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8" r:id="rId4"/>
    <p:sldId id="259" r:id="rId5"/>
    <p:sldId id="260" r:id="rId6"/>
    <p:sldId id="269" r:id="rId7"/>
    <p:sldId id="262" r:id="rId8"/>
    <p:sldId id="27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>
      <p:cViewPr varScale="1">
        <p:scale>
          <a:sx n="61" d="100"/>
          <a:sy n="61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AE48F3-1811-45B5-AB95-A50E036AB180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641B33B-7DA2-486C-86B9-6996A2307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024" y="1628800"/>
            <a:ext cx="8784976" cy="3168352"/>
          </a:xfrm>
        </p:spPr>
        <p:txBody>
          <a:bodyPr>
            <a:noAutofit/>
          </a:bodyPr>
          <a:lstStyle/>
          <a:p>
            <a:r>
              <a:rPr lang="uk-UA" sz="5400" b="1" i="1" dirty="0" smtClean="0"/>
              <a:t/>
            </a:r>
            <a:br>
              <a:rPr lang="uk-UA" sz="5400" b="1" i="1" dirty="0" smtClean="0"/>
            </a:br>
            <a:r>
              <a:rPr lang="uk-UA" sz="5400" i="1" dirty="0" smtClean="0"/>
              <a:t/>
            </a:r>
            <a:br>
              <a:rPr lang="uk-UA" sz="5400" i="1" dirty="0" smtClean="0"/>
            </a:br>
            <a:r>
              <a:rPr lang="uk-UA" sz="5400" i="1" dirty="0" smtClean="0"/>
              <a:t/>
            </a:r>
            <a:br>
              <a:rPr lang="uk-UA" sz="5400" i="1" dirty="0" smtClean="0"/>
            </a:br>
            <a:r>
              <a:rPr lang="uk-UA" sz="5400" i="1" dirty="0" smtClean="0"/>
              <a:t/>
            </a:r>
            <a:br>
              <a:rPr lang="uk-UA" sz="5400" i="1" dirty="0" smtClean="0"/>
            </a:br>
            <a:r>
              <a:rPr lang="uk-UA" sz="5400" i="1" dirty="0" smtClean="0"/>
              <a:t/>
            </a:r>
            <a:br>
              <a:rPr lang="uk-UA" sz="5400" i="1" dirty="0" smtClean="0"/>
            </a:br>
            <a:r>
              <a:rPr lang="uk-UA" sz="5400" i="1" dirty="0" smtClean="0"/>
              <a:t> </a:t>
            </a:r>
            <a:r>
              <a:rPr lang="uk-UA" sz="5400" b="1" i="1" dirty="0" smtClean="0">
                <a:solidFill>
                  <a:srgbClr val="C00000"/>
                </a:solidFill>
              </a:rPr>
              <a:t>ТЕМА</a:t>
            </a:r>
            <a:r>
              <a:rPr lang="uk-UA" sz="5400" b="1" i="1" dirty="0" smtClean="0"/>
              <a:t>: </a:t>
            </a:r>
            <a:r>
              <a:rPr lang="uk-UA" sz="4000" dirty="0" smtClean="0"/>
              <a:t>ТРИГОНОМЕТРИЧНІ </a:t>
            </a:r>
            <a:r>
              <a:rPr lang="uk-UA" sz="4000" dirty="0" smtClean="0"/>
              <a:t/>
            </a:r>
            <a:br>
              <a:rPr lang="uk-UA" sz="4000" dirty="0" smtClean="0"/>
            </a:br>
            <a:r>
              <a:rPr lang="uk-UA" sz="4000" dirty="0" smtClean="0"/>
              <a:t/>
            </a:r>
            <a:br>
              <a:rPr lang="uk-UA" sz="4000" dirty="0" smtClean="0"/>
            </a:br>
            <a:r>
              <a:rPr lang="uk-UA" sz="4000" dirty="0" smtClean="0"/>
              <a:t>ФУНКЦІЇ,. </a:t>
            </a:r>
            <a:r>
              <a:rPr lang="uk-UA" sz="4000" dirty="0" smtClean="0"/>
              <a:t>ВЛАСТИВОСТІ. ГРАФІКИ.</a:t>
            </a:r>
            <a:endParaRPr lang="ru-RU" sz="4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688"/>
            <a:ext cx="91440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      </a:t>
            </a:r>
            <a:r>
              <a:rPr lang="uk-UA" sz="5400" b="1" dirty="0" smtClean="0"/>
              <a:t>Функція </a:t>
            </a:r>
            <a:r>
              <a:rPr lang="en-US" sz="5400" b="1" dirty="0" smtClean="0"/>
              <a:t>Y=</a:t>
            </a:r>
            <a:r>
              <a:rPr lang="en-US" sz="5400" b="1" dirty="0" err="1" smtClean="0"/>
              <a:t>ctgX</a:t>
            </a:r>
            <a:endParaRPr lang="ru-RU" sz="5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556792"/>
          <a:ext cx="8640960" cy="3010752"/>
        </p:xfrm>
        <a:graphic>
          <a:graphicData uri="http://schemas.openxmlformats.org/drawingml/2006/table">
            <a:tbl>
              <a:tblPr/>
              <a:tblGrid>
                <a:gridCol w="2160240"/>
                <a:gridCol w="2160240"/>
                <a:gridCol w="2160240"/>
                <a:gridCol w="2160240"/>
              </a:tblGrid>
              <a:tr h="141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</a:t>
                      </a:r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\4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</a:t>
                      </a:r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\2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ru-RU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П\4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r>
                        <a:rPr lang="ru-RU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4664"/>
            <a:ext cx="9144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12968" cy="4090466"/>
          </a:xfrm>
        </p:spPr>
        <p:txBody>
          <a:bodyPr>
            <a:normAutofit/>
          </a:bodyPr>
          <a:lstStyle/>
          <a:p>
            <a:r>
              <a:rPr lang="uk-UA" sz="5400" b="1" i="1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Д</a:t>
            </a:r>
            <a:r>
              <a:rPr lang="en-US" sz="5400" b="1" i="1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\</a:t>
            </a:r>
            <a:r>
              <a:rPr lang="uk-UA" sz="5400" b="1" i="1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ЗАВДАННЯ</a:t>
            </a:r>
            <a:r>
              <a:rPr lang="uk-UA" sz="5400" b="1" dirty="0" smtClean="0">
                <a:latin typeface="Comic Sans MS" pitchFamily="66" charset="0"/>
              </a:rPr>
              <a:t>: </a:t>
            </a:r>
            <a:r>
              <a:rPr lang="uk-UA" i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вивчити лекцію, побудувати графіки тригонометричні функції</a:t>
            </a:r>
            <a:endParaRPr lang="ru-RU" i="1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Click="0" advTm="2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8000" dirty="0" smtClean="0"/>
              <a:t>Вид заняття: лекція</a:t>
            </a:r>
            <a:endParaRPr lang="ru-RU" sz="8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5832648"/>
          </a:xfrm>
        </p:spPr>
        <p:txBody>
          <a:bodyPr>
            <a:noAutofit/>
          </a:bodyPr>
          <a:lstStyle/>
          <a:p>
            <a:pPr algn="ctr"/>
            <a:r>
              <a:rPr lang="uk-UA" sz="8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МЕТА:</a:t>
            </a:r>
            <a:r>
              <a:rPr lang="uk-UA" sz="8000" dirty="0" smtClean="0"/>
              <a:t/>
            </a:r>
            <a:br>
              <a:rPr lang="uk-UA" sz="8000" dirty="0" smtClean="0"/>
            </a:br>
            <a:r>
              <a:rPr lang="uk-UA" sz="3200" b="1" i="1" dirty="0" smtClean="0"/>
              <a:t>1</a:t>
            </a:r>
            <a:r>
              <a:rPr lang="uk-UA" sz="3600" b="1" i="1" dirty="0" smtClean="0"/>
              <a:t>) </a:t>
            </a:r>
            <a:r>
              <a:rPr lang="uk-UA" sz="3600" b="1" i="1" dirty="0" smtClean="0">
                <a:solidFill>
                  <a:srgbClr val="C00000"/>
                </a:solidFill>
              </a:rPr>
              <a:t>ДИДАКТИЧНА</a:t>
            </a:r>
            <a:r>
              <a:rPr lang="uk-UA" sz="2400" b="1" i="1" dirty="0" smtClean="0"/>
              <a:t>: </a:t>
            </a:r>
            <a:r>
              <a:rPr lang="uk-UA" sz="2400" dirty="0" smtClean="0">
                <a:latin typeface="Comic Sans MS" pitchFamily="66" charset="0"/>
              </a:rPr>
              <a:t>розглянути графіки функцій</a:t>
            </a:r>
            <a:r>
              <a:rPr lang="en-US" sz="2400" dirty="0" smtClean="0">
                <a:latin typeface="Comic Sans MS" pitchFamily="66" charset="0"/>
              </a:rPr>
              <a:t> y=</a:t>
            </a:r>
            <a:r>
              <a:rPr lang="en-US" sz="2400" dirty="0" err="1" smtClean="0">
                <a:latin typeface="Comic Sans MS" pitchFamily="66" charset="0"/>
              </a:rPr>
              <a:t>sinx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y=</a:t>
            </a:r>
            <a:r>
              <a:rPr lang="en-US" sz="2400" dirty="0" err="1" smtClean="0">
                <a:latin typeface="Comic Sans MS" pitchFamily="66" charset="0"/>
              </a:rPr>
              <a:t>cosx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 y=</a:t>
            </a:r>
            <a:r>
              <a:rPr lang="en-US" sz="2400" dirty="0" err="1" smtClean="0">
                <a:latin typeface="Comic Sans MS" pitchFamily="66" charset="0"/>
              </a:rPr>
              <a:t>tgx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 y=</a:t>
            </a:r>
            <a:r>
              <a:rPr lang="en-US" sz="2400" dirty="0" err="1" smtClean="0">
                <a:latin typeface="Comic Sans MS" pitchFamily="66" charset="0"/>
              </a:rPr>
              <a:t>ctgx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 y=</a:t>
            </a:r>
            <a:r>
              <a:rPr lang="en-US" sz="2400" dirty="0" err="1" smtClean="0">
                <a:latin typeface="Comic Sans MS" pitchFamily="66" charset="0"/>
              </a:rPr>
              <a:t>arksinx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 y=</a:t>
            </a:r>
            <a:r>
              <a:rPr lang="en-US" sz="2400" dirty="0" err="1" smtClean="0">
                <a:latin typeface="Comic Sans MS" pitchFamily="66" charset="0"/>
              </a:rPr>
              <a:t>arkcosx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 y=</a:t>
            </a:r>
            <a:r>
              <a:rPr lang="en-US" sz="2400" dirty="0" err="1" smtClean="0">
                <a:latin typeface="Comic Sans MS" pitchFamily="66" charset="0"/>
              </a:rPr>
              <a:t>arktgx</a:t>
            </a:r>
            <a:r>
              <a:rPr lang="uk-UA" sz="2400" dirty="0" smtClean="0"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 y=</a:t>
            </a:r>
            <a:r>
              <a:rPr lang="en-US" sz="2400" dirty="0" err="1" smtClean="0">
                <a:latin typeface="Comic Sans MS" pitchFamily="66" charset="0"/>
              </a:rPr>
              <a:t>arkctgx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ru-RU" sz="2400" dirty="0" smtClean="0">
                <a:latin typeface="Comic Sans MS" pitchFamily="66" charset="0"/>
              </a:rPr>
              <a:t>та до</a:t>
            </a:r>
            <a:r>
              <a:rPr lang="uk-UA" sz="2400" dirty="0" smtClean="0">
                <a:latin typeface="Comic Sans MS" pitchFamily="66" charset="0"/>
              </a:rPr>
              <a:t>слідити їх властивості</a:t>
            </a:r>
            <a:r>
              <a:rPr lang="uk-UA" sz="1800" dirty="0" smtClean="0">
                <a:latin typeface="Comic Sans MS" pitchFamily="66" charset="0"/>
              </a:rPr>
              <a:t>.</a:t>
            </a: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uk-UA" sz="3600" b="1" i="1" dirty="0" smtClean="0"/>
              <a:t>2)</a:t>
            </a:r>
            <a:r>
              <a:rPr lang="uk-UA" sz="3600" b="1" i="1" dirty="0" smtClean="0">
                <a:solidFill>
                  <a:srgbClr val="C00000"/>
                </a:solidFill>
              </a:rPr>
              <a:t>РОЗВИВАЮЧА</a:t>
            </a:r>
            <a:r>
              <a:rPr lang="uk-UA" sz="3600" b="1" i="1" dirty="0" smtClean="0"/>
              <a:t>: </a:t>
            </a:r>
            <a:r>
              <a:rPr lang="uk-UA" sz="2400" dirty="0" smtClean="0">
                <a:latin typeface="Comic Sans MS" pitchFamily="66" charset="0"/>
              </a:rPr>
              <a:t>логічне мислення, </a:t>
            </a:r>
            <a:r>
              <a:rPr lang="uk-UA" sz="2400" dirty="0" err="1" smtClean="0">
                <a:latin typeface="Comic Sans MS" pitchFamily="66" charset="0"/>
              </a:rPr>
              <a:t>пам</a:t>
            </a:r>
            <a:r>
              <a:rPr lang="en-US" sz="2400" dirty="0" smtClean="0">
                <a:latin typeface="Comic Sans MS" pitchFamily="66" charset="0"/>
              </a:rPr>
              <a:t>`</a:t>
            </a:r>
            <a:r>
              <a:rPr lang="uk-UA" sz="2400" dirty="0" smtClean="0">
                <a:latin typeface="Comic Sans MS" pitchFamily="66" charset="0"/>
              </a:rPr>
              <a:t>ять,увагу</a:t>
            </a:r>
            <a:r>
              <a:rPr lang="uk-UA" sz="1800" dirty="0" smtClean="0">
                <a:latin typeface="Comic Sans MS" pitchFamily="66" charset="0"/>
              </a:rPr>
              <a:t>.</a:t>
            </a: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uk-UA" sz="3600" b="1" i="1" dirty="0" smtClean="0"/>
              <a:t>3)</a:t>
            </a:r>
            <a:r>
              <a:rPr lang="uk-UA" sz="3600" b="1" i="1" dirty="0" smtClean="0">
                <a:solidFill>
                  <a:srgbClr val="C00000"/>
                </a:solidFill>
              </a:rPr>
              <a:t>ВИХОВНА</a:t>
            </a:r>
            <a:r>
              <a:rPr lang="uk-UA" sz="3600" b="1" i="1" dirty="0" smtClean="0"/>
              <a:t>: </a:t>
            </a:r>
            <a:r>
              <a:rPr lang="uk-UA" sz="2400" dirty="0" smtClean="0">
                <a:latin typeface="Comic Sans MS" pitchFamily="66" charset="0"/>
              </a:rPr>
              <a:t>розширяти кругозір, виховувати охайність в малюнках</a:t>
            </a:r>
            <a:r>
              <a:rPr lang="uk-UA" sz="1800" dirty="0" smtClean="0">
                <a:latin typeface="Comic Sans MS" pitchFamily="66" charset="0"/>
              </a:rPr>
              <a:t>.</a:t>
            </a:r>
            <a:endParaRPr lang="ru-RU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5314602"/>
          </a:xfrm>
        </p:spPr>
        <p:txBody>
          <a:bodyPr>
            <a:normAutofit/>
          </a:bodyPr>
          <a:lstStyle/>
          <a:p>
            <a:r>
              <a:rPr lang="uk-UA" sz="4000" b="1" i="1" dirty="0" smtClean="0">
                <a:solidFill>
                  <a:srgbClr val="C00000"/>
                </a:solidFill>
                <a:latin typeface="a_CampusOtl3DShad" pitchFamily="82" charset="-52"/>
              </a:rPr>
              <a:t>АКТУАЛІЗАЦІЯ ОПОРНИХ ЗНАНЬ</a:t>
            </a:r>
            <a:r>
              <a:rPr lang="uk-UA" b="1" i="1" dirty="0" smtClean="0"/>
              <a:t/>
            </a:r>
            <a:br>
              <a:rPr lang="uk-UA" b="1" i="1" dirty="0" smtClean="0"/>
            </a:br>
            <a:r>
              <a:rPr lang="uk-UA" sz="2000" i="1" dirty="0" smtClean="0">
                <a:latin typeface="Comic Sans MS" pitchFamily="66" charset="0"/>
              </a:rPr>
              <a:t>1</a:t>
            </a: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. формули </a:t>
            </a:r>
            <a:r>
              <a:rPr lang="uk-UA" sz="2000" dirty="0" err="1" smtClean="0">
                <a:solidFill>
                  <a:schemeClr val="tx1"/>
                </a:solidFill>
                <a:latin typeface="Comic Sans MS" pitchFamily="66" charset="0"/>
              </a:rPr>
              <a:t>перевода</a:t>
            </a: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 градусів в радіани,</a:t>
            </a:r>
            <a:b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2. поняття синуса, косинуса, тангенса та котангенса на </a:t>
            </a:r>
            <a:r>
              <a:rPr lang="uk-UA" sz="2000" dirty="0" err="1" smtClean="0">
                <a:solidFill>
                  <a:schemeClr val="tx1"/>
                </a:solidFill>
                <a:latin typeface="Comic Sans MS" pitchFamily="66" charset="0"/>
              </a:rPr>
              <a:t>одиничном</a:t>
            </a: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 колі,</a:t>
            </a:r>
            <a:b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3. знаки,синуса, косинуса, тангенса та котангенса на </a:t>
            </a:r>
            <a:r>
              <a:rPr lang="uk-UA" sz="2000" dirty="0" err="1" smtClean="0">
                <a:solidFill>
                  <a:schemeClr val="tx1"/>
                </a:solidFill>
                <a:latin typeface="Comic Sans MS" pitchFamily="66" charset="0"/>
              </a:rPr>
              <a:t>одиничном</a:t>
            </a: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 колі,</a:t>
            </a:r>
            <a:b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4. таблиця синуса, косинуса, тангенса та котангенса основних кутів,</a:t>
            </a:r>
            <a:b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uk-UA" sz="2000" dirty="0" smtClean="0">
                <a:solidFill>
                  <a:schemeClr val="tx1"/>
                </a:solidFill>
                <a:latin typeface="Comic Sans MS" pitchFamily="66" charset="0"/>
              </a:rPr>
              <a:t>5. періоди функцій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b="1" dirty="0" smtClean="0">
                <a:solidFill>
                  <a:srgbClr val="FF0000"/>
                </a:solidFill>
                <a:latin typeface="Comic Sans MS" pitchFamily="66" charset="0"/>
              </a:rPr>
              <a:t>Функція </a:t>
            </a:r>
            <a:r>
              <a:rPr lang="en-US" sz="6000" b="1" dirty="0" smtClean="0">
                <a:solidFill>
                  <a:srgbClr val="FF0000"/>
                </a:solidFill>
                <a:latin typeface="Comic Sans MS" pitchFamily="66" charset="0"/>
              </a:rPr>
              <a:t>Y=SINX</a:t>
            </a:r>
            <a:endParaRPr lang="ru-RU" sz="6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4" y="1700808"/>
          <a:ext cx="8712966" cy="3312368"/>
        </p:xfrm>
        <a:graphic>
          <a:graphicData uri="http://schemas.openxmlformats.org/drawingml/2006/table">
            <a:tbl>
              <a:tblPr/>
              <a:tblGrid>
                <a:gridCol w="1452161"/>
                <a:gridCol w="1452161"/>
                <a:gridCol w="1452161"/>
                <a:gridCol w="1452161"/>
                <a:gridCol w="1452161"/>
                <a:gridCol w="1452161"/>
              </a:tblGrid>
              <a:tr h="164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П\2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3П\2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80"/>
            <a:ext cx="9144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229600" cy="1143000"/>
          </a:xfrm>
        </p:spPr>
        <p:txBody>
          <a:bodyPr>
            <a:normAutofit/>
          </a:bodyPr>
          <a:lstStyle/>
          <a:p>
            <a:r>
              <a:rPr lang="uk-UA" sz="6000" b="1" dirty="0" smtClean="0">
                <a:solidFill>
                  <a:srgbClr val="FF0000"/>
                </a:solidFill>
                <a:latin typeface="Comic Sans MS" pitchFamily="66" charset="0"/>
              </a:rPr>
              <a:t>Функція </a:t>
            </a:r>
            <a:r>
              <a:rPr lang="en-US" sz="6000" b="1" dirty="0" smtClean="0">
                <a:solidFill>
                  <a:srgbClr val="FF0000"/>
                </a:solidFill>
                <a:latin typeface="Comic Sans MS" pitchFamily="66" charset="0"/>
              </a:rPr>
              <a:t>Y=COSX</a:t>
            </a:r>
            <a:endParaRPr lang="ru-RU" sz="6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412776"/>
          <a:ext cx="8712966" cy="3096344"/>
        </p:xfrm>
        <a:graphic>
          <a:graphicData uri="http://schemas.openxmlformats.org/drawingml/2006/table">
            <a:tbl>
              <a:tblPr/>
              <a:tblGrid>
                <a:gridCol w="1452161"/>
                <a:gridCol w="1452161"/>
                <a:gridCol w="1452161"/>
                <a:gridCol w="1452161"/>
                <a:gridCol w="1452161"/>
                <a:gridCol w="1452161"/>
              </a:tblGrid>
              <a:tr h="153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П\2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3П\2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2736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uk-UA" sz="6000" b="1" dirty="0" smtClean="0">
                <a:solidFill>
                  <a:srgbClr val="FF0000"/>
                </a:solidFill>
                <a:latin typeface="Comic Sans MS" pitchFamily="66" charset="0"/>
              </a:rPr>
              <a:t>Функція </a:t>
            </a:r>
            <a:r>
              <a:rPr lang="en-US" sz="6000" b="1" dirty="0" smtClean="0">
                <a:solidFill>
                  <a:srgbClr val="FF0000"/>
                </a:solidFill>
                <a:latin typeface="Comic Sans MS" pitchFamily="66" charset="0"/>
              </a:rPr>
              <a:t>Y=</a:t>
            </a:r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tg</a:t>
            </a:r>
            <a:r>
              <a:rPr lang="en-US" sz="6000" b="1" dirty="0" err="1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ru-RU" sz="6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2" y="1556792"/>
          <a:ext cx="8640960" cy="3010752"/>
        </p:xfrm>
        <a:graphic>
          <a:graphicData uri="http://schemas.openxmlformats.org/drawingml/2006/table">
            <a:tbl>
              <a:tblPr/>
              <a:tblGrid>
                <a:gridCol w="2160240"/>
                <a:gridCol w="2160240"/>
                <a:gridCol w="2160240"/>
                <a:gridCol w="2160240"/>
              </a:tblGrid>
              <a:tr h="141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r>
                        <a:rPr lang="ru-RU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</a:t>
                      </a:r>
                      <a:r>
                        <a:rPr lang="en-US" sz="5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\4</a:t>
                      </a:r>
                      <a:endParaRPr lang="ru-RU" sz="5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П\4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4F4F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169</TotalTime>
  <Words>78</Words>
  <Application>Microsoft Office PowerPoint</Application>
  <PresentationFormat>Экран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Бумажная</vt:lpstr>
      <vt:lpstr>      ТЕМА: ТРИГОНОМЕТРИЧНІ   ФУНКЦІЇ,. ВЛАСТИВОСТІ. ГРАФІКИ.</vt:lpstr>
      <vt:lpstr>Вид заняття: лекція</vt:lpstr>
      <vt:lpstr>МЕТА: 1) ДИДАКТИЧНА: розглянути графіки функцій y=sinx , y=cosx,  y=tgx,  y=ctgx,  y=arksinx,  y=arkcosx,  y=arktgx,  y=arkctgx та дослідити їх властивості. 2)РОЗВИВАЮЧА: логічне мислення, пам`ять,увагу. 3)ВИХОВНА: розширяти кругозір, виховувати охайність в малюнках.</vt:lpstr>
      <vt:lpstr>АКТУАЛІЗАЦІЯ ОПОРНИХ ЗНАНЬ 1. формули перевода градусів в радіани, 2. поняття синуса, косинуса, тангенса та котангенса на одиничном колі, 3. знаки,синуса, косинуса, тангенса та котангенса на одиничном колі, 4. таблиця синуса, косинуса, тангенса та котангенса основних кутів, 5. періоди функцій</vt:lpstr>
      <vt:lpstr>Функція Y=SINX</vt:lpstr>
      <vt:lpstr>Слайд 6</vt:lpstr>
      <vt:lpstr>Функція Y=COSX</vt:lpstr>
      <vt:lpstr>Слайд 8</vt:lpstr>
      <vt:lpstr>Функція Y=tgX</vt:lpstr>
      <vt:lpstr>Слайд 10</vt:lpstr>
      <vt:lpstr>      Функція Y=ctgX</vt:lpstr>
      <vt:lpstr>Слайд 12</vt:lpstr>
      <vt:lpstr>Д\ЗАВДАННЯ: вивчити лекцію, побудувати графіки тригонометричні функції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 заняття: лекція</dc:title>
  <dc:creator>www.PHILka.RU</dc:creator>
  <cp:lastModifiedBy>Наташа</cp:lastModifiedBy>
  <cp:revision>27</cp:revision>
  <dcterms:created xsi:type="dcterms:W3CDTF">2010-12-31T07:56:22Z</dcterms:created>
  <dcterms:modified xsi:type="dcterms:W3CDTF">2011-09-21T17:02:37Z</dcterms:modified>
</cp:coreProperties>
</file>