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31" autoAdjust="0"/>
  </p:normalViewPr>
  <p:slideViewPr>
    <p:cSldViewPr>
      <p:cViewPr varScale="1">
        <p:scale>
          <a:sx n="57" d="100"/>
          <a:sy n="57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D5A9E9F-D576-4ECB-8696-7F197A295122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71C6263-272E-4A56-A093-7C66C01B69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0BE71E-B309-4C82-A606-11A182E381A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68FF0-A6AA-403F-A0FE-E6E52F88991A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FC640-4484-4113-BFBD-955797EFC8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50BE-AFC8-4C15-B3F6-F0D3EC5E9A0A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74956-DF2E-4130-A297-D5026AB84D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3F074-5006-4E9C-B482-EC09AF6E50AF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5E7DD-5F8C-45ED-AE70-DF7D76E45E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17F719-0991-4FAA-A1DC-8868DA3A3230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3EC7E1-7674-4F9B-8552-977A9E4F0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B1840-208A-4D1F-89AD-BF480D0C1DC5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3C6AF-306F-4CF8-A9B4-FC8DB50406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12AA-E085-49E0-A795-685B4CCCA880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5AC03-3258-4199-A7AF-2289C27A5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BC658-BE6E-4905-96CF-32A233C70671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1DED-5879-463F-9D93-F55E1B3500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F8AB6C-A5E5-4D16-A9BD-30ADE11A94B0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95BE3BD-D056-49C7-9152-CB8BC1BCBB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D114-21C6-4640-86C0-9522CE9FDC16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6315C-F6DC-48DC-9557-29654B5EF1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62F477-A34A-42FE-A728-74B9DAE92466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6BDB75-CA2C-4978-ADC8-E716C47E62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0E12EB-1B0F-4F48-91F8-151E3F067D5C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D33CFB-D5B4-4947-88BF-608477F84D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7738F38-02A9-41F8-9459-D97546E31399}" type="datetimeFigureOut">
              <a:rPr lang="ru-RU"/>
              <a:pPr>
                <a:defRPr/>
              </a:pPr>
              <a:t>26.12.2010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199D3B0-4765-4F49-980A-8A2100C075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3" r:id="rId4"/>
    <p:sldLayoutId id="2147483742" r:id="rId5"/>
    <p:sldLayoutId id="2147483747" r:id="rId6"/>
    <p:sldLayoutId id="2147483741" r:id="rId7"/>
    <p:sldLayoutId id="2147483748" r:id="rId8"/>
    <p:sldLayoutId id="2147483749" r:id="rId9"/>
    <p:sldLayoutId id="2147483740" r:id="rId10"/>
    <p:sldLayoutId id="214748373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1307B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FAEC5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EFAAB5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Тема: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uk-UA" smtClean="0"/>
              <a:t>Геометричний зміст похідної</a:t>
            </a:r>
            <a:endParaRPr lang="ru-RU" smtClean="0"/>
          </a:p>
        </p:txBody>
      </p:sp>
      <p:pic>
        <p:nvPicPr>
          <p:cNvPr id="14339" name="Рисунок 28" descr="4-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8363" y="0"/>
            <a:ext cx="2838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Рисунок 29" descr="4-b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2357438"/>
            <a:ext cx="14287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Рисунок 30" descr="4-b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25" y="4286250"/>
            <a:ext cx="91122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Рисунок 31" descr="4-b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5659438"/>
            <a:ext cx="7143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Домашнє завдання:</a:t>
            </a:r>
            <a:endParaRPr lang="ru-RU" dirty="0"/>
          </a:p>
        </p:txBody>
      </p:sp>
      <p:sp>
        <p:nvSpPr>
          <p:cNvPr id="24578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Вивчити лекцію</a:t>
            </a:r>
            <a:endParaRPr lang="ru-RU" smtClean="0"/>
          </a:p>
        </p:txBody>
      </p:sp>
      <p:pic>
        <p:nvPicPr>
          <p:cNvPr id="24579" name="Рисунок 5" descr="4-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5163" y="785813"/>
            <a:ext cx="212883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6" descr="4-b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55161">
            <a:off x="6688138" y="-582613"/>
            <a:ext cx="2838450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Рисунок 7" descr="4-b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688" y="785813"/>
            <a:ext cx="1500187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Вид:</a:t>
            </a:r>
            <a:endParaRPr lang="ru-RU" dirty="0"/>
          </a:p>
        </p:txBody>
      </p:sp>
      <p:sp>
        <p:nvSpPr>
          <p:cNvPr id="15362" name="Текст 2"/>
          <p:cNvSpPr>
            <a:spLocks noGrp="1"/>
          </p:cNvSpPr>
          <p:nvPr>
            <p:ph type="body" idx="1"/>
          </p:nvPr>
        </p:nvSpPr>
        <p:spPr>
          <a:xfrm>
            <a:off x="2214563" y="5072063"/>
            <a:ext cx="6172200" cy="1371600"/>
          </a:xfrm>
        </p:spPr>
        <p:txBody>
          <a:bodyPr/>
          <a:lstStyle/>
          <a:p>
            <a:r>
              <a:rPr lang="uk-UA" smtClean="0"/>
              <a:t>лекція</a:t>
            </a:r>
            <a:endParaRPr lang="ru-RU" smtClean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643938" y="6572250"/>
            <a:ext cx="214312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 rot="20344043">
            <a:off x="8529638" y="6034088"/>
            <a:ext cx="223837" cy="200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5-конечная звезда 5"/>
          <p:cNvSpPr/>
          <p:nvPr/>
        </p:nvSpPr>
        <p:spPr>
          <a:xfrm rot="20522314">
            <a:off x="7877175" y="5840413"/>
            <a:ext cx="393700" cy="3000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5-конечная звезда 6"/>
          <p:cNvSpPr/>
          <p:nvPr/>
        </p:nvSpPr>
        <p:spPr>
          <a:xfrm>
            <a:off x="8501063" y="5429250"/>
            <a:ext cx="285750" cy="214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5-конечная звезда 7"/>
          <p:cNvSpPr/>
          <p:nvPr/>
        </p:nvSpPr>
        <p:spPr>
          <a:xfrm rot="20494382">
            <a:off x="8081963" y="5049838"/>
            <a:ext cx="360362" cy="330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 rot="532157">
            <a:off x="8475663" y="4416425"/>
            <a:ext cx="428625" cy="35718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8215313" y="6500813"/>
            <a:ext cx="71437" cy="714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5-конечная звезда 11"/>
          <p:cNvSpPr/>
          <p:nvPr/>
        </p:nvSpPr>
        <p:spPr>
          <a:xfrm>
            <a:off x="8286750" y="5643563"/>
            <a:ext cx="71438" cy="714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8786813" y="5214938"/>
            <a:ext cx="71437" cy="714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 rot="1432735">
            <a:off x="8343900" y="3694113"/>
            <a:ext cx="352425" cy="3825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5-конечная звезда 14"/>
          <p:cNvSpPr/>
          <p:nvPr/>
        </p:nvSpPr>
        <p:spPr>
          <a:xfrm>
            <a:off x="8858250" y="4071938"/>
            <a:ext cx="46038" cy="714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5-конечная звезда 15"/>
          <p:cNvSpPr/>
          <p:nvPr/>
        </p:nvSpPr>
        <p:spPr>
          <a:xfrm>
            <a:off x="8572500" y="3429000"/>
            <a:ext cx="46038" cy="714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>
            <a:off x="8643938" y="2786063"/>
            <a:ext cx="285750" cy="3571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5-конечная звезда 17"/>
          <p:cNvSpPr/>
          <p:nvPr/>
        </p:nvSpPr>
        <p:spPr>
          <a:xfrm>
            <a:off x="8286750" y="2143125"/>
            <a:ext cx="285750" cy="428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5-конечная звезда 18"/>
          <p:cNvSpPr/>
          <p:nvPr/>
        </p:nvSpPr>
        <p:spPr>
          <a:xfrm>
            <a:off x="8572500" y="1357313"/>
            <a:ext cx="357188" cy="428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5-конечная звезда 19"/>
          <p:cNvSpPr/>
          <p:nvPr/>
        </p:nvSpPr>
        <p:spPr>
          <a:xfrm>
            <a:off x="8143875" y="857250"/>
            <a:ext cx="285750" cy="2857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5-конечная звезда 20"/>
          <p:cNvSpPr/>
          <p:nvPr/>
        </p:nvSpPr>
        <p:spPr>
          <a:xfrm>
            <a:off x="8358188" y="1785938"/>
            <a:ext cx="46037" cy="714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5-конечная звезда 21"/>
          <p:cNvSpPr/>
          <p:nvPr/>
        </p:nvSpPr>
        <p:spPr>
          <a:xfrm>
            <a:off x="8858250" y="2286000"/>
            <a:ext cx="71438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5-конечная звезда 22"/>
          <p:cNvSpPr/>
          <p:nvPr/>
        </p:nvSpPr>
        <p:spPr>
          <a:xfrm>
            <a:off x="8001000" y="2571750"/>
            <a:ext cx="142875" cy="214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5-конечная звезда 23"/>
          <p:cNvSpPr/>
          <p:nvPr/>
        </p:nvSpPr>
        <p:spPr>
          <a:xfrm>
            <a:off x="8429625" y="571500"/>
            <a:ext cx="14287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5-конечная звезда 24"/>
          <p:cNvSpPr/>
          <p:nvPr/>
        </p:nvSpPr>
        <p:spPr>
          <a:xfrm>
            <a:off x="8643938" y="0"/>
            <a:ext cx="357187" cy="3571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5-конечная звезда 25"/>
          <p:cNvSpPr/>
          <p:nvPr/>
        </p:nvSpPr>
        <p:spPr>
          <a:xfrm>
            <a:off x="8858250" y="1000125"/>
            <a:ext cx="71438" cy="714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5-конечная звезда 26"/>
          <p:cNvSpPr/>
          <p:nvPr/>
        </p:nvSpPr>
        <p:spPr>
          <a:xfrm>
            <a:off x="8286750" y="0"/>
            <a:ext cx="14287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>
    <p:dissolve/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0" y="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16386" name="Текст 2"/>
          <p:cNvSpPr>
            <a:spLocks noGrp="1"/>
          </p:cNvSpPr>
          <p:nvPr>
            <p:ph type="body" idx="1"/>
          </p:nvPr>
        </p:nvSpPr>
        <p:spPr>
          <a:xfrm>
            <a:off x="1714500" y="2071688"/>
            <a:ext cx="6172200" cy="2071687"/>
          </a:xfrm>
        </p:spPr>
        <p:txBody>
          <a:bodyPr/>
          <a:lstStyle/>
          <a:p>
            <a:r>
              <a:rPr lang="uk-UA" smtClean="0"/>
              <a:t>Дидактична : Розглянути геометричний зміст похідної. Рівняння дотичної та нормалі до графіка функції </a:t>
            </a:r>
          </a:p>
          <a:p>
            <a:r>
              <a:rPr lang="uk-UA" smtClean="0"/>
              <a:t>Розвиваюча: вміння знаходити зв</a:t>
            </a:r>
            <a:r>
              <a:rPr lang="en-US" smtClean="0"/>
              <a:t>’</a:t>
            </a:r>
            <a:r>
              <a:rPr lang="uk-UA" smtClean="0"/>
              <a:t>язки між поняттями.</a:t>
            </a:r>
          </a:p>
          <a:p>
            <a:r>
              <a:rPr lang="uk-UA" smtClean="0"/>
              <a:t>Виховна: акуратність у записах</a:t>
            </a:r>
          </a:p>
          <a:p>
            <a:endParaRPr lang="ru-RU" smtClean="0"/>
          </a:p>
        </p:txBody>
      </p:sp>
      <p:pic>
        <p:nvPicPr>
          <p:cNvPr id="19" name="Рисунок 18" descr="2-b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lum bright="-4000" contrast="-9000"/>
          </a:blip>
          <a:stretch>
            <a:fillRect/>
          </a:stretch>
        </p:blipFill>
        <p:spPr>
          <a:xfrm>
            <a:off x="6357950" y="2989989"/>
            <a:ext cx="2786050" cy="3868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 spd="med">
    <p:strips dir="ru"/>
    <p:sndAc>
      <p:stSnd>
        <p:snd r:embed="rId3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Актуальність опорних знань.</a:t>
            </a:r>
            <a:endParaRPr lang="ru-RU" dirty="0"/>
          </a:p>
        </p:txBody>
      </p:sp>
      <p:sp>
        <p:nvSpPr>
          <p:cNvPr id="18434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Рівняння прямої з кутовим кофіціїєнтом   у=кх+в </a:t>
            </a:r>
            <a:r>
              <a:rPr lang="en-US" smtClean="0"/>
              <a:t> </a:t>
            </a:r>
            <a:r>
              <a:rPr lang="uk-UA" smtClean="0"/>
              <a:t>к=</a:t>
            </a:r>
            <a:r>
              <a:rPr lang="en-US" smtClean="0"/>
              <a:t>tga=y-yo/x-xo</a:t>
            </a:r>
          </a:p>
          <a:p>
            <a:r>
              <a:rPr lang="uk-UA" smtClean="0"/>
              <a:t>Умова </a:t>
            </a:r>
            <a:r>
              <a:rPr lang="en-US" smtClean="0"/>
              <a:t>||- </a:t>
            </a:r>
            <a:r>
              <a:rPr lang="uk-UA" smtClean="0"/>
              <a:t>к1=к2  Умова ┴ - к1=-1\к2</a:t>
            </a:r>
            <a:endParaRPr lang="ru-RU" smtClean="0"/>
          </a:p>
        </p:txBody>
      </p:sp>
    </p:spTree>
  </p:cSld>
  <p:clrMapOvr>
    <a:masterClrMapping/>
  </p:clrMapOvr>
  <p:transition>
    <p:wheel spokes="3"/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25" y="0"/>
            <a:ext cx="6715125" cy="5715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Геометричний зміст похідної</a:t>
            </a:r>
            <a:endParaRPr lang="ru-RU" dirty="0"/>
          </a:p>
        </p:txBody>
      </p:sp>
      <p:sp>
        <p:nvSpPr>
          <p:cNvPr id="19458" name="Текст 2"/>
          <p:cNvSpPr>
            <a:spLocks noGrp="1"/>
          </p:cNvSpPr>
          <p:nvPr>
            <p:ph type="body" idx="1"/>
          </p:nvPr>
        </p:nvSpPr>
        <p:spPr>
          <a:xfrm>
            <a:off x="1928813" y="714375"/>
            <a:ext cx="7000875" cy="5929313"/>
          </a:xfrm>
        </p:spPr>
        <p:txBody>
          <a:bodyPr/>
          <a:lstStyle/>
          <a:p>
            <a:endParaRPr lang="uk-UA" smtClean="0"/>
          </a:p>
          <a:p>
            <a:endParaRPr lang="uk-UA" smtClean="0"/>
          </a:p>
          <a:p>
            <a:endParaRPr lang="uk-UA" smtClean="0"/>
          </a:p>
          <a:p>
            <a:r>
              <a:rPr lang="en-US" smtClean="0"/>
              <a:t>          y</a:t>
            </a:r>
            <a:endParaRPr lang="uk-UA" smtClean="0"/>
          </a:p>
          <a:p>
            <a:endParaRPr lang="uk-UA" smtClean="0"/>
          </a:p>
          <a:p>
            <a:r>
              <a:rPr lang="uk-UA" smtClean="0"/>
              <a:t>                                  </a:t>
            </a:r>
            <a:r>
              <a:rPr lang="en-US" smtClean="0"/>
              <a:t>M</a:t>
            </a:r>
            <a:r>
              <a:rPr lang="uk-UA" smtClean="0"/>
              <a:t>          </a:t>
            </a:r>
            <a:r>
              <a:rPr lang="en-US" smtClean="0"/>
              <a:t>f(x)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           M○</a:t>
            </a:r>
          </a:p>
          <a:p>
            <a:endParaRPr lang="en-US" smtClean="0"/>
          </a:p>
          <a:p>
            <a:r>
              <a:rPr lang="en-US" smtClean="0"/>
              <a:t>                  x○            x          x</a:t>
            </a:r>
          </a:p>
          <a:p>
            <a:endParaRPr lang="en-US" smtClean="0"/>
          </a:p>
          <a:p>
            <a:r>
              <a:rPr lang="en-US" smtClean="0"/>
              <a:t>  </a:t>
            </a:r>
            <a:r>
              <a:rPr lang="uk-UA" smtClean="0"/>
              <a:t>Дотичною до кривої </a:t>
            </a:r>
            <a:r>
              <a:rPr lang="en-US" smtClean="0"/>
              <a:t>L-</a:t>
            </a:r>
            <a:r>
              <a:rPr lang="uk-UA" smtClean="0"/>
              <a:t>графіка функції у =</a:t>
            </a:r>
            <a:r>
              <a:rPr lang="en-US" smtClean="0"/>
              <a:t>f(x) </a:t>
            </a:r>
            <a:r>
              <a:rPr lang="uk-UA" smtClean="0"/>
              <a:t>в точці М○,МЄ</a:t>
            </a:r>
            <a:r>
              <a:rPr lang="en-US" smtClean="0"/>
              <a:t>L </a:t>
            </a:r>
            <a:r>
              <a:rPr lang="uk-UA" smtClean="0"/>
              <a:t>називають граничне положення січної М○М,МЄ</a:t>
            </a:r>
            <a:r>
              <a:rPr lang="en-US" smtClean="0"/>
              <a:t>L</a:t>
            </a:r>
            <a:r>
              <a:rPr lang="uk-UA" smtClean="0"/>
              <a:t>,М→М○(якщо таке граничне положення існує)</a:t>
            </a:r>
            <a:endParaRPr lang="en-US" smtClean="0"/>
          </a:p>
          <a:p>
            <a:r>
              <a:rPr lang="en-US" smtClean="0"/>
              <a:t>                                    </a:t>
            </a:r>
          </a:p>
          <a:p>
            <a:endParaRPr lang="uk-UA" smtClean="0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1427163" y="3357563"/>
            <a:ext cx="25733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428875" y="4429125"/>
            <a:ext cx="2714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 rot="14904046">
            <a:off x="3661569" y="2324894"/>
            <a:ext cx="1571625" cy="2643187"/>
          </a:xfrm>
          <a:prstGeom prst="arc">
            <a:avLst>
              <a:gd name="adj1" fmla="val 17049586"/>
              <a:gd name="adj2" fmla="val 31010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428875" y="2428875"/>
            <a:ext cx="2500313" cy="178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 flipH="1" flipV="1">
            <a:off x="2000250" y="2786063"/>
            <a:ext cx="2714625" cy="128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4357688" y="278606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4392613" y="3035300"/>
            <a:ext cx="71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394200" y="3178175"/>
            <a:ext cx="6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 flipV="1">
            <a:off x="4394200" y="332105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4392613" y="346551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rot="5400000">
            <a:off x="4392613" y="360838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>
            <a:off x="4392613" y="375126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5400000">
            <a:off x="4392613" y="3894138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>
            <a:off x="4392613" y="403701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4394200" y="417830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>
            <a:off x="4392613" y="4322763"/>
            <a:ext cx="71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>
            <a:off x="3249613" y="3679825"/>
            <a:ext cx="71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5400000">
            <a:off x="3249613" y="3822700"/>
            <a:ext cx="71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5400000">
            <a:off x="3251200" y="3965575"/>
            <a:ext cx="6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>
            <a:off x="3249613" y="4108450"/>
            <a:ext cx="71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>
            <a:off x="3251200" y="4251325"/>
            <a:ext cx="6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>
            <a:off x="3249613" y="4394200"/>
            <a:ext cx="71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3286125" y="3571875"/>
            <a:ext cx="460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" name="Дуга 68"/>
          <p:cNvSpPr/>
          <p:nvPr/>
        </p:nvSpPr>
        <p:spPr>
          <a:xfrm>
            <a:off x="2928938" y="4286250"/>
            <a:ext cx="71437" cy="2143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ransition>
    <p:dissolve/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63" y="3429000"/>
            <a:ext cx="6172200" cy="1428750"/>
          </a:xfrm>
        </p:spPr>
        <p:txBody>
          <a:bodyPr anchor="t" anchorCtr="0"/>
          <a:lstStyle/>
          <a:p>
            <a:pPr fontAlgn="auto">
              <a:spcAft>
                <a:spcPts val="0"/>
              </a:spcAft>
              <a:defRPr/>
            </a:pPr>
            <a:r>
              <a:rPr lang="uk-UA" sz="2000" dirty="0" smtClean="0"/>
              <a:t>Похідна </a:t>
            </a:r>
            <a:r>
              <a:rPr lang="en-US" sz="2000" dirty="0" smtClean="0"/>
              <a:t>f(x) </a:t>
            </a:r>
            <a:r>
              <a:rPr lang="uk-UA" sz="2000" dirty="0" smtClean="0"/>
              <a:t>в точці  хо дорівнює кутовому коефіцієнту дотичної, яка побудована до графіка функції </a:t>
            </a:r>
            <a:r>
              <a:rPr lang="en-US" sz="2000" dirty="0" smtClean="0"/>
              <a:t>f(x)</a:t>
            </a:r>
            <a:r>
              <a:rPr lang="uk-UA" sz="2000" dirty="0" smtClean="0"/>
              <a:t> в точці хо.</a:t>
            </a:r>
            <a:endParaRPr lang="ru-RU" sz="2000" dirty="0"/>
          </a:p>
        </p:txBody>
      </p:sp>
      <p:sp>
        <p:nvSpPr>
          <p:cNvPr id="20482" name="Текст 2"/>
          <p:cNvSpPr>
            <a:spLocks noGrp="1"/>
          </p:cNvSpPr>
          <p:nvPr>
            <p:ph type="body" idx="1"/>
          </p:nvPr>
        </p:nvSpPr>
        <p:spPr>
          <a:xfrm>
            <a:off x="2286000" y="4929188"/>
            <a:ext cx="6172200" cy="1371600"/>
          </a:xfrm>
        </p:spPr>
        <p:txBody>
          <a:bodyPr/>
          <a:lstStyle/>
          <a:p>
            <a:r>
              <a:rPr lang="uk-UA" smtClean="0"/>
              <a:t>к=</a:t>
            </a:r>
            <a:r>
              <a:rPr lang="en-US" smtClean="0"/>
              <a:t>tg=lim       ∆f(x)        f ´ (x)</a:t>
            </a:r>
          </a:p>
          <a:p>
            <a:r>
              <a:rPr lang="en-US" smtClean="0"/>
              <a:t>          ∆x→0    ∆x</a:t>
            </a:r>
            <a:endParaRPr lang="ru-RU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000375" y="5286375"/>
            <a:ext cx="571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786188" y="5286375"/>
            <a:ext cx="714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643438" y="5286375"/>
            <a:ext cx="1428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643438" y="5357813"/>
            <a:ext cx="1428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over dir="ru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1688" y="85725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Рівняння дотичної та нормалі.</a:t>
            </a:r>
            <a:endParaRPr lang="ru-RU" dirty="0"/>
          </a:p>
        </p:txBody>
      </p:sp>
      <p:sp>
        <p:nvSpPr>
          <p:cNvPr id="21506" name="Текст 2"/>
          <p:cNvSpPr>
            <a:spLocks noGrp="1"/>
          </p:cNvSpPr>
          <p:nvPr>
            <p:ph type="body" idx="1"/>
          </p:nvPr>
        </p:nvSpPr>
        <p:spPr>
          <a:xfrm>
            <a:off x="2143125" y="3000375"/>
            <a:ext cx="6315075" cy="3381375"/>
          </a:xfrm>
        </p:spPr>
        <p:txBody>
          <a:bodyPr/>
          <a:lstStyle/>
          <a:p>
            <a:r>
              <a:rPr lang="ru-RU" smtClean="0"/>
              <a:t>За означенням кутового коефіцієнта прямой к у=у◦/х-х◦, відсіля =</a:t>
            </a:r>
            <a:r>
              <a:rPr lang="en-US" smtClean="0"/>
              <a:t>&gt;</a:t>
            </a:r>
            <a:r>
              <a:rPr lang="uk-UA" smtClean="0"/>
              <a:t> у-у◦=к(х-х◦)  у=к(х-х◦)+у◦</a:t>
            </a:r>
          </a:p>
          <a:p>
            <a:r>
              <a:rPr lang="uk-UA" smtClean="0"/>
              <a:t>Рівняння дотичної до графіка функції у=</a:t>
            </a:r>
            <a:r>
              <a:rPr lang="en-US" smtClean="0"/>
              <a:t>f</a:t>
            </a:r>
            <a:r>
              <a:rPr lang="ru-RU" smtClean="0"/>
              <a:t>(</a:t>
            </a:r>
            <a:r>
              <a:rPr lang="en-US" smtClean="0"/>
              <a:t>x)</a:t>
            </a:r>
            <a:r>
              <a:rPr lang="uk-UA" smtClean="0"/>
              <a:t> в точці (х◦у◦)</a:t>
            </a:r>
          </a:p>
          <a:p>
            <a:r>
              <a:rPr lang="uk-UA" smtClean="0"/>
              <a:t> у=у◦ (х-х◦)+у◦</a:t>
            </a:r>
          </a:p>
          <a:p>
            <a:endParaRPr lang="ru-RU" smtClean="0"/>
          </a:p>
        </p:txBody>
      </p:sp>
    </p:spTree>
  </p:cSld>
  <p:clrMapOvr>
    <a:masterClrMapping/>
  </p:clrMapOvr>
  <p:transition>
    <p:circle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375" y="260350"/>
            <a:ext cx="7286625" cy="38830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uk-UA" sz="2400" cap="none" smtClean="0"/>
              <a:t>НОРМАЛЛЮ ДО КРИВОЇ</a:t>
            </a:r>
            <a:r>
              <a:rPr lang="uk-UA" sz="2400" cap="none" smtClean="0">
                <a:latin typeface="Arial" charset="0"/>
              </a:rPr>
              <a:t/>
            </a:r>
            <a:br>
              <a:rPr lang="uk-UA" sz="2400" cap="none" smtClean="0">
                <a:latin typeface="Arial" charset="0"/>
              </a:rPr>
            </a:br>
            <a:r>
              <a:rPr lang="en-US" sz="2400" cap="none" smtClean="0"/>
              <a:t> L</a:t>
            </a:r>
            <a:r>
              <a:rPr lang="uk-UA" sz="2400" cap="none" smtClean="0"/>
              <a:t> В ТОЧЦІ М◦ НАЗИВАЮТЬ </a:t>
            </a:r>
            <a:r>
              <a:rPr lang="uk-UA" sz="2400" cap="none" smtClean="0">
                <a:latin typeface="Arial" charset="0"/>
              </a:rPr>
              <a:t/>
            </a:r>
            <a:br>
              <a:rPr lang="uk-UA" sz="2400" cap="none" smtClean="0">
                <a:latin typeface="Arial" charset="0"/>
              </a:rPr>
            </a:br>
            <a:r>
              <a:rPr lang="uk-UA" sz="2400" cap="none" smtClean="0"/>
              <a:t>ПРЯМУ ┴ ДОТИЧНІЙ ДО</a:t>
            </a:r>
            <a:r>
              <a:rPr lang="uk-UA" sz="2400" cap="none" smtClean="0">
                <a:latin typeface="Arial" charset="0"/>
              </a:rPr>
              <a:t/>
            </a:r>
            <a:br>
              <a:rPr lang="uk-UA" sz="2400" cap="none" smtClean="0">
                <a:latin typeface="Arial" charset="0"/>
              </a:rPr>
            </a:br>
            <a:r>
              <a:rPr lang="uk-UA" sz="2400" cap="none" smtClean="0"/>
              <a:t>КРИВОЇ </a:t>
            </a:r>
            <a:r>
              <a:rPr lang="en-US" sz="2400" cap="none" smtClean="0"/>
              <a:t>L </a:t>
            </a:r>
            <a:r>
              <a:rPr lang="uk-UA" sz="2400" cap="none" smtClean="0"/>
              <a:t>В ТОЧЦІ М◦.</a:t>
            </a:r>
            <a:r>
              <a:rPr lang="uk-UA" sz="2400" cap="none" smtClean="0">
                <a:latin typeface="Arial" charset="0"/>
              </a:rPr>
              <a:t/>
            </a:r>
            <a:br>
              <a:rPr lang="uk-UA" sz="2400" cap="none" smtClean="0">
                <a:latin typeface="Arial" charset="0"/>
              </a:rPr>
            </a:br>
            <a:r>
              <a:rPr lang="uk-UA" sz="2400" cap="none" smtClean="0"/>
              <a:t> ТАК УМОВА  ┴-К1=-1/К2, </a:t>
            </a:r>
            <a:r>
              <a:rPr lang="uk-UA" sz="2400" cap="none" smtClean="0">
                <a:latin typeface="Arial" charset="0"/>
              </a:rPr>
              <a:t/>
            </a:r>
            <a:br>
              <a:rPr lang="uk-UA" sz="2400" cap="none" smtClean="0">
                <a:latin typeface="Arial" charset="0"/>
              </a:rPr>
            </a:br>
            <a:r>
              <a:rPr lang="uk-UA" sz="2400" cap="none" smtClean="0"/>
              <a:t>ТО РІВНЯННЯ ДОТИЧНОЇ ДО ГРАФІКА ФУНКЦІЇ У=</a:t>
            </a:r>
            <a:r>
              <a:rPr lang="en-US" sz="2400" cap="none" smtClean="0"/>
              <a:t>F</a:t>
            </a:r>
            <a:r>
              <a:rPr lang="uk-UA" sz="2400" cap="none" smtClean="0"/>
              <a:t>(Х) В ТОЧЦІ (Х◦У</a:t>
            </a:r>
            <a:r>
              <a:rPr lang="ru-RU" sz="2400" cap="none" smtClean="0"/>
              <a:t>◦)</a:t>
            </a:r>
          </a:p>
        </p:txBody>
      </p:sp>
      <p:sp>
        <p:nvSpPr>
          <p:cNvPr id="22530" name="Текст 2"/>
          <p:cNvSpPr>
            <a:spLocks noGrp="1"/>
          </p:cNvSpPr>
          <p:nvPr>
            <p:ph type="body" idx="1"/>
          </p:nvPr>
        </p:nvSpPr>
        <p:spPr>
          <a:xfrm>
            <a:off x="1928813" y="3786188"/>
            <a:ext cx="6715125" cy="2738437"/>
          </a:xfrm>
        </p:spPr>
        <p:txBody>
          <a:bodyPr/>
          <a:lstStyle/>
          <a:p>
            <a:r>
              <a:rPr lang="uk-UA" sz="2400" smtClean="0"/>
              <a:t>НАПР: скласти рівняння дотичної та нормалі до кривої у=х²-2х+3,якщо х◦=2</a:t>
            </a:r>
          </a:p>
          <a:p>
            <a:r>
              <a:rPr lang="uk-UA" sz="2400" smtClean="0"/>
              <a:t>Рішення: 2х-у-1=0 ;х+2у-8=0</a:t>
            </a:r>
            <a:endParaRPr lang="ru-RU" sz="2400" smtClean="0"/>
          </a:p>
        </p:txBody>
      </p:sp>
      <p:pic>
        <p:nvPicPr>
          <p:cNvPr id="4" name="Рисунок 3" descr="3-b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9000" contrast="5000"/>
          </a:blip>
          <a:stretch>
            <a:fillRect/>
          </a:stretch>
        </p:blipFill>
        <p:spPr>
          <a:xfrm>
            <a:off x="7822236" y="1357298"/>
            <a:ext cx="1321764" cy="1399888"/>
          </a:xfrm>
          <a:prstGeom prst="rect">
            <a:avLst/>
          </a:prstGeom>
        </p:spPr>
      </p:pic>
      <p:pic>
        <p:nvPicPr>
          <p:cNvPr id="5" name="Рисунок 4" descr="3-b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9000" contrast="5000"/>
          </a:blip>
          <a:stretch>
            <a:fillRect/>
          </a:stretch>
        </p:blipFill>
        <p:spPr>
          <a:xfrm>
            <a:off x="6858016" y="1285860"/>
            <a:ext cx="1214446" cy="1286226"/>
          </a:xfrm>
          <a:prstGeom prst="rect">
            <a:avLst/>
          </a:prstGeom>
        </p:spPr>
      </p:pic>
      <p:pic>
        <p:nvPicPr>
          <p:cNvPr id="6" name="Рисунок 5" descr="3-b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9000" contrast="5000"/>
          </a:blip>
          <a:stretch>
            <a:fillRect/>
          </a:stretch>
        </p:blipFill>
        <p:spPr>
          <a:xfrm>
            <a:off x="7215174" y="0"/>
            <a:ext cx="1928826" cy="2042830"/>
          </a:xfrm>
          <a:prstGeom prst="rect">
            <a:avLst/>
          </a:prstGeom>
        </p:spPr>
      </p:pic>
    </p:spTree>
  </p:cSld>
  <p:clrMapOvr>
    <a:masterClrMapping/>
  </p:clrMapOvr>
  <p:transition>
    <p:strips dir="ru"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25" y="1500188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Закріплення знань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3929063"/>
            <a:ext cx="6315075" cy="2286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uk-UA" dirty="0" smtClean="0"/>
              <a:t>Скласти рівняння дотичної та нормалі до кривої</a:t>
            </a:r>
          </a:p>
          <a:p>
            <a:pPr marL="342900" indent="-342900" fontAlgn="auto">
              <a:spcAft>
                <a:spcPts val="0"/>
              </a:spcAft>
              <a:buFont typeface="Wingdings"/>
              <a:buAutoNum type="arabicParenR"/>
              <a:defRPr/>
            </a:pPr>
            <a:r>
              <a:rPr lang="uk-UA" dirty="0" smtClean="0"/>
              <a:t>у=х²-3х+4, якщо х=1</a:t>
            </a:r>
          </a:p>
          <a:p>
            <a:pPr marL="342900" indent="-342900" fontAlgn="auto">
              <a:spcAft>
                <a:spcPts val="0"/>
              </a:spcAft>
              <a:buFont typeface="Wingdings"/>
              <a:buAutoNum type="arabicParenR"/>
              <a:defRPr/>
            </a:pPr>
            <a:r>
              <a:rPr lang="uk-UA" dirty="0" smtClean="0"/>
              <a:t>у=х³+2х³-1,якщо х=0</a:t>
            </a:r>
          </a:p>
          <a:p>
            <a:pPr marL="342900" indent="-342900" fontAlgn="auto">
              <a:spcAft>
                <a:spcPts val="0"/>
              </a:spcAft>
              <a:buFont typeface="Wingdings"/>
              <a:buAutoNum type="arabicParenR"/>
              <a:defRPr/>
            </a:pPr>
            <a:r>
              <a:rPr lang="uk-UA" dirty="0" smtClean="0"/>
              <a:t>у=4-х²,якщо х=-1</a:t>
            </a:r>
          </a:p>
          <a:p>
            <a:pPr marL="342900" indent="-342900" fontAlgn="auto">
              <a:spcAft>
                <a:spcPts val="0"/>
              </a:spcAft>
              <a:buFont typeface="Wingdings"/>
              <a:buAutoNum type="arabicParenR"/>
              <a:defRPr/>
            </a:pPr>
            <a:r>
              <a:rPr lang="uk-UA" dirty="0" smtClean="0"/>
              <a:t>у=х³+2х²+3х+1,якщо х=3</a:t>
            </a:r>
            <a:endParaRPr lang="ru-RU" dirty="0"/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Яркая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260</TotalTime>
  <Words>214</Words>
  <Application>Microsoft Office PowerPoint</Application>
  <PresentationFormat>Экран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Century Schoolbook</vt:lpstr>
      <vt:lpstr>Arial</vt:lpstr>
      <vt:lpstr>Wingdings</vt:lpstr>
      <vt:lpstr>Wingdings 2</vt:lpstr>
      <vt:lpstr>Calibri</vt:lpstr>
      <vt:lpstr>Эркер</vt:lpstr>
      <vt:lpstr>Эркер</vt:lpstr>
      <vt:lpstr>Эркер</vt:lpstr>
      <vt:lpstr>Эркер</vt:lpstr>
      <vt:lpstr>Эркер</vt:lpstr>
      <vt:lpstr>Эркер</vt:lpstr>
      <vt:lpstr>Эркер</vt:lpstr>
      <vt:lpstr>ТЕМА:</vt:lpstr>
      <vt:lpstr>ВИД:</vt:lpstr>
      <vt:lpstr>МЕТА:</vt:lpstr>
      <vt:lpstr>АКТУАЛЬНІСТЬ ОПОРНИХ ЗНАНЬ.</vt:lpstr>
      <vt:lpstr>ГЕОМЕТРИЧНИЙ ЗМІСТ ПОХІДНОЇ</vt:lpstr>
      <vt:lpstr>ПОХІДНА F(X) В ТОЧЦІ  ХО ДОРІВНЮЄ КУТОВОМУ КОЕФІЦІЄНТУ ДОТИЧНОЇ, ЯКА ПОБУДОВАНА ДО ГРАФІКА ФУНКЦІЇ F(X) В ТОЧЦІ ХО.</vt:lpstr>
      <vt:lpstr>РІВНЯННЯ ДОТИЧНОЇ ТА НОРМАЛІ.</vt:lpstr>
      <vt:lpstr>НОРМАЛЛЮ ДО КРИВОЇ  L В ТОЧЦІ М◦ НАЗИВАЮТЬ  ПРЯМУ ┴ ДОТИЧНІЙ ДО КРИВОЇ L В ТОЧЦІ М◦.  ТАК УМОВА  ┴-К1=-1/К2,  ТО РІВНЯННЯ ДОТИЧНОЇ ДО ГРАФІКА ФУНКЦІЇ У=F(Х) В ТОЧЦІ (Х◦У◦)</vt:lpstr>
      <vt:lpstr>ЗАКРІПЛЕННЯ ЗНАНЬ </vt:lpstr>
      <vt:lpstr>ДОМАШНЄ ЗАВДАННЯ: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27</cp:revision>
  <dcterms:created xsi:type="dcterms:W3CDTF">2010-12-19T09:23:52Z</dcterms:created>
  <dcterms:modified xsi:type="dcterms:W3CDTF">2010-12-26T07:21:07Z</dcterms:modified>
</cp:coreProperties>
</file>