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54" autoAdjust="0"/>
  </p:normalViewPr>
  <p:slideViewPr>
    <p:cSldViewPr>
      <p:cViewPr varScale="1">
        <p:scale>
          <a:sx n="61" d="100"/>
          <a:sy n="61" d="100"/>
        </p:scale>
        <p:origin x="-8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47E50F-2CBC-4CC1-B6F4-E210A50BFEDB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BCDEB05-1E0F-4516-AD07-5A0D711B1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8214-2F1E-4E77-A1A0-4E724A25BB38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42AA-A335-4B38-A366-061C621BBF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C694B-1577-4116-880B-243C923E8DF2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928D0-B38B-4DEB-8DEB-B563098A176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6862A-4B4B-4997-BE11-2E6C81D84613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E37F-2797-4078-B11E-FFA28BFC8EF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910EA5-CEF4-44B4-9508-3882A266BB17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A5A156-4C60-4B3B-BF17-F5C940AC248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E3AF-CB43-4F12-9F35-388BEBADDEFC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CD99D-E532-44F2-B3B1-61D91A620E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3040-9683-4C99-A634-54E2ABD2F878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D19A-A774-4A3A-99DF-B9B2C71429D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A56B4-18ED-4553-9048-390926924BBE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F663-C7AD-4E03-A23F-584E9B931E7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F2FD6A-C06E-4E74-98FF-3AF11C4F0001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237289-3582-4816-914F-018BF44384A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7406-9C8E-4406-9587-FE29A8D4B63C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159C2-2C44-4CE8-B306-362D6C861BD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265279-AEE1-46EC-8EDD-41706FA88E07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10BBF1-D942-4124-A3EE-1A7D9BA9101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0B3A049-5F53-4B06-AF3D-66636871A27B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A66211-2FCD-48AC-8565-5B6131DD3A9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BB5B9B9-D90A-4E2E-B517-4379BB844C9A}" type="datetimeFigureOut">
              <a:rPr lang="ru-RU"/>
              <a:pPr>
                <a:defRPr/>
              </a:pPr>
              <a:t>20.09.2011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DEE1832-8175-4FEA-884D-8F36F2F7D4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3" r:id="rId4"/>
    <p:sldLayoutId id="2147483682" r:id="rId5"/>
    <p:sldLayoutId id="2147483687" r:id="rId6"/>
    <p:sldLayoutId id="2147483681" r:id="rId7"/>
    <p:sldLayoutId id="2147483688" r:id="rId8"/>
    <p:sldLayoutId id="2147483689" r:id="rId9"/>
    <p:sldLayoutId id="2147483680" r:id="rId10"/>
    <p:sldLayoutId id="2147483679" r:id="rId11"/>
  </p:sldLayoutIdLst>
  <p:transition>
    <p:dissolve/>
  </p:transition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860" y="1571612"/>
            <a:ext cx="5286396" cy="2733692"/>
          </a:xfrm>
          <a:effectLst>
            <a:glow rad="101600">
              <a:srgbClr val="7030A0">
                <a:alpha val="60000"/>
              </a:srgb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i="1" dirty="0" smtClean="0">
                <a:solidFill>
                  <a:srgbClr val="7030A0"/>
                </a:solidFill>
              </a:rPr>
              <a:t>Тема урока: «</a:t>
            </a:r>
            <a:r>
              <a:rPr lang="ru-RU" sz="5400" i="1" dirty="0" err="1" smtClean="0">
                <a:solidFill>
                  <a:srgbClr val="7030A0"/>
                </a:solidFill>
              </a:rPr>
              <a:t>Повторення</a:t>
            </a:r>
            <a:r>
              <a:rPr lang="ru-RU" sz="5400" i="1" dirty="0" smtClean="0">
                <a:solidFill>
                  <a:srgbClr val="7030A0"/>
                </a:solidFill>
              </a:rPr>
              <a:t> </a:t>
            </a:r>
            <a:r>
              <a:rPr lang="ru-RU" sz="5400" i="1" dirty="0" smtClean="0">
                <a:solidFill>
                  <a:srgbClr val="7030A0"/>
                </a:solidFill>
              </a:rPr>
              <a:t>за 9 </a:t>
            </a:r>
            <a:r>
              <a:rPr lang="ru-RU" sz="5400" i="1" smtClean="0">
                <a:solidFill>
                  <a:srgbClr val="7030A0"/>
                </a:solidFill>
              </a:rPr>
              <a:t>клас»</a:t>
            </a:r>
            <a:endParaRPr lang="ru-RU" sz="5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9000" y="142875"/>
            <a:ext cx="1928813" cy="731838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Трапеция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Трапеция 3"/>
          <p:cNvSpPr/>
          <p:nvPr/>
        </p:nvSpPr>
        <p:spPr>
          <a:xfrm>
            <a:off x="2285984" y="2428868"/>
            <a:ext cx="2357454" cy="1428760"/>
          </a:xfrm>
          <a:prstGeom prst="trapezoid">
            <a:avLst>
              <a:gd name="adj" fmla="val 56320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Блок-схема: ручное управление 4"/>
          <p:cNvSpPr/>
          <p:nvPr/>
        </p:nvSpPr>
        <p:spPr>
          <a:xfrm>
            <a:off x="5929322" y="2285992"/>
            <a:ext cx="2714644" cy="1571636"/>
          </a:xfrm>
          <a:prstGeom prst="flowChartManualOperation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4688" y="214313"/>
            <a:ext cx="3143250" cy="7318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Площади фигур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457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714500"/>
            <a:ext cx="5572125" cy="854075"/>
          </a:xfrm>
        </p:spPr>
        <p:txBody>
          <a:bodyPr/>
          <a:lstStyle/>
          <a:p>
            <a:r>
              <a:rPr lang="ru-RU" smtClean="0">
                <a:solidFill>
                  <a:srgbClr val="00B0F0"/>
                </a:solidFill>
              </a:rPr>
              <a:t>Треугольник</a:t>
            </a:r>
          </a:p>
          <a:p>
            <a:r>
              <a:rPr lang="en-US" smtClean="0">
                <a:solidFill>
                  <a:srgbClr val="00B0F0"/>
                </a:solidFill>
              </a:rPr>
              <a:t>S=0</a:t>
            </a:r>
            <a:r>
              <a:rPr lang="ru-RU" smtClean="0">
                <a:solidFill>
                  <a:srgbClr val="00B0F0"/>
                </a:solidFill>
              </a:rPr>
              <a:t>,</a:t>
            </a:r>
            <a:r>
              <a:rPr lang="en-US" smtClean="0">
                <a:solidFill>
                  <a:srgbClr val="00B0F0"/>
                </a:solidFill>
              </a:rPr>
              <a:t>5a</a:t>
            </a:r>
            <a:r>
              <a:rPr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·h=0</a:t>
            </a:r>
            <a:r>
              <a:rPr lang="ru-RU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 · sin </a:t>
            </a:r>
            <a:r>
              <a:rPr lang="el-GR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√p(p-a)(p-b)(p-c) </a:t>
            </a:r>
            <a:r>
              <a:rPr lang="ru-RU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p=P/2</a:t>
            </a:r>
            <a:endParaRPr lang="ru-RU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428875" y="2643188"/>
            <a:ext cx="3643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00B0F0"/>
                </a:solidFill>
                <a:latin typeface="Century Schoolbook" pitchFamily="18" charset="0"/>
              </a:rPr>
              <a:t>Прямоугольный треугольник</a:t>
            </a:r>
          </a:p>
          <a:p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S=0</a:t>
            </a:r>
            <a:r>
              <a:rPr lang="ru-RU" b="1">
                <a:solidFill>
                  <a:srgbClr val="00B0F0"/>
                </a:solidFill>
                <a:latin typeface="Century Schoolbook" pitchFamily="18" charset="0"/>
              </a:rPr>
              <a:t>,5</a:t>
            </a:r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 a </a:t>
            </a:r>
            <a:r>
              <a:rPr lang="en-US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b</a:t>
            </a:r>
            <a:endParaRPr lang="ru-RU" b="1">
              <a:solidFill>
                <a:srgbClr val="00B0F0"/>
              </a:solidFill>
              <a:latin typeface="Century Schoolbook" pitchFamily="18" charset="0"/>
            </a:endParaRP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2643188" y="3571875"/>
            <a:ext cx="4143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00B0F0"/>
                </a:solidFill>
                <a:latin typeface="Century Schoolbook" pitchFamily="18" charset="0"/>
              </a:rPr>
              <a:t>Равносторонний треугольник</a:t>
            </a:r>
          </a:p>
          <a:p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S=a</a:t>
            </a:r>
            <a:r>
              <a:rPr lang="en-US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²√3/4</a:t>
            </a:r>
            <a:endParaRPr lang="ru-RU" b="1">
              <a:solidFill>
                <a:srgbClr val="00B0F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50" y="642938"/>
            <a:ext cx="3500438" cy="8032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00B0F0"/>
                </a:solidFill>
              </a:rPr>
              <a:t>Параллелограмм</a:t>
            </a:r>
            <a:br>
              <a:rPr lang="ru-RU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  <a:latin typeface="HERMAN" pitchFamily="2" charset="2"/>
              </a:rPr>
              <a:t>S=ah=a b </a:t>
            </a:r>
            <a:r>
              <a:rPr lang="en-US" sz="2000" dirty="0" smtClean="0">
                <a:solidFill>
                  <a:srgbClr val="00B0F0"/>
                </a:solidFill>
                <a:latin typeface="HERMAN" pitchFamily="2" charset="2"/>
                <a:cs typeface="Times New Roman"/>
              </a:rPr>
              <a:t>· sin </a:t>
            </a:r>
            <a:r>
              <a:rPr lang="el-GR" sz="2000" dirty="0" smtClean="0">
                <a:solidFill>
                  <a:srgbClr val="00B0F0"/>
                </a:solidFill>
                <a:latin typeface="+mn-lt"/>
                <a:cs typeface="Times New Roman"/>
              </a:rPr>
              <a:t>α</a:t>
            </a:r>
            <a:r>
              <a:rPr lang="en-US" sz="2000" dirty="0" smtClean="0">
                <a:solidFill>
                  <a:srgbClr val="00B0F0"/>
                </a:solidFill>
                <a:latin typeface="HERMAN" pitchFamily="2" charset="2"/>
                <a:cs typeface="Times New Roman"/>
              </a:rPr>
              <a:t>=0</a:t>
            </a:r>
            <a:r>
              <a:rPr lang="ru-RU" sz="2000" dirty="0" smtClean="0">
                <a:solidFill>
                  <a:srgbClr val="00B0F0"/>
                </a:solidFill>
                <a:latin typeface="+mn-lt"/>
                <a:cs typeface="Times New Roman"/>
              </a:rPr>
              <a:t>,</a:t>
            </a:r>
            <a:r>
              <a:rPr lang="en-US" sz="2000" dirty="0" smtClean="0">
                <a:solidFill>
                  <a:srgbClr val="00B0F0"/>
                </a:solidFill>
                <a:latin typeface="HERMAN" pitchFamily="2" charset="2"/>
                <a:cs typeface="Times New Roman"/>
              </a:rPr>
              <a:t>5d·d·sin</a:t>
            </a:r>
            <a:r>
              <a:rPr lang="el-GR" sz="2000" dirty="0" smtClean="0">
                <a:solidFill>
                  <a:srgbClr val="00B0F0"/>
                </a:solidFill>
                <a:latin typeface="+mn-lt"/>
                <a:cs typeface="Times New Roman"/>
              </a:rPr>
              <a:t>β</a:t>
            </a:r>
            <a:endParaRPr lang="ru-RU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560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88" y="1785938"/>
            <a:ext cx="2071687" cy="782637"/>
          </a:xfrm>
        </p:spPr>
        <p:txBody>
          <a:bodyPr/>
          <a:lstStyle/>
          <a:p>
            <a:r>
              <a:rPr lang="ru-RU" smtClean="0">
                <a:solidFill>
                  <a:srgbClr val="00B0F0"/>
                </a:solidFill>
              </a:rPr>
              <a:t>Прямоугольник</a:t>
            </a:r>
          </a:p>
          <a:p>
            <a:r>
              <a:rPr lang="en-US" smtClean="0">
                <a:solidFill>
                  <a:srgbClr val="00B0F0"/>
                </a:solidFill>
                <a:latin typeface="CASMIRA"/>
              </a:rPr>
              <a:t>S=a b =0</a:t>
            </a:r>
            <a:r>
              <a:rPr lang="ru-RU" smtClean="0">
                <a:solidFill>
                  <a:srgbClr val="00B0F0"/>
                </a:solidFill>
              </a:rPr>
              <a:t>,</a:t>
            </a:r>
            <a:r>
              <a:rPr lang="en-US" smtClean="0">
                <a:solidFill>
                  <a:srgbClr val="00B0F0"/>
                </a:solidFill>
                <a:latin typeface="CASMIRA"/>
              </a:rPr>
              <a:t>5 d</a:t>
            </a:r>
            <a:r>
              <a:rPr lang="en-US" smtClean="0">
                <a:solidFill>
                  <a:srgbClr val="00B0F0"/>
                </a:solidFill>
                <a:latin typeface="CASMIRA"/>
                <a:cs typeface="Times New Roman" pitchFamily="18" charset="0"/>
              </a:rPr>
              <a:t>²· sin </a:t>
            </a:r>
            <a:r>
              <a:rPr lang="el-GR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ru-RU" smtClean="0">
              <a:solidFill>
                <a:srgbClr val="00B0F0"/>
              </a:solidFill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2143125" y="2643188"/>
            <a:ext cx="1571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B0F0"/>
                </a:solidFill>
                <a:latin typeface="Century Schoolbook" pitchFamily="18" charset="0"/>
              </a:rPr>
              <a:t>Квадрат</a:t>
            </a:r>
          </a:p>
          <a:p>
            <a:r>
              <a:rPr lang="en-US" sz="2400" b="1">
                <a:solidFill>
                  <a:srgbClr val="00B0F0"/>
                </a:solidFill>
                <a:latin typeface="CASMIRA"/>
              </a:rPr>
              <a:t>S=a</a:t>
            </a:r>
            <a:r>
              <a:rPr lang="en-US" sz="2400" b="1">
                <a:solidFill>
                  <a:srgbClr val="00B0F0"/>
                </a:solidFill>
                <a:latin typeface="CASMIRA"/>
                <a:cs typeface="Times New Roman" pitchFamily="18" charset="0"/>
              </a:rPr>
              <a:t>²=0</a:t>
            </a:r>
            <a:r>
              <a:rPr lang="ru-RU" sz="24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,5</a:t>
            </a:r>
            <a:r>
              <a:rPr lang="en-US" sz="2400" b="1">
                <a:solidFill>
                  <a:srgbClr val="00B0F0"/>
                </a:solidFill>
                <a:latin typeface="CASMIRA"/>
                <a:cs typeface="Times New Roman" pitchFamily="18" charset="0"/>
              </a:rPr>
              <a:t>d²</a:t>
            </a:r>
            <a:endParaRPr lang="ru-RU" sz="2400" b="1">
              <a:solidFill>
                <a:srgbClr val="00B0F0"/>
              </a:solidFill>
              <a:latin typeface="Century Schoolbook" pitchFamily="18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14563" y="3571875"/>
            <a:ext cx="28575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B0F0"/>
                </a:solidFill>
                <a:latin typeface="Century Schoolbook" pitchFamily="18" charset="0"/>
              </a:rPr>
              <a:t>Ромб</a:t>
            </a:r>
          </a:p>
          <a:p>
            <a:r>
              <a:rPr lang="en-US" sz="2400" b="1">
                <a:solidFill>
                  <a:srgbClr val="00B0F0"/>
                </a:solidFill>
                <a:latin typeface="CASMIRA"/>
              </a:rPr>
              <a:t>S=ah=a</a:t>
            </a:r>
            <a:r>
              <a:rPr lang="en-US" sz="2400" b="1">
                <a:solidFill>
                  <a:srgbClr val="00B0F0"/>
                </a:solidFill>
                <a:latin typeface="CASMIRA"/>
                <a:cs typeface="Times New Roman" pitchFamily="18" charset="0"/>
              </a:rPr>
              <a:t>²·sin </a:t>
            </a:r>
            <a:r>
              <a:rPr lang="el-GR" sz="24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>
                <a:solidFill>
                  <a:srgbClr val="00B0F0"/>
                </a:solidFill>
                <a:latin typeface="CASMIRA"/>
                <a:cs typeface="Times New Roman" pitchFamily="18" charset="0"/>
              </a:rPr>
              <a:t>=0</a:t>
            </a:r>
            <a:r>
              <a:rPr lang="ru-RU" sz="24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>
                <a:solidFill>
                  <a:srgbClr val="00B0F0"/>
                </a:solidFill>
                <a:latin typeface="CASMIRA"/>
                <a:cs typeface="Times New Roman" pitchFamily="18" charset="0"/>
              </a:rPr>
              <a:t>5d·d</a:t>
            </a:r>
            <a:endParaRPr lang="en-US" sz="2400" b="1">
              <a:solidFill>
                <a:srgbClr val="00B0F0"/>
              </a:solidFill>
              <a:latin typeface="CASMIRA"/>
            </a:endParaRPr>
          </a:p>
          <a:p>
            <a:endParaRPr lang="ru-RU">
              <a:latin typeface="Century Schoolbook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2286000" y="4786313"/>
            <a:ext cx="1714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B0F0"/>
                </a:solidFill>
                <a:latin typeface="Century Schoolbook" pitchFamily="18" charset="0"/>
              </a:rPr>
              <a:t>Трапеция</a:t>
            </a:r>
          </a:p>
          <a:p>
            <a:r>
              <a:rPr lang="en-US" sz="2400" b="1">
                <a:solidFill>
                  <a:srgbClr val="00B0F0"/>
                </a:solidFill>
                <a:latin typeface="CASMIRA"/>
              </a:rPr>
              <a:t>S=(a + b / 2)h</a:t>
            </a:r>
            <a:endParaRPr lang="ru-RU" sz="2400" b="1">
              <a:solidFill>
                <a:srgbClr val="00B0F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6125" y="2857500"/>
            <a:ext cx="3429000" cy="1639888"/>
          </a:xfrm>
        </p:spPr>
        <p:txBody>
          <a:bodyPr/>
          <a:lstStyle/>
          <a:p>
            <a:r>
              <a:rPr lang="en-US" sz="4800" smtClean="0">
                <a:solidFill>
                  <a:srgbClr val="00B0F0"/>
                </a:solidFill>
                <a:latin typeface="MATTEROFFACT"/>
              </a:rPr>
              <a:t>S</a:t>
            </a:r>
            <a:r>
              <a:rPr lang="ar-AE" sz="4800" smtClean="0">
                <a:solidFill>
                  <a:srgbClr val="00B0F0"/>
                </a:solidFill>
                <a:latin typeface="MATTEROFFACT"/>
              </a:rPr>
              <a:t>ە</a:t>
            </a:r>
            <a:r>
              <a:rPr lang="en-US" sz="4800" smtClean="0">
                <a:solidFill>
                  <a:srgbClr val="00B0F0"/>
                </a:solidFill>
                <a:latin typeface="MATTEROFFACT"/>
                <a:cs typeface="Times New Roman" pitchFamily="18" charset="0"/>
              </a:rPr>
              <a:t>=</a:t>
            </a:r>
            <a:r>
              <a:rPr lang="ru-RU" sz="4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en-US" sz="4800" smtClean="0">
                <a:solidFill>
                  <a:srgbClr val="00B0F0"/>
                </a:solidFill>
                <a:latin typeface="MATTEROFFACT"/>
                <a:cs typeface="Times New Roman" pitchFamily="18" charset="0"/>
              </a:rPr>
              <a:t>R²</a:t>
            </a:r>
            <a:endParaRPr lang="ru-RU" sz="480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800" smtClean="0">
                <a:solidFill>
                  <a:srgbClr val="00B0F0"/>
                </a:solidFill>
                <a:latin typeface="MATTEROFFACT"/>
                <a:cs typeface="Times New Roman" pitchFamily="18" charset="0"/>
              </a:rPr>
              <a:t>L</a:t>
            </a:r>
            <a:r>
              <a:rPr lang="ar-AE" sz="4800" smtClean="0">
                <a:solidFill>
                  <a:srgbClr val="00B0F0"/>
                </a:solidFill>
                <a:latin typeface="MATTEROFFACT"/>
              </a:rPr>
              <a:t>ە</a:t>
            </a:r>
            <a:r>
              <a:rPr lang="en-US" sz="4800" smtClean="0">
                <a:solidFill>
                  <a:srgbClr val="00B0F0"/>
                </a:solidFill>
                <a:latin typeface="MATTEROFFACT"/>
                <a:cs typeface="Times New Roman" pitchFamily="18" charset="0"/>
              </a:rPr>
              <a:t>=2</a:t>
            </a:r>
            <a:r>
              <a:rPr lang="ru-RU" sz="4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en-US" sz="4800" smtClean="0">
                <a:solidFill>
                  <a:srgbClr val="00B0F0"/>
                </a:solidFill>
                <a:latin typeface="MATTEROFFACT"/>
                <a:cs typeface="Times New Roman" pitchFamily="18" charset="0"/>
              </a:rPr>
              <a:t>R</a:t>
            </a:r>
            <a:endParaRPr lang="ru-RU" sz="480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3188" y="214313"/>
            <a:ext cx="4929187" cy="731837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Правильный треугольник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765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88" y="1785938"/>
            <a:ext cx="1928812" cy="1068387"/>
          </a:xfrm>
        </p:spPr>
        <p:txBody>
          <a:bodyPr/>
          <a:lstStyle/>
          <a:p>
            <a:r>
              <a:rPr lang="en-US" sz="2800" i="1" smtClean="0">
                <a:solidFill>
                  <a:srgbClr val="00B0F0"/>
                </a:solidFill>
              </a:rPr>
              <a:t>1)R=a</a:t>
            </a:r>
            <a:r>
              <a:rPr lang="en-US" sz="2800" i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√3/3</a:t>
            </a:r>
          </a:p>
          <a:p>
            <a:r>
              <a:rPr lang="en-US" sz="2800" i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2)r=a√3/6</a:t>
            </a:r>
            <a:endParaRPr lang="ru-RU" sz="2800" i="1" smtClean="0">
              <a:solidFill>
                <a:srgbClr val="00B0F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714625" y="3357563"/>
            <a:ext cx="1643063" cy="1571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928938" y="3357563"/>
            <a:ext cx="1214437" cy="135731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000750" y="2928938"/>
            <a:ext cx="2071688" cy="19288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29375" y="3643313"/>
            <a:ext cx="1214438" cy="1214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2571750" y="46434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1</a:t>
            </a:r>
            <a:endParaRPr lang="ru-RU" b="1">
              <a:solidFill>
                <a:srgbClr val="00B0F0"/>
              </a:solidFill>
              <a:latin typeface="Century Schoolbook" pitchFamily="18" charset="0"/>
            </a:endParaRP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5572125" y="44291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entury Schoolbook" pitchFamily="18" charset="0"/>
              </a:rPr>
              <a:t>2</a:t>
            </a:r>
            <a:endParaRPr lang="ru-RU" b="1">
              <a:solidFill>
                <a:srgbClr val="00B0F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4688" y="142875"/>
            <a:ext cx="3000375" cy="803275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i="1" dirty="0" smtClean="0">
                <a:solidFill>
                  <a:srgbClr val="FF0000"/>
                </a:solidFill>
              </a:rPr>
              <a:t>Квадрат</a:t>
            </a:r>
            <a:endParaRPr lang="ru-RU" sz="5400" i="1" dirty="0">
              <a:solidFill>
                <a:srgbClr val="FF0000"/>
              </a:solidFill>
            </a:endParaRPr>
          </a:p>
        </p:txBody>
      </p:sp>
      <p:sp>
        <p:nvSpPr>
          <p:cNvPr id="2867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0250" y="1928813"/>
            <a:ext cx="2214563" cy="1371600"/>
          </a:xfrm>
        </p:spPr>
        <p:txBody>
          <a:bodyPr/>
          <a:lstStyle/>
          <a:p>
            <a:r>
              <a:rPr lang="en-US" sz="3200" i="1" smtClean="0">
                <a:solidFill>
                  <a:srgbClr val="00B0F0"/>
                </a:solidFill>
              </a:rPr>
              <a:t>1)R=a</a:t>
            </a:r>
            <a:r>
              <a:rPr lang="en-US" sz="3200" i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√2/2</a:t>
            </a:r>
          </a:p>
          <a:p>
            <a:r>
              <a:rPr lang="en-US" sz="3200" i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2)r= a/2</a:t>
            </a:r>
            <a:endParaRPr lang="ru-RU" sz="3200" i="1" smtClean="0">
              <a:solidFill>
                <a:srgbClr val="00B0F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14688" y="3786188"/>
            <a:ext cx="1928812" cy="178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29000" y="4143375"/>
            <a:ext cx="1500188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43688" y="3857625"/>
            <a:ext cx="1785937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643688" y="3857625"/>
            <a:ext cx="1785937" cy="1643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643174" y="4643446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1</a:t>
            </a:r>
            <a:endParaRPr lang="ru-RU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72198" y="4643446"/>
            <a:ext cx="5693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2</a:t>
            </a:r>
            <a:endParaRPr lang="ru-RU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3125" y="2643188"/>
            <a:ext cx="6172200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5400" i="1" dirty="0" smtClean="0">
                <a:solidFill>
                  <a:srgbClr val="FF0000"/>
                </a:solidFill>
              </a:rPr>
              <a:t>Д</a:t>
            </a:r>
            <a:r>
              <a:rPr lang="en-US" sz="5400" i="1" dirty="0" smtClean="0">
                <a:solidFill>
                  <a:srgbClr val="FF0000"/>
                </a:solidFill>
              </a:rPr>
              <a:t>/</a:t>
            </a:r>
            <a:r>
              <a:rPr lang="ru-RU" sz="5400" i="1" dirty="0" smtClean="0">
                <a:solidFill>
                  <a:srgbClr val="FF0000"/>
                </a:solidFill>
              </a:rPr>
              <a:t>З </a:t>
            </a:r>
            <a:br>
              <a:rPr lang="ru-RU" sz="5400" i="1" dirty="0" smtClean="0">
                <a:solidFill>
                  <a:srgbClr val="FF0000"/>
                </a:solidFill>
              </a:rPr>
            </a:br>
            <a:r>
              <a:rPr lang="ru-RU" sz="5400" i="1" dirty="0" smtClean="0">
                <a:solidFill>
                  <a:srgbClr val="FF0000"/>
                </a:solidFill>
              </a:rPr>
              <a:t>Выучить лекцию </a:t>
            </a:r>
            <a:endParaRPr lang="ru-RU" sz="5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8794" y="1785926"/>
            <a:ext cx="6172200" cy="1894362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6000" dirty="0" smtClean="0">
                <a:solidFill>
                  <a:srgbClr val="92D050"/>
                </a:solidFill>
              </a:rPr>
              <a:t>Тип занятия: лекция</a:t>
            </a:r>
            <a:endParaRPr lang="ru-RU" sz="6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50" y="2214563"/>
            <a:ext cx="6172200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800" dirty="0" smtClean="0">
                <a:solidFill>
                  <a:srgbClr val="FF0000"/>
                </a:solidFill>
              </a:rPr>
              <a:t>Цель:</a:t>
            </a:r>
            <a:r>
              <a:rPr lang="ru-RU" sz="1800" dirty="0" smtClean="0"/>
              <a:t> Обобщить знания с геометрии за 9 класс, развивать пространственное мышление , умение видеть главное , аккуратность в рисунках , культура мысли и произношения.</a:t>
            </a:r>
            <a:br>
              <a:rPr lang="ru-RU" sz="1800" dirty="0" smtClean="0"/>
            </a:br>
            <a:r>
              <a:rPr lang="ru-RU" sz="1800" dirty="0" smtClean="0"/>
              <a:t>Повторить основные свойства треугольника, параллелограмма, трапеции и площади фигур. </a:t>
            </a:r>
            <a:endParaRPr lang="ru-RU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50" y="285750"/>
            <a:ext cx="6172200" cy="965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400" dirty="0" smtClean="0">
                <a:solidFill>
                  <a:srgbClr val="FF0000"/>
                </a:solidFill>
              </a:rPr>
              <a:t>Треугольник </a:t>
            </a:r>
            <a:r>
              <a:rPr lang="ru-RU" sz="1400" dirty="0" smtClean="0"/>
              <a:t>— простейший многоугольник, имеющий 3 вершины (угла) и 3 стороны; часть плоскости, ограниченная тремя точками, не лежащими на одной прямой, и тремя отрезками, попарно соединяющими эти точки.</a:t>
            </a:r>
            <a:endParaRPr lang="ru-RU" sz="1400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1928794" y="2000240"/>
            <a:ext cx="1357322" cy="1500198"/>
          </a:xfrm>
          <a:prstGeom prst="triangl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071813" y="2643188"/>
            <a:ext cx="1716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 i="1">
                <a:solidFill>
                  <a:srgbClr val="FF0000"/>
                </a:solidFill>
                <a:latin typeface="Century Schoolbook" pitchFamily="18" charset="0"/>
              </a:rPr>
              <a:t>Равнобедренный</a:t>
            </a: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4643438" y="2143116"/>
            <a:ext cx="2143140" cy="1357322"/>
          </a:xfrm>
          <a:prstGeom prst="triangl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6786563" y="2643188"/>
            <a:ext cx="17462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 i="1">
                <a:solidFill>
                  <a:srgbClr val="FF0000"/>
                </a:solidFill>
                <a:latin typeface="Century Schoolbook" pitchFamily="18" charset="0"/>
              </a:rPr>
              <a:t>Равносторонний</a:t>
            </a:r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1928813" y="4214813"/>
            <a:ext cx="6786562" cy="46196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b="1" i="1">
                <a:latin typeface="Century Schoolbook" pitchFamily="18" charset="0"/>
              </a:rPr>
              <a:t>Если хоть один угол равнобедренного треугольника равен 60 градусов то он равносторонний.</a:t>
            </a: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1928813" y="5786438"/>
            <a:ext cx="6786562" cy="5238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i="1">
                <a:latin typeface="Century Schoolbook" pitchFamily="18" charset="0"/>
              </a:rPr>
              <a:t>Прямоугольный треугольник с углом = 45 градусов становится равнобедренным.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88" y="142875"/>
            <a:ext cx="6172200" cy="5191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i="1" dirty="0" smtClean="0">
                <a:solidFill>
                  <a:srgbClr val="00B0F0"/>
                </a:solidFill>
              </a:rPr>
              <a:t>Прямоугольный треугольник</a:t>
            </a:r>
            <a:endParaRPr lang="ru-RU" sz="3200" i="1" dirty="0">
              <a:solidFill>
                <a:srgbClr val="00B0F0"/>
              </a:solidFill>
            </a:endParaRPr>
          </a:p>
        </p:txBody>
      </p:sp>
      <p:sp>
        <p:nvSpPr>
          <p:cNvPr id="1843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875" y="3643313"/>
            <a:ext cx="6286500" cy="1371600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sin </a:t>
            </a:r>
            <a:r>
              <a:rPr lang="el-GR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a/c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противолежащий катет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гипотенузе</a:t>
            </a:r>
            <a:endParaRPr lang="en-US" sz="2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 </a:t>
            </a:r>
            <a:r>
              <a:rPr lang="el-GR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/c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прилежащий катет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гипотенузе</a:t>
            </a:r>
            <a:endParaRPr lang="en-US" sz="2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tg </a:t>
            </a:r>
            <a:r>
              <a:rPr lang="el-GR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=a/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= противолежащий катет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прилежащему</a:t>
            </a:r>
            <a:endParaRPr lang="ru-RU" sz="2000" smtClean="0">
              <a:solidFill>
                <a:srgbClr val="FF0000"/>
              </a:solidFill>
            </a:endParaRP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2214546" y="1071546"/>
            <a:ext cx="2714644" cy="1500198"/>
          </a:xfrm>
          <a:prstGeom prst="rtTriangl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357563" y="1214438"/>
            <a:ext cx="357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solidFill>
                  <a:srgbClr val="FF0000"/>
                </a:solidFill>
                <a:latin typeface="Century Schoolbook" pitchFamily="18" charset="0"/>
              </a:rPr>
              <a:t>с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857375" y="1571625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FF0000"/>
                </a:solidFill>
                <a:latin typeface="Century Schoolbook" pitchFamily="18" charset="0"/>
              </a:rPr>
              <a:t>а</a:t>
            </a: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2857500" y="2571750"/>
            <a:ext cx="357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solidFill>
                  <a:srgbClr val="FF0000"/>
                </a:solidFill>
                <a:latin typeface="Century Schoolbook" pitchFamily="18" charset="0"/>
              </a:rPr>
              <a:t>в</a:t>
            </a:r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5214938" y="1357313"/>
            <a:ext cx="1285875" cy="64611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>
                <a:solidFill>
                  <a:srgbClr val="FF0000"/>
                </a:solidFill>
                <a:latin typeface="Century Schoolbook" pitchFamily="18" charset="0"/>
              </a:rPr>
              <a:t>а</a:t>
            </a:r>
            <a:r>
              <a:rPr lang="ru-RU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1600" b="1">
                <a:solidFill>
                  <a:srgbClr val="FF0000"/>
                </a:solidFill>
                <a:latin typeface="Century Schoolbook" pitchFamily="18" charset="0"/>
              </a:rPr>
              <a:t> + в</a:t>
            </a:r>
            <a:r>
              <a:rPr lang="ru-RU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  <a:r>
              <a:rPr lang="ru-RU" sz="1600" b="1">
                <a:solidFill>
                  <a:srgbClr val="FF0000"/>
                </a:solidFill>
                <a:latin typeface="Century Schoolbook" pitchFamily="18" charset="0"/>
              </a:rPr>
              <a:t> = с</a:t>
            </a:r>
            <a:r>
              <a:rPr lang="ru-RU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²</a:t>
            </a:r>
          </a:p>
          <a:p>
            <a:r>
              <a:rPr lang="ru-RU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а² = с²- в²</a:t>
            </a:r>
            <a:endParaRPr lang="ru-RU" sz="2000" b="1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8813" y="214313"/>
            <a:ext cx="6172200" cy="5905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Произвольный треугольник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945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88" y="2500313"/>
            <a:ext cx="3214687" cy="928687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sz="2400" smtClean="0">
                <a:solidFill>
                  <a:srgbClr val="FF0000"/>
                </a:solidFill>
              </a:rPr>
              <a:t>Т. Косинусов </a:t>
            </a:r>
          </a:p>
          <a:p>
            <a:r>
              <a:rPr lang="ru-RU" sz="2400" smtClean="0">
                <a:solidFill>
                  <a:srgbClr val="FF0000"/>
                </a:solidFill>
              </a:rPr>
              <a:t>а</a:t>
            </a: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² = в² + с² -2св ·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 </a:t>
            </a:r>
            <a:r>
              <a:rPr lang="el-G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ru-RU" sz="2400" smtClean="0">
              <a:solidFill>
                <a:srgbClr val="FF0000"/>
              </a:solidFill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4429124" y="785794"/>
            <a:ext cx="642942" cy="1428760"/>
          </a:xfrm>
          <a:prstGeom prst="triangle">
            <a:avLst>
              <a:gd name="adj" fmla="val 20134"/>
            </a:avLst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643188" y="4500563"/>
            <a:ext cx="4500562" cy="83026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FF0000"/>
                </a:solidFill>
                <a:latin typeface="Century Schoolbook" pitchFamily="18" charset="0"/>
              </a:rPr>
              <a:t>Т.Синусов </a:t>
            </a:r>
          </a:p>
          <a:p>
            <a:r>
              <a:rPr lang="en-US" sz="2400" b="1">
                <a:solidFill>
                  <a:srgbClr val="FF0000"/>
                </a:solidFill>
                <a:latin typeface="Century Schoolbook" pitchFamily="18" charset="0"/>
              </a:rPr>
              <a:t>a/sin </a:t>
            </a:r>
            <a:r>
              <a:rPr lang="el-G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/sin </a:t>
            </a:r>
            <a:r>
              <a:rPr lang="el-G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c/sin </a:t>
            </a:r>
            <a:r>
              <a:rPr lang="el-G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=2R </a:t>
            </a:r>
            <a:endParaRPr lang="ru-RU" sz="2400" b="1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3240" y="142852"/>
            <a:ext cx="2928958" cy="447676"/>
          </a:xfrm>
          <a:blipFill>
            <a:blip r:embed="rId2" cstate="print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Прямоугольник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048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25" y="2571750"/>
            <a:ext cx="4857750" cy="571500"/>
          </a:xfrm>
        </p:spPr>
        <p:txBody>
          <a:bodyPr/>
          <a:lstStyle/>
          <a:p>
            <a:r>
              <a:rPr lang="ru-RU" sz="1400" i="1" smtClean="0">
                <a:solidFill>
                  <a:srgbClr val="00B0F0"/>
                </a:solidFill>
              </a:rPr>
              <a:t>Прямоугольник - это параллелограмм , у которого все углы прямые (равны 90 градусам)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5984" y="1071546"/>
            <a:ext cx="2786082" cy="1214446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0488" name="TextBox 5"/>
          <p:cNvSpPr txBox="1">
            <a:spLocks noChangeArrowheads="1"/>
          </p:cNvSpPr>
          <p:nvPr/>
        </p:nvSpPr>
        <p:spPr bwMode="auto">
          <a:xfrm>
            <a:off x="3357563" y="22860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  <a:latin typeface="Century Schoolbook" pitchFamily="18" charset="0"/>
              </a:rPr>
              <a:t>а</a:t>
            </a:r>
          </a:p>
        </p:txBody>
      </p:sp>
      <p:sp>
        <p:nvSpPr>
          <p:cNvPr id="20489" name="TextBox 6"/>
          <p:cNvSpPr txBox="1">
            <a:spLocks noChangeArrowheads="1"/>
          </p:cNvSpPr>
          <p:nvPr/>
        </p:nvSpPr>
        <p:spPr bwMode="auto">
          <a:xfrm>
            <a:off x="5072063" y="1428750"/>
            <a:ext cx="357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solidFill>
                  <a:srgbClr val="FF0000"/>
                </a:solidFill>
                <a:latin typeface="Century Schoolbook" pitchFamily="18" charset="0"/>
              </a:rPr>
              <a:t>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860" y="4071942"/>
            <a:ext cx="5857916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 dirty="0">
                <a:solidFill>
                  <a:srgbClr val="00B0F0"/>
                </a:solidFill>
                <a:latin typeface="+mn-lt"/>
              </a:rPr>
              <a:t>Свойства: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 dirty="0">
                <a:solidFill>
                  <a:srgbClr val="00B0F0"/>
                </a:solidFill>
                <a:latin typeface="+mn-lt"/>
              </a:rPr>
              <a:t>1) параллельные стороны равны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 dirty="0">
                <a:solidFill>
                  <a:srgbClr val="00B0F0"/>
                </a:solidFill>
                <a:latin typeface="+mn-lt"/>
              </a:rPr>
              <a:t>2) Диагонали равны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4750" y="142875"/>
            <a:ext cx="1714500" cy="590550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Квадрат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0313" y="3571875"/>
            <a:ext cx="5786437" cy="354013"/>
          </a:xfr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1400" i="1" dirty="0" smtClean="0">
                <a:solidFill>
                  <a:srgbClr val="00B0F0"/>
                </a:solidFill>
              </a:rPr>
              <a:t>Квадрат –это четырехугольник у которого все стороны равны </a:t>
            </a:r>
            <a:endParaRPr lang="ru-RU" sz="1400" i="1" dirty="0">
              <a:solidFill>
                <a:srgbClr val="00B0F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14546" y="1214422"/>
            <a:ext cx="1357322" cy="128588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2571750" y="25003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  <a:latin typeface="Century Schoolbook" pitchFamily="18" charset="0"/>
              </a:rPr>
              <a:t>а</a:t>
            </a:r>
          </a:p>
        </p:txBody>
      </p:sp>
      <p:sp>
        <p:nvSpPr>
          <p:cNvPr id="21511" name="TextBox 5"/>
          <p:cNvSpPr txBox="1">
            <a:spLocks noChangeArrowheads="1"/>
          </p:cNvSpPr>
          <p:nvPr/>
        </p:nvSpPr>
        <p:spPr bwMode="auto">
          <a:xfrm>
            <a:off x="3571875" y="16430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  <a:latin typeface="Century Schoolbook" pitchFamily="18" charset="0"/>
              </a:rPr>
              <a:t>в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9000" y="142875"/>
            <a:ext cx="2428875" cy="1000125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6000" i="1" dirty="0" smtClean="0">
                <a:solidFill>
                  <a:srgbClr val="FF0000"/>
                </a:solidFill>
              </a:rPr>
              <a:t>Ромб</a:t>
            </a:r>
            <a:endParaRPr lang="ru-RU" sz="6000" i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43306" y="4572008"/>
            <a:ext cx="2571752" cy="1371600"/>
          </a:xfrm>
          <a:noFill/>
          <a:ln/>
          <a:scene3d>
            <a:camera prst="orthographicFront"/>
            <a:lightRig rig="threePt" dir="t"/>
          </a:scene3d>
          <a:sp3d/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2000" dirty="0" smtClean="0">
                <a:solidFill>
                  <a:srgbClr val="00B0F0"/>
                </a:solidFill>
              </a:rPr>
              <a:t>Диагонали ромба 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2000" dirty="0" smtClean="0">
                <a:solidFill>
                  <a:srgbClr val="00B0F0"/>
                </a:solidFill>
              </a:rPr>
              <a:t>пересекаются 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2000" dirty="0" smtClean="0">
                <a:solidFill>
                  <a:srgbClr val="00B0F0"/>
                </a:solidFill>
              </a:rPr>
              <a:t>под прямым углом</a:t>
            </a:r>
            <a:endParaRPr lang="ru-RU" sz="2000" dirty="0">
              <a:solidFill>
                <a:srgbClr val="00B0F0"/>
              </a:solidFill>
            </a:endParaRPr>
          </a:p>
        </p:txBody>
      </p:sp>
      <p:sp>
        <p:nvSpPr>
          <p:cNvPr id="4" name="Блок-схема: решение 3"/>
          <p:cNvSpPr/>
          <p:nvPr/>
        </p:nvSpPr>
        <p:spPr>
          <a:xfrm>
            <a:off x="3714750" y="1643063"/>
            <a:ext cx="2000250" cy="2214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H="1">
            <a:off x="3608388" y="2749550"/>
            <a:ext cx="2214562" cy="1588"/>
          </a:xfrm>
          <a:prstGeom prst="line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0800000" flipH="1">
            <a:off x="3714750" y="2786063"/>
            <a:ext cx="20002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4F4F4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4F4F4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319</Words>
  <Application>Microsoft Office PowerPoint</Application>
  <PresentationFormat>Экран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Тема урока: «Повторення за 9 клас»</vt:lpstr>
      <vt:lpstr>Тип занятия: лекция</vt:lpstr>
      <vt:lpstr>Цель: Обобщить знания с геометрии за 9 класс, развивать пространственное мышление , умение видеть главное , аккуратность в рисунках , культура мысли и произношения. Повторить основные свойства треугольника, параллелограмма, трапеции и площади фигур. </vt:lpstr>
      <vt:lpstr>Треугольник — простейший многоугольник, имеющий 3 вершины (угла) и 3 стороны; часть плоскости, ограниченная тремя точками, не лежащими на одной прямой, и тремя отрезками, попарно соединяющими эти точки.</vt:lpstr>
      <vt:lpstr>Прямоугольный треугольник</vt:lpstr>
      <vt:lpstr>Произвольный треугольник</vt:lpstr>
      <vt:lpstr>Прямоугольник</vt:lpstr>
      <vt:lpstr>Квадрат</vt:lpstr>
      <vt:lpstr>Ромб</vt:lpstr>
      <vt:lpstr>Трапеция</vt:lpstr>
      <vt:lpstr>Площади фигур</vt:lpstr>
      <vt:lpstr>Параллелограмм S=ah=a b · sin α=0,5d·d·sinβ</vt:lpstr>
      <vt:lpstr>Слайд 13</vt:lpstr>
      <vt:lpstr>Правильный треугольник</vt:lpstr>
      <vt:lpstr>Квадрат</vt:lpstr>
      <vt:lpstr>Д/З  Выучить лекцию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урока: «Повторение за 9 класс»</dc:title>
  <cp:lastModifiedBy>Наташа</cp:lastModifiedBy>
  <cp:revision>21</cp:revision>
  <dcterms:modified xsi:type="dcterms:W3CDTF">2011-09-20T17:59:11Z</dcterms:modified>
</cp:coreProperties>
</file>