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923"/>
    <a:srgbClr val="1C416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4709" autoAdjust="0"/>
  </p:normalViewPr>
  <p:slideViewPr>
    <p:cSldViewPr>
      <p:cViewPr varScale="1">
        <p:scale>
          <a:sx n="61" d="100"/>
          <a:sy n="61" d="100"/>
        </p:scale>
        <p:origin x="-90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B9BE8-BE06-475A-9358-3E1A63610EFD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4B363-9553-4C2E-86B2-D212F1E2D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8830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AD36-D3C8-40D7-8754-C00C71671588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08D0-CE7C-4186-95AE-BB868624F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2531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AD36-D3C8-40D7-8754-C00C71671588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08D0-CE7C-4186-95AE-BB868624F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508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AD36-D3C8-40D7-8754-C00C71671588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08D0-CE7C-4186-95AE-BB868624F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2331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AD36-D3C8-40D7-8754-C00C71671588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08D0-CE7C-4186-95AE-BB868624F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918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AD36-D3C8-40D7-8754-C00C71671588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08D0-CE7C-4186-95AE-BB868624F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0640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AD36-D3C8-40D7-8754-C00C71671588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08D0-CE7C-4186-95AE-BB868624F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423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AD36-D3C8-40D7-8754-C00C71671588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08D0-CE7C-4186-95AE-BB868624F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91951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AD36-D3C8-40D7-8754-C00C71671588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08D0-CE7C-4186-95AE-BB868624F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97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AD36-D3C8-40D7-8754-C00C71671588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08D0-CE7C-4186-95AE-BB868624F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3524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AD36-D3C8-40D7-8754-C00C71671588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08D0-CE7C-4186-95AE-BB868624F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6762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AD36-D3C8-40D7-8754-C00C71671588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08D0-CE7C-4186-95AE-BB868624F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0877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AD36-D3C8-40D7-8754-C00C71671588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08D0-CE7C-4186-95AE-BB868624F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3225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4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566" y="404664"/>
            <a:ext cx="82089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 smtClean="0">
                <a:ln>
                  <a:solidFill>
                    <a:schemeClr val="tx2">
                      <a:lumMod val="20000"/>
                      <a:lumOff val="80000"/>
                      <a:alpha val="50000"/>
                    </a:schemeClr>
                  </a:solidFill>
                </a:ln>
                <a:solidFill>
                  <a:srgbClr val="1C416E"/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  <a:latin typeface="Book Antiqua" pitchFamily="18" charset="0"/>
              </a:rPr>
              <a:t>Тема «</a:t>
            </a:r>
            <a:r>
              <a:rPr lang="ru-RU" sz="5000" dirty="0" err="1" smtClean="0">
                <a:ln>
                  <a:solidFill>
                    <a:schemeClr val="tx2">
                      <a:lumMod val="20000"/>
                      <a:lumOff val="80000"/>
                      <a:alpha val="50000"/>
                    </a:schemeClr>
                  </a:solidFill>
                </a:ln>
                <a:solidFill>
                  <a:srgbClr val="1C416E"/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  <a:latin typeface="Book Antiqua" pitchFamily="18" charset="0"/>
              </a:rPr>
              <a:t>Розв</a:t>
            </a:r>
            <a:r>
              <a:rPr lang="en-US" sz="5000" dirty="0" smtClean="0">
                <a:ln>
                  <a:solidFill>
                    <a:schemeClr val="tx2">
                      <a:lumMod val="20000"/>
                      <a:lumOff val="80000"/>
                      <a:alpha val="50000"/>
                    </a:schemeClr>
                  </a:solidFill>
                </a:ln>
                <a:solidFill>
                  <a:srgbClr val="1C416E"/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  <a:latin typeface="Book Antiqua" pitchFamily="18" charset="0"/>
              </a:rPr>
              <a:t>’</a:t>
            </a:r>
            <a:r>
              <a:rPr lang="uk-UA" sz="5000" dirty="0" err="1" smtClean="0">
                <a:ln>
                  <a:solidFill>
                    <a:schemeClr val="tx2">
                      <a:lumMod val="20000"/>
                      <a:lumOff val="80000"/>
                      <a:alpha val="50000"/>
                    </a:schemeClr>
                  </a:solidFill>
                </a:ln>
                <a:solidFill>
                  <a:srgbClr val="1C416E"/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  <a:latin typeface="Book Antiqua" pitchFamily="18" charset="0"/>
              </a:rPr>
              <a:t>язування</a:t>
            </a:r>
            <a:r>
              <a:rPr lang="uk-UA" sz="5000" dirty="0" smtClean="0">
                <a:ln>
                  <a:solidFill>
                    <a:schemeClr val="tx2">
                      <a:lumMod val="20000"/>
                      <a:lumOff val="80000"/>
                      <a:alpha val="50000"/>
                    </a:schemeClr>
                  </a:solidFill>
                </a:ln>
                <a:solidFill>
                  <a:srgbClr val="1C416E"/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  <a:latin typeface="Book Antiqua" pitchFamily="18" charset="0"/>
              </a:rPr>
              <a:t> задач на застосування властивостей паралельного проектування, ознак паралельності прямої та площини, площин»</a:t>
            </a:r>
            <a:endParaRPr lang="ru-RU" sz="5000" dirty="0">
              <a:ln>
                <a:solidFill>
                  <a:schemeClr val="tx2">
                    <a:lumMod val="20000"/>
                    <a:lumOff val="80000"/>
                    <a:alpha val="50000"/>
                  </a:schemeClr>
                </a:solidFill>
              </a:ln>
              <a:solidFill>
                <a:srgbClr val="1C416E"/>
              </a:solidFill>
              <a:effectLst>
                <a:outerShdw blurRad="63500" dist="127000" dir="7800000" algn="ctr" rotWithShape="0">
                  <a:srgbClr val="000000">
                    <a:alpha val="25000"/>
                  </a:srgbClr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424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50000">
              <a:schemeClr val="accent5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836712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uk-UA" sz="2800" dirty="0"/>
              <a:t>4. Дві прямі перетинаються. Скільки площин можна провести через ці прямі?</a:t>
            </a:r>
          </a:p>
          <a:p>
            <a:r>
              <a:rPr lang="uk-UA" sz="2800" dirty="0"/>
              <a:t>А) Жодної; Б) Дві; В) Безліч; Г) Одну; Д) Три).</a:t>
            </a:r>
          </a:p>
          <a:p>
            <a:r>
              <a:rPr lang="uk-UA" sz="2800" dirty="0"/>
              <a:t>5. Як розміщені площини </a:t>
            </a:r>
            <a:r>
              <a:rPr lang="el-GR" sz="2800" dirty="0"/>
              <a:t>α</a:t>
            </a:r>
            <a:r>
              <a:rPr lang="uk-UA" sz="2800" dirty="0"/>
              <a:t> і </a:t>
            </a:r>
            <a:r>
              <a:rPr lang="el-GR" sz="2800" dirty="0"/>
              <a:t>β</a:t>
            </a:r>
            <a:r>
              <a:rPr lang="uk-UA" sz="2800" dirty="0"/>
              <a:t>, якщо пряма а перетинає площину </a:t>
            </a:r>
            <a:r>
              <a:rPr lang="el-GR" sz="2800" dirty="0"/>
              <a:t>α </a:t>
            </a:r>
            <a:r>
              <a:rPr lang="uk-UA" sz="2800" dirty="0"/>
              <a:t>і паралельна площині </a:t>
            </a:r>
            <a:r>
              <a:rPr lang="el-GR" sz="2800" dirty="0"/>
              <a:t>β</a:t>
            </a:r>
            <a:r>
              <a:rPr lang="uk-UA" sz="2800" dirty="0"/>
              <a:t>? А) Паралельні; Б) Перетинаються; В) Співпадають.</a:t>
            </a:r>
          </a:p>
          <a:p>
            <a:r>
              <a:rPr lang="uk-UA" sz="2800" dirty="0"/>
              <a:t>6. Пряма а паралельна площині </a:t>
            </a:r>
            <a:r>
              <a:rPr lang="el-GR" sz="2800" dirty="0"/>
              <a:t>α</a:t>
            </a:r>
            <a:r>
              <a:rPr lang="uk-UA" sz="2800" dirty="0"/>
              <a:t>. Скільки площин, паралельних площині </a:t>
            </a:r>
            <a:r>
              <a:rPr lang="el-GR" sz="2800" dirty="0"/>
              <a:t>α</a:t>
            </a:r>
            <a:r>
              <a:rPr lang="uk-UA" sz="2800" dirty="0"/>
              <a:t>, можна провести через цю пряму? А) Дві; Б) Жодної; В) Жодної; Г) Одну; Д) Три.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3114266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50000">
              <a:schemeClr val="accent6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6062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500" b="1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  <a:latin typeface="Book Antiqua" pitchFamily="18" charset="0"/>
              </a:defRPr>
            </a:lvl1pPr>
          </a:lstStyle>
          <a:p>
            <a:r>
              <a:rPr lang="uk-UA" sz="3600" dirty="0"/>
              <a:t>Д/З: </a:t>
            </a:r>
            <a:endParaRPr lang="uk-UA" sz="3600" dirty="0" smtClean="0"/>
          </a:p>
          <a:p>
            <a:endParaRPr lang="uk-UA" sz="3600" dirty="0" smtClean="0"/>
          </a:p>
          <a:p>
            <a:r>
              <a:rPr lang="uk-UA" sz="3600" dirty="0" smtClean="0"/>
              <a:t>вивчити </a:t>
            </a:r>
            <a:r>
              <a:rPr lang="uk-UA" sz="3600" dirty="0"/>
              <a:t>лекцію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780928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uk-UA" sz="2800" dirty="0"/>
              <a:t>Площини </a:t>
            </a:r>
            <a:r>
              <a:rPr lang="el-GR" sz="2800" dirty="0"/>
              <a:t>α</a:t>
            </a:r>
            <a:r>
              <a:rPr lang="uk-UA" sz="2800" dirty="0"/>
              <a:t> і </a:t>
            </a:r>
            <a:r>
              <a:rPr lang="el-GR" sz="2800" dirty="0"/>
              <a:t>β</a:t>
            </a:r>
            <a:r>
              <a:rPr lang="ru-RU" sz="2800" dirty="0"/>
              <a:t> </a:t>
            </a:r>
            <a:r>
              <a:rPr lang="ru-RU" sz="2800" dirty="0" err="1"/>
              <a:t>паралельні</a:t>
            </a:r>
            <a:r>
              <a:rPr lang="ru-RU" sz="2800" dirty="0"/>
              <a:t>. Пряма а </a:t>
            </a:r>
            <a:r>
              <a:rPr lang="ru-RU" sz="2800" dirty="0" err="1"/>
              <a:t>перетинає</a:t>
            </a:r>
            <a:r>
              <a:rPr lang="ru-RU" sz="2800" dirty="0"/>
              <a:t> </a:t>
            </a:r>
            <a:r>
              <a:rPr lang="ru-RU" sz="2800" dirty="0" err="1"/>
              <a:t>площину</a:t>
            </a:r>
            <a:r>
              <a:rPr lang="ru-RU" sz="2800" dirty="0"/>
              <a:t> </a:t>
            </a:r>
            <a:r>
              <a:rPr lang="el-GR" sz="2800" dirty="0"/>
              <a:t>α</a:t>
            </a:r>
            <a:r>
              <a:rPr lang="uk-UA" sz="2800" dirty="0"/>
              <a:t>. Як розміщена ця пряма відносно площини </a:t>
            </a:r>
            <a:r>
              <a:rPr lang="el-GR" sz="2800" dirty="0"/>
              <a:t>β</a:t>
            </a:r>
            <a:r>
              <a:rPr lang="uk-UA" sz="2800" dirty="0"/>
              <a:t>?</a:t>
            </a:r>
            <a:r>
              <a:rPr lang="ru-RU" sz="2800" dirty="0"/>
              <a:t> А) </a:t>
            </a:r>
            <a:r>
              <a:rPr lang="ru-RU" sz="2800" dirty="0" err="1"/>
              <a:t>Паралельна</a:t>
            </a:r>
            <a:r>
              <a:rPr lang="ru-RU" sz="2800" dirty="0"/>
              <a:t> </a:t>
            </a:r>
            <a:r>
              <a:rPr lang="ru-RU" sz="2800" dirty="0" err="1" smtClean="0"/>
              <a:t>площині</a:t>
            </a:r>
            <a:r>
              <a:rPr lang="ru-RU" sz="2800" dirty="0" smtClean="0"/>
              <a:t>;</a:t>
            </a:r>
          </a:p>
          <a:p>
            <a:r>
              <a:rPr lang="ru-RU" sz="2800" dirty="0" smtClean="0"/>
              <a:t>Б</a:t>
            </a:r>
            <a:r>
              <a:rPr lang="ru-RU" sz="2800" dirty="0"/>
              <a:t>) </a:t>
            </a:r>
            <a:r>
              <a:rPr lang="ru-RU" sz="2800" dirty="0" err="1" smtClean="0"/>
              <a:t>Перетинає</a:t>
            </a:r>
            <a:r>
              <a:rPr lang="ru-RU" sz="2800" dirty="0" smtClean="0"/>
              <a:t>; В</a:t>
            </a:r>
            <a:r>
              <a:rPr lang="ru-RU" sz="2800" dirty="0"/>
              <a:t>) </a:t>
            </a:r>
            <a:r>
              <a:rPr lang="ru-RU" sz="2800" dirty="0" err="1"/>
              <a:t>Лежить</a:t>
            </a:r>
            <a:r>
              <a:rPr lang="ru-RU" sz="2800" dirty="0"/>
              <a:t> у </a:t>
            </a:r>
            <a:r>
              <a:rPr lang="ru-RU" sz="2800" dirty="0" err="1"/>
              <a:t>площині</a:t>
            </a:r>
            <a:r>
              <a:rPr lang="ru-RU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xmlns="" val="422548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404664"/>
            <a:ext cx="61206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500" b="1" dirty="0">
                <a:ln>
                  <a:solidFill>
                    <a:schemeClr val="tx2">
                      <a:lumMod val="20000"/>
                      <a:lumOff val="80000"/>
                      <a:alpha val="50000"/>
                    </a:schemeClr>
                  </a:solidFill>
                </a:ln>
                <a:solidFill>
                  <a:srgbClr val="1C416E"/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  <a:latin typeface="Book Antiqua" pitchFamily="18" charset="0"/>
              </a:rPr>
              <a:t>Тип заняття - практичне</a:t>
            </a:r>
            <a:endParaRPr lang="ru-RU" sz="3500" b="1" dirty="0">
              <a:ln>
                <a:solidFill>
                  <a:schemeClr val="tx2">
                    <a:lumMod val="20000"/>
                    <a:lumOff val="80000"/>
                    <a:alpha val="50000"/>
                  </a:schemeClr>
                </a:solidFill>
              </a:ln>
              <a:solidFill>
                <a:srgbClr val="1C416E"/>
              </a:solidFill>
              <a:effectLst>
                <a:outerShdw blurRad="63500" dist="127000" dir="7800000" algn="ctr" rotWithShape="0">
                  <a:srgbClr val="000000">
                    <a:alpha val="25000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500">
                <a:ln>
                  <a:solidFill>
                    <a:schemeClr val="tx2">
                      <a:lumMod val="20000"/>
                      <a:lumOff val="80000"/>
                      <a:alpha val="50000"/>
                    </a:schemeClr>
                  </a:solidFill>
                </a:ln>
                <a:solidFill>
                  <a:srgbClr val="1C416E"/>
                </a:solidFill>
                <a:effectLst>
                  <a:outerShdw blurRad="63500" dist="127000" dir="7800000" algn="ctr" rotWithShape="0">
                    <a:srgbClr val="000000"/>
                  </a:outerShdw>
                </a:effectLst>
                <a:latin typeface="Book Antiqua" pitchFamily="18" charset="0"/>
              </a:defRPr>
            </a:lvl1pPr>
          </a:lstStyle>
          <a:p>
            <a:r>
              <a:rPr lang="uk-UA" sz="3000" b="1" dirty="0"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Мета </a:t>
            </a:r>
            <a:r>
              <a:rPr lang="uk-UA" sz="3000" b="1" i="1" dirty="0"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дидактична</a:t>
            </a:r>
            <a:r>
              <a:rPr lang="uk-UA" sz="3000" b="1" dirty="0"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: закріпити навички </a:t>
            </a:r>
            <a:r>
              <a:rPr lang="uk-UA" sz="3000" b="1" dirty="0" err="1"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розв</a:t>
            </a:r>
            <a:r>
              <a:rPr lang="en-US" sz="3000" b="1" dirty="0"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’</a:t>
            </a:r>
            <a:r>
              <a:rPr lang="uk-UA" sz="3000" b="1" dirty="0" err="1"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язання</a:t>
            </a:r>
            <a:r>
              <a:rPr lang="uk-UA" sz="3000" b="1" dirty="0"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 задач на застосування властивостей паралельного проектування, ознак паралельності прямої та площини, площин;</a:t>
            </a:r>
          </a:p>
          <a:p>
            <a:endParaRPr lang="uk-UA" sz="3000" b="1" i="1" dirty="0" smtClean="0">
              <a:effectLst>
                <a:outerShdw blurRad="63500" dist="127000" dir="7800000" algn="ctr" rotWithShape="0">
                  <a:srgbClr val="000000">
                    <a:alpha val="25000"/>
                  </a:srgbClr>
                </a:outerShdw>
              </a:effectLst>
            </a:endParaRPr>
          </a:p>
          <a:p>
            <a:r>
              <a:rPr lang="uk-UA" sz="3000" b="1" i="1" dirty="0" smtClean="0"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розвиваюча</a:t>
            </a:r>
            <a:r>
              <a:rPr lang="uk-UA" sz="3000" b="1" dirty="0"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: розвивати логічне мислення, сприяти </a:t>
            </a:r>
            <a:r>
              <a:rPr lang="uk-UA" sz="3000" b="1" dirty="0" err="1"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розвтику</a:t>
            </a:r>
            <a:r>
              <a:rPr lang="uk-UA" sz="3000" b="1" dirty="0"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 просторової уяви;</a:t>
            </a:r>
          </a:p>
          <a:p>
            <a:endParaRPr lang="uk-UA" sz="3000" b="1" i="1" dirty="0" smtClean="0">
              <a:effectLst>
                <a:outerShdw blurRad="63500" dist="127000" dir="7800000" algn="ctr" rotWithShape="0">
                  <a:srgbClr val="000000">
                    <a:alpha val="25000"/>
                  </a:srgbClr>
                </a:outerShdw>
              </a:effectLst>
            </a:endParaRPr>
          </a:p>
          <a:p>
            <a:r>
              <a:rPr lang="uk-UA" sz="3000" b="1" i="1" dirty="0" smtClean="0"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виховна</a:t>
            </a:r>
            <a:r>
              <a:rPr lang="uk-UA" sz="3000" b="1" dirty="0"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: акуратність у записах.</a:t>
            </a:r>
            <a:endParaRPr lang="ru-RU" sz="3000" b="1" dirty="0">
              <a:effectLst>
                <a:outerShdw blurRad="63500" dist="127000" dir="7800000" algn="ctr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798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7" y="390605"/>
            <a:ext cx="38122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5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  <a:latin typeface="Book Antiqua" pitchFamily="18" charset="0"/>
              </a:rPr>
              <a:t>Раунд 1 «Знавці теорії»</a:t>
            </a:r>
            <a:endParaRPr lang="ru-RU" sz="2500" b="1" dirty="0">
              <a:solidFill>
                <a:schemeClr val="accent4">
                  <a:lumMod val="50000"/>
                </a:schemeClr>
              </a:solidFill>
              <a:effectLst>
                <a:outerShdw blurRad="63500" dist="127000" dir="7800000" algn="ctr" rotWithShape="0">
                  <a:srgbClr val="000000">
                    <a:alpha val="25000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1. Які типи тверджень зустрічаються в геометрії? (1 б.)</a:t>
            </a:r>
          </a:p>
          <a:p>
            <a:r>
              <a:rPr lang="uk-UA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2. Які з них доводять, а які не доводять? (1 б.)</a:t>
            </a:r>
          </a:p>
          <a:p>
            <a:r>
              <a:rPr lang="uk-UA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3. Що описують означення? (1 б.)</a:t>
            </a:r>
          </a:p>
          <a:p>
            <a:r>
              <a:rPr lang="uk-UA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4. Що описують теореми? (1 б.)</a:t>
            </a:r>
          </a:p>
          <a:p>
            <a:r>
              <a:rPr lang="uk-UA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5. Чи можуть малюнки служити доведенням теорем? Чому? (1 б.)</a:t>
            </a:r>
          </a:p>
          <a:p>
            <a:r>
              <a:rPr lang="uk-UA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6. Чим відрізняються ознаки та означення? (1 б.)</a:t>
            </a:r>
          </a:p>
          <a:p>
            <a:r>
              <a:rPr lang="uk-UA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7. Наведіть приклади цих тверджень (з однієї теми). (1 б.)</a:t>
            </a:r>
          </a:p>
          <a:p>
            <a:r>
              <a:rPr lang="uk-UA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8. Як найлегше довести паралельність прямих у просторі? (2 б.)</a:t>
            </a:r>
          </a:p>
          <a:p>
            <a:r>
              <a:rPr lang="uk-UA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9. За яким правилом найлегше довести паралельність прямої і площини? (2 б</a:t>
            </a:r>
            <a:r>
              <a:rPr lang="uk-UA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rPr>
              <a:t>.)</a:t>
            </a:r>
            <a:endParaRPr lang="uk-UA" sz="2400" dirty="0" smtClean="0">
              <a:solidFill>
                <a:schemeClr val="accent4">
                  <a:lumMod val="50000"/>
                </a:schemeClr>
              </a:solidFill>
              <a:effectLst>
                <a:outerShdw blurRad="63500" dist="127000" dir="7800000" algn="ctr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178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2089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uk-UA" sz="2400" dirty="0" smtClean="0"/>
              <a:t>10. Якими способами можна довести, що прямі мимобіжні? (За ознакою «від супротивного») (2 б.)</a:t>
            </a:r>
            <a:endParaRPr lang="ru-RU" sz="2400" dirty="0" smtClean="0"/>
          </a:p>
          <a:p>
            <a:r>
              <a:rPr lang="ru-RU" sz="2400" dirty="0" smtClean="0"/>
              <a:t>11</a:t>
            </a:r>
            <a:r>
              <a:rPr lang="ru-RU" sz="2400" dirty="0"/>
              <a:t>. </a:t>
            </a:r>
            <a:r>
              <a:rPr lang="ru-RU" sz="2400" dirty="0" err="1"/>
              <a:t>Якими</a:t>
            </a:r>
            <a:r>
              <a:rPr lang="ru-RU" sz="2400" dirty="0"/>
              <a:t> способами </a:t>
            </a:r>
            <a:r>
              <a:rPr lang="ru-RU" sz="2400" dirty="0" err="1"/>
              <a:t>можна</a:t>
            </a:r>
            <a:r>
              <a:rPr lang="ru-RU" sz="2400" dirty="0"/>
              <a:t> довести, </a:t>
            </a:r>
            <a:r>
              <a:rPr lang="ru-RU" sz="2400" dirty="0" err="1"/>
              <a:t>що</a:t>
            </a:r>
            <a:r>
              <a:rPr lang="ru-RU" sz="2400" dirty="0"/>
              <a:t> прям</a:t>
            </a:r>
            <a:r>
              <a:rPr lang="uk-UA" sz="2400" dirty="0"/>
              <a:t>і у просторі паралельні? (За ознакою, за означенням) (2б.)</a:t>
            </a:r>
          </a:p>
          <a:p>
            <a:r>
              <a:rPr lang="uk-UA" sz="2400" dirty="0"/>
              <a:t>12. Яким основним методом можна довести існування чи не єдність </a:t>
            </a:r>
            <a:r>
              <a:rPr lang="uk-UA" sz="2400" dirty="0" err="1"/>
              <a:t>матемичного</a:t>
            </a:r>
            <a:r>
              <a:rPr lang="uk-UA" sz="2400" dirty="0"/>
              <a:t> об</a:t>
            </a:r>
            <a:r>
              <a:rPr lang="en-US" sz="2400" dirty="0"/>
              <a:t>’</a:t>
            </a:r>
            <a:r>
              <a:rPr lang="uk-UA" sz="2400" dirty="0" err="1"/>
              <a:t>єкта</a:t>
            </a:r>
            <a:r>
              <a:rPr lang="uk-UA" sz="2400" dirty="0"/>
              <a:t>) (Конструктивним) (2 б.)</a:t>
            </a:r>
          </a:p>
          <a:p>
            <a:r>
              <a:rPr lang="uk-UA" sz="2400" dirty="0"/>
              <a:t>13. Доведіть, що для будь-якої площини існує паралельна до неї пряма? (3 б.)</a:t>
            </a:r>
          </a:p>
          <a:p>
            <a:r>
              <a:rPr lang="uk-UA" sz="2400" dirty="0"/>
              <a:t>14. Доведіть, що така пряма не одна. (3 б.)</a:t>
            </a:r>
          </a:p>
          <a:p>
            <a:r>
              <a:rPr lang="uk-UA" sz="2400" dirty="0"/>
              <a:t>15. Який основний метод доведення </a:t>
            </a:r>
            <a:r>
              <a:rPr lang="uk-UA" sz="2400" dirty="0" err="1"/>
              <a:t>неіснування</a:t>
            </a:r>
            <a:r>
              <a:rPr lang="uk-UA" sz="2400" dirty="0"/>
              <a:t> чи єдності математичного об</a:t>
            </a:r>
            <a:r>
              <a:rPr lang="en-US" sz="2400" dirty="0"/>
              <a:t>’</a:t>
            </a:r>
            <a:r>
              <a:rPr lang="uk-UA" sz="2400" dirty="0" err="1"/>
              <a:t>єкта</a:t>
            </a:r>
            <a:r>
              <a:rPr lang="uk-UA" sz="2400" dirty="0"/>
              <a:t>?</a:t>
            </a:r>
          </a:p>
          <a:p>
            <a:r>
              <a:rPr lang="uk-UA" sz="2400" dirty="0"/>
              <a:t>16. Доведіть що дві прямі простору не можуть перетинатись більше ніж в одній точці. (3 б.)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1178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uk-UA" sz="2400" dirty="0" smtClean="0"/>
              <a:t>17. Проаналізуйте, спільного і відмінного є у можливих випадках розміщення прямих; прямої і площини у просторі? (2 б.)</a:t>
            </a:r>
          </a:p>
          <a:p>
            <a:r>
              <a:rPr lang="uk-UA" sz="2400" dirty="0" smtClean="0"/>
              <a:t>18</a:t>
            </a:r>
            <a:r>
              <a:rPr lang="uk-UA" sz="2400" dirty="0" smtClean="0"/>
              <a:t>. Які два способи міркувань над </a:t>
            </a:r>
            <a:r>
              <a:rPr lang="uk-UA" sz="2400" dirty="0" err="1" smtClean="0"/>
              <a:t>математичногю</a:t>
            </a:r>
            <a:r>
              <a:rPr lang="uk-UA" sz="2400" dirty="0" smtClean="0"/>
              <a:t> задачею ви знаєте? (Їхнє завдання – спосіб запису) (</a:t>
            </a:r>
            <a:r>
              <a:rPr lang="uk-UA" sz="2400" dirty="0" smtClean="0"/>
              <a:t>2б</a:t>
            </a:r>
            <a:r>
              <a:rPr lang="uk-UA" sz="2400" dirty="0" smtClean="0"/>
              <a:t>.)</a:t>
            </a:r>
          </a:p>
          <a:p>
            <a:r>
              <a:rPr lang="uk-UA" sz="2400" dirty="0" smtClean="0"/>
              <a:t>19. Що називається прямою, яка паралельна площині? (2 б.)</a:t>
            </a:r>
          </a:p>
          <a:p>
            <a:r>
              <a:rPr lang="uk-UA" sz="2400" dirty="0" smtClean="0"/>
              <a:t>20. Ознака паралельності прямих. (2 б.) </a:t>
            </a:r>
            <a:endParaRPr lang="uk-UA" sz="2400" dirty="0" smtClean="0"/>
          </a:p>
          <a:p>
            <a:r>
              <a:rPr lang="uk-UA" sz="2400" dirty="0" smtClean="0"/>
              <a:t>21</a:t>
            </a:r>
            <a:r>
              <a:rPr lang="uk-UA" sz="2400" dirty="0"/>
              <a:t>. Ознака паралельності прямої і площини. (2 б.)</a:t>
            </a:r>
          </a:p>
          <a:p>
            <a:r>
              <a:rPr lang="uk-UA" sz="2400" dirty="0"/>
              <a:t>22. Що називається </a:t>
            </a:r>
            <a:r>
              <a:rPr lang="uk-UA" sz="2400" dirty="0" err="1"/>
              <a:t>перетинаючимися</a:t>
            </a:r>
            <a:r>
              <a:rPr lang="uk-UA" sz="2400" dirty="0"/>
              <a:t> прямими? (2 б.)</a:t>
            </a:r>
          </a:p>
          <a:p>
            <a:r>
              <a:rPr lang="uk-UA" sz="2400" dirty="0"/>
              <a:t>23. Що називається </a:t>
            </a:r>
            <a:r>
              <a:rPr lang="uk-UA" sz="2400" dirty="0" err="1"/>
              <a:t>пралельними</a:t>
            </a:r>
            <a:r>
              <a:rPr lang="uk-UA" sz="2400" dirty="0"/>
              <a:t> прямими? (2 б)</a:t>
            </a:r>
          </a:p>
          <a:p>
            <a:r>
              <a:rPr lang="uk-UA" sz="2400" dirty="0"/>
              <a:t>24. Що називається мимобіжними прямими? (2 б.)</a:t>
            </a:r>
          </a:p>
          <a:p>
            <a:r>
              <a:rPr lang="uk-UA" sz="2400" dirty="0"/>
              <a:t>25. Що називається паралельними площинами? (2 б.)</a:t>
            </a:r>
          </a:p>
          <a:p>
            <a:r>
              <a:rPr lang="uk-UA" sz="2400" dirty="0"/>
              <a:t>26. Ознака </a:t>
            </a:r>
            <a:r>
              <a:rPr lang="uk-UA" sz="2400" dirty="0" err="1"/>
              <a:t>паралеьності</a:t>
            </a:r>
            <a:r>
              <a:rPr lang="uk-UA" sz="2400" dirty="0"/>
              <a:t> площин. (2 б.)</a:t>
            </a:r>
          </a:p>
          <a:p>
            <a:r>
              <a:rPr lang="uk-UA" sz="2400" dirty="0"/>
              <a:t>27. Властивості паралельності проектування. (2 б.)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569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620688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500" b="1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  <a:latin typeface="Book Antiqua" pitchFamily="18" charset="0"/>
              </a:defRPr>
            </a:lvl1pPr>
          </a:lstStyle>
          <a:p>
            <a:r>
              <a:rPr lang="uk-UA" sz="2800" dirty="0"/>
              <a:t>Раунд </a:t>
            </a:r>
            <a:r>
              <a:rPr lang="uk-UA" sz="2800" dirty="0" smtClean="0"/>
              <a:t>2 «Від </a:t>
            </a:r>
            <a:r>
              <a:rPr lang="uk-UA" sz="2800" dirty="0"/>
              <a:t>теорії – до практики»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676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uk-UA" sz="2800" dirty="0"/>
              <a:t>А) Конкурс на кращий малюнок чи модель (в команді і між командами). (3 б</a:t>
            </a:r>
            <a:r>
              <a:rPr lang="uk-UA" sz="2800" dirty="0" smtClean="0"/>
              <a:t>.)</a:t>
            </a:r>
          </a:p>
          <a:p>
            <a:endParaRPr lang="uk-UA" sz="2800" dirty="0"/>
          </a:p>
          <a:p>
            <a:r>
              <a:rPr lang="uk-UA" sz="2800" dirty="0"/>
              <a:t>Б) Усне </a:t>
            </a:r>
            <a:r>
              <a:rPr lang="uk-UA" sz="2800" dirty="0" err="1"/>
              <a:t>розв</a:t>
            </a:r>
            <a:r>
              <a:rPr lang="en-US" sz="2800" dirty="0"/>
              <a:t>’</a:t>
            </a:r>
            <a:r>
              <a:rPr lang="uk-UA" sz="2800" dirty="0" err="1"/>
              <a:t>язання</a:t>
            </a:r>
            <a:r>
              <a:rPr lang="uk-UA" sz="2800" dirty="0"/>
              <a:t> (його ідея). (2 б</a:t>
            </a:r>
            <a:r>
              <a:rPr lang="uk-UA" sz="2800" dirty="0" smtClean="0"/>
              <a:t>.)</a:t>
            </a:r>
          </a:p>
          <a:p>
            <a:endParaRPr lang="uk-UA" sz="2800" dirty="0"/>
          </a:p>
          <a:p>
            <a:r>
              <a:rPr lang="uk-UA" sz="2800" dirty="0"/>
              <a:t>В) Записи «заповни схему» або «виправ помилку». (1-2 б</a:t>
            </a:r>
            <a:r>
              <a:rPr lang="uk-UA" sz="2800" dirty="0" smtClean="0"/>
              <a:t>)</a:t>
            </a:r>
          </a:p>
          <a:p>
            <a:endParaRPr lang="uk-UA" sz="2800" dirty="0"/>
          </a:p>
          <a:p>
            <a:r>
              <a:rPr lang="uk-UA" sz="2800" dirty="0"/>
              <a:t>Г) Конкурс «краща робота в зошиті». (4 б.)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53035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ый треугольник 1"/>
          <p:cNvSpPr/>
          <p:nvPr/>
        </p:nvSpPr>
        <p:spPr>
          <a:xfrm rot="20522860">
            <a:off x="657640" y="1891155"/>
            <a:ext cx="2808312" cy="914400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>
            <a:stCxn id="2" idx="5"/>
            <a:endCxn id="2" idx="3"/>
          </p:cNvCxnSpPr>
          <p:nvPr/>
        </p:nvCxnSpPr>
        <p:spPr>
          <a:xfrm>
            <a:off x="2061796" y="2348355"/>
            <a:ext cx="140921" cy="43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Равнобедренный треугольник 5"/>
          <p:cNvSpPr/>
          <p:nvPr/>
        </p:nvSpPr>
        <p:spPr>
          <a:xfrm>
            <a:off x="585080" y="666418"/>
            <a:ext cx="1173381" cy="2553842"/>
          </a:xfrm>
          <a:custGeom>
            <a:avLst/>
            <a:gdLst>
              <a:gd name="connsiteX0" fmla="*/ 0 w 1080670"/>
              <a:gd name="connsiteY0" fmla="*/ 2041376 h 2041376"/>
              <a:gd name="connsiteX1" fmla="*/ 540335 w 1080670"/>
              <a:gd name="connsiteY1" fmla="*/ 0 h 2041376"/>
              <a:gd name="connsiteX2" fmla="*/ 1080670 w 1080670"/>
              <a:gd name="connsiteY2" fmla="*/ 2041376 h 2041376"/>
              <a:gd name="connsiteX3" fmla="*/ 0 w 1080670"/>
              <a:gd name="connsiteY3" fmla="*/ 2041376 h 2041376"/>
              <a:gd name="connsiteX0" fmla="*/ 0 w 540335"/>
              <a:gd name="connsiteY0" fmla="*/ 2041376 h 2925631"/>
              <a:gd name="connsiteX1" fmla="*/ 540335 w 540335"/>
              <a:gd name="connsiteY1" fmla="*/ 0 h 2925631"/>
              <a:gd name="connsiteX2" fmla="*/ 276802 w 540335"/>
              <a:gd name="connsiteY2" fmla="*/ 2925631 h 2925631"/>
              <a:gd name="connsiteX3" fmla="*/ 0 w 540335"/>
              <a:gd name="connsiteY3" fmla="*/ 2041376 h 2925631"/>
              <a:gd name="connsiteX0" fmla="*/ 0 w 1173381"/>
              <a:gd name="connsiteY0" fmla="*/ 1669587 h 2553842"/>
              <a:gd name="connsiteX1" fmla="*/ 1173381 w 1173381"/>
              <a:gd name="connsiteY1" fmla="*/ 0 h 2553842"/>
              <a:gd name="connsiteX2" fmla="*/ 276802 w 1173381"/>
              <a:gd name="connsiteY2" fmla="*/ 2553842 h 2553842"/>
              <a:gd name="connsiteX3" fmla="*/ 0 w 1173381"/>
              <a:gd name="connsiteY3" fmla="*/ 1669587 h 2553842"/>
              <a:gd name="connsiteX0" fmla="*/ 0 w 1173381"/>
              <a:gd name="connsiteY0" fmla="*/ 1669587 h 2553842"/>
              <a:gd name="connsiteX1" fmla="*/ 1173381 w 1173381"/>
              <a:gd name="connsiteY1" fmla="*/ 0 h 2553842"/>
              <a:gd name="connsiteX2" fmla="*/ 276802 w 1173381"/>
              <a:gd name="connsiteY2" fmla="*/ 2553842 h 2553842"/>
              <a:gd name="connsiteX3" fmla="*/ 0 w 1173381"/>
              <a:gd name="connsiteY3" fmla="*/ 1669587 h 255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381" h="2553842">
                <a:moveTo>
                  <a:pt x="0" y="1669587"/>
                </a:moveTo>
                <a:lnTo>
                  <a:pt x="1173381" y="0"/>
                </a:lnTo>
                <a:cubicBezTo>
                  <a:pt x="794134" y="1102489"/>
                  <a:pt x="575662" y="1702561"/>
                  <a:pt x="276802" y="2553842"/>
                </a:cubicBezTo>
                <a:lnTo>
                  <a:pt x="0" y="1669587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127689" y="1556792"/>
            <a:ext cx="15987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endCxn id="2" idx="4"/>
          </p:cNvCxnSpPr>
          <p:nvPr/>
        </p:nvCxnSpPr>
        <p:spPr>
          <a:xfrm>
            <a:off x="1127690" y="1552625"/>
            <a:ext cx="2410819" cy="797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5936" y="836712"/>
            <a:ext cx="4968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uk-UA" sz="2800" b="1" dirty="0"/>
              <a:t>Задача 1. </a:t>
            </a:r>
            <a:r>
              <a:rPr lang="uk-UA" sz="2800" dirty="0"/>
              <a:t>Точка </a:t>
            </a:r>
            <a:r>
              <a:rPr lang="en-US" sz="2800" dirty="0"/>
              <a:t>D</a:t>
            </a:r>
            <a:r>
              <a:rPr lang="uk-UA" sz="2800" dirty="0"/>
              <a:t> не лежить на площин трикутника </a:t>
            </a:r>
            <a:r>
              <a:rPr lang="en-US" sz="2800" dirty="0"/>
              <a:t>ABC</a:t>
            </a:r>
            <a:r>
              <a:rPr lang="uk-UA" sz="2800" dirty="0"/>
              <a:t>. Точка </a:t>
            </a:r>
            <a:r>
              <a:rPr lang="en-US" sz="2800" dirty="0"/>
              <a:t>M</a:t>
            </a:r>
            <a:r>
              <a:rPr lang="uk-UA" sz="2800" dirty="0"/>
              <a:t> – середина відрізка </a:t>
            </a:r>
            <a:r>
              <a:rPr lang="en-US" sz="2800" dirty="0"/>
              <a:t>AD</a:t>
            </a:r>
            <a:r>
              <a:rPr lang="uk-UA" sz="2800" dirty="0"/>
              <a:t>,</a:t>
            </a:r>
            <a:r>
              <a:rPr lang="en-US" sz="2800" dirty="0"/>
              <a:t> </a:t>
            </a:r>
            <a:r>
              <a:rPr lang="uk-UA" sz="2800" dirty="0"/>
              <a:t>точка </a:t>
            </a:r>
            <a:r>
              <a:rPr lang="en-US" sz="2800" dirty="0"/>
              <a:t>F – CD, </a:t>
            </a:r>
            <a:r>
              <a:rPr lang="uk-UA" sz="2800" dirty="0"/>
              <a:t>а точки </a:t>
            </a:r>
            <a:r>
              <a:rPr lang="en-US" sz="2800" dirty="0"/>
              <a:t>K</a:t>
            </a:r>
            <a:r>
              <a:rPr lang="uk-UA" sz="2800" dirty="0"/>
              <a:t> і </a:t>
            </a:r>
            <a:r>
              <a:rPr lang="en-US" sz="2800" dirty="0"/>
              <a:t>L</a:t>
            </a:r>
            <a:r>
              <a:rPr lang="uk-UA" sz="2800" dirty="0"/>
              <a:t> – середини </a:t>
            </a:r>
            <a:r>
              <a:rPr lang="en-US" sz="2800" dirty="0"/>
              <a:t>AB</a:t>
            </a:r>
            <a:r>
              <a:rPr lang="uk-UA" sz="2800" dirty="0"/>
              <a:t> і </a:t>
            </a:r>
            <a:r>
              <a:rPr lang="en-US" sz="2800" dirty="0"/>
              <a:t>BC</a:t>
            </a:r>
            <a:r>
              <a:rPr lang="uk-UA" sz="2800" dirty="0"/>
              <a:t> відповідно. </a:t>
            </a:r>
            <a:r>
              <a:rPr lang="uk-UA" sz="2800" dirty="0" err="1"/>
              <a:t>Обгрунтуйте</a:t>
            </a:r>
            <a:r>
              <a:rPr lang="uk-UA" sz="2800" dirty="0"/>
              <a:t> взаємне розміщення прямих </a:t>
            </a:r>
            <a:r>
              <a:rPr lang="en-US" sz="2800" dirty="0"/>
              <a:t>MF</a:t>
            </a:r>
            <a:r>
              <a:rPr lang="uk-UA" sz="2800" dirty="0"/>
              <a:t> і </a:t>
            </a:r>
            <a:r>
              <a:rPr lang="en-US" sz="2800" dirty="0"/>
              <a:t>LK</a:t>
            </a:r>
            <a:r>
              <a:rPr lang="uk-UA" sz="2800" dirty="0"/>
              <a:t>; </a:t>
            </a:r>
            <a:r>
              <a:rPr lang="en-US" sz="2800" dirty="0"/>
              <a:t>DC</a:t>
            </a:r>
            <a:r>
              <a:rPr lang="uk-UA" sz="2800" dirty="0"/>
              <a:t> і </a:t>
            </a:r>
            <a:r>
              <a:rPr lang="en-US" sz="2800" dirty="0"/>
              <a:t>MB</a:t>
            </a:r>
            <a:r>
              <a:rPr lang="uk-UA" sz="2800" dirty="0"/>
              <a:t> та прямої </a:t>
            </a:r>
            <a:r>
              <a:rPr lang="en-US" sz="2800" dirty="0"/>
              <a:t>LK</a:t>
            </a:r>
            <a:r>
              <a:rPr lang="uk-UA" sz="2800" dirty="0"/>
              <a:t> і площини </a:t>
            </a:r>
            <a:r>
              <a:rPr lang="en-US" sz="2800" dirty="0"/>
              <a:t>ADC</a:t>
            </a:r>
            <a:r>
              <a:rPr lang="uk-UA" sz="2800" dirty="0"/>
              <a:t>. (По 2 б.)</a:t>
            </a:r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32871" y="1237700"/>
            <a:ext cx="30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678077" y="35737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217223" y="194365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07557" y="20556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34633" y="31583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869318" y="20463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113922" y="272905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413804" y="20355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85989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араллелограмм 1"/>
          <p:cNvSpPr/>
          <p:nvPr/>
        </p:nvSpPr>
        <p:spPr>
          <a:xfrm>
            <a:off x="349283" y="1772816"/>
            <a:ext cx="3384407" cy="1296144"/>
          </a:xfrm>
          <a:custGeom>
            <a:avLst/>
            <a:gdLst>
              <a:gd name="connsiteX0" fmla="*/ 0 w 2952328"/>
              <a:gd name="connsiteY0" fmla="*/ 1296144 h 1296144"/>
              <a:gd name="connsiteX1" fmla="*/ 324036 w 2952328"/>
              <a:gd name="connsiteY1" fmla="*/ 0 h 1296144"/>
              <a:gd name="connsiteX2" fmla="*/ 2952328 w 2952328"/>
              <a:gd name="connsiteY2" fmla="*/ 0 h 1296144"/>
              <a:gd name="connsiteX3" fmla="*/ 2628292 w 2952328"/>
              <a:gd name="connsiteY3" fmla="*/ 1296144 h 1296144"/>
              <a:gd name="connsiteX4" fmla="*/ 0 w 2952328"/>
              <a:gd name="connsiteY4" fmla="*/ 1296144 h 1296144"/>
              <a:gd name="connsiteX0" fmla="*/ 0 w 3384407"/>
              <a:gd name="connsiteY0" fmla="*/ 1296144 h 1296144"/>
              <a:gd name="connsiteX1" fmla="*/ 756115 w 3384407"/>
              <a:gd name="connsiteY1" fmla="*/ 0 h 1296144"/>
              <a:gd name="connsiteX2" fmla="*/ 3384407 w 3384407"/>
              <a:gd name="connsiteY2" fmla="*/ 0 h 1296144"/>
              <a:gd name="connsiteX3" fmla="*/ 3060371 w 3384407"/>
              <a:gd name="connsiteY3" fmla="*/ 1296144 h 1296144"/>
              <a:gd name="connsiteX4" fmla="*/ 0 w 3384407"/>
              <a:gd name="connsiteY4" fmla="*/ 1296144 h 1296144"/>
              <a:gd name="connsiteX0" fmla="*/ 0 w 3384407"/>
              <a:gd name="connsiteY0" fmla="*/ 1296144 h 1296144"/>
              <a:gd name="connsiteX1" fmla="*/ 756115 w 3384407"/>
              <a:gd name="connsiteY1" fmla="*/ 0 h 1296144"/>
              <a:gd name="connsiteX2" fmla="*/ 3384407 w 3384407"/>
              <a:gd name="connsiteY2" fmla="*/ 0 h 1296144"/>
              <a:gd name="connsiteX3" fmla="*/ 2678533 w 3384407"/>
              <a:gd name="connsiteY3" fmla="*/ 1296144 h 1296144"/>
              <a:gd name="connsiteX4" fmla="*/ 0 w 3384407"/>
              <a:gd name="connsiteY4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4407" h="1296144">
                <a:moveTo>
                  <a:pt x="0" y="1296144"/>
                </a:moveTo>
                <a:lnTo>
                  <a:pt x="756115" y="0"/>
                </a:lnTo>
                <a:lnTo>
                  <a:pt x="3384407" y="0"/>
                </a:lnTo>
                <a:lnTo>
                  <a:pt x="2678533" y="1296144"/>
                </a:lnTo>
                <a:lnTo>
                  <a:pt x="0" y="1296144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Блок-схема: данные 2"/>
          <p:cNvSpPr/>
          <p:nvPr/>
        </p:nvSpPr>
        <p:spPr>
          <a:xfrm>
            <a:off x="2208258" y="332656"/>
            <a:ext cx="1155494" cy="262083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9372"/>
              <a:gd name="connsiteY0" fmla="*/ 7050 h 10000"/>
              <a:gd name="connsiteX1" fmla="*/ 1372 w 9372"/>
              <a:gd name="connsiteY1" fmla="*/ 0 h 10000"/>
              <a:gd name="connsiteX2" fmla="*/ 9372 w 9372"/>
              <a:gd name="connsiteY2" fmla="*/ 0 h 10000"/>
              <a:gd name="connsiteX3" fmla="*/ 7372 w 9372"/>
              <a:gd name="connsiteY3" fmla="*/ 10000 h 10000"/>
              <a:gd name="connsiteX4" fmla="*/ 0 w 9372"/>
              <a:gd name="connsiteY4" fmla="*/ 7050 h 10000"/>
              <a:gd name="connsiteX0" fmla="*/ 0 w 7866"/>
              <a:gd name="connsiteY0" fmla="*/ 7050 h 10000"/>
              <a:gd name="connsiteX1" fmla="*/ 1464 w 7866"/>
              <a:gd name="connsiteY1" fmla="*/ 0 h 10000"/>
              <a:gd name="connsiteX2" fmla="*/ 7618 w 7866"/>
              <a:gd name="connsiteY2" fmla="*/ 2751 h 10000"/>
              <a:gd name="connsiteX3" fmla="*/ 7866 w 7866"/>
              <a:gd name="connsiteY3" fmla="*/ 10000 h 10000"/>
              <a:gd name="connsiteX4" fmla="*/ 0 w 7866"/>
              <a:gd name="connsiteY4" fmla="*/ 7050 h 10000"/>
              <a:gd name="connsiteX0" fmla="*/ 505 w 10505"/>
              <a:gd name="connsiteY0" fmla="*/ 7449 h 10399"/>
              <a:gd name="connsiteX1" fmla="*/ 0 w 10505"/>
              <a:gd name="connsiteY1" fmla="*/ 0 h 10399"/>
              <a:gd name="connsiteX2" fmla="*/ 10190 w 10505"/>
              <a:gd name="connsiteY2" fmla="*/ 3150 h 10399"/>
              <a:gd name="connsiteX3" fmla="*/ 10505 w 10505"/>
              <a:gd name="connsiteY3" fmla="*/ 10399 h 10399"/>
              <a:gd name="connsiteX4" fmla="*/ 505 w 10505"/>
              <a:gd name="connsiteY4" fmla="*/ 7449 h 1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5" h="10399">
                <a:moveTo>
                  <a:pt x="505" y="7449"/>
                </a:moveTo>
                <a:cubicBezTo>
                  <a:pt x="337" y="4966"/>
                  <a:pt x="168" y="2483"/>
                  <a:pt x="0" y="0"/>
                </a:cubicBezTo>
                <a:lnTo>
                  <a:pt x="10190" y="3150"/>
                </a:lnTo>
                <a:cubicBezTo>
                  <a:pt x="10295" y="5566"/>
                  <a:pt x="10399" y="7983"/>
                  <a:pt x="10505" y="10399"/>
                </a:cubicBezTo>
                <a:lnTo>
                  <a:pt x="505" y="7449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>
            <a:stCxn id="2" idx="1"/>
            <a:endCxn id="2" idx="3"/>
          </p:cNvCxnSpPr>
          <p:nvPr/>
        </p:nvCxnSpPr>
        <p:spPr>
          <a:xfrm>
            <a:off x="1105398" y="1772816"/>
            <a:ext cx="1922418" cy="1296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248450" y="1772816"/>
            <a:ext cx="1105254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2996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14847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666040" y="15149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29969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936962" y="148645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321064" y="23555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175732" y="39628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4138" y="841936"/>
            <a:ext cx="4774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uk-UA" sz="2800" dirty="0"/>
              <a:t>Задача 2. </a:t>
            </a:r>
            <a:r>
              <a:rPr lang="uk-UA" sz="2800" b="0" dirty="0"/>
              <a:t>Площина </a:t>
            </a:r>
            <a:r>
              <a:rPr lang="el-GR" sz="2800" b="0" dirty="0"/>
              <a:t>α</a:t>
            </a:r>
            <a:r>
              <a:rPr lang="uk-UA" sz="2800" b="0" dirty="0"/>
              <a:t>, яка паралельна діагоналі </a:t>
            </a:r>
            <a:r>
              <a:rPr lang="en-US" sz="2800" b="0" dirty="0"/>
              <a:t>BD </a:t>
            </a:r>
            <a:r>
              <a:rPr lang="uk-UA" sz="2800" b="0" dirty="0"/>
              <a:t>паралелограма </a:t>
            </a:r>
            <a:r>
              <a:rPr lang="en-US" sz="2800" b="0" dirty="0"/>
              <a:t>ABCD</a:t>
            </a:r>
            <a:r>
              <a:rPr lang="uk-UA" sz="2800" b="0" dirty="0"/>
              <a:t>, перетинає його суміжні сторони </a:t>
            </a:r>
            <a:r>
              <a:rPr lang="en-US" sz="2800" b="0" dirty="0"/>
              <a:t>BC </a:t>
            </a:r>
            <a:r>
              <a:rPr lang="uk-UA" sz="2800" b="0" dirty="0"/>
              <a:t>і </a:t>
            </a:r>
            <a:r>
              <a:rPr lang="en-US" sz="2800" b="0" dirty="0"/>
              <a:t>CD </a:t>
            </a:r>
            <a:r>
              <a:rPr lang="uk-UA" sz="2800" b="0" dirty="0"/>
              <a:t>у точках </a:t>
            </a:r>
            <a:r>
              <a:rPr lang="en-US" sz="2800" b="0" dirty="0"/>
              <a:t>M i N </a:t>
            </a:r>
            <a:r>
              <a:rPr lang="uk-UA" sz="2800" b="0" dirty="0"/>
              <a:t>відповідно. Знайдіть сторони його паралелограма, якщо </a:t>
            </a:r>
            <a:r>
              <a:rPr lang="en-US" sz="2800" b="0" dirty="0"/>
              <a:t>BM : BC = 1 : 3, MC = 6</a:t>
            </a:r>
            <a:r>
              <a:rPr lang="uk-UA" sz="2800" b="0" dirty="0"/>
              <a:t> см, </a:t>
            </a:r>
            <a:r>
              <a:rPr lang="en-US" sz="2800" b="0" dirty="0"/>
              <a:t>DN = 4 </a:t>
            </a:r>
            <a:r>
              <a:rPr lang="uk-UA" sz="2800" b="0" dirty="0"/>
              <a:t>см</a:t>
            </a:r>
            <a:r>
              <a:rPr lang="en-US" sz="2800" b="0" dirty="0"/>
              <a:t>.</a:t>
            </a:r>
            <a:endParaRPr lang="ru-RU" sz="2800" b="0" dirty="0"/>
          </a:p>
        </p:txBody>
      </p:sp>
    </p:spTree>
    <p:extLst>
      <p:ext uri="{BB962C8B-B14F-4D97-AF65-F5344CB8AC3E}">
        <p14:creationId xmlns:p14="http://schemas.microsoft.com/office/powerpoint/2010/main" xmlns="" val="124178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50000">
              <a:schemeClr val="accent5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88640"/>
            <a:ext cx="69493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500" b="1">
                <a:solidFill>
                  <a:schemeClr val="accent4">
                    <a:lumMod val="50000"/>
                  </a:schemeClr>
                </a:solidFill>
                <a:effectLst>
                  <a:outerShdw blurRad="63500" dist="127000" dir="7800000" algn="ctr" rotWithShape="0">
                    <a:srgbClr val="000000">
                      <a:alpha val="25000"/>
                    </a:srgbClr>
                  </a:outerShdw>
                </a:effectLst>
                <a:latin typeface="Book Antiqua" pitchFamily="18" charset="0"/>
              </a:defRPr>
            </a:lvl1pPr>
          </a:lstStyle>
          <a:p>
            <a:pPr algn="ctr"/>
            <a:r>
              <a:rPr lang="uk-UA" dirty="0"/>
              <a:t>Закріплення знань (4 б.)</a:t>
            </a:r>
          </a:p>
          <a:p>
            <a:r>
              <a:rPr lang="uk-UA" dirty="0"/>
              <a:t>Тести на закріплення вивченого матеріалу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539552" y="1700808"/>
                <a:ext cx="8136904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1. Скільки площин, паралельних даній площині, можна провести через точку поза даною площиною? А) Дві; Б) Безліч; В) Одну; Г) Три; Д) Жодної.</a:t>
                </a:r>
              </a:p>
              <a:p>
                <a:r>
                  <a:rPr lang="uk-UA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2. Паралельні прямі 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a, b, i c </a:t>
                </a:r>
                <a:r>
                  <a:rPr lang="uk-UA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не лежать в одній площині. Пряма 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d </a:t>
                </a:r>
                <a:r>
                  <a:rPr lang="uk-UA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перетинає прямі 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a i b. </a:t>
                </a:r>
                <a:r>
                  <a:rPr lang="uk-UA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Яке взаємне розміщення прямих 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d i c</a:t>
                </a:r>
                <a:r>
                  <a:rPr lang="uk-UA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? 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A) </a:t>
                </a:r>
                <a:r>
                  <a:rPr lang="uk-UA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Перетинаються; Б) Паралельні; </a:t>
                </a:r>
              </a:p>
              <a:p>
                <a:r>
                  <a:rPr lang="uk-UA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В) Мимобіжні; Г) Співпадають.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 </a:t>
                </a:r>
                <a:endParaRPr lang="uk-UA" sz="2000" dirty="0">
                  <a:solidFill>
                    <a:schemeClr val="accent4">
                      <a:lumMod val="50000"/>
                    </a:schemeClr>
                  </a:solidFill>
                  <a:effectLst>
                    <a:outerShdw blurRad="63500" dist="127000" dir="7800000" algn="ctr" rotWithShape="0">
                      <a:srgbClr val="000000">
                        <a:alpha val="25000"/>
                      </a:srgbClr>
                    </a:outerShdw>
                  </a:effectLst>
                </a:endParaRPr>
              </a:p>
              <a:p>
                <a:r>
                  <a:rPr lang="uk-UA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3.На малюнку 1 зображено прямокутний паралелепіпед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chemeClr val="accent4">
                            <a:lumMod val="50000"/>
                          </a:schemeClr>
                        </a:solidFill>
                        <a:effectLst>
                          <a:outerShdw blurRad="63500" dist="127000" dir="7800000" algn="ctr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</a:rPr>
                      <m:t>𝐴𝐵𝐶𝐷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uk-UA" sz="2000">
                        <a:solidFill>
                          <a:schemeClr val="accent4">
                            <a:lumMod val="50000"/>
                          </a:schemeClr>
                        </a:solidFill>
                        <a:effectLst>
                          <a:outerShdw blurRad="63500" dist="127000" dir="7800000" algn="ctr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</a:rPr>
                      <m:t>. </m:t>
                    </m:r>
                  </m:oMath>
                </a14:m>
                <a:r>
                  <a:rPr lang="ru-RU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 Довжина </a:t>
                </a:r>
                <a:r>
                  <a:rPr lang="ru-RU" sz="2000" dirty="0" err="1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якого</a:t>
                </a:r>
                <a:r>
                  <a:rPr lang="ru-RU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 з </a:t>
                </a:r>
                <a:r>
                  <a:rPr lang="ru-RU" sz="2000" dirty="0" err="1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відрізків</a:t>
                </a:r>
                <a:r>
                  <a:rPr lang="ru-RU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 є </a:t>
                </a:r>
                <a:r>
                  <a:rPr lang="ru-RU" sz="2000" dirty="0" err="1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відстанню</a:t>
                </a:r>
                <a:r>
                  <a:rPr lang="ru-RU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 </a:t>
                </a:r>
                <a:r>
                  <a:rPr lang="ru-RU" sz="2000" dirty="0" err="1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між</a:t>
                </a:r>
                <a:r>
                  <a:rPr lang="ru-RU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 </a:t>
                </a:r>
                <a:r>
                  <a:rPr lang="ru-RU" sz="2000" dirty="0" err="1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мимобіжними</a:t>
                </a:r>
                <a:r>
                  <a:rPr lang="ru-RU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 </a:t>
                </a:r>
                <a:r>
                  <a:rPr lang="ru-RU" sz="2000" dirty="0" err="1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прямими</a:t>
                </a:r>
                <a:r>
                  <a:rPr lang="ru-RU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4">
                            <a:lumMod val="50000"/>
                          </a:schemeClr>
                        </a:solidFill>
                        <a:effectLst>
                          <a:outerShdw blurRad="63500" dist="127000" dir="7800000" algn="ctr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</a:rPr>
                      <m:t>𝐴𝐷</m:t>
                    </m:r>
                    <m:r>
                      <a:rPr lang="en-US" sz="2000">
                        <a:solidFill>
                          <a:schemeClr val="accent4">
                            <a:lumMod val="50000"/>
                          </a:schemeClr>
                        </a:solidFill>
                        <a:effectLst>
                          <a:outerShdw blurRad="63500" dist="127000" dir="7800000" algn="ctr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  <m:r>
                      <a:rPr lang="en-US" sz="2000">
                        <a:solidFill>
                          <a:schemeClr val="accent4">
                            <a:lumMod val="50000"/>
                          </a:schemeClr>
                        </a:solidFill>
                        <a:effectLst>
                          <a:outerShdw blurRad="63500" dist="127000" dir="7800000" algn="ctr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</a:rPr>
                      <m:t>𝑖</m:t>
                    </m:r>
                    <m:r>
                      <a:rPr lang="en-US" sz="2000">
                        <a:solidFill>
                          <a:schemeClr val="accent4">
                            <a:lumMod val="50000"/>
                          </a:schemeClr>
                        </a:solidFill>
                        <a:effectLst>
                          <a:outerShdw blurRad="63500" dist="127000" dir="7800000" algn="ctr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>
                              <a:outerShdw blurRad="63500" dist="127000" dir="7800000" algn="ctr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rPr>
                  <a:t>?</a:t>
                </a:r>
                <a:endParaRPr lang="ru-RU" sz="2000" dirty="0">
                  <a:solidFill>
                    <a:schemeClr val="accent4">
                      <a:lumMod val="50000"/>
                    </a:schemeClr>
                  </a:solidFill>
                  <a:effectLst>
                    <a:outerShdw blurRad="63500" dist="127000" dir="7800000" algn="ctr" rotWithShape="0">
                      <a:srgbClr val="000000">
                        <a:alpha val="25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0808"/>
                <a:ext cx="8136904" cy="317009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574" t="-962"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Блок-схема: процесс 3"/>
          <p:cNvSpPr/>
          <p:nvPr/>
        </p:nvSpPr>
        <p:spPr>
          <a:xfrm>
            <a:off x="762350" y="5613417"/>
            <a:ext cx="2160240" cy="108012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данные 4"/>
          <p:cNvSpPr/>
          <p:nvPr/>
        </p:nvSpPr>
        <p:spPr>
          <a:xfrm>
            <a:off x="759077" y="5111108"/>
            <a:ext cx="2690939" cy="502309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данные 5"/>
          <p:cNvSpPr/>
          <p:nvPr/>
        </p:nvSpPr>
        <p:spPr>
          <a:xfrm>
            <a:off x="762350" y="6191228"/>
            <a:ext cx="2690939" cy="502309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процесс 6"/>
          <p:cNvSpPr/>
          <p:nvPr/>
        </p:nvSpPr>
        <p:spPr>
          <a:xfrm>
            <a:off x="1291448" y="5114708"/>
            <a:ext cx="2160240" cy="106942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Прямоугольник 7"/>
              <p:cNvSpPr/>
              <p:nvPr/>
            </p:nvSpPr>
            <p:spPr>
              <a:xfrm>
                <a:off x="402310" y="5298902"/>
                <a:ext cx="4854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>
                                <a:outerShdw blurRad="50800" dist="50800" dir="5400000" algn="ctr" rotWithShape="0">
                                  <a:srgbClr val="000000">
                                    <a:alpha val="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effectLst>
                                <a:outerShdw blurRad="50800" dist="50800" dir="5400000" algn="ctr" rotWithShape="0">
                                  <a:srgbClr val="000000">
                                    <a:alpha val="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/>
                              </a:solidFill>
                              <a:effectLst>
                                <a:outerShdw blurRad="50800" dist="50800" dir="5400000" algn="ctr" rotWithShape="0">
                                  <a:srgbClr val="000000">
                                    <a:alpha val="0"/>
                                  </a:srgbClr>
                                </a:outerShdw>
                              </a:effectLst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0" y="5298902"/>
                <a:ext cx="485453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Прямоугольник 8"/>
              <p:cNvSpPr/>
              <p:nvPr/>
            </p:nvSpPr>
            <p:spPr>
              <a:xfrm>
                <a:off x="1018764" y="4741776"/>
                <a:ext cx="4817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>
                                <a:outerShdw blurRad="50800" dist="50800" dir="5400000" algn="ctr" rotWithShape="0">
                                  <a:srgbClr val="000000">
                                    <a:alpha val="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effectLst>
                                <a:outerShdw blurRad="50800" dist="50800" dir="5400000" algn="ctr" rotWithShape="0">
                                  <a:srgbClr val="000000">
                                    <a:alpha val="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/>
                              </a:solidFill>
                              <a:effectLst>
                                <a:outerShdw blurRad="50800" dist="50800" dir="5400000" algn="ctr" rotWithShape="0">
                                  <a:srgbClr val="000000">
                                    <a:alpha val="0"/>
                                  </a:srgbClr>
                                </a:outerShdw>
                              </a:effectLst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64" y="4741776"/>
                <a:ext cx="481735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Прямоугольник 9"/>
              <p:cNvSpPr/>
              <p:nvPr/>
            </p:nvSpPr>
            <p:spPr>
              <a:xfrm>
                <a:off x="3347864" y="4792016"/>
                <a:ext cx="463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>
                                <a:outerShdw blurRad="50800" dist="50800" dir="5400000" algn="ctr" rotWithShape="0">
                                  <a:srgbClr val="000000">
                                    <a:alpha val="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effectLst>
                                <a:outerShdw blurRad="50800" dist="50800" dir="5400000" algn="ctr" rotWithShape="0">
                                  <a:srgbClr val="000000">
                                    <a:alpha val="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/>
                              </a:solidFill>
                              <a:effectLst>
                                <a:outerShdw blurRad="50800" dist="50800" dir="5400000" algn="ctr" rotWithShape="0">
                                  <a:srgbClr val="000000">
                                    <a:alpha val="0"/>
                                  </a:srgbClr>
                                </a:outerShdw>
                              </a:effectLst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92016"/>
                <a:ext cx="463909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Прямоугольник 10"/>
              <p:cNvSpPr/>
              <p:nvPr/>
            </p:nvSpPr>
            <p:spPr>
              <a:xfrm>
                <a:off x="2575872" y="5280089"/>
                <a:ext cx="486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>
                                <a:outerShdw blurRad="50800" dist="50800" dir="5400000" algn="ctr" rotWithShape="0">
                                  <a:srgbClr val="000000">
                                    <a:alpha val="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effectLst>
                                <a:outerShdw blurRad="50800" dist="50800" dir="5400000" algn="ctr" rotWithShape="0">
                                  <a:srgbClr val="000000">
                                    <a:alpha val="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/>
                              </a:solidFill>
                              <a:effectLst>
                                <a:outerShdw blurRad="50800" dist="50800" dir="5400000" algn="ctr" rotWithShape="0">
                                  <a:srgbClr val="000000">
                                    <a:alpha val="0"/>
                                  </a:srgbClr>
                                </a:outerShdw>
                              </a:effectLst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72" y="5280089"/>
                <a:ext cx="486352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Прямоугольник 11"/>
              <p:cNvSpPr/>
              <p:nvPr/>
            </p:nvSpPr>
            <p:spPr>
              <a:xfrm>
                <a:off x="452195" y="6363115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0"/>
                              </a:srgbClr>
                            </a:outerShdw>
                          </a:effectLst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95" y="6363115"/>
                <a:ext cx="385682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Прямоугольник 12"/>
              <p:cNvSpPr/>
              <p:nvPr/>
            </p:nvSpPr>
            <p:spPr>
              <a:xfrm>
                <a:off x="991914" y="5968811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63500" dist="127000" dir="7800000" algn="ctr" rotWithShape="0">
                              <a:srgbClr val="000000">
                                <a:alpha val="25000"/>
                              </a:srgbClr>
                            </a:outerShdw>
                          </a:effectLst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14" y="5968811"/>
                <a:ext cx="396070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l="-4615"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Прямоугольник 13"/>
              <p:cNvSpPr/>
              <p:nvPr/>
            </p:nvSpPr>
            <p:spPr>
              <a:xfrm>
                <a:off x="3376992" y="5988907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0"/>
                              </a:srgbClr>
                            </a:outerShdw>
                          </a:effectLst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992" y="5988907"/>
                <a:ext cx="385555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Прямоугольник 14"/>
              <p:cNvSpPr/>
              <p:nvPr/>
            </p:nvSpPr>
            <p:spPr>
              <a:xfrm>
                <a:off x="2616064" y="6381328"/>
                <a:ext cx="40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0"/>
                              </a:srgbClr>
                            </a:outerShdw>
                          </a:effectLst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064" y="6381328"/>
                <a:ext cx="404598" cy="369332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4283968" y="4931146"/>
                <a:ext cx="35990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00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63500" dist="127000" dir="7800000" algn="ctr" rotWithShape="0">
                        <a:srgbClr val="000000">
                          <a:alpha val="25000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𝐷</m:t>
                    </m:r>
                  </m:oMath>
                </a14:m>
                <a:r>
                  <a:rPr lang="uk-UA" dirty="0"/>
                  <a:t>; Б)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dirty="0"/>
                  <a:t>; В)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dirty="0"/>
                  <a:t>;</a:t>
                </a:r>
                <a:r>
                  <a:rPr lang="en-US" dirty="0"/>
                  <a:t> </a:t>
                </a:r>
                <a:r>
                  <a:rPr lang="uk-UA" dirty="0"/>
                  <a:t>Г)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931146"/>
                <a:ext cx="3599062" cy="40011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 l="-3390" t="-7576" r="-1356" b="-42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46804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4F4F4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4F4F4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825</Words>
  <Application>Microsoft Office PowerPoint</Application>
  <PresentationFormat>Экран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Тема1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Computer</dc:creator>
  <cp:lastModifiedBy>Наташа</cp:lastModifiedBy>
  <cp:revision>22</cp:revision>
  <dcterms:created xsi:type="dcterms:W3CDTF">2010-12-17T15:19:15Z</dcterms:created>
  <dcterms:modified xsi:type="dcterms:W3CDTF">2011-08-25T19:02:13Z</dcterms:modified>
</cp:coreProperties>
</file>