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4" r:id="rId9"/>
    <p:sldId id="265" r:id="rId10"/>
    <p:sldId id="266" r:id="rId11"/>
    <p:sldId id="267" r:id="rId12"/>
    <p:sldId id="270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9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0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C4458-DF6E-4EC9-BFCF-639A7BD87A0C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1C9F-92B2-42EA-8299-C4C3301AF71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2976" y="3571876"/>
            <a:ext cx="6400800" cy="3000396"/>
          </a:xfrm>
        </p:spPr>
        <p:txBody>
          <a:bodyPr>
            <a:noAutofit/>
          </a:bodyPr>
          <a:lstStyle/>
          <a:p>
            <a:pPr algn="l"/>
            <a:r>
              <a:rPr lang="uk-UA" sz="4000" b="1" i="1" dirty="0" smtClean="0">
                <a:solidFill>
                  <a:srgbClr val="0070C0"/>
                </a:solidFill>
                <a:latin typeface="Comic Sans MS" pitchFamily="66" charset="0"/>
              </a:rPr>
              <a:t>Означення призми. Властивості.</a:t>
            </a:r>
          </a:p>
          <a:p>
            <a:pPr algn="l"/>
            <a:r>
              <a:rPr lang="uk-UA" sz="4000" b="1" i="1" dirty="0" smtClean="0">
                <a:solidFill>
                  <a:srgbClr val="0070C0"/>
                </a:solidFill>
                <a:latin typeface="Comic Sans MS" pitchFamily="66" charset="0"/>
              </a:rPr>
              <a:t>Види </a:t>
            </a:r>
            <a:r>
              <a:rPr lang="uk-UA" sz="4000" b="1" i="1" dirty="0" smtClean="0">
                <a:solidFill>
                  <a:srgbClr val="0070C0"/>
                </a:solidFill>
                <a:latin typeface="Comic Sans MS" pitchFamily="66" charset="0"/>
              </a:rPr>
              <a:t>призми.</a:t>
            </a:r>
            <a:r>
              <a:rPr lang="en-US" sz="4000" b="1" i="1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ru-RU" sz="4000" b="1" i="1" dirty="0" smtClean="0">
                <a:solidFill>
                  <a:srgbClr val="0070C0"/>
                </a:solidFill>
                <a:latin typeface="Comic Sans MS" pitchFamily="66" charset="0"/>
              </a:rPr>
              <a:t>П</a:t>
            </a:r>
            <a:r>
              <a:rPr lang="uk-UA" sz="4000" b="1" i="1" dirty="0" err="1" smtClean="0">
                <a:solidFill>
                  <a:srgbClr val="0070C0"/>
                </a:solidFill>
                <a:latin typeface="Comic Sans MS" pitchFamily="66" charset="0"/>
              </a:rPr>
              <a:t>оверхня</a:t>
            </a:r>
            <a:r>
              <a:rPr lang="uk-UA" sz="4000" b="1" i="1" dirty="0" smtClean="0">
                <a:solidFill>
                  <a:srgbClr val="0070C0"/>
                </a:solidFill>
                <a:latin typeface="Comic Sans MS" pitchFamily="66" charset="0"/>
              </a:rPr>
              <a:t> та об</a:t>
            </a:r>
            <a:r>
              <a:rPr lang="en-US" sz="4000" b="1" i="1" dirty="0" smtClean="0">
                <a:solidFill>
                  <a:srgbClr val="0070C0"/>
                </a:solidFill>
                <a:latin typeface="Comic Sans MS" pitchFamily="66" charset="0"/>
              </a:rPr>
              <a:t>’</a:t>
            </a:r>
            <a:r>
              <a:rPr lang="uk-UA" sz="4000" b="1" i="1" dirty="0" err="1" smtClean="0">
                <a:solidFill>
                  <a:srgbClr val="0070C0"/>
                </a:solidFill>
                <a:latin typeface="Comic Sans MS" pitchFamily="66" charset="0"/>
              </a:rPr>
              <a:t>єм</a:t>
            </a:r>
            <a:r>
              <a:rPr lang="uk-UA" sz="4000" b="1" i="1" dirty="0" smtClean="0">
                <a:solidFill>
                  <a:srgbClr val="0070C0"/>
                </a:solidFill>
                <a:latin typeface="Comic Sans MS" pitchFamily="66" charset="0"/>
              </a:rPr>
              <a:t>   </a:t>
            </a:r>
            <a:endParaRPr lang="ru-RU" sz="4000" b="1" i="1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pPr algn="l"/>
            <a:endParaRPr lang="ru-RU" sz="4000" b="1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1285860"/>
            <a:ext cx="7772400" cy="1470025"/>
          </a:xfrm>
        </p:spPr>
        <p:txBody>
          <a:bodyPr>
            <a:normAutofit/>
          </a:bodyPr>
          <a:lstStyle/>
          <a:p>
            <a:r>
              <a:rPr lang="uk-UA" sz="8000" i="1" u="sng" dirty="0" smtClean="0">
                <a:solidFill>
                  <a:srgbClr val="0070C0"/>
                </a:solidFill>
                <a:latin typeface="Comic Sans MS" pitchFamily="66" charset="0"/>
              </a:rPr>
              <a:t>Тема</a:t>
            </a:r>
            <a:endParaRPr lang="ru-RU" sz="8000" i="1" u="sng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Відрізок який з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  <a:r>
              <a:rPr lang="uk-UA" dirty="0" err="1" smtClean="0">
                <a:solidFill>
                  <a:srgbClr val="0070C0"/>
                </a:solidFill>
              </a:rPr>
              <a:t>єднує</a:t>
            </a:r>
            <a:r>
              <a:rPr lang="uk-UA" dirty="0" smtClean="0">
                <a:solidFill>
                  <a:srgbClr val="0070C0"/>
                </a:solidFill>
              </a:rPr>
              <a:t> дві вершини призми,які не лежать на одній грані , називають ДІОГОНАЛЬ призми </a:t>
            </a:r>
          </a:p>
          <a:p>
            <a:r>
              <a:rPr lang="uk-UA" dirty="0" smtClean="0">
                <a:solidFill>
                  <a:srgbClr val="0070C0"/>
                </a:solidFill>
              </a:rPr>
              <a:t>Площина,яка проходить через два бокових ребра,які не лежать в одній грані,називають ДІАГОНАЛЬНОЙ ПЛОЩИНОЙ</a:t>
            </a:r>
          </a:p>
          <a:p>
            <a:r>
              <a:rPr lang="uk-UA" dirty="0" smtClean="0">
                <a:solidFill>
                  <a:srgbClr val="0070C0"/>
                </a:solidFill>
              </a:rPr>
              <a:t>Пряма призми,основа якої є правильний багатокутник називають ПРАВИЛЬНОЮ</a:t>
            </a:r>
          </a:p>
          <a:p>
            <a:r>
              <a:rPr lang="uk-UA" dirty="0" smtClean="0">
                <a:solidFill>
                  <a:srgbClr val="0070C0"/>
                </a:solidFill>
              </a:rPr>
              <a:t>Проекція основ призми на площину, перпендикулярно ребрам призми, називають ПЕРПЕНДИКУЛЯРНИМ ПЕРЕРІЗОМ призми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1" u="sng" dirty="0" smtClean="0">
                <a:solidFill>
                  <a:srgbClr val="0070C0"/>
                </a:solidFill>
              </a:rPr>
              <a:t>Визначення</a:t>
            </a:r>
            <a:endParaRPr lang="ru-RU" b="1" i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571875" y="3305175"/>
            <a:ext cx="1905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4029076" cy="4572000"/>
          </a:xfrm>
        </p:spPr>
        <p:txBody>
          <a:bodyPr>
            <a:normAutofit fontScale="92500" lnSpcReduction="10000"/>
          </a:bodyPr>
          <a:lstStyle/>
          <a:p>
            <a:r>
              <a:rPr lang="uk-UA" sz="2800" dirty="0" smtClean="0">
                <a:solidFill>
                  <a:schemeClr val="accent1"/>
                </a:solidFill>
              </a:rPr>
              <a:t> </a:t>
            </a:r>
            <a:r>
              <a:rPr lang="uk-UA" sz="2800" b="1" i="1" u="sng" dirty="0" smtClean="0">
                <a:solidFill>
                  <a:srgbClr val="0070C0"/>
                </a:solidFill>
              </a:rPr>
              <a:t>ВИЗ</a:t>
            </a:r>
            <a:r>
              <a:rPr lang="uk-UA" sz="2800" i="1" dirty="0" smtClean="0">
                <a:solidFill>
                  <a:srgbClr val="0070C0"/>
                </a:solidFill>
              </a:rPr>
              <a:t>:Призма, в основу якої лежить паралелограм             називають ПАРАЛЕЛЕПІПЕДОМ </a:t>
            </a:r>
          </a:p>
          <a:p>
            <a:r>
              <a:rPr lang="uk-UA" sz="2800" b="1" i="1" u="sng" dirty="0" smtClean="0">
                <a:solidFill>
                  <a:srgbClr val="0070C0"/>
                </a:solidFill>
              </a:rPr>
              <a:t>ВИЗ</a:t>
            </a:r>
            <a:r>
              <a:rPr lang="uk-UA" sz="2800" i="1" dirty="0" smtClean="0">
                <a:solidFill>
                  <a:srgbClr val="0070C0"/>
                </a:solidFill>
              </a:rPr>
              <a:t>: Паралелепіпед,у якому бокові ребра перпендикулярні основі, називають ПРЯМИМ.</a:t>
            </a:r>
          </a:p>
          <a:p>
            <a:endParaRPr lang="uk-UA" dirty="0" smtClean="0"/>
          </a:p>
          <a:p>
            <a:pPr algn="ctr"/>
            <a:endParaRPr lang="uk-UA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428604"/>
            <a:ext cx="7886728" cy="1162050"/>
          </a:xfrm>
        </p:spPr>
        <p:txBody>
          <a:bodyPr/>
          <a:lstStyle/>
          <a:p>
            <a:pPr algn="ctr"/>
            <a:r>
              <a:rPr lang="uk-UA" sz="4400" b="1" i="1" u="sng" dirty="0" smtClean="0">
                <a:solidFill>
                  <a:srgbClr val="0070C0"/>
                </a:solidFill>
              </a:rPr>
              <a:t>Паралелепіпед визначення</a:t>
            </a:r>
            <a:endParaRPr lang="ru-RU" sz="4400" b="1" i="1" u="sng" dirty="0">
              <a:solidFill>
                <a:srgbClr val="0070C0"/>
              </a:solidFill>
            </a:endParaRPr>
          </a:p>
        </p:txBody>
      </p:sp>
      <p:pic>
        <p:nvPicPr>
          <p:cNvPr id="1028" name="Picture 4" descr="C:\Documents and Settings\Admin\Рабочий стол\Безымянны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785926"/>
            <a:ext cx="4286280" cy="42115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548680"/>
            <a:ext cx="82809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i="1" dirty="0" smtClean="0">
                <a:solidFill>
                  <a:srgbClr val="0070C0"/>
                </a:solidFill>
              </a:rPr>
              <a:t>У прямого паралелепіпеда всі </a:t>
            </a:r>
            <a:r>
              <a:rPr lang="uk-UA" sz="2800" i="1" dirty="0" smtClean="0">
                <a:solidFill>
                  <a:srgbClr val="0070C0"/>
                </a:solidFill>
              </a:rPr>
              <a:t>ребра-прямокутники</a:t>
            </a:r>
          </a:p>
          <a:p>
            <a:endParaRPr lang="uk-UA" sz="2800" i="1" dirty="0" smtClean="0">
              <a:solidFill>
                <a:srgbClr val="0070C0"/>
              </a:solidFill>
            </a:endParaRPr>
          </a:p>
          <a:p>
            <a:r>
              <a:rPr lang="uk-UA" sz="2800" b="1" i="1" u="sng" dirty="0" smtClean="0">
                <a:solidFill>
                  <a:srgbClr val="0070C0"/>
                </a:solidFill>
              </a:rPr>
              <a:t>ВИЗ</a:t>
            </a:r>
            <a:r>
              <a:rPr lang="uk-UA" sz="2800" i="1" dirty="0" smtClean="0">
                <a:solidFill>
                  <a:srgbClr val="0070C0"/>
                </a:solidFill>
              </a:rPr>
              <a:t>: Прямий паралелепіпед, у якого основі паралелепіпед , називають ПРЯМОКУТНИМ.</a:t>
            </a:r>
          </a:p>
          <a:p>
            <a:endParaRPr lang="uk-UA" sz="2800" b="1" i="1" u="sng" dirty="0" smtClean="0">
              <a:solidFill>
                <a:srgbClr val="0070C0"/>
              </a:solidFill>
            </a:endParaRPr>
          </a:p>
          <a:p>
            <a:r>
              <a:rPr lang="uk-UA" sz="2800" b="1" i="1" u="sng" dirty="0" smtClean="0">
                <a:solidFill>
                  <a:srgbClr val="0070C0"/>
                </a:solidFill>
              </a:rPr>
              <a:t>ВИЗ</a:t>
            </a:r>
            <a:r>
              <a:rPr lang="uk-UA" sz="2800" i="1" dirty="0" smtClean="0">
                <a:solidFill>
                  <a:srgbClr val="0070C0"/>
                </a:solidFill>
              </a:rPr>
              <a:t>:Прямокутний </a:t>
            </a:r>
            <a:r>
              <a:rPr lang="uk-UA" sz="2800" i="1" dirty="0" smtClean="0">
                <a:solidFill>
                  <a:srgbClr val="0070C0"/>
                </a:solidFill>
              </a:rPr>
              <a:t>паралелепіпед,у якого всі ребра рівні,називають КУБОМ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3568" y="764704"/>
            <a:ext cx="3743324" cy="4572000"/>
          </a:xfrm>
        </p:spPr>
        <p:txBody>
          <a:bodyPr>
            <a:noAutofit/>
          </a:bodyPr>
          <a:lstStyle/>
          <a:p>
            <a:r>
              <a:rPr lang="uk-UA" sz="2800" b="1" i="1" dirty="0" smtClean="0">
                <a:solidFill>
                  <a:srgbClr val="0070C0"/>
                </a:solidFill>
              </a:rPr>
              <a:t>Діагоналі будь-якого паралелепіпеда перетинаються  та точкою перетину діляться навпіл. Точка перетину є центром симетрії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1" u="sng" dirty="0" smtClean="0">
                <a:solidFill>
                  <a:schemeClr val="accent1"/>
                </a:solidFill>
              </a:rPr>
              <a:t>ТЕОРЕМА</a:t>
            </a:r>
            <a:endParaRPr lang="ru-RU" b="1" i="1" u="sng" dirty="0">
              <a:solidFill>
                <a:schemeClr val="accent1"/>
              </a:solidFill>
            </a:endParaRPr>
          </a:p>
        </p:txBody>
      </p:sp>
      <p:pic>
        <p:nvPicPr>
          <p:cNvPr id="2051" name="Picture 3" descr="C:\Documents and Settings\Admin\Рабочий стол\Безымянн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1071546"/>
            <a:ext cx="4371975" cy="4295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i="1" dirty="0" err="1" smtClean="0">
                <a:solidFill>
                  <a:srgbClr val="0070C0"/>
                </a:solidFill>
                <a:latin typeface="Comic Sans MS" pitchFamily="66" charset="0"/>
              </a:rPr>
              <a:t>Лекц</a:t>
            </a:r>
            <a:r>
              <a:rPr lang="uk-UA" sz="3600" i="1" dirty="0" err="1" smtClean="0">
                <a:solidFill>
                  <a:srgbClr val="0070C0"/>
                </a:solidFill>
                <a:latin typeface="Comic Sans MS" pitchFamily="66" charset="0"/>
              </a:rPr>
              <a:t>ія</a:t>
            </a:r>
            <a:endParaRPr lang="ru-RU" sz="3600" i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 dirty="0" smtClean="0">
                <a:solidFill>
                  <a:srgbClr val="0070C0"/>
                </a:solidFill>
              </a:rPr>
              <a:t>Вид </a:t>
            </a:r>
            <a:r>
              <a:rPr lang="ru-RU" b="1" i="1" u="sng" dirty="0" err="1" smtClean="0">
                <a:solidFill>
                  <a:srgbClr val="0070C0"/>
                </a:solidFill>
              </a:rPr>
              <a:t>заняття</a:t>
            </a:r>
            <a:r>
              <a:rPr lang="ru-RU" b="1" i="1" u="sng" dirty="0" smtClean="0">
                <a:solidFill>
                  <a:srgbClr val="0070C0"/>
                </a:solidFill>
              </a:rPr>
              <a:t> </a:t>
            </a:r>
            <a:endParaRPr lang="ru-RU" b="1" i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i="1" u="sng" dirty="0" smtClean="0">
                <a:solidFill>
                  <a:srgbClr val="0070C0"/>
                </a:solidFill>
              </a:rPr>
              <a:t>Дидактична: </a:t>
            </a:r>
            <a:r>
              <a:rPr lang="uk-UA" i="1" dirty="0" smtClean="0">
                <a:solidFill>
                  <a:srgbClr val="0070C0"/>
                </a:solidFill>
              </a:rPr>
              <a:t>Ввести поняття призми , паралелепіпеда,їх види та властивості. Розглянути формули знаходження об</a:t>
            </a:r>
            <a:r>
              <a:rPr lang="en-US" i="1" dirty="0" smtClean="0">
                <a:solidFill>
                  <a:srgbClr val="0070C0"/>
                </a:solidFill>
              </a:rPr>
              <a:t>’</a:t>
            </a:r>
            <a:r>
              <a:rPr lang="uk-UA" i="1" dirty="0" err="1" smtClean="0">
                <a:solidFill>
                  <a:srgbClr val="0070C0"/>
                </a:solidFill>
              </a:rPr>
              <a:t>му</a:t>
            </a:r>
            <a:r>
              <a:rPr lang="uk-UA" i="1" dirty="0" smtClean="0">
                <a:solidFill>
                  <a:srgbClr val="0070C0"/>
                </a:solidFill>
              </a:rPr>
              <a:t> та площі бічної поверхні </a:t>
            </a:r>
          </a:p>
          <a:p>
            <a:endParaRPr lang="uk-UA" b="1" i="1" u="sng" dirty="0" smtClean="0">
              <a:solidFill>
                <a:srgbClr val="0070C0"/>
              </a:solidFill>
            </a:endParaRPr>
          </a:p>
          <a:p>
            <a:r>
              <a:rPr lang="uk-UA" b="1" i="1" u="sng" dirty="0" smtClean="0">
                <a:solidFill>
                  <a:srgbClr val="0070C0"/>
                </a:solidFill>
              </a:rPr>
              <a:t>Розвиваюча</a:t>
            </a:r>
            <a:r>
              <a:rPr lang="uk-UA" b="1" i="1" u="sng" dirty="0" smtClean="0">
                <a:solidFill>
                  <a:srgbClr val="0070C0"/>
                </a:solidFill>
              </a:rPr>
              <a:t>: </a:t>
            </a:r>
            <a:r>
              <a:rPr lang="uk-UA" i="1" dirty="0" smtClean="0">
                <a:solidFill>
                  <a:srgbClr val="0070C0"/>
                </a:solidFill>
              </a:rPr>
              <a:t>Розвивати просторове мислення, уміння виділяти головне </a:t>
            </a:r>
          </a:p>
          <a:p>
            <a:endParaRPr lang="uk-UA" b="1" i="1" u="sng" dirty="0" smtClean="0">
              <a:solidFill>
                <a:srgbClr val="0070C0"/>
              </a:solidFill>
            </a:endParaRPr>
          </a:p>
          <a:p>
            <a:r>
              <a:rPr lang="uk-UA" b="1" i="1" u="sng" dirty="0" smtClean="0">
                <a:solidFill>
                  <a:srgbClr val="0070C0"/>
                </a:solidFill>
              </a:rPr>
              <a:t>Виховна</a:t>
            </a:r>
            <a:r>
              <a:rPr lang="uk-UA" b="1" i="1" u="sng" dirty="0" smtClean="0">
                <a:solidFill>
                  <a:srgbClr val="0070C0"/>
                </a:solidFill>
              </a:rPr>
              <a:t>: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uk-UA" i="1" dirty="0" smtClean="0">
                <a:solidFill>
                  <a:srgbClr val="0070C0"/>
                </a:solidFill>
              </a:rPr>
              <a:t>Акуратність у малюнках,культуру мислі та мовлення</a:t>
            </a:r>
            <a:endParaRPr lang="ru-RU" b="1" i="1" u="sng" dirty="0">
              <a:solidFill>
                <a:srgbClr val="0070C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  </a:t>
            </a:r>
            <a:r>
              <a:rPr lang="uk-UA" b="1" i="1" u="sng" dirty="0" smtClean="0">
                <a:solidFill>
                  <a:srgbClr val="0070C0"/>
                </a:solidFill>
              </a:rPr>
              <a:t>Мета</a:t>
            </a:r>
            <a:endParaRPr lang="ru-RU" b="1" i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i="1" dirty="0" smtClean="0">
              <a:solidFill>
                <a:srgbClr val="0070C0"/>
              </a:solidFill>
            </a:endParaRPr>
          </a:p>
          <a:p>
            <a:r>
              <a:rPr lang="uk-UA" i="1" dirty="0" smtClean="0">
                <a:solidFill>
                  <a:srgbClr val="0070C0"/>
                </a:solidFill>
              </a:rPr>
              <a:t>Що </a:t>
            </a:r>
            <a:r>
              <a:rPr lang="uk-UA" i="1" dirty="0" smtClean="0">
                <a:solidFill>
                  <a:srgbClr val="0070C0"/>
                </a:solidFill>
              </a:rPr>
              <a:t>називається планіметрією</a:t>
            </a:r>
            <a:r>
              <a:rPr lang="en-US" i="1" dirty="0" smtClean="0">
                <a:solidFill>
                  <a:srgbClr val="0070C0"/>
                </a:solidFill>
              </a:rPr>
              <a:t>?</a:t>
            </a:r>
          </a:p>
          <a:p>
            <a:endParaRPr lang="uk-UA" i="1" dirty="0" smtClean="0">
              <a:solidFill>
                <a:srgbClr val="0070C0"/>
              </a:solidFill>
            </a:endParaRPr>
          </a:p>
          <a:p>
            <a:r>
              <a:rPr lang="uk-UA" i="1" dirty="0" smtClean="0">
                <a:solidFill>
                  <a:srgbClr val="0070C0"/>
                </a:solidFill>
              </a:rPr>
              <a:t>Що </a:t>
            </a:r>
            <a:r>
              <a:rPr lang="uk-UA" i="1" dirty="0" smtClean="0">
                <a:solidFill>
                  <a:srgbClr val="0070C0"/>
                </a:solidFill>
              </a:rPr>
              <a:t>називається стереометрією</a:t>
            </a:r>
            <a:r>
              <a:rPr lang="en-US" i="1" dirty="0" smtClean="0">
                <a:solidFill>
                  <a:srgbClr val="0070C0"/>
                </a:solidFill>
              </a:rPr>
              <a:t>?</a:t>
            </a:r>
          </a:p>
          <a:p>
            <a:endParaRPr lang="ru-RU" i="1" dirty="0" smtClean="0">
              <a:solidFill>
                <a:srgbClr val="0070C0"/>
              </a:solidFill>
            </a:endParaRPr>
          </a:p>
          <a:p>
            <a:r>
              <a:rPr lang="ru-RU" i="1" dirty="0" smtClean="0">
                <a:solidFill>
                  <a:srgbClr val="0070C0"/>
                </a:solidFill>
              </a:rPr>
              <a:t>Яка </a:t>
            </a:r>
            <a:r>
              <a:rPr lang="ru-RU" i="1" dirty="0" err="1" smtClean="0">
                <a:solidFill>
                  <a:srgbClr val="0070C0"/>
                </a:solidFill>
              </a:rPr>
              <a:t>різниця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між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uk-UA" i="1" dirty="0" smtClean="0">
                <a:solidFill>
                  <a:srgbClr val="0070C0"/>
                </a:solidFill>
              </a:rPr>
              <a:t>двома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данними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розділами</a:t>
            </a:r>
            <a:r>
              <a:rPr lang="ru-RU" i="1" dirty="0" smtClean="0">
                <a:solidFill>
                  <a:srgbClr val="0070C0"/>
                </a:solidFill>
              </a:rPr>
              <a:t>   </a:t>
            </a:r>
            <a:r>
              <a:rPr lang="ru-RU" i="1" dirty="0" err="1" smtClean="0">
                <a:solidFill>
                  <a:srgbClr val="0070C0"/>
                </a:solidFill>
              </a:rPr>
              <a:t>геометрії</a:t>
            </a:r>
            <a:r>
              <a:rPr lang="en-US" i="1" dirty="0" smtClean="0">
                <a:solidFill>
                  <a:srgbClr val="0070C0"/>
                </a:solidFill>
              </a:rPr>
              <a:t>?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uk-UA" b="1" i="1" u="sng" dirty="0" smtClean="0">
                <a:solidFill>
                  <a:srgbClr val="0070C0"/>
                </a:solidFill>
              </a:rPr>
              <a:t>Актуалізація опорних знань </a:t>
            </a:r>
            <a:endParaRPr lang="ru-RU" b="1" i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i="1" u="sng" dirty="0" smtClean="0">
                <a:solidFill>
                  <a:srgbClr val="0070C0"/>
                </a:solidFill>
              </a:rPr>
              <a:t>Багатогранник</a:t>
            </a:r>
            <a:r>
              <a:rPr lang="uk-UA" dirty="0" smtClean="0">
                <a:solidFill>
                  <a:srgbClr val="0070C0"/>
                </a:solidFill>
              </a:rPr>
              <a:t>-</a:t>
            </a:r>
            <a:r>
              <a:rPr lang="uk-UA" i="1" dirty="0" smtClean="0">
                <a:solidFill>
                  <a:srgbClr val="0070C0"/>
                </a:solidFill>
              </a:rPr>
              <a:t>це таке тіло,поверхня якого складається з скінченого числа плоских багатокутників </a:t>
            </a:r>
          </a:p>
          <a:p>
            <a:endParaRPr lang="uk-UA" b="1" i="1" u="sng" dirty="0" smtClean="0">
              <a:solidFill>
                <a:srgbClr val="0070C0"/>
              </a:solidFill>
            </a:endParaRPr>
          </a:p>
          <a:p>
            <a:r>
              <a:rPr lang="uk-UA" b="1" i="1" u="sng" dirty="0" smtClean="0">
                <a:solidFill>
                  <a:srgbClr val="0070C0"/>
                </a:solidFill>
              </a:rPr>
              <a:t>Гранями </a:t>
            </a:r>
            <a:r>
              <a:rPr lang="uk-UA" b="1" i="1" u="sng" dirty="0" smtClean="0">
                <a:solidFill>
                  <a:srgbClr val="0070C0"/>
                </a:solidFill>
              </a:rPr>
              <a:t>багатогранника називаються </a:t>
            </a:r>
            <a:r>
              <a:rPr lang="uk-UA" i="1" dirty="0" smtClean="0">
                <a:solidFill>
                  <a:srgbClr val="0070C0"/>
                </a:solidFill>
              </a:rPr>
              <a:t>багатокутники,з яких він складається. </a:t>
            </a:r>
            <a:r>
              <a:rPr lang="uk-UA" b="1" i="1" u="sng" dirty="0" smtClean="0">
                <a:solidFill>
                  <a:srgbClr val="0070C0"/>
                </a:solidFill>
              </a:rPr>
              <a:t>Сторони граней</a:t>
            </a:r>
            <a:r>
              <a:rPr lang="uk-UA" i="1" dirty="0" smtClean="0">
                <a:solidFill>
                  <a:srgbClr val="0070C0"/>
                </a:solidFill>
              </a:rPr>
              <a:t> називаються  ребрами багатогранника,а </a:t>
            </a:r>
            <a:r>
              <a:rPr lang="uk-UA" b="1" i="1" u="sng" dirty="0" smtClean="0">
                <a:solidFill>
                  <a:srgbClr val="0070C0"/>
                </a:solidFill>
              </a:rPr>
              <a:t>вершинами</a:t>
            </a:r>
            <a:r>
              <a:rPr lang="uk-UA" i="1" dirty="0" smtClean="0">
                <a:solidFill>
                  <a:srgbClr val="0070C0"/>
                </a:solidFill>
              </a:rPr>
              <a:t>-вершини багатогранника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pPr algn="ctr"/>
            <a:r>
              <a:rPr lang="ru-RU" b="1" i="1" u="sng" dirty="0" err="1" smtClean="0">
                <a:solidFill>
                  <a:srgbClr val="0070C0"/>
                </a:solidFill>
              </a:rPr>
              <a:t>Багатогра</a:t>
            </a:r>
            <a:r>
              <a:rPr lang="uk-UA" b="1" i="1" u="sng" dirty="0" err="1" smtClean="0">
                <a:solidFill>
                  <a:srgbClr val="0070C0"/>
                </a:solidFill>
              </a:rPr>
              <a:t>нник</a:t>
            </a:r>
            <a:r>
              <a:rPr lang="ru-RU" b="1" i="1" u="sng" dirty="0" smtClean="0">
                <a:solidFill>
                  <a:srgbClr val="0070C0"/>
                </a:solidFill>
              </a:rPr>
              <a:t> та грани</a:t>
            </a:r>
            <a:endParaRPr lang="ru-RU" b="1" i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strips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image003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439838" y="1071546"/>
            <a:ext cx="3299353" cy="30718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00034" y="857232"/>
            <a:ext cx="4929222" cy="5786478"/>
          </a:xfrm>
        </p:spPr>
        <p:txBody>
          <a:bodyPr>
            <a:normAutofit/>
          </a:bodyPr>
          <a:lstStyle/>
          <a:p>
            <a:r>
              <a:rPr lang="uk-UA" sz="2800" b="1" i="1" u="sng" dirty="0" smtClean="0">
                <a:solidFill>
                  <a:srgbClr val="0070C0"/>
                </a:solidFill>
              </a:rPr>
              <a:t>Призмою називається </a:t>
            </a:r>
            <a:r>
              <a:rPr lang="uk-UA" sz="2800" dirty="0" smtClean="0">
                <a:solidFill>
                  <a:srgbClr val="0070C0"/>
                </a:solidFill>
              </a:rPr>
              <a:t>багатогранник,який складається з двох плоских багатокутників,які лежать в різних площинах і суміщаються паралельним переносом, і всіх відрізків,що з</a:t>
            </a:r>
            <a:r>
              <a:rPr lang="en-US" sz="2800" dirty="0" smtClean="0">
                <a:solidFill>
                  <a:srgbClr val="0070C0"/>
                </a:solidFill>
              </a:rPr>
              <a:t>’</a:t>
            </a:r>
            <a:r>
              <a:rPr lang="uk-UA" sz="2800" dirty="0" err="1" smtClean="0">
                <a:solidFill>
                  <a:srgbClr val="0070C0"/>
                </a:solidFill>
              </a:rPr>
              <a:t>єднують</a:t>
            </a:r>
            <a:r>
              <a:rPr lang="uk-UA" sz="2800" dirty="0" smtClean="0">
                <a:solidFill>
                  <a:srgbClr val="0070C0"/>
                </a:solidFill>
              </a:rPr>
              <a:t> відповідні точки цих багатокутників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404664"/>
            <a:ext cx="84969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i="1" u="sng" dirty="0" smtClean="0">
                <a:solidFill>
                  <a:srgbClr val="0070C0"/>
                </a:solidFill>
              </a:rPr>
              <a:t>Висота призми</a:t>
            </a:r>
            <a:r>
              <a:rPr lang="uk-UA" sz="2800" dirty="0" smtClean="0">
                <a:solidFill>
                  <a:srgbClr val="0070C0"/>
                </a:solidFill>
              </a:rPr>
              <a:t>-</a:t>
            </a:r>
            <a:r>
              <a:rPr lang="uk-UA" sz="2800" i="1" dirty="0" smtClean="0">
                <a:solidFill>
                  <a:srgbClr val="0070C0"/>
                </a:solidFill>
              </a:rPr>
              <a:t>це відстань між площинами основ</a:t>
            </a:r>
            <a:r>
              <a:rPr lang="uk-UA" sz="2800" dirty="0" smtClean="0">
                <a:solidFill>
                  <a:srgbClr val="0070C0"/>
                </a:solidFill>
              </a:rPr>
              <a:t/>
            </a:r>
            <a:br>
              <a:rPr lang="uk-UA" sz="2800" dirty="0" smtClean="0">
                <a:solidFill>
                  <a:srgbClr val="0070C0"/>
                </a:solidFill>
              </a:rPr>
            </a:br>
            <a:r>
              <a:rPr lang="uk-UA" sz="2800" dirty="0" smtClean="0">
                <a:solidFill>
                  <a:srgbClr val="0070C0"/>
                </a:solidFill>
              </a:rPr>
              <a:t>                     </a:t>
            </a:r>
            <a:endParaRPr lang="uk-UA" sz="2800" dirty="0" smtClean="0">
              <a:solidFill>
                <a:srgbClr val="0070C0"/>
              </a:solidFill>
            </a:endParaRPr>
          </a:p>
          <a:p>
            <a:r>
              <a:rPr lang="uk-UA" sz="2800" dirty="0" smtClean="0">
                <a:solidFill>
                  <a:srgbClr val="0070C0"/>
                </a:solidFill>
              </a:rPr>
              <a:t> </a:t>
            </a:r>
            <a:r>
              <a:rPr lang="uk-UA" sz="2800" b="1" i="1" u="sng" dirty="0" smtClean="0">
                <a:solidFill>
                  <a:srgbClr val="0070C0"/>
                </a:solidFill>
              </a:rPr>
              <a:t>Властивості призми</a:t>
            </a:r>
          </a:p>
          <a:p>
            <a:r>
              <a:rPr lang="uk-UA" sz="2800" dirty="0" smtClean="0">
                <a:solidFill>
                  <a:srgbClr val="0070C0"/>
                </a:solidFill>
              </a:rPr>
              <a:t>1)Основи призми рівні </a:t>
            </a:r>
            <a:r>
              <a:rPr lang="en-US" sz="2800" dirty="0" smtClean="0">
                <a:solidFill>
                  <a:srgbClr val="0070C0"/>
                </a:solidFill>
              </a:rPr>
              <a:t>ABCDE</a:t>
            </a:r>
            <a:r>
              <a:rPr lang="ru-RU" sz="2800" dirty="0" smtClean="0">
                <a:solidFill>
                  <a:srgbClr val="0070C0"/>
                </a:solidFill>
              </a:rPr>
              <a:t>=</a:t>
            </a:r>
            <a:r>
              <a:rPr lang="en-US" sz="2800" dirty="0" smtClean="0">
                <a:solidFill>
                  <a:srgbClr val="0070C0"/>
                </a:solidFill>
              </a:rPr>
              <a:t>A1B1C1D1E1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2)</a:t>
            </a:r>
            <a:r>
              <a:rPr lang="uk-UA" sz="2800" dirty="0" smtClean="0">
                <a:solidFill>
                  <a:srgbClr val="0070C0"/>
                </a:solidFill>
              </a:rPr>
              <a:t>Основи призми лежать у паралельних площинах: площина </a:t>
            </a:r>
            <a:r>
              <a:rPr lang="en-US" sz="2800" dirty="0" smtClean="0">
                <a:solidFill>
                  <a:srgbClr val="0070C0"/>
                </a:solidFill>
              </a:rPr>
              <a:t>ABC||A1B1C1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3</a:t>
            </a:r>
            <a:r>
              <a:rPr lang="ru-RU" sz="2800" dirty="0" smtClean="0">
                <a:solidFill>
                  <a:srgbClr val="0070C0"/>
                </a:solidFill>
              </a:rPr>
              <a:t>)</a:t>
            </a:r>
            <a:r>
              <a:rPr lang="uk-UA" sz="2800" dirty="0" smtClean="0">
                <a:solidFill>
                  <a:srgbClr val="0070C0"/>
                </a:solidFill>
              </a:rPr>
              <a:t>У призми бічні ребра паралельні і рівні: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AA1=BB1=CC1=DD1=EE1</a:t>
            </a:r>
            <a:r>
              <a:rPr lang="ru-RU" sz="2800" dirty="0" smtClean="0">
                <a:solidFill>
                  <a:srgbClr val="0070C0"/>
                </a:solidFill>
              </a:rPr>
              <a:t>;</a:t>
            </a:r>
            <a:r>
              <a:rPr lang="en-US" sz="2800" dirty="0" smtClean="0">
                <a:solidFill>
                  <a:srgbClr val="0070C0"/>
                </a:solidFill>
              </a:rPr>
              <a:t>AA1||BB1||CC1||DD1||EE1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4)</a:t>
            </a:r>
            <a:r>
              <a:rPr lang="uk-UA" sz="2800" dirty="0" smtClean="0">
                <a:solidFill>
                  <a:srgbClr val="0070C0"/>
                </a:solidFill>
              </a:rPr>
              <a:t>Бічні грані призми – паралелограми</a:t>
            </a:r>
            <a:r>
              <a:rPr lang="en-US" sz="2800" dirty="0" smtClean="0">
                <a:solidFill>
                  <a:srgbClr val="0070C0"/>
                </a:solidFill>
              </a:rPr>
              <a:t> 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AA1BB1-</a:t>
            </a:r>
            <a:r>
              <a:rPr lang="ru-RU" sz="2800" dirty="0" err="1" smtClean="0">
                <a:solidFill>
                  <a:srgbClr val="0070C0"/>
                </a:solidFill>
              </a:rPr>
              <a:t>паралелограм</a:t>
            </a:r>
            <a:r>
              <a:rPr lang="ru-RU" sz="2800" dirty="0" smtClean="0">
                <a:solidFill>
                  <a:srgbClr val="0070C0"/>
                </a:solidFill>
              </a:rPr>
              <a:t>  </a:t>
            </a:r>
            <a:r>
              <a:rPr lang="uk-UA" sz="2800" dirty="0" smtClean="0">
                <a:solidFill>
                  <a:srgbClr val="0070C0"/>
                </a:solidFill>
              </a:rPr>
              <a:t> </a:t>
            </a:r>
            <a:endParaRPr lang="en-US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dirty="0" smtClean="0">
                <a:solidFill>
                  <a:srgbClr val="0070C0"/>
                </a:solidFill>
              </a:rPr>
              <a:t>У прямої призми висота дорівнює бічному ребру. </a:t>
            </a:r>
            <a:r>
              <a:rPr lang="en-US" sz="2800" dirty="0" smtClean="0">
                <a:solidFill>
                  <a:srgbClr val="0070C0"/>
                </a:solidFill>
              </a:rPr>
              <a:t>AA1=BB1=CC1=DD1=H</a:t>
            </a:r>
            <a:r>
              <a:rPr lang="uk-UA" sz="2800" dirty="0" smtClean="0">
                <a:solidFill>
                  <a:srgbClr val="0070C0"/>
                </a:solidFill>
              </a:rPr>
              <a:t>пр. призми,(</a:t>
            </a:r>
            <a:r>
              <a:rPr lang="en-US" sz="2800" dirty="0" smtClean="0">
                <a:solidFill>
                  <a:srgbClr val="0070C0"/>
                </a:solidFill>
              </a:rPr>
              <a:t>H-</a:t>
            </a:r>
            <a:r>
              <a:rPr lang="uk-UA" sz="2800" dirty="0" smtClean="0">
                <a:solidFill>
                  <a:srgbClr val="0070C0"/>
                </a:solidFill>
              </a:rPr>
              <a:t>висота).</a:t>
            </a:r>
          </a:p>
          <a:p>
            <a:endParaRPr lang="uk-UA" sz="2800" dirty="0" smtClean="0">
              <a:solidFill>
                <a:srgbClr val="0070C0"/>
              </a:solidFill>
            </a:endParaRPr>
          </a:p>
          <a:p>
            <a:r>
              <a:rPr lang="uk-UA" sz="2800" dirty="0" smtClean="0">
                <a:solidFill>
                  <a:srgbClr val="0070C0"/>
                </a:solidFill>
              </a:rPr>
              <a:t>Бічні </a:t>
            </a:r>
            <a:r>
              <a:rPr lang="uk-UA" sz="2800" dirty="0" smtClean="0">
                <a:solidFill>
                  <a:srgbClr val="0070C0"/>
                </a:solidFill>
              </a:rPr>
              <a:t>грані призми – прямокутники.</a:t>
            </a:r>
            <a:r>
              <a:rPr lang="en-US" sz="2800" dirty="0" smtClean="0">
                <a:solidFill>
                  <a:srgbClr val="0070C0"/>
                </a:solidFill>
              </a:rPr>
              <a:t> AA1D1D,AA1,B1B,BB1C1C,</a:t>
            </a:r>
            <a:r>
              <a:rPr lang="ru-RU" sz="2800" dirty="0" smtClean="0">
                <a:solidFill>
                  <a:srgbClr val="0070C0"/>
                </a:solidFill>
              </a:rPr>
              <a:t>СС1</a:t>
            </a:r>
            <a:r>
              <a:rPr lang="en-US" sz="2800" dirty="0" smtClean="0">
                <a:solidFill>
                  <a:srgbClr val="0070C0"/>
                </a:solidFill>
              </a:rPr>
              <a:t>D1D-</a:t>
            </a:r>
            <a:r>
              <a:rPr lang="uk-UA" sz="2800" dirty="0" smtClean="0">
                <a:solidFill>
                  <a:srgbClr val="0070C0"/>
                </a:solidFill>
              </a:rPr>
              <a:t>прямокутники</a:t>
            </a:r>
            <a:r>
              <a:rPr lang="uk-UA" sz="2800" dirty="0" smtClean="0"/>
              <a:t>. 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 dirty="0" err="1" smtClean="0">
                <a:solidFill>
                  <a:srgbClr val="0070C0"/>
                </a:solidFill>
              </a:rPr>
              <a:t>Властивост</a:t>
            </a:r>
            <a:r>
              <a:rPr lang="uk-UA" b="1" i="1" u="sng" dirty="0" smtClean="0">
                <a:solidFill>
                  <a:srgbClr val="0070C0"/>
                </a:solidFill>
              </a:rPr>
              <a:t>і прямої призми</a:t>
            </a:r>
            <a:endParaRPr lang="ru-RU" b="1" i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2800" b="1" i="1" dirty="0" smtClean="0">
                <a:solidFill>
                  <a:srgbClr val="0070C0"/>
                </a:solidFill>
              </a:rPr>
              <a:t>Пряма призма  називається правильною, </a:t>
            </a:r>
            <a:r>
              <a:rPr lang="uk-UA" sz="2800" i="1" dirty="0" smtClean="0">
                <a:solidFill>
                  <a:srgbClr val="0070C0"/>
                </a:solidFill>
              </a:rPr>
              <a:t>якщо її основи є правильними багатокутниками</a:t>
            </a:r>
            <a:r>
              <a:rPr lang="uk-UA" sz="2800" i="1" dirty="0" smtClean="0">
                <a:solidFill>
                  <a:srgbClr val="0070C0"/>
                </a:solidFill>
              </a:rPr>
              <a:t>.</a:t>
            </a:r>
          </a:p>
          <a:p>
            <a:endParaRPr lang="uk-UA" sz="2800" i="1" dirty="0" smtClean="0">
              <a:solidFill>
                <a:srgbClr val="0070C0"/>
              </a:solidFill>
            </a:endParaRPr>
          </a:p>
          <a:p>
            <a:r>
              <a:rPr lang="uk-UA" sz="2800" i="1" dirty="0" smtClean="0">
                <a:solidFill>
                  <a:srgbClr val="0070C0"/>
                </a:solidFill>
              </a:rPr>
              <a:t>Бічні грані правильної призми – рівні   прямокутники. У призмі </a:t>
            </a:r>
            <a:r>
              <a:rPr lang="en-US" sz="2800" i="1" dirty="0" smtClean="0">
                <a:solidFill>
                  <a:srgbClr val="0070C0"/>
                </a:solidFill>
              </a:rPr>
              <a:t>ABC A1B1C1</a:t>
            </a:r>
            <a:r>
              <a:rPr lang="uk-UA" sz="2800" i="1" dirty="0" smtClean="0">
                <a:solidFill>
                  <a:srgbClr val="0070C0"/>
                </a:solidFill>
              </a:rPr>
              <a:t>:ПР.</a:t>
            </a:r>
            <a:r>
              <a:rPr lang="en-US" sz="2800" i="1" dirty="0" smtClean="0">
                <a:solidFill>
                  <a:srgbClr val="0070C0"/>
                </a:solidFill>
              </a:rPr>
              <a:t>AA1BB1=</a:t>
            </a:r>
            <a:r>
              <a:rPr lang="uk-UA" sz="2800" i="1" dirty="0" smtClean="0">
                <a:solidFill>
                  <a:srgbClr val="0070C0"/>
                </a:solidFill>
              </a:rPr>
              <a:t>ПР.</a:t>
            </a:r>
            <a:r>
              <a:rPr lang="en-US" sz="2800" i="1" dirty="0" smtClean="0">
                <a:solidFill>
                  <a:srgbClr val="0070C0"/>
                </a:solidFill>
              </a:rPr>
              <a:t>CC1A1A</a:t>
            </a:r>
          </a:p>
          <a:p>
            <a:r>
              <a:rPr lang="en-US" sz="2800" i="1" dirty="0" smtClean="0">
                <a:solidFill>
                  <a:srgbClr val="0070C0"/>
                </a:solidFill>
              </a:rPr>
              <a:t>   ABC=   A1B1C1-</a:t>
            </a:r>
            <a:r>
              <a:rPr lang="uk-UA" sz="2800" i="1" dirty="0" smtClean="0">
                <a:solidFill>
                  <a:srgbClr val="0070C0"/>
                </a:solidFill>
              </a:rPr>
              <a:t>правильні</a:t>
            </a:r>
          </a:p>
          <a:p>
            <a:endParaRPr lang="ru-RU" sz="2800" i="1" dirty="0" smtClean="0">
              <a:solidFill>
                <a:srgbClr val="0070C0"/>
              </a:solidFill>
            </a:endParaRPr>
          </a:p>
          <a:p>
            <a:r>
              <a:rPr lang="en-US" sz="2800" i="1" dirty="0" smtClean="0">
                <a:solidFill>
                  <a:srgbClr val="0070C0"/>
                </a:solidFill>
              </a:rPr>
              <a:t>AA1=BB1=CC1=H</a:t>
            </a:r>
            <a:r>
              <a:rPr lang="ru-RU" sz="2800" i="1" dirty="0" smtClean="0">
                <a:solidFill>
                  <a:srgbClr val="0070C0"/>
                </a:solidFill>
              </a:rPr>
              <a:t>;</a:t>
            </a:r>
            <a:r>
              <a:rPr lang="en-US" sz="2800" i="1" dirty="0" smtClean="0">
                <a:solidFill>
                  <a:srgbClr val="0070C0"/>
                </a:solidFill>
              </a:rPr>
              <a:t>AA1||BB1||CC1.</a:t>
            </a:r>
            <a:endParaRPr lang="uk-UA" sz="2800" i="1" dirty="0" smtClean="0">
              <a:solidFill>
                <a:srgbClr val="0070C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i="1" dirty="0" smtClean="0">
                <a:solidFill>
                  <a:srgbClr val="0070C0"/>
                </a:solidFill>
              </a:rPr>
              <a:t>Властивості правильної</a:t>
            </a:r>
            <a:br>
              <a:rPr lang="uk-UA" b="1" i="1" dirty="0" smtClean="0">
                <a:solidFill>
                  <a:srgbClr val="0070C0"/>
                </a:solidFill>
              </a:rPr>
            </a:br>
            <a:r>
              <a:rPr lang="uk-UA" b="1" i="1" dirty="0" smtClean="0">
                <a:solidFill>
                  <a:srgbClr val="0070C0"/>
                </a:solidFill>
              </a:rPr>
              <a:t>  призми</a:t>
            </a:r>
            <a:endParaRPr lang="ru-RU" b="1" i="1" dirty="0">
              <a:solidFill>
                <a:srgbClr val="0070C0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785786" y="4214818"/>
            <a:ext cx="142876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1857356" y="4214818"/>
            <a:ext cx="142876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4F4F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256</TotalTime>
  <Words>333</Words>
  <Application>Microsoft Office PowerPoint</Application>
  <PresentationFormat>Экран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Бумажная</vt:lpstr>
      <vt:lpstr>Тема</vt:lpstr>
      <vt:lpstr>Вид заняття </vt:lpstr>
      <vt:lpstr>  Мета</vt:lpstr>
      <vt:lpstr> Актуалізація опорних знань </vt:lpstr>
      <vt:lpstr>Багатогранник та грани</vt:lpstr>
      <vt:lpstr>Слайд 6</vt:lpstr>
      <vt:lpstr>Слайд 7</vt:lpstr>
      <vt:lpstr>Властивості прямої призми</vt:lpstr>
      <vt:lpstr>Властивості правильної   призми</vt:lpstr>
      <vt:lpstr>Визначення</vt:lpstr>
      <vt:lpstr>Паралелепіпед визначення</vt:lpstr>
      <vt:lpstr>Слайд 12</vt:lpstr>
      <vt:lpstr>ТЕОРЕМА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</dc:title>
  <cp:lastModifiedBy>Наташа</cp:lastModifiedBy>
  <cp:revision>37</cp:revision>
  <dcterms:modified xsi:type="dcterms:W3CDTF">2011-08-26T08:24:21Z</dcterms:modified>
</cp:coreProperties>
</file>