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DE8"/>
    <a:srgbClr val="A7D3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937" autoAdjust="0"/>
  </p:normalViewPr>
  <p:slideViewPr>
    <p:cSldViewPr>
      <p:cViewPr>
        <p:scale>
          <a:sx n="100" d="100"/>
          <a:sy n="100" d="100"/>
        </p:scale>
        <p:origin x="-2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AE320-A3E1-49F9-B0D4-CE54425DA642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ru-RU"/>
        </a:p>
      </dgm:t>
    </dgm:pt>
    <dgm:pt modelId="{AE7BF845-C5B3-4A57-82A8-6A97ED129229}">
      <dgm:prSet phldrT="[Текст]" custT="1"/>
      <dgm:spPr/>
      <dgm:t>
        <a:bodyPr/>
        <a:lstStyle/>
        <a:p>
          <a:r>
            <a:rPr lang="uk-UA" sz="2400" dirty="0" smtClean="0"/>
            <a:t>Поняття  піраміди та </a:t>
          </a:r>
          <a:r>
            <a:rPr lang="uk-UA" sz="2400" dirty="0" err="1" smtClean="0"/>
            <a:t>ії</a:t>
          </a:r>
          <a:r>
            <a:rPr lang="uk-UA" sz="2400" dirty="0" smtClean="0"/>
            <a:t> складаючи</a:t>
          </a:r>
          <a:endParaRPr lang="ru-RU" sz="2400" dirty="0"/>
        </a:p>
      </dgm:t>
    </dgm:pt>
    <dgm:pt modelId="{C619651A-3FA2-4167-80FA-BE4005FC8035}" type="parTrans" cxnId="{A4B962E2-6B2E-45CF-969F-5E1B7FF65084}">
      <dgm:prSet/>
      <dgm:spPr/>
      <dgm:t>
        <a:bodyPr/>
        <a:lstStyle/>
        <a:p>
          <a:endParaRPr lang="ru-RU"/>
        </a:p>
      </dgm:t>
    </dgm:pt>
    <dgm:pt modelId="{56C968F9-F210-433F-BD70-FBADB03B2BB3}" type="sibTrans" cxnId="{A4B962E2-6B2E-45CF-969F-5E1B7FF65084}">
      <dgm:prSet/>
      <dgm:spPr/>
      <dgm:t>
        <a:bodyPr/>
        <a:lstStyle/>
        <a:p>
          <a:endParaRPr lang="ru-RU"/>
        </a:p>
      </dgm:t>
    </dgm:pt>
    <dgm:pt modelId="{ACD5FAA2-D081-4CBA-99F9-AB18CC3BAAD8}">
      <dgm:prSet phldrT="[Текст]" custT="1"/>
      <dgm:spPr/>
      <dgm:t>
        <a:bodyPr/>
        <a:lstStyle/>
        <a:p>
          <a:pPr marL="0" indent="0"/>
          <a:r>
            <a:rPr lang="uk-UA" sz="2000" dirty="0" smtClean="0"/>
            <a:t>основи,                           висоти,</a:t>
          </a:r>
          <a:endParaRPr lang="ru-RU" sz="2000" dirty="0"/>
        </a:p>
      </dgm:t>
    </dgm:pt>
    <dgm:pt modelId="{15DFB047-10FD-446C-9E75-90A606590868}" type="parTrans" cxnId="{9B1F2389-6098-4AAF-97EF-3BD9C7CD14BF}">
      <dgm:prSet/>
      <dgm:spPr/>
      <dgm:t>
        <a:bodyPr/>
        <a:lstStyle/>
        <a:p>
          <a:endParaRPr lang="ru-RU"/>
        </a:p>
      </dgm:t>
    </dgm:pt>
    <dgm:pt modelId="{EA9D8E56-2086-4500-89A8-FBEA0047C447}" type="sibTrans" cxnId="{9B1F2389-6098-4AAF-97EF-3BD9C7CD14BF}">
      <dgm:prSet/>
      <dgm:spPr/>
      <dgm:t>
        <a:bodyPr/>
        <a:lstStyle/>
        <a:p>
          <a:endParaRPr lang="ru-RU"/>
        </a:p>
      </dgm:t>
    </dgm:pt>
    <dgm:pt modelId="{F29AEE64-88B0-4CB7-992D-37C89687AE0A}">
      <dgm:prSet phldrT="[Текст]" custT="1"/>
      <dgm:spPr/>
      <dgm:t>
        <a:bodyPr/>
        <a:lstStyle/>
        <a:p>
          <a:pPr marL="0" indent="0">
            <a:tabLst/>
          </a:pPr>
          <a:r>
            <a:rPr lang="uk-UA" sz="2200" dirty="0" smtClean="0"/>
            <a:t>вершини,                    апофеми.</a:t>
          </a:r>
          <a:endParaRPr lang="ru-RU" sz="2200" dirty="0"/>
        </a:p>
      </dgm:t>
    </dgm:pt>
    <dgm:pt modelId="{D7E404FA-1BDC-4377-986F-4E9A959F3E7B}" type="parTrans" cxnId="{B885EE20-F1F4-446C-A502-D60255F764CB}">
      <dgm:prSet/>
      <dgm:spPr/>
      <dgm:t>
        <a:bodyPr/>
        <a:lstStyle/>
        <a:p>
          <a:endParaRPr lang="ru-RU"/>
        </a:p>
      </dgm:t>
    </dgm:pt>
    <dgm:pt modelId="{0303FF62-711B-46AF-B4A2-BC0EE1B93643}" type="sibTrans" cxnId="{B885EE20-F1F4-446C-A502-D60255F764CB}">
      <dgm:prSet/>
      <dgm:spPr/>
      <dgm:t>
        <a:bodyPr/>
        <a:lstStyle/>
        <a:p>
          <a:endParaRPr lang="ru-RU"/>
        </a:p>
      </dgm:t>
    </dgm:pt>
    <dgm:pt modelId="{B8401961-AA28-4470-821C-29F79531CB95}">
      <dgm:prSet phldrT="[Текст]" custT="1"/>
      <dgm:spPr/>
      <dgm:t>
        <a:bodyPr/>
        <a:lstStyle/>
        <a:p>
          <a:r>
            <a:rPr lang="uk-UA" sz="2400" dirty="0" smtClean="0"/>
            <a:t>Пряма  та </a:t>
          </a:r>
          <a:r>
            <a:rPr lang="uk-UA" sz="2400" dirty="0" err="1" smtClean="0"/>
            <a:t>правельна</a:t>
          </a:r>
          <a:r>
            <a:rPr lang="uk-UA" sz="2400" dirty="0" smtClean="0"/>
            <a:t> піраміда</a:t>
          </a:r>
          <a:endParaRPr lang="ru-RU" sz="2400" dirty="0"/>
        </a:p>
      </dgm:t>
    </dgm:pt>
    <dgm:pt modelId="{ED2D0407-51DE-4784-8F54-DC3480BE2080}" type="parTrans" cxnId="{CC6CB8A0-F741-4914-87D9-6CC97D9D9E40}">
      <dgm:prSet/>
      <dgm:spPr/>
      <dgm:t>
        <a:bodyPr/>
        <a:lstStyle/>
        <a:p>
          <a:endParaRPr lang="ru-RU"/>
        </a:p>
      </dgm:t>
    </dgm:pt>
    <dgm:pt modelId="{C7732592-05D7-4243-8504-6D58407A4127}" type="sibTrans" cxnId="{CC6CB8A0-F741-4914-87D9-6CC97D9D9E40}">
      <dgm:prSet/>
      <dgm:spPr/>
      <dgm:t>
        <a:bodyPr/>
        <a:lstStyle/>
        <a:p>
          <a:endParaRPr lang="ru-RU"/>
        </a:p>
      </dgm:t>
    </dgm:pt>
    <dgm:pt modelId="{FF1CAC4D-FEF5-499D-9101-D009667AFF90}">
      <dgm:prSet phldrT="[Текст]" custT="1"/>
      <dgm:spPr/>
      <dgm:t>
        <a:bodyPr/>
        <a:lstStyle/>
        <a:p>
          <a:r>
            <a:rPr lang="uk-UA" sz="2400" dirty="0" smtClean="0"/>
            <a:t>Формула   об</a:t>
          </a:r>
          <a:r>
            <a:rPr lang="en-US" sz="2400" dirty="0" smtClean="0"/>
            <a:t>`</a:t>
          </a:r>
          <a:r>
            <a:rPr lang="uk-UA" sz="2400" dirty="0" err="1" smtClean="0"/>
            <a:t>єму</a:t>
          </a:r>
          <a:r>
            <a:rPr lang="uk-UA" sz="2400" dirty="0" smtClean="0"/>
            <a:t> піраміди  та зрізаної   піраміди</a:t>
          </a:r>
          <a:endParaRPr lang="ru-RU" sz="2400" dirty="0"/>
        </a:p>
      </dgm:t>
    </dgm:pt>
    <dgm:pt modelId="{B20C0343-15E1-490C-ABD6-258CFE37B459}" type="parTrans" cxnId="{F8827A1C-399E-4206-BBB4-69367F1C6FC3}">
      <dgm:prSet/>
      <dgm:spPr/>
      <dgm:t>
        <a:bodyPr/>
        <a:lstStyle/>
        <a:p>
          <a:endParaRPr lang="ru-RU"/>
        </a:p>
      </dgm:t>
    </dgm:pt>
    <dgm:pt modelId="{9D400336-125E-4C99-848A-E992BF2709BA}" type="sibTrans" cxnId="{F8827A1C-399E-4206-BBB4-69367F1C6FC3}">
      <dgm:prSet/>
      <dgm:spPr/>
      <dgm:t>
        <a:bodyPr/>
        <a:lstStyle/>
        <a:p>
          <a:endParaRPr lang="ru-RU"/>
        </a:p>
      </dgm:t>
    </dgm:pt>
    <dgm:pt modelId="{B4488649-4C6F-43AB-BA43-ABCDEBD42BEB}">
      <dgm:prSet phldrT="[Текст]" phldr="1"/>
      <dgm:spPr/>
      <dgm:t>
        <a:bodyPr/>
        <a:lstStyle/>
        <a:p>
          <a:endParaRPr lang="ru-RU"/>
        </a:p>
      </dgm:t>
    </dgm:pt>
    <dgm:pt modelId="{4153AFB2-BF7D-42A4-B5DE-BA009D9A878F}" type="parTrans" cxnId="{19BB1B67-E460-4790-AA9D-6D2731313FB1}">
      <dgm:prSet/>
      <dgm:spPr/>
      <dgm:t>
        <a:bodyPr/>
        <a:lstStyle/>
        <a:p>
          <a:endParaRPr lang="ru-RU"/>
        </a:p>
      </dgm:t>
    </dgm:pt>
    <dgm:pt modelId="{CDF5FAF8-BF92-4211-A45E-97A55590F024}" type="sibTrans" cxnId="{19BB1B67-E460-4790-AA9D-6D2731313FB1}">
      <dgm:prSet/>
      <dgm:spPr/>
      <dgm:t>
        <a:bodyPr/>
        <a:lstStyle/>
        <a:p>
          <a:endParaRPr lang="ru-RU"/>
        </a:p>
      </dgm:t>
    </dgm:pt>
    <dgm:pt modelId="{11CC9453-FCAD-4ED2-AE0B-2137CF97CCB4}">
      <dgm:prSet phldrT="[Текст]" phldr="1"/>
      <dgm:spPr/>
      <dgm:t>
        <a:bodyPr/>
        <a:lstStyle/>
        <a:p>
          <a:endParaRPr lang="ru-RU"/>
        </a:p>
      </dgm:t>
    </dgm:pt>
    <dgm:pt modelId="{322525B0-891A-4AEC-840F-A153674EFE37}" type="parTrans" cxnId="{E11AC26A-588B-4BD2-8603-4828BD7F3F22}">
      <dgm:prSet/>
      <dgm:spPr/>
      <dgm:t>
        <a:bodyPr/>
        <a:lstStyle/>
        <a:p>
          <a:endParaRPr lang="ru-RU"/>
        </a:p>
      </dgm:t>
    </dgm:pt>
    <dgm:pt modelId="{3098C21C-B9E2-4834-81E0-CA5443616CED}" type="sibTrans" cxnId="{E11AC26A-588B-4BD2-8603-4828BD7F3F22}">
      <dgm:prSet/>
      <dgm:spPr/>
      <dgm:t>
        <a:bodyPr/>
        <a:lstStyle/>
        <a:p>
          <a:endParaRPr lang="ru-RU"/>
        </a:p>
      </dgm:t>
    </dgm:pt>
    <dgm:pt modelId="{04299D77-5513-4789-BC17-95F4555016E7}">
      <dgm:prSet custT="1"/>
      <dgm:spPr/>
      <dgm:t>
        <a:bodyPr/>
        <a:lstStyle/>
        <a:p>
          <a:r>
            <a:rPr lang="uk-UA" sz="2400" dirty="0" smtClean="0"/>
            <a:t>Зрізана  піраміда</a:t>
          </a:r>
          <a:endParaRPr lang="ru-RU" sz="2400" dirty="0"/>
        </a:p>
      </dgm:t>
    </dgm:pt>
    <dgm:pt modelId="{9F5251B1-89E2-41E8-80C9-49A8CFADF66D}" type="parTrans" cxnId="{EB9538B4-65AE-43FD-825D-0609CC311B2D}">
      <dgm:prSet/>
      <dgm:spPr/>
      <dgm:t>
        <a:bodyPr/>
        <a:lstStyle/>
        <a:p>
          <a:endParaRPr lang="ru-RU"/>
        </a:p>
      </dgm:t>
    </dgm:pt>
    <dgm:pt modelId="{98789884-9762-4DB0-9085-2D8542AEBE0C}" type="sibTrans" cxnId="{EB9538B4-65AE-43FD-825D-0609CC311B2D}">
      <dgm:prSet/>
      <dgm:spPr/>
      <dgm:t>
        <a:bodyPr/>
        <a:lstStyle/>
        <a:p>
          <a:endParaRPr lang="ru-RU"/>
        </a:p>
      </dgm:t>
    </dgm:pt>
    <dgm:pt modelId="{B5DD8395-6297-4969-919E-2D25ED2ECDB1}" type="pres">
      <dgm:prSet presAssocID="{BD7AE320-A3E1-49F9-B0D4-CE54425DA6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5E9923-0412-4732-9B43-26EF1C0D5D12}" type="pres">
      <dgm:prSet presAssocID="{AE7BF845-C5B3-4A57-82A8-6A97ED129229}" presName="linNode" presStyleCnt="0"/>
      <dgm:spPr/>
    </dgm:pt>
    <dgm:pt modelId="{74D9E134-A1F3-4EDD-934B-6E76CCDB3EFD}" type="pres">
      <dgm:prSet presAssocID="{AE7BF845-C5B3-4A57-82A8-6A97ED129229}" presName="parentText" presStyleLbl="node1" presStyleIdx="0" presStyleCnt="4" custLinFactNeighborX="-543" custLinFactNeighborY="-8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867A0-C9B2-4A7E-A9B3-180B35DE9F80}" type="pres">
      <dgm:prSet presAssocID="{AE7BF845-C5B3-4A57-82A8-6A97ED129229}" presName="descendantText" presStyleLbl="alignAccFollowNode1" presStyleIdx="0" presStyleCnt="2" custLinFactNeighborX="308" custLinFactNeighborY="-50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C66FA6-1CDB-4B6C-AC71-F88AF67EB4E9}" type="pres">
      <dgm:prSet presAssocID="{56C968F9-F210-433F-BD70-FBADB03B2BB3}" presName="sp" presStyleCnt="0"/>
      <dgm:spPr/>
    </dgm:pt>
    <dgm:pt modelId="{85EB8CE5-1C0D-4DE4-9E63-FF4C76BB2951}" type="pres">
      <dgm:prSet presAssocID="{B8401961-AA28-4470-821C-29F79531CB95}" presName="linNode" presStyleCnt="0"/>
      <dgm:spPr/>
    </dgm:pt>
    <dgm:pt modelId="{51DCBFDD-3E32-4A34-BB44-BBF5045CC08A}" type="pres">
      <dgm:prSet presAssocID="{B8401961-AA28-4470-821C-29F79531CB9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818FB0-31D8-4F71-AA17-4BE16582991E}" type="pres">
      <dgm:prSet presAssocID="{C7732592-05D7-4243-8504-6D58407A4127}" presName="sp" presStyleCnt="0"/>
      <dgm:spPr/>
    </dgm:pt>
    <dgm:pt modelId="{A691F8D0-56DF-4535-9FC1-1BD647827C12}" type="pres">
      <dgm:prSet presAssocID="{04299D77-5513-4789-BC17-95F4555016E7}" presName="linNode" presStyleCnt="0"/>
      <dgm:spPr/>
    </dgm:pt>
    <dgm:pt modelId="{E26023CD-5D39-48DB-BC77-DDA80ED400B0}" type="pres">
      <dgm:prSet presAssocID="{04299D77-5513-4789-BC17-95F4555016E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9D95F4-418A-4AE0-9800-559587B6CABA}" type="pres">
      <dgm:prSet presAssocID="{98789884-9762-4DB0-9085-2D8542AEBE0C}" presName="sp" presStyleCnt="0"/>
      <dgm:spPr/>
    </dgm:pt>
    <dgm:pt modelId="{657078C2-B774-4FB2-9C0A-35AC21C1E67C}" type="pres">
      <dgm:prSet presAssocID="{FF1CAC4D-FEF5-499D-9101-D009667AFF90}" presName="linNode" presStyleCnt="0"/>
      <dgm:spPr/>
    </dgm:pt>
    <dgm:pt modelId="{AEDB8A99-8142-4D14-BD0C-D407A39AA2BF}" type="pres">
      <dgm:prSet presAssocID="{FF1CAC4D-FEF5-499D-9101-D009667AFF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3C6220-CC30-4FC8-9485-6DFD8E680EBA}" type="pres">
      <dgm:prSet presAssocID="{FF1CAC4D-FEF5-499D-9101-D009667AFF9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1EC2F6-5ECF-41E2-AB9B-751693CC2AE7}" type="presOf" srcId="{11CC9453-FCAD-4ED2-AE0B-2137CF97CCB4}" destId="{983C6220-CC30-4FC8-9485-6DFD8E680EBA}" srcOrd="0" destOrd="1" presId="urn:microsoft.com/office/officeart/2005/8/layout/vList5"/>
    <dgm:cxn modelId="{B885EE20-F1F4-446C-A502-D60255F764CB}" srcId="{AE7BF845-C5B3-4A57-82A8-6A97ED129229}" destId="{F29AEE64-88B0-4CB7-992D-37C89687AE0A}" srcOrd="1" destOrd="0" parTransId="{D7E404FA-1BDC-4377-986F-4E9A959F3E7B}" sibTransId="{0303FF62-711B-46AF-B4A2-BC0EE1B93643}"/>
    <dgm:cxn modelId="{B66B02BC-05FF-4B1C-BF04-7975FD607DF0}" type="presOf" srcId="{FF1CAC4D-FEF5-499D-9101-D009667AFF90}" destId="{AEDB8A99-8142-4D14-BD0C-D407A39AA2BF}" srcOrd="0" destOrd="0" presId="urn:microsoft.com/office/officeart/2005/8/layout/vList5"/>
    <dgm:cxn modelId="{E11AC26A-588B-4BD2-8603-4828BD7F3F22}" srcId="{FF1CAC4D-FEF5-499D-9101-D009667AFF90}" destId="{11CC9453-FCAD-4ED2-AE0B-2137CF97CCB4}" srcOrd="1" destOrd="0" parTransId="{322525B0-891A-4AEC-840F-A153674EFE37}" sibTransId="{3098C21C-B9E2-4834-81E0-CA5443616CED}"/>
    <dgm:cxn modelId="{94291109-D7C7-4844-BA75-A3DE12820979}" type="presOf" srcId="{ACD5FAA2-D081-4CBA-99F9-AB18CC3BAAD8}" destId="{D7C867A0-C9B2-4A7E-A9B3-180B35DE9F80}" srcOrd="0" destOrd="0" presId="urn:microsoft.com/office/officeart/2005/8/layout/vList5"/>
    <dgm:cxn modelId="{7E35597B-0A5A-4F30-948A-8105428C7BC3}" type="presOf" srcId="{04299D77-5513-4789-BC17-95F4555016E7}" destId="{E26023CD-5D39-48DB-BC77-DDA80ED400B0}" srcOrd="0" destOrd="0" presId="urn:microsoft.com/office/officeart/2005/8/layout/vList5"/>
    <dgm:cxn modelId="{EB9538B4-65AE-43FD-825D-0609CC311B2D}" srcId="{BD7AE320-A3E1-49F9-B0D4-CE54425DA642}" destId="{04299D77-5513-4789-BC17-95F4555016E7}" srcOrd="2" destOrd="0" parTransId="{9F5251B1-89E2-41E8-80C9-49A8CFADF66D}" sibTransId="{98789884-9762-4DB0-9085-2D8542AEBE0C}"/>
    <dgm:cxn modelId="{65E4C5E6-6F4B-4AC7-ACC1-08AF15FA34A2}" type="presOf" srcId="{B8401961-AA28-4470-821C-29F79531CB95}" destId="{51DCBFDD-3E32-4A34-BB44-BBF5045CC08A}" srcOrd="0" destOrd="0" presId="urn:microsoft.com/office/officeart/2005/8/layout/vList5"/>
    <dgm:cxn modelId="{F8827A1C-399E-4206-BBB4-69367F1C6FC3}" srcId="{BD7AE320-A3E1-49F9-B0D4-CE54425DA642}" destId="{FF1CAC4D-FEF5-499D-9101-D009667AFF90}" srcOrd="3" destOrd="0" parTransId="{B20C0343-15E1-490C-ABD6-258CFE37B459}" sibTransId="{9D400336-125E-4C99-848A-E992BF2709BA}"/>
    <dgm:cxn modelId="{1ECE54F2-A83A-424A-AECB-B993BCE018D8}" type="presOf" srcId="{F29AEE64-88B0-4CB7-992D-37C89687AE0A}" destId="{D7C867A0-C9B2-4A7E-A9B3-180B35DE9F80}" srcOrd="0" destOrd="1" presId="urn:microsoft.com/office/officeart/2005/8/layout/vList5"/>
    <dgm:cxn modelId="{A4B962E2-6B2E-45CF-969F-5E1B7FF65084}" srcId="{BD7AE320-A3E1-49F9-B0D4-CE54425DA642}" destId="{AE7BF845-C5B3-4A57-82A8-6A97ED129229}" srcOrd="0" destOrd="0" parTransId="{C619651A-3FA2-4167-80FA-BE4005FC8035}" sibTransId="{56C968F9-F210-433F-BD70-FBADB03B2BB3}"/>
    <dgm:cxn modelId="{E7EA23D6-4FEB-431F-AFB7-7ACCDF8E1E6B}" type="presOf" srcId="{B4488649-4C6F-43AB-BA43-ABCDEBD42BEB}" destId="{983C6220-CC30-4FC8-9485-6DFD8E680EBA}" srcOrd="0" destOrd="0" presId="urn:microsoft.com/office/officeart/2005/8/layout/vList5"/>
    <dgm:cxn modelId="{CC6CB8A0-F741-4914-87D9-6CC97D9D9E40}" srcId="{BD7AE320-A3E1-49F9-B0D4-CE54425DA642}" destId="{B8401961-AA28-4470-821C-29F79531CB95}" srcOrd="1" destOrd="0" parTransId="{ED2D0407-51DE-4784-8F54-DC3480BE2080}" sibTransId="{C7732592-05D7-4243-8504-6D58407A4127}"/>
    <dgm:cxn modelId="{BAFE67E7-EC84-4101-A02B-9E620CF2CDFA}" type="presOf" srcId="{BD7AE320-A3E1-49F9-B0D4-CE54425DA642}" destId="{B5DD8395-6297-4969-919E-2D25ED2ECDB1}" srcOrd="0" destOrd="0" presId="urn:microsoft.com/office/officeart/2005/8/layout/vList5"/>
    <dgm:cxn modelId="{19BB1B67-E460-4790-AA9D-6D2731313FB1}" srcId="{FF1CAC4D-FEF5-499D-9101-D009667AFF90}" destId="{B4488649-4C6F-43AB-BA43-ABCDEBD42BEB}" srcOrd="0" destOrd="0" parTransId="{4153AFB2-BF7D-42A4-B5DE-BA009D9A878F}" sibTransId="{CDF5FAF8-BF92-4211-A45E-97A55590F024}"/>
    <dgm:cxn modelId="{9B1F2389-6098-4AAF-97EF-3BD9C7CD14BF}" srcId="{AE7BF845-C5B3-4A57-82A8-6A97ED129229}" destId="{ACD5FAA2-D081-4CBA-99F9-AB18CC3BAAD8}" srcOrd="0" destOrd="0" parTransId="{15DFB047-10FD-446C-9E75-90A606590868}" sibTransId="{EA9D8E56-2086-4500-89A8-FBEA0047C447}"/>
    <dgm:cxn modelId="{FE8616BF-72B6-4E82-8907-CF41A457254E}" type="presOf" srcId="{AE7BF845-C5B3-4A57-82A8-6A97ED129229}" destId="{74D9E134-A1F3-4EDD-934B-6E76CCDB3EFD}" srcOrd="0" destOrd="0" presId="urn:microsoft.com/office/officeart/2005/8/layout/vList5"/>
    <dgm:cxn modelId="{BF33966F-6028-4CFD-88EE-5624D7A22A23}" type="presParOf" srcId="{B5DD8395-6297-4969-919E-2D25ED2ECDB1}" destId="{6D5E9923-0412-4732-9B43-26EF1C0D5D12}" srcOrd="0" destOrd="0" presId="urn:microsoft.com/office/officeart/2005/8/layout/vList5"/>
    <dgm:cxn modelId="{7F94D6EA-ACAF-4282-B910-353893FB4891}" type="presParOf" srcId="{6D5E9923-0412-4732-9B43-26EF1C0D5D12}" destId="{74D9E134-A1F3-4EDD-934B-6E76CCDB3EFD}" srcOrd="0" destOrd="0" presId="urn:microsoft.com/office/officeart/2005/8/layout/vList5"/>
    <dgm:cxn modelId="{1BD51ADA-9E0D-4D0C-90DE-B5ACE6B00420}" type="presParOf" srcId="{6D5E9923-0412-4732-9B43-26EF1C0D5D12}" destId="{D7C867A0-C9B2-4A7E-A9B3-180B35DE9F80}" srcOrd="1" destOrd="0" presId="urn:microsoft.com/office/officeart/2005/8/layout/vList5"/>
    <dgm:cxn modelId="{48C86330-841E-492A-95BE-EFA899FED10C}" type="presParOf" srcId="{B5DD8395-6297-4969-919E-2D25ED2ECDB1}" destId="{44C66FA6-1CDB-4B6C-AC71-F88AF67EB4E9}" srcOrd="1" destOrd="0" presId="urn:microsoft.com/office/officeart/2005/8/layout/vList5"/>
    <dgm:cxn modelId="{562D4E14-BE10-4185-AFB1-B771005CCCA1}" type="presParOf" srcId="{B5DD8395-6297-4969-919E-2D25ED2ECDB1}" destId="{85EB8CE5-1C0D-4DE4-9E63-FF4C76BB2951}" srcOrd="2" destOrd="0" presId="urn:microsoft.com/office/officeart/2005/8/layout/vList5"/>
    <dgm:cxn modelId="{B9789609-508E-46D3-BA77-6A6212FCDC53}" type="presParOf" srcId="{85EB8CE5-1C0D-4DE4-9E63-FF4C76BB2951}" destId="{51DCBFDD-3E32-4A34-BB44-BBF5045CC08A}" srcOrd="0" destOrd="0" presId="urn:microsoft.com/office/officeart/2005/8/layout/vList5"/>
    <dgm:cxn modelId="{CB4C3170-A905-4D3B-AC42-5F244E27534C}" type="presParOf" srcId="{B5DD8395-6297-4969-919E-2D25ED2ECDB1}" destId="{59818FB0-31D8-4F71-AA17-4BE16582991E}" srcOrd="3" destOrd="0" presId="urn:microsoft.com/office/officeart/2005/8/layout/vList5"/>
    <dgm:cxn modelId="{71E2D775-D6B5-4008-A497-24E11324CE11}" type="presParOf" srcId="{B5DD8395-6297-4969-919E-2D25ED2ECDB1}" destId="{A691F8D0-56DF-4535-9FC1-1BD647827C12}" srcOrd="4" destOrd="0" presId="urn:microsoft.com/office/officeart/2005/8/layout/vList5"/>
    <dgm:cxn modelId="{1319ECB3-8452-4230-ABB4-EB23FEA98539}" type="presParOf" srcId="{A691F8D0-56DF-4535-9FC1-1BD647827C12}" destId="{E26023CD-5D39-48DB-BC77-DDA80ED400B0}" srcOrd="0" destOrd="0" presId="urn:microsoft.com/office/officeart/2005/8/layout/vList5"/>
    <dgm:cxn modelId="{66CC5842-7277-468A-A99B-A2B56C009950}" type="presParOf" srcId="{B5DD8395-6297-4969-919E-2D25ED2ECDB1}" destId="{9F9D95F4-418A-4AE0-9800-559587B6CABA}" srcOrd="5" destOrd="0" presId="urn:microsoft.com/office/officeart/2005/8/layout/vList5"/>
    <dgm:cxn modelId="{02210592-22D9-4328-A48A-1DACCAFC2138}" type="presParOf" srcId="{B5DD8395-6297-4969-919E-2D25ED2ECDB1}" destId="{657078C2-B774-4FB2-9C0A-35AC21C1E67C}" srcOrd="6" destOrd="0" presId="urn:microsoft.com/office/officeart/2005/8/layout/vList5"/>
    <dgm:cxn modelId="{9C969D76-9B79-451E-8A78-AE4225A17393}" type="presParOf" srcId="{657078C2-B774-4FB2-9C0A-35AC21C1E67C}" destId="{AEDB8A99-8142-4D14-BD0C-D407A39AA2BF}" srcOrd="0" destOrd="0" presId="urn:microsoft.com/office/officeart/2005/8/layout/vList5"/>
    <dgm:cxn modelId="{0FB9576C-1B40-49F1-BAA7-F0EF459DA36C}" type="presParOf" srcId="{657078C2-B774-4FB2-9C0A-35AC21C1E67C}" destId="{983C6220-CC30-4FC8-9485-6DFD8E680EBA}" srcOrd="1" destOrd="0" presId="urn:microsoft.com/office/officeart/2005/8/layout/vList5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5DA2A2F-CA39-4718-ABB9-4E1F3608FA67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A1FEC41-20B9-4D5A-9C82-30818AFE1B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9BDC72-03F7-408E-A930-1FDD2A42757A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B837D-619A-433F-BFA3-70FA913BE985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7AB2-B2A4-44E8-99EE-9BBB5F2936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4AE72-832C-4962-9C91-38984D97D653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AA02B-7569-42ED-A5C3-71D36CC0A2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D1755-8B13-4606-B992-F2511BB2693B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E722E-CD33-4233-90A2-1E3079D956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107D-6070-436E-BC20-480C2B92750C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3EFFF-F64E-4A53-AEC7-423B60BA32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64D8C-4B29-43AC-9E25-5FA93C0C830E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64A77-E50B-4BC3-B87B-85E39B376D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B2D2-2992-461E-BBAE-E10077B36228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2C12-187F-4287-B491-6BDE19576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5728B-FE2A-4AA8-9A33-926BA499C9FF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FD5D-D558-4548-B3AB-4DC7616EB0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6BD90-E3DA-46D2-AD25-E62D66BD7097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FA53D-F3F5-42C7-A5D2-A1C07CBBC7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A2F0-F476-45C5-A0DE-0A271E2B5AE6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B483-32AA-40D1-ADB3-951CDFA9A5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D6FB-AB96-417B-9CCB-CD7972DB093B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72D2F-DF21-4644-B876-28CEA1504F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DDC35-251C-4B30-AB81-E2CAF68BAC04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EC81-9399-440A-B662-CBCE5045F5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F6CA97-B03A-450B-979C-7703BBBE72C5}" type="datetimeFigureOut">
              <a:rPr lang="ru-RU"/>
              <a:pPr>
                <a:defRPr/>
              </a:pPr>
              <a:t>22.11.2010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9D1818-7EFD-4E13-B7DC-A9895ECE1B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1" r:id="rId3"/>
    <p:sldLayoutId id="2147483718" r:id="rId4"/>
    <p:sldLayoutId id="2147483717" r:id="rId5"/>
    <p:sldLayoutId id="2147483716" r:id="rId6"/>
    <p:sldLayoutId id="2147483715" r:id="rId7"/>
    <p:sldLayoutId id="2147483714" r:id="rId8"/>
    <p:sldLayoutId id="2147483722" r:id="rId9"/>
    <p:sldLayoutId id="2147483713" r:id="rId10"/>
    <p:sldLayoutId id="2147483712" r:id="rId11"/>
  </p:sldLayoutIdLst>
  <p:transition spd="slow" advClick="0" advTm="2000">
    <p:newsflash/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8825" y="-233387"/>
            <a:ext cx="7772400" cy="614366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Тема:</a:t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dirty="0" err="1" smtClean="0"/>
              <a:t>Розв</a:t>
            </a:r>
            <a:r>
              <a:rPr lang="en-US" dirty="0" smtClean="0"/>
              <a:t>`</a:t>
            </a:r>
            <a:r>
              <a:rPr lang="uk-UA" dirty="0" err="1" smtClean="0"/>
              <a:t>язування</a:t>
            </a:r>
            <a:r>
              <a:rPr lang="uk-UA" dirty="0" smtClean="0"/>
              <a:t> задач на </a:t>
            </a:r>
            <a:br>
              <a:rPr lang="uk-UA" dirty="0" smtClean="0"/>
            </a:br>
            <a:r>
              <a:rPr lang="uk-UA" dirty="0" smtClean="0"/>
              <a:t>знаходження об</a:t>
            </a:r>
            <a:r>
              <a:rPr lang="en-US" dirty="0" smtClean="0"/>
              <a:t>`</a:t>
            </a:r>
            <a:r>
              <a:rPr lang="uk-UA" dirty="0" err="1" smtClean="0"/>
              <a:t>єму</a:t>
            </a:r>
            <a:r>
              <a:rPr lang="uk-UA" dirty="0" smtClean="0"/>
              <a:t> піраміди</a:t>
            </a:r>
            <a:endParaRPr lang="ru-RU" dirty="0"/>
          </a:p>
        </p:txBody>
      </p:sp>
    </p:spTree>
  </p:cSld>
  <p:clrMapOvr>
    <a:masterClrMapping/>
  </p:clrMapOvr>
  <p:transition spd="slow" advClick="0" advTm="4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28625" y="4714875"/>
            <a:ext cx="8501063" cy="1000125"/>
          </a:xfrm>
        </p:spPr>
        <p:txBody>
          <a:bodyPr/>
          <a:lstStyle/>
          <a:p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71500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2962275" indent="0">
              <a:buFont typeface="Wingdings 2" pitchFamily="18" charset="2"/>
              <a:buNone/>
            </a:pPr>
            <a:r>
              <a:rPr lang="uk-UA" smtClean="0"/>
              <a:t> </a:t>
            </a:r>
            <a:r>
              <a:rPr lang="uk-UA" sz="3600" smtClean="0"/>
              <a:t>Мета</a:t>
            </a:r>
          </a:p>
          <a:p>
            <a:pPr marL="2962275" indent="0">
              <a:buFont typeface="Wingdings" pitchFamily="2" charset="2"/>
              <a:buChar char="v"/>
            </a:pPr>
            <a:r>
              <a:rPr lang="uk-UA" sz="2400" b="1" smtClean="0"/>
              <a:t>Дидактична:</a:t>
            </a:r>
          </a:p>
          <a:p>
            <a:pPr marL="2962275" indent="0">
              <a:buFont typeface="Wingdings 2" pitchFamily="18" charset="2"/>
              <a:buNone/>
            </a:pPr>
            <a:r>
              <a:rPr lang="uk-UA" sz="2400" smtClean="0"/>
              <a:t>Узагальнити поняття піраміда та зрізана піраміда. Навчити застосовувати формули об</a:t>
            </a:r>
            <a:r>
              <a:rPr lang="en-US" sz="2400" smtClean="0"/>
              <a:t>`</a:t>
            </a:r>
            <a:r>
              <a:rPr lang="uk-UA" sz="2400" smtClean="0"/>
              <a:t>єму піраміди. Виховати вміння побудови об</a:t>
            </a:r>
            <a:r>
              <a:rPr lang="en-US" sz="2400" smtClean="0"/>
              <a:t>`</a:t>
            </a:r>
            <a:r>
              <a:rPr lang="uk-UA" sz="2400" smtClean="0"/>
              <a:t>ємних геометричних фігур.</a:t>
            </a:r>
          </a:p>
          <a:p>
            <a:pPr marL="2962275" indent="0">
              <a:buFont typeface="Wingdings" pitchFamily="2" charset="2"/>
              <a:buChar char="v"/>
            </a:pPr>
            <a:r>
              <a:rPr lang="uk-UA" sz="2400" b="1" smtClean="0"/>
              <a:t>Розвиваюча:</a:t>
            </a:r>
          </a:p>
          <a:p>
            <a:pPr marL="2962275" indent="0">
              <a:buFont typeface="Wingdings 2" pitchFamily="18" charset="2"/>
              <a:buNone/>
            </a:pPr>
            <a:r>
              <a:rPr lang="uk-UA" sz="2400" smtClean="0"/>
              <a:t>Розвивати просторове мислення, уміння виділяти головне.</a:t>
            </a:r>
          </a:p>
          <a:p>
            <a:pPr marL="2962275" indent="0">
              <a:buFont typeface="Wingdings" pitchFamily="2" charset="2"/>
              <a:buChar char="v"/>
            </a:pPr>
            <a:r>
              <a:rPr lang="uk-UA" sz="2400" b="1" smtClean="0"/>
              <a:t>Виховна:</a:t>
            </a:r>
          </a:p>
          <a:p>
            <a:pPr marL="2962275" indent="0">
              <a:buFont typeface="Wingdings 2" pitchFamily="18" charset="2"/>
              <a:buNone/>
            </a:pPr>
            <a:r>
              <a:rPr lang="uk-UA" sz="2400" smtClean="0"/>
              <a:t>Акуратність у малюнках, культуру мислі та мовлення</a:t>
            </a:r>
            <a:endParaRPr lang="ru-RU" sz="2400" smtClean="0"/>
          </a:p>
        </p:txBody>
      </p:sp>
    </p:spTree>
  </p:cSld>
  <p:clrMapOvr>
    <a:masterClrMapping/>
  </p:clrMapOvr>
  <p:transition spd="slow" advClick="0" advTm="2000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5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857250"/>
          </a:xfrm>
          <a:solidFill>
            <a:srgbClr val="00B0F0"/>
          </a:solidFill>
        </p:spPr>
        <p:txBody>
          <a:bodyPr/>
          <a:lstStyle/>
          <a:p>
            <a:r>
              <a:rPr lang="uk-UA" smtClean="0"/>
              <a:t>Актуалізація опорних знань</a:t>
            </a:r>
            <a:endParaRPr lang="ru-RU" smtClean="0"/>
          </a:p>
        </p:txBody>
      </p:sp>
      <p:graphicFrame>
        <p:nvGraphicFramePr>
          <p:cNvPr id="20" name="Содержимое 19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2400" dirty="0" err="1" smtClean="0"/>
              <a:t>Розв</a:t>
            </a:r>
            <a:r>
              <a:rPr lang="en-US" sz="2400" dirty="0" smtClean="0"/>
              <a:t>`</a:t>
            </a:r>
            <a:r>
              <a:rPr lang="uk-UA" sz="2400" dirty="0" err="1" smtClean="0"/>
              <a:t>язування</a:t>
            </a:r>
            <a:r>
              <a:rPr lang="uk-UA" sz="2400" dirty="0" smtClean="0"/>
              <a:t>  тренувальних  вправ  по  готовим  малюнкам</a:t>
            </a:r>
            <a:endParaRPr lang="ru-RU" sz="2400" dirty="0"/>
          </a:p>
        </p:txBody>
      </p:sp>
      <p:sp>
        <p:nvSpPr>
          <p:cNvPr id="17410" name="Содержимое 10"/>
          <p:cNvSpPr>
            <a:spLocks noGrp="1"/>
          </p:cNvSpPr>
          <p:nvPr>
            <p:ph idx="1"/>
          </p:nvPr>
        </p:nvSpPr>
        <p:spPr>
          <a:xfrm>
            <a:off x="0" y="1428750"/>
            <a:ext cx="8229600" cy="43894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 </a:t>
            </a:r>
            <a:endParaRPr lang="ru-RU" smtClean="0"/>
          </a:p>
        </p:txBody>
      </p:sp>
      <p:grpSp>
        <p:nvGrpSpPr>
          <p:cNvPr id="40" name="Группа 39"/>
          <p:cNvGrpSpPr>
            <a:grpSpLocks/>
          </p:cNvGrpSpPr>
          <p:nvPr/>
        </p:nvGrpSpPr>
        <p:grpSpPr bwMode="auto">
          <a:xfrm>
            <a:off x="357188" y="2571750"/>
            <a:ext cx="2286000" cy="2519363"/>
            <a:chOff x="928662" y="2500306"/>
            <a:chExt cx="2286016" cy="2519403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928662" y="4572027"/>
              <a:ext cx="2286016" cy="4286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55" name="Группа 18"/>
            <p:cNvGrpSpPr>
              <a:grpSpLocks/>
            </p:cNvGrpSpPr>
            <p:nvPr/>
          </p:nvGrpSpPr>
          <p:grpSpPr bwMode="auto">
            <a:xfrm>
              <a:off x="928662" y="2500306"/>
              <a:ext cx="2286016" cy="2519403"/>
              <a:chOff x="1000100" y="2409795"/>
              <a:chExt cx="2286016" cy="2519403"/>
            </a:xfrm>
          </p:grpSpPr>
          <p:sp>
            <p:nvSpPr>
              <p:cNvPr id="14" name="Равнобедренный треугольник 13"/>
              <p:cNvSpPr/>
              <p:nvPr/>
            </p:nvSpPr>
            <p:spPr>
              <a:xfrm>
                <a:off x="1000100" y="2714600"/>
                <a:ext cx="1928825" cy="2214598"/>
              </a:xfrm>
              <a:prstGeom prst="triangle">
                <a:avLst>
                  <a:gd name="adj" fmla="val 5884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6" name="Прямоугольный треугольник 15"/>
              <p:cNvSpPr/>
              <p:nvPr/>
            </p:nvSpPr>
            <p:spPr>
              <a:xfrm rot="20410001">
                <a:off x="2251665" y="2409795"/>
                <a:ext cx="997323" cy="2441273"/>
              </a:xfrm>
              <a:prstGeom prst="rtTriangle">
                <a:avLst/>
              </a:prstGeom>
              <a:noFill/>
              <a:ln w="41275">
                <a:prstDash val="solid"/>
              </a:ln>
              <a:scene3d>
                <a:camera prst="isometricOffAxis2Right">
                  <a:rot lat="1140000" lon="1775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Параллелограмм 17"/>
              <p:cNvSpPr/>
              <p:nvPr/>
            </p:nvSpPr>
            <p:spPr>
              <a:xfrm>
                <a:off x="1000100" y="4500566"/>
                <a:ext cx="2286016" cy="428632"/>
              </a:xfrm>
              <a:prstGeom prst="parallelogram">
                <a:avLst>
                  <a:gd name="adj" fmla="val 84710"/>
                </a:avLst>
              </a:prstGeom>
              <a:noFill/>
              <a:ln w="635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19"/>
              <p:cNvCxnSpPr/>
              <p:nvPr/>
            </p:nvCxnSpPr>
            <p:spPr>
              <a:xfrm rot="5400000">
                <a:off x="857216" y="3214673"/>
                <a:ext cx="1785966" cy="785819"/>
              </a:xfrm>
              <a:prstGeom prst="line">
                <a:avLst/>
              </a:prstGeom>
              <a:ln cmpd="sng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 rot="10800000">
                <a:off x="1357289" y="4500566"/>
                <a:ext cx="1571636" cy="42863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1714480" y="3500425"/>
                <a:ext cx="7143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 rot="5400000" flipH="1" flipV="1">
                <a:off x="2428859" y="3357549"/>
                <a:ext cx="142877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 rot="10800000">
                <a:off x="1857356" y="3357548"/>
                <a:ext cx="71438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rot="5400000" flipH="1" flipV="1">
                <a:off x="1714479" y="3357549"/>
                <a:ext cx="142877" cy="14287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>
                <a:stCxn id="14" idx="0"/>
              </p:cNvCxnSpPr>
              <p:nvPr/>
            </p:nvCxnSpPr>
            <p:spPr>
              <a:xfrm rot="16200000" flipH="1">
                <a:off x="1138998" y="3710772"/>
                <a:ext cx="2000282" cy="793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Группа 40"/>
          <p:cNvGrpSpPr>
            <a:grpSpLocks/>
          </p:cNvGrpSpPr>
          <p:nvPr/>
        </p:nvGrpSpPr>
        <p:grpSpPr bwMode="auto">
          <a:xfrm>
            <a:off x="3071813" y="2571750"/>
            <a:ext cx="2286000" cy="2519363"/>
            <a:chOff x="928662" y="2500306"/>
            <a:chExt cx="2286016" cy="2519403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928662" y="4572027"/>
              <a:ext cx="2286016" cy="4286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43" name="Группа 18"/>
            <p:cNvGrpSpPr>
              <a:grpSpLocks/>
            </p:cNvGrpSpPr>
            <p:nvPr/>
          </p:nvGrpSpPr>
          <p:grpSpPr bwMode="auto">
            <a:xfrm>
              <a:off x="928662" y="2500306"/>
              <a:ext cx="2286016" cy="2519403"/>
              <a:chOff x="1000100" y="2409795"/>
              <a:chExt cx="2286016" cy="2519403"/>
            </a:xfrm>
          </p:grpSpPr>
          <p:sp>
            <p:nvSpPr>
              <p:cNvPr id="44" name="Равнобедренный треугольник 43"/>
              <p:cNvSpPr/>
              <p:nvPr/>
            </p:nvSpPr>
            <p:spPr>
              <a:xfrm>
                <a:off x="1000100" y="2714600"/>
                <a:ext cx="1928825" cy="2214598"/>
              </a:xfrm>
              <a:prstGeom prst="triangle">
                <a:avLst>
                  <a:gd name="adj" fmla="val 5884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45" name="Прямоугольный треугольник 44"/>
              <p:cNvSpPr/>
              <p:nvPr/>
            </p:nvSpPr>
            <p:spPr>
              <a:xfrm rot="20410001">
                <a:off x="2251665" y="2409795"/>
                <a:ext cx="997323" cy="2441273"/>
              </a:xfrm>
              <a:prstGeom prst="rtTriangle">
                <a:avLst/>
              </a:prstGeom>
              <a:noFill/>
              <a:ln w="41275">
                <a:prstDash val="solid"/>
              </a:ln>
              <a:scene3d>
                <a:camera prst="isometricOffAxis2Right">
                  <a:rot lat="1140000" lon="1775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6" name="Параллелограмм 45"/>
              <p:cNvSpPr/>
              <p:nvPr/>
            </p:nvSpPr>
            <p:spPr>
              <a:xfrm>
                <a:off x="1000100" y="4500566"/>
                <a:ext cx="2286016" cy="428632"/>
              </a:xfrm>
              <a:prstGeom prst="parallelogram">
                <a:avLst>
                  <a:gd name="adj" fmla="val 84710"/>
                </a:avLst>
              </a:prstGeom>
              <a:noFill/>
              <a:ln w="635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47" name="Прямая соединительная линия 46"/>
              <p:cNvCxnSpPr/>
              <p:nvPr/>
            </p:nvCxnSpPr>
            <p:spPr>
              <a:xfrm rot="5400000">
                <a:off x="857216" y="3214673"/>
                <a:ext cx="1785966" cy="785819"/>
              </a:xfrm>
              <a:prstGeom prst="line">
                <a:avLst/>
              </a:prstGeom>
              <a:ln cmpd="sng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rot="10800000">
                <a:off x="1357289" y="4500566"/>
                <a:ext cx="1571636" cy="42863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1714480" y="3500425"/>
                <a:ext cx="7143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rot="5400000" flipH="1" flipV="1">
                <a:off x="2428859" y="3357549"/>
                <a:ext cx="142877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rot="10800000">
                <a:off x="1857356" y="3357548"/>
                <a:ext cx="71438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rot="5400000" flipH="1" flipV="1">
                <a:off x="1714479" y="3357549"/>
                <a:ext cx="142877" cy="14287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>
                <a:stCxn id="44" idx="0"/>
              </p:cNvCxnSpPr>
              <p:nvPr/>
            </p:nvCxnSpPr>
            <p:spPr>
              <a:xfrm rot="16200000" flipH="1">
                <a:off x="1138998" y="3710772"/>
                <a:ext cx="2000282" cy="793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4" name="Равнобедренный треугольник 53"/>
          <p:cNvSpPr/>
          <p:nvPr/>
        </p:nvSpPr>
        <p:spPr>
          <a:xfrm flipV="1">
            <a:off x="5929313" y="4643438"/>
            <a:ext cx="2000250" cy="428625"/>
          </a:xfrm>
          <a:prstGeom prst="triangle">
            <a:avLst>
              <a:gd name="adj" fmla="val 28188"/>
            </a:avLst>
          </a:prstGeom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7" name="Прямая соединительная линия 56"/>
          <p:cNvCxnSpPr>
            <a:stCxn id="54" idx="2"/>
            <a:endCxn id="54" idx="5"/>
          </p:cNvCxnSpPr>
          <p:nvPr/>
        </p:nvCxnSpPr>
        <p:spPr>
          <a:xfrm rot="16200000" flipH="1">
            <a:off x="6463507" y="4109244"/>
            <a:ext cx="214312" cy="12827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 flipH="1" flipV="1">
            <a:off x="5857875" y="3857626"/>
            <a:ext cx="185737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54" idx="2"/>
          </p:cNvCxnSpPr>
          <p:nvPr/>
        </p:nvCxnSpPr>
        <p:spPr>
          <a:xfrm rot="5400000">
            <a:off x="5500688" y="3357563"/>
            <a:ext cx="1714500" cy="857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endCxn id="54" idx="0"/>
          </p:cNvCxnSpPr>
          <p:nvPr/>
        </p:nvCxnSpPr>
        <p:spPr>
          <a:xfrm rot="5400000">
            <a:off x="5568156" y="3853657"/>
            <a:ext cx="2143125" cy="293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endCxn id="54" idx="4"/>
          </p:cNvCxnSpPr>
          <p:nvPr/>
        </p:nvCxnSpPr>
        <p:spPr>
          <a:xfrm rot="16200000" flipH="1">
            <a:off x="6500813" y="3214688"/>
            <a:ext cx="1714500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4" idx="2"/>
            <a:endCxn id="54" idx="0"/>
          </p:cNvCxnSpPr>
          <p:nvPr/>
        </p:nvCxnSpPr>
        <p:spPr>
          <a:xfrm rot="16200000" flipH="1">
            <a:off x="5996781" y="4575970"/>
            <a:ext cx="428625" cy="563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54" idx="0"/>
            <a:endCxn id="54" idx="4"/>
          </p:cNvCxnSpPr>
          <p:nvPr/>
        </p:nvCxnSpPr>
        <p:spPr>
          <a:xfrm rot="5400000" flipH="1" flipV="1">
            <a:off x="6996906" y="4139407"/>
            <a:ext cx="428625" cy="1436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54" idx="4"/>
            <a:endCxn id="54" idx="1"/>
          </p:cNvCxnSpPr>
          <p:nvPr/>
        </p:nvCxnSpPr>
        <p:spPr>
          <a:xfrm rot="16200000" flipH="1" flipV="1">
            <a:off x="6963570" y="3891756"/>
            <a:ext cx="214312" cy="17176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Равнобедренный треугольник 87"/>
          <p:cNvSpPr/>
          <p:nvPr/>
        </p:nvSpPr>
        <p:spPr>
          <a:xfrm flipV="1">
            <a:off x="6429375" y="3643313"/>
            <a:ext cx="857250" cy="142875"/>
          </a:xfrm>
          <a:prstGeom prst="triangle">
            <a:avLst>
              <a:gd name="adj" fmla="val 27301"/>
            </a:avLst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0" name="Прямая соединительная линия 89"/>
          <p:cNvCxnSpPr>
            <a:stCxn id="88" idx="2"/>
            <a:endCxn id="88" idx="0"/>
          </p:cNvCxnSpPr>
          <p:nvPr/>
        </p:nvCxnSpPr>
        <p:spPr>
          <a:xfrm rot="16200000" flipH="1">
            <a:off x="6474619" y="3598069"/>
            <a:ext cx="142875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88" idx="0"/>
            <a:endCxn id="88" idx="4"/>
          </p:cNvCxnSpPr>
          <p:nvPr/>
        </p:nvCxnSpPr>
        <p:spPr>
          <a:xfrm rot="5400000" flipH="1" flipV="1">
            <a:off x="6903244" y="3402807"/>
            <a:ext cx="142875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357313" y="2571750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S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285875" y="471487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  <a:endParaRPr lang="ru-RU">
              <a:latin typeface="Constantia" pitchFamily="18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1214438" y="50006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5</a:t>
            </a:r>
            <a:endParaRPr lang="ru-RU">
              <a:latin typeface="Constantia" pitchFamily="18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214438" y="3571875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28750" y="3786188"/>
            <a:ext cx="307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8</a:t>
            </a:r>
            <a:endParaRPr lang="ru-RU">
              <a:latin typeface="Constantia" pitchFamily="18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71938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S</a:t>
            </a:r>
            <a:endParaRPr lang="ru-RU">
              <a:latin typeface="Constantia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1428750" y="33575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д₁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928813" y="22860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V-</a:t>
            </a:r>
            <a:r>
              <a:rPr lang="ru-RU">
                <a:latin typeface="Constantia" pitchFamily="18" charset="0"/>
              </a:rPr>
              <a:t>?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072063" y="47863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а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00500" y="471487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0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43375" y="33575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о₁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643688" y="257175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S</a:t>
            </a:r>
            <a:endParaRPr lang="ru-RU">
              <a:latin typeface="Constantia" pitchFamily="18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715125" y="34290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o₁</a:t>
            </a:r>
            <a:endParaRPr lang="ru-RU">
              <a:latin typeface="Constantia" pitchFamily="18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858000" y="357187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3</a:t>
            </a:r>
            <a:endParaRPr lang="ru-RU">
              <a:latin typeface="Constantia" pitchFamily="18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715125" y="40005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8</a:t>
            </a:r>
            <a:endParaRPr lang="ru-RU">
              <a:latin typeface="Constantia" pitchFamily="18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7072313" y="478631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5</a:t>
            </a:r>
            <a:endParaRPr lang="ru-RU">
              <a:latin typeface="Constantia" pitchFamily="18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643688" y="4643438"/>
            <a:ext cx="785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  <a:endParaRPr lang="ru-RU">
              <a:latin typeface="Constantia" pitchFamily="18" charset="0"/>
            </a:endParaRPr>
          </a:p>
        </p:txBody>
      </p:sp>
    </p:spTree>
  </p:cSld>
  <p:clrMapOvr>
    <a:masterClrMapping/>
  </p:clrMapOvr>
  <p:transition spd="slow" advClick="0" advTm="200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3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8" grpId="0" animBg="1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               </a:t>
            </a:r>
            <a:r>
              <a:rPr lang="uk-UA" sz="4400" dirty="0" smtClean="0"/>
              <a:t>Робота в групах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3578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/>
              <a:t>1) Висота  правильної піраміди  дорівнює  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1800" smtClean="0"/>
              <a:t>√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1800" smtClean="0"/>
              <a:t>см, а висота її основи  дорівнює  см. Обчислити об</a:t>
            </a:r>
            <a:r>
              <a:rPr lang="en-US" sz="1800" smtClean="0"/>
              <a:t>`</a:t>
            </a:r>
            <a:r>
              <a:rPr lang="uk-UA" sz="1800" smtClean="0"/>
              <a:t>єм піраміди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/>
              <a:t>          А)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uk-UA" sz="1800" smtClean="0"/>
              <a:t>см³;  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Б)48см³</a:t>
            </a:r>
            <a:r>
              <a:rPr lang="uk-UA" sz="1800" smtClean="0"/>
              <a:t>;  В)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16см³;  Г)24см³;  Д)18см³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2) Висота  правильної  чотирикутної піраміди  дорівнює 10см,а  діагональ її  основи  дорівнює 6см.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піраміди.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   А)30см³;  Б)180см³;  В)120см³;  Г)360см³;  Д)90см³.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3) Сторона основи правильної трикутної піраміди дорівнює 6см,а її висота дорівнює 5√см.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 піраміди.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   А)30√3см³;  Б)60√3см³;  В)135см³;  Г)45см³;  Д)90см³.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4) В основі піраміди лежить прямокутник, сторони якого дорівнюють 8 і 10см.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піраміди, якщо висота її дорівнює 12см.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  А)320см³;  Б)960см³;  В)160см³;  Г)480см³;  Д)800см³.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5) У прямокутному паралелепіпеді діагональ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утворює з площиною  основи     кут </a:t>
            </a:r>
            <a:r>
              <a:rPr lang="el-GR" sz="18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, а з площиною бічної грані кут </a:t>
            </a:r>
            <a:r>
              <a:rPr lang="el-GR" sz="180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, знайти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паралелепіпеда. 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/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mtClean="0"/>
          </a:p>
        </p:txBody>
      </p:sp>
    </p:spTree>
  </p:cSld>
  <p:clrMapOvr>
    <a:masterClrMapping/>
  </p:clrMapOvr>
  <p:transition spd="slow" advClick="0" advTm="200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600075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1)В основі піраміди лежить прямокутник з сторонами 12 і 10 см. Висота піраміди дорівнює 8см. Обчислити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пірамід.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А)240см³;  Б)160см³;  В)480см³;  Г)960см³;  Д)320см³.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2)В основі піраміди лежить ромб з діагоналями 12 і 16см. Висота піраміди 20см. 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А)1920см³;  Б)3840см³;  В)840см³;  Г)1280см³;  Д)320см³. 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3)В основі піраміди лежить рівнобедрений трикутник , основа якого 8см, а висота, проведена до неї, 5см.Обчислити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піраміди, якщо її висота дорівнює 12см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А)60см³;  Б)120см³;  В)480см³;  Г)240см³;  Д)80см³. 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4)В основі піраміди лежить прямокутний трикутник з катетами 8 і 6см. Висота піраміди дорівнює 10см. 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піраміди.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А)160см³;  Б)80см³;  В)240см³;  Г)480см³;  Д)120см³.</a:t>
            </a: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5)Діагональ бічної грані правильної трикутної призми дорівнює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та утворює з площиною основи кут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. Знайти бічну поверхню призми.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ransition spd="slow"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2143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1600" dirty="0" smtClean="0"/>
              <a:t>                                                                                             Група №3</a:t>
            </a:r>
            <a:endParaRPr lang="ru-RU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5857875"/>
          </a:xfrm>
          <a:solidFill>
            <a:srgbClr val="A2CDE8"/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1) В основі піраміди лежить ромб. Основою висоти піраміди є точка перетину діагоналей ромба, яка віддалена від його вершин на відстані 4 і 3см.Обчислити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піраміди, якщо її висота дорівнює 10см.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 А)480см³;  Б)240см³;  В)160см;  Г)80см³;  Д)120см³.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2) Сторона основи правильної чотирикутної піраміди дорівнює 8см.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піраміди, якщо її висота дорівнює 30см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А)100см³;  Б)1000см³;  В)3000см³;  Г)1200см³;  Д)400см³.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3)В основі піраміди лежить ромб, сторона якого дорівнює 8см,а його висота-6см, Висота піраміди дорівнює 10см ,Обчислить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піраміди.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А)120см³;  Б)430см³;  В)160см³;  Г)240см³;  Д)80см³.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4)В основі піраміди лежить трикутник, одна із сторін якого дорівнює 8см,а висота, яка проведена до неї,-5см.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 піраміди, якщо її висота дорівнює 12см.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А)80см³;  Б)160см³;  В)240см³;  Г)480см³;  Д)360см³.</a:t>
            </a: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5)Апофема правильною трикутної піраміди дорівнює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, а двогранний кут при основі  </a:t>
            </a:r>
            <a:r>
              <a:rPr lang="el-GR" sz="18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. Знайти бокову поверхню піраміди.</a:t>
            </a:r>
            <a:endParaRPr lang="ru-RU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295275"/>
          </a:xfrm>
        </p:spPr>
        <p:txBody>
          <a:bodyPr/>
          <a:lstStyle/>
          <a:p>
            <a:r>
              <a:rPr lang="uk-UA" sz="2000" smtClean="0"/>
              <a:t>                                                    4 група студентів</a:t>
            </a:r>
            <a:endParaRPr lang="ru-RU" sz="20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786437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1)В основі піраміди лежить ромб, сторона якого дорівнює 8см. Основою висоти піраміди є центр кола, вписаного в її основу; радіус цього кола дорівнює 5см. Висота піраміди 12см. 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А)480см³;  Б)320см³;  В)640см³;  Г)960см³;   Д)160см³.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2)В основі прямої призми лежить трикутник, сторона якого дорівнює 12см, а висота,проведена до неї,-5спм. Бічне ребро призми дорівнює 8см. 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призми.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А)360см;  Б)80см³;  В)240см³;  Г)480см³;  Д)320см³.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3)В основі піраміди лежить прямокутний трикутник. Всі бічні ребра піраміди рівні.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Основа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висоти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піраміди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віддалена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катетів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трикутника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на3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4см.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Висота піраміди дорівнює 10см. 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А)80см³;  Б)480см³;  В)240см³;  Г)160см³;  Д)320см³.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4)В основі піраміди лежить ромб, діагоналі якого дорівнюють 8 і 6см. Висота піраміди дорівнює 16см. Обчислити об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А)768см³;  Б)64см³;  В)384см³;  Г)256см³;  Д)128см³.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5)Діагональ бічної грані правильної чотирикутної призми дорівнює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та утворює  з площиною основи кут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. Знайти бічну поверхню призми.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2400" dirty="0" smtClean="0"/>
              <a:t>                                            Д\ЗАВДАННЯ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3872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Висота правильної чотирикутної призми дорівнює 10см, а радіус кола, описаного навколо основи, дорівнює 16см.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призми.</a:t>
            </a:r>
          </a:p>
          <a:p>
            <a:pPr marL="342900" indent="-342900"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 А)500√2см³;  Б)250√2см³4  В)500см³;  Г)1000см³.</a:t>
            </a:r>
          </a:p>
          <a:p>
            <a:pPr marL="342900" indent="-342900">
              <a:buFont typeface="Wingdings 2" pitchFamily="18" charset="2"/>
              <a:buNone/>
            </a:pPr>
            <a:endParaRPr lang="uk-UA" sz="18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Сторона основи правильної трикутної піраміди дорівнює 10см. Обчислити об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єм піраміди, якщо її висота дорівнює 10√3см.</a:t>
            </a:r>
          </a:p>
          <a:p>
            <a:pPr marL="342900" indent="-342900">
              <a:buFont typeface="Wingdings 2" pitchFamily="18" charset="2"/>
              <a:buNone/>
            </a:pPr>
            <a:r>
              <a:rPr lang="uk-UA" sz="1800" smtClean="0">
                <a:latin typeface="Times New Roman" pitchFamily="18" charset="0"/>
                <a:cs typeface="Times New Roman" pitchFamily="18" charset="0"/>
              </a:rPr>
              <a:t>     А)1000см³;  Б)750см³;  В)300√3см³;  Г)250см³;  Д)100√3см³.</a:t>
            </a:r>
            <a:endParaRPr lang="ru-RU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2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1070</TotalTime>
  <Words>649</Words>
  <Application>Microsoft Office PowerPoint</Application>
  <PresentationFormat>Экран 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4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Constantia</vt:lpstr>
      <vt:lpstr>Arial</vt:lpstr>
      <vt:lpstr>Calibri</vt:lpstr>
      <vt:lpstr>Wingdings 2</vt:lpstr>
      <vt:lpstr>Wingdings</vt:lpstr>
      <vt:lpstr>Times New Roman</vt:lpstr>
      <vt:lpstr>Поток</vt:lpstr>
      <vt:lpstr>Поток</vt:lpstr>
      <vt:lpstr>Поток</vt:lpstr>
      <vt:lpstr>Поток</vt:lpstr>
      <vt:lpstr>Слайд 1</vt:lpstr>
      <vt:lpstr>Слайд 2</vt:lpstr>
      <vt:lpstr>Актуалізація опорних знань</vt:lpstr>
      <vt:lpstr>Розв`язування  тренувальних  вправ  по  готовим  малюнкам</vt:lpstr>
      <vt:lpstr>               Робота в групах</vt:lpstr>
      <vt:lpstr>Слайд 6</vt:lpstr>
      <vt:lpstr>                                                                                             Група №3</vt:lpstr>
      <vt:lpstr>                                                    4 група студентів</vt:lpstr>
      <vt:lpstr>                                            Д\ЗАВДАННЯ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133</cp:revision>
  <dcterms:modified xsi:type="dcterms:W3CDTF">2010-11-22T18:52:51Z</dcterms:modified>
</cp:coreProperties>
</file>