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DE8"/>
    <a:srgbClr val="A7D3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937" autoAdjust="0"/>
  </p:normalViewPr>
  <p:slideViewPr>
    <p:cSldViewPr>
      <p:cViewPr varScale="1">
        <p:scale>
          <a:sx n="70" d="100"/>
          <a:sy n="70" d="100"/>
        </p:scale>
        <p:origin x="-5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AE320-A3E1-49F9-B0D4-CE54425DA64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7BF845-C5B3-4A57-82A8-6A97ED129229}">
      <dgm:prSet phldrT="[Текст]" custT="1"/>
      <dgm:sp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uk-UA" sz="2400" dirty="0" smtClean="0"/>
            <a:t>Поняття  піраміди та її складаючи</a:t>
          </a:r>
          <a:endParaRPr lang="ru-RU" sz="2400" dirty="0"/>
        </a:p>
      </dgm:t>
    </dgm:pt>
    <dgm:pt modelId="{C619651A-3FA2-4167-80FA-BE4005FC8035}" type="parTrans" cxnId="{A4B962E2-6B2E-45CF-969F-5E1B7FF65084}">
      <dgm:prSet/>
      <dgm:spPr/>
      <dgm:t>
        <a:bodyPr/>
        <a:lstStyle/>
        <a:p>
          <a:endParaRPr lang="ru-RU"/>
        </a:p>
      </dgm:t>
    </dgm:pt>
    <dgm:pt modelId="{56C968F9-F210-433F-BD70-FBADB03B2BB3}" type="sibTrans" cxnId="{A4B962E2-6B2E-45CF-969F-5E1B7FF65084}">
      <dgm:prSet/>
      <dgm:spPr/>
      <dgm:t>
        <a:bodyPr/>
        <a:lstStyle/>
        <a:p>
          <a:endParaRPr lang="ru-RU"/>
        </a:p>
      </dgm:t>
    </dgm:pt>
    <dgm:pt modelId="{ACD5FAA2-D081-4CBA-99F9-AB18CC3BAAD8}">
      <dgm:prSet phldrT="[Текст]" custT="1"/>
      <dgm:spPr>
        <a:gradFill rotWithShape="0">
          <a:gsLst>
            <a:gs pos="100000">
              <a:srgbClr val="92D050">
                <a:alpha val="87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</dgm:spPr>
      <dgm:t>
        <a:bodyPr/>
        <a:lstStyle/>
        <a:p>
          <a:pPr marL="0" indent="0"/>
          <a:r>
            <a:rPr lang="uk-UA" sz="2000" i="1" dirty="0" smtClean="0">
              <a:solidFill>
                <a:srgbClr val="FF0000"/>
              </a:solidFill>
            </a:rPr>
            <a:t>основи,                           висоти,</a:t>
          </a:r>
          <a:endParaRPr lang="ru-RU" sz="2000" i="1" dirty="0">
            <a:solidFill>
              <a:srgbClr val="FF0000"/>
            </a:solidFill>
          </a:endParaRPr>
        </a:p>
      </dgm:t>
    </dgm:pt>
    <dgm:pt modelId="{15DFB047-10FD-446C-9E75-90A606590868}" type="parTrans" cxnId="{9B1F2389-6098-4AAF-97EF-3BD9C7CD14BF}">
      <dgm:prSet/>
      <dgm:spPr/>
      <dgm:t>
        <a:bodyPr/>
        <a:lstStyle/>
        <a:p>
          <a:endParaRPr lang="ru-RU"/>
        </a:p>
      </dgm:t>
    </dgm:pt>
    <dgm:pt modelId="{EA9D8E56-2086-4500-89A8-FBEA0047C447}" type="sibTrans" cxnId="{9B1F2389-6098-4AAF-97EF-3BD9C7CD14BF}">
      <dgm:prSet/>
      <dgm:spPr/>
      <dgm:t>
        <a:bodyPr/>
        <a:lstStyle/>
        <a:p>
          <a:endParaRPr lang="ru-RU"/>
        </a:p>
      </dgm:t>
    </dgm:pt>
    <dgm:pt modelId="{F29AEE64-88B0-4CB7-992D-37C89687AE0A}">
      <dgm:prSet phldrT="[Текст]" custT="1"/>
      <dgm:spPr>
        <a:gradFill rotWithShape="0">
          <a:gsLst>
            <a:gs pos="100000">
              <a:srgbClr val="92D050">
                <a:alpha val="87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</dgm:spPr>
      <dgm:t>
        <a:bodyPr/>
        <a:lstStyle/>
        <a:p>
          <a:pPr marL="0" indent="0">
            <a:tabLst/>
          </a:pPr>
          <a:r>
            <a:rPr lang="uk-UA" sz="2200" i="1" dirty="0" smtClean="0">
              <a:solidFill>
                <a:srgbClr val="FF0000"/>
              </a:solidFill>
            </a:rPr>
            <a:t>вершини,                    апофеми</a:t>
          </a:r>
          <a:r>
            <a:rPr lang="uk-UA" sz="2200" dirty="0" smtClean="0"/>
            <a:t>.</a:t>
          </a:r>
          <a:endParaRPr lang="ru-RU" sz="2200" dirty="0"/>
        </a:p>
      </dgm:t>
    </dgm:pt>
    <dgm:pt modelId="{D7E404FA-1BDC-4377-986F-4E9A959F3E7B}" type="parTrans" cxnId="{B885EE20-F1F4-446C-A502-D60255F764CB}">
      <dgm:prSet/>
      <dgm:spPr/>
      <dgm:t>
        <a:bodyPr/>
        <a:lstStyle/>
        <a:p>
          <a:endParaRPr lang="ru-RU"/>
        </a:p>
      </dgm:t>
    </dgm:pt>
    <dgm:pt modelId="{0303FF62-711B-46AF-B4A2-BC0EE1B93643}" type="sibTrans" cxnId="{B885EE20-F1F4-446C-A502-D60255F764CB}">
      <dgm:prSet/>
      <dgm:spPr/>
      <dgm:t>
        <a:bodyPr/>
        <a:lstStyle/>
        <a:p>
          <a:endParaRPr lang="ru-RU"/>
        </a:p>
      </dgm:t>
    </dgm:pt>
    <dgm:pt modelId="{B8401961-AA28-4470-821C-29F79531CB95}">
      <dgm:prSet phldrT="[Текст]" custT="1"/>
      <dgm:spPr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uk-UA" sz="2400" b="1" i="1" dirty="0" smtClean="0"/>
            <a:t>Пряма  та </a:t>
          </a:r>
          <a:r>
            <a:rPr lang="uk-UA" sz="2400" b="1" i="1" dirty="0" smtClean="0"/>
            <a:t>правильна </a:t>
          </a:r>
          <a:r>
            <a:rPr lang="uk-UA" sz="2400" b="1" i="1" dirty="0" smtClean="0"/>
            <a:t>піраміда</a:t>
          </a:r>
          <a:endParaRPr lang="ru-RU" sz="2400" b="1" i="1" dirty="0"/>
        </a:p>
      </dgm:t>
    </dgm:pt>
    <dgm:pt modelId="{ED2D0407-51DE-4784-8F54-DC3480BE2080}" type="parTrans" cxnId="{CC6CB8A0-F741-4914-87D9-6CC97D9D9E40}">
      <dgm:prSet/>
      <dgm:spPr/>
      <dgm:t>
        <a:bodyPr/>
        <a:lstStyle/>
        <a:p>
          <a:endParaRPr lang="ru-RU"/>
        </a:p>
      </dgm:t>
    </dgm:pt>
    <dgm:pt modelId="{C7732592-05D7-4243-8504-6D58407A4127}" type="sibTrans" cxnId="{CC6CB8A0-F741-4914-87D9-6CC97D9D9E40}">
      <dgm:prSet/>
      <dgm:spPr/>
      <dgm:t>
        <a:bodyPr/>
        <a:lstStyle/>
        <a:p>
          <a:endParaRPr lang="ru-RU"/>
        </a:p>
      </dgm:t>
    </dgm:pt>
    <dgm:pt modelId="{FF1CAC4D-FEF5-499D-9101-D009667AFF90}">
      <dgm:prSet phldrT="[Текст]" custT="1"/>
      <dgm:spPr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uk-UA" sz="2400" dirty="0" smtClean="0"/>
            <a:t>Формула   об</a:t>
          </a:r>
          <a:r>
            <a:rPr lang="en-US" sz="2400" dirty="0" smtClean="0"/>
            <a:t>`</a:t>
          </a:r>
          <a:r>
            <a:rPr lang="uk-UA" sz="2400" dirty="0" err="1" smtClean="0"/>
            <a:t>єму</a:t>
          </a:r>
          <a:r>
            <a:rPr lang="uk-UA" sz="2400" dirty="0" smtClean="0"/>
            <a:t> піраміди  та зрізаної   піраміди</a:t>
          </a:r>
          <a:endParaRPr lang="ru-RU" sz="2400" dirty="0"/>
        </a:p>
      </dgm:t>
    </dgm:pt>
    <dgm:pt modelId="{B20C0343-15E1-490C-ABD6-258CFE37B459}" type="parTrans" cxnId="{F8827A1C-399E-4206-BBB4-69367F1C6FC3}">
      <dgm:prSet/>
      <dgm:spPr/>
      <dgm:t>
        <a:bodyPr/>
        <a:lstStyle/>
        <a:p>
          <a:endParaRPr lang="ru-RU"/>
        </a:p>
      </dgm:t>
    </dgm:pt>
    <dgm:pt modelId="{9D400336-125E-4C99-848A-E992BF2709BA}" type="sibTrans" cxnId="{F8827A1C-399E-4206-BBB4-69367F1C6FC3}">
      <dgm:prSet/>
      <dgm:spPr/>
      <dgm:t>
        <a:bodyPr/>
        <a:lstStyle/>
        <a:p>
          <a:endParaRPr lang="ru-RU"/>
        </a:p>
      </dgm:t>
    </dgm:pt>
    <dgm:pt modelId="{B4488649-4C6F-43AB-BA43-ABCDEBD42BEB}">
      <dgm:prSet phldrT="[Текст]" phldr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endParaRPr lang="ru-RU" dirty="0"/>
        </a:p>
      </dgm:t>
    </dgm:pt>
    <dgm:pt modelId="{4153AFB2-BF7D-42A4-B5DE-BA009D9A878F}" type="parTrans" cxnId="{19BB1B67-E460-4790-AA9D-6D2731313FB1}">
      <dgm:prSet/>
      <dgm:spPr/>
      <dgm:t>
        <a:bodyPr/>
        <a:lstStyle/>
        <a:p>
          <a:endParaRPr lang="ru-RU"/>
        </a:p>
      </dgm:t>
    </dgm:pt>
    <dgm:pt modelId="{CDF5FAF8-BF92-4211-A45E-97A55590F024}" type="sibTrans" cxnId="{19BB1B67-E460-4790-AA9D-6D2731313FB1}">
      <dgm:prSet/>
      <dgm:spPr/>
      <dgm:t>
        <a:bodyPr/>
        <a:lstStyle/>
        <a:p>
          <a:endParaRPr lang="ru-RU"/>
        </a:p>
      </dgm:t>
    </dgm:pt>
    <dgm:pt modelId="{11CC9453-FCAD-4ED2-AE0B-2137CF97CCB4}">
      <dgm:prSet phldrT="[Текст]" phldr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endParaRPr lang="ru-RU" dirty="0"/>
        </a:p>
      </dgm:t>
    </dgm:pt>
    <dgm:pt modelId="{322525B0-891A-4AEC-840F-A153674EFE37}" type="parTrans" cxnId="{E11AC26A-588B-4BD2-8603-4828BD7F3F22}">
      <dgm:prSet/>
      <dgm:spPr/>
      <dgm:t>
        <a:bodyPr/>
        <a:lstStyle/>
        <a:p>
          <a:endParaRPr lang="ru-RU"/>
        </a:p>
      </dgm:t>
    </dgm:pt>
    <dgm:pt modelId="{3098C21C-B9E2-4834-81E0-CA5443616CED}" type="sibTrans" cxnId="{E11AC26A-588B-4BD2-8603-4828BD7F3F22}">
      <dgm:prSet/>
      <dgm:spPr/>
      <dgm:t>
        <a:bodyPr/>
        <a:lstStyle/>
        <a:p>
          <a:endParaRPr lang="ru-RU"/>
        </a:p>
      </dgm:t>
    </dgm:pt>
    <dgm:pt modelId="{04299D77-5513-4789-BC17-95F4555016E7}">
      <dgm:prSet custT="1"/>
      <dgm:spPr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uk-UA" sz="2400" dirty="0" smtClean="0"/>
            <a:t>Зрізана  піраміда</a:t>
          </a:r>
          <a:endParaRPr lang="ru-RU" sz="2400" dirty="0"/>
        </a:p>
      </dgm:t>
    </dgm:pt>
    <dgm:pt modelId="{9F5251B1-89E2-41E8-80C9-49A8CFADF66D}" type="parTrans" cxnId="{EB9538B4-65AE-43FD-825D-0609CC311B2D}">
      <dgm:prSet/>
      <dgm:spPr/>
      <dgm:t>
        <a:bodyPr/>
        <a:lstStyle/>
        <a:p>
          <a:endParaRPr lang="ru-RU"/>
        </a:p>
      </dgm:t>
    </dgm:pt>
    <dgm:pt modelId="{98789884-9762-4DB0-9085-2D8542AEBE0C}" type="sibTrans" cxnId="{EB9538B4-65AE-43FD-825D-0609CC311B2D}">
      <dgm:prSet/>
      <dgm:spPr/>
      <dgm:t>
        <a:bodyPr/>
        <a:lstStyle/>
        <a:p>
          <a:endParaRPr lang="ru-RU"/>
        </a:p>
      </dgm:t>
    </dgm:pt>
    <dgm:pt modelId="{B5DD8395-6297-4969-919E-2D25ED2ECDB1}" type="pres">
      <dgm:prSet presAssocID="{BD7AE320-A3E1-49F9-B0D4-CE54425DA6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5E9923-0412-4732-9B43-26EF1C0D5D12}" type="pres">
      <dgm:prSet presAssocID="{AE7BF845-C5B3-4A57-82A8-6A97ED129229}" presName="linNode" presStyleCnt="0"/>
      <dgm:spPr/>
    </dgm:pt>
    <dgm:pt modelId="{74D9E134-A1F3-4EDD-934B-6E76CCDB3EFD}" type="pres">
      <dgm:prSet presAssocID="{AE7BF845-C5B3-4A57-82A8-6A97ED129229}" presName="parentText" presStyleLbl="node1" presStyleIdx="0" presStyleCnt="4" custLinFactNeighborX="-543" custLinFactNeighborY="-8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C867A0-C9B2-4A7E-A9B3-180B35DE9F80}" type="pres">
      <dgm:prSet presAssocID="{AE7BF845-C5B3-4A57-82A8-6A97ED129229}" presName="descendantText" presStyleLbl="alignAccFollowNode1" presStyleIdx="0" presStyleCnt="2" custLinFactNeighborX="308" custLinFactNeighborY="-50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C66FA6-1CDB-4B6C-AC71-F88AF67EB4E9}" type="pres">
      <dgm:prSet presAssocID="{56C968F9-F210-433F-BD70-FBADB03B2BB3}" presName="sp" presStyleCnt="0"/>
      <dgm:spPr/>
    </dgm:pt>
    <dgm:pt modelId="{85EB8CE5-1C0D-4DE4-9E63-FF4C76BB2951}" type="pres">
      <dgm:prSet presAssocID="{B8401961-AA28-4470-821C-29F79531CB95}" presName="linNode" presStyleCnt="0"/>
      <dgm:spPr/>
    </dgm:pt>
    <dgm:pt modelId="{51DCBFDD-3E32-4A34-BB44-BBF5045CC08A}" type="pres">
      <dgm:prSet presAssocID="{B8401961-AA28-4470-821C-29F79531CB9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818FB0-31D8-4F71-AA17-4BE16582991E}" type="pres">
      <dgm:prSet presAssocID="{C7732592-05D7-4243-8504-6D58407A4127}" presName="sp" presStyleCnt="0"/>
      <dgm:spPr/>
    </dgm:pt>
    <dgm:pt modelId="{A691F8D0-56DF-4535-9FC1-1BD647827C12}" type="pres">
      <dgm:prSet presAssocID="{04299D77-5513-4789-BC17-95F4555016E7}" presName="linNode" presStyleCnt="0"/>
      <dgm:spPr/>
    </dgm:pt>
    <dgm:pt modelId="{E26023CD-5D39-48DB-BC77-DDA80ED400B0}" type="pres">
      <dgm:prSet presAssocID="{04299D77-5513-4789-BC17-95F4555016E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9D95F4-418A-4AE0-9800-559587B6CABA}" type="pres">
      <dgm:prSet presAssocID="{98789884-9762-4DB0-9085-2D8542AEBE0C}" presName="sp" presStyleCnt="0"/>
      <dgm:spPr/>
    </dgm:pt>
    <dgm:pt modelId="{657078C2-B774-4FB2-9C0A-35AC21C1E67C}" type="pres">
      <dgm:prSet presAssocID="{FF1CAC4D-FEF5-499D-9101-D009667AFF90}" presName="linNode" presStyleCnt="0"/>
      <dgm:spPr/>
    </dgm:pt>
    <dgm:pt modelId="{AEDB8A99-8142-4D14-BD0C-D407A39AA2BF}" type="pres">
      <dgm:prSet presAssocID="{FF1CAC4D-FEF5-499D-9101-D009667AFF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3C6220-CC30-4FC8-9485-6DFD8E680EBA}" type="pres">
      <dgm:prSet presAssocID="{FF1CAC4D-FEF5-499D-9101-D009667AFF90}" presName="descendantText" presStyleLbl="alignAccFollowNode1" presStyleIdx="1" presStyleCnt="2" custLinFactNeighborX="4862" custLinFactNeighborY="2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1EC2F6-5ECF-41E2-AB9B-751693CC2AE7}" type="presOf" srcId="{11CC9453-FCAD-4ED2-AE0B-2137CF97CCB4}" destId="{983C6220-CC30-4FC8-9485-6DFD8E680EBA}" srcOrd="0" destOrd="1" presId="urn:microsoft.com/office/officeart/2005/8/layout/vList5"/>
    <dgm:cxn modelId="{B885EE20-F1F4-446C-A502-D60255F764CB}" srcId="{AE7BF845-C5B3-4A57-82A8-6A97ED129229}" destId="{F29AEE64-88B0-4CB7-992D-37C89687AE0A}" srcOrd="1" destOrd="0" parTransId="{D7E404FA-1BDC-4377-986F-4E9A959F3E7B}" sibTransId="{0303FF62-711B-46AF-B4A2-BC0EE1B93643}"/>
    <dgm:cxn modelId="{B66B02BC-05FF-4B1C-BF04-7975FD607DF0}" type="presOf" srcId="{FF1CAC4D-FEF5-499D-9101-D009667AFF90}" destId="{AEDB8A99-8142-4D14-BD0C-D407A39AA2BF}" srcOrd="0" destOrd="0" presId="urn:microsoft.com/office/officeart/2005/8/layout/vList5"/>
    <dgm:cxn modelId="{E11AC26A-588B-4BD2-8603-4828BD7F3F22}" srcId="{FF1CAC4D-FEF5-499D-9101-D009667AFF90}" destId="{11CC9453-FCAD-4ED2-AE0B-2137CF97CCB4}" srcOrd="1" destOrd="0" parTransId="{322525B0-891A-4AEC-840F-A153674EFE37}" sibTransId="{3098C21C-B9E2-4834-81E0-CA5443616CED}"/>
    <dgm:cxn modelId="{94291109-D7C7-4844-BA75-A3DE12820979}" type="presOf" srcId="{ACD5FAA2-D081-4CBA-99F9-AB18CC3BAAD8}" destId="{D7C867A0-C9B2-4A7E-A9B3-180B35DE9F80}" srcOrd="0" destOrd="0" presId="urn:microsoft.com/office/officeart/2005/8/layout/vList5"/>
    <dgm:cxn modelId="{7E35597B-0A5A-4F30-948A-8105428C7BC3}" type="presOf" srcId="{04299D77-5513-4789-BC17-95F4555016E7}" destId="{E26023CD-5D39-48DB-BC77-DDA80ED400B0}" srcOrd="0" destOrd="0" presId="urn:microsoft.com/office/officeart/2005/8/layout/vList5"/>
    <dgm:cxn modelId="{EB9538B4-65AE-43FD-825D-0609CC311B2D}" srcId="{BD7AE320-A3E1-49F9-B0D4-CE54425DA642}" destId="{04299D77-5513-4789-BC17-95F4555016E7}" srcOrd="2" destOrd="0" parTransId="{9F5251B1-89E2-41E8-80C9-49A8CFADF66D}" sibTransId="{98789884-9762-4DB0-9085-2D8542AEBE0C}"/>
    <dgm:cxn modelId="{65E4C5E6-6F4B-4AC7-ACC1-08AF15FA34A2}" type="presOf" srcId="{B8401961-AA28-4470-821C-29F79531CB95}" destId="{51DCBFDD-3E32-4A34-BB44-BBF5045CC08A}" srcOrd="0" destOrd="0" presId="urn:microsoft.com/office/officeart/2005/8/layout/vList5"/>
    <dgm:cxn modelId="{F8827A1C-399E-4206-BBB4-69367F1C6FC3}" srcId="{BD7AE320-A3E1-49F9-B0D4-CE54425DA642}" destId="{FF1CAC4D-FEF5-499D-9101-D009667AFF90}" srcOrd="3" destOrd="0" parTransId="{B20C0343-15E1-490C-ABD6-258CFE37B459}" sibTransId="{9D400336-125E-4C99-848A-E992BF2709BA}"/>
    <dgm:cxn modelId="{1ECE54F2-A83A-424A-AECB-B993BCE018D8}" type="presOf" srcId="{F29AEE64-88B0-4CB7-992D-37C89687AE0A}" destId="{D7C867A0-C9B2-4A7E-A9B3-180B35DE9F80}" srcOrd="0" destOrd="1" presId="urn:microsoft.com/office/officeart/2005/8/layout/vList5"/>
    <dgm:cxn modelId="{A4B962E2-6B2E-45CF-969F-5E1B7FF65084}" srcId="{BD7AE320-A3E1-49F9-B0D4-CE54425DA642}" destId="{AE7BF845-C5B3-4A57-82A8-6A97ED129229}" srcOrd="0" destOrd="0" parTransId="{C619651A-3FA2-4167-80FA-BE4005FC8035}" sibTransId="{56C968F9-F210-433F-BD70-FBADB03B2BB3}"/>
    <dgm:cxn modelId="{E7EA23D6-4FEB-431F-AFB7-7ACCDF8E1E6B}" type="presOf" srcId="{B4488649-4C6F-43AB-BA43-ABCDEBD42BEB}" destId="{983C6220-CC30-4FC8-9485-6DFD8E680EBA}" srcOrd="0" destOrd="0" presId="urn:microsoft.com/office/officeart/2005/8/layout/vList5"/>
    <dgm:cxn modelId="{CC6CB8A0-F741-4914-87D9-6CC97D9D9E40}" srcId="{BD7AE320-A3E1-49F9-B0D4-CE54425DA642}" destId="{B8401961-AA28-4470-821C-29F79531CB95}" srcOrd="1" destOrd="0" parTransId="{ED2D0407-51DE-4784-8F54-DC3480BE2080}" sibTransId="{C7732592-05D7-4243-8504-6D58407A4127}"/>
    <dgm:cxn modelId="{BAFE67E7-EC84-4101-A02B-9E620CF2CDFA}" type="presOf" srcId="{BD7AE320-A3E1-49F9-B0D4-CE54425DA642}" destId="{B5DD8395-6297-4969-919E-2D25ED2ECDB1}" srcOrd="0" destOrd="0" presId="urn:microsoft.com/office/officeart/2005/8/layout/vList5"/>
    <dgm:cxn modelId="{19BB1B67-E460-4790-AA9D-6D2731313FB1}" srcId="{FF1CAC4D-FEF5-499D-9101-D009667AFF90}" destId="{B4488649-4C6F-43AB-BA43-ABCDEBD42BEB}" srcOrd="0" destOrd="0" parTransId="{4153AFB2-BF7D-42A4-B5DE-BA009D9A878F}" sibTransId="{CDF5FAF8-BF92-4211-A45E-97A55590F024}"/>
    <dgm:cxn modelId="{9B1F2389-6098-4AAF-97EF-3BD9C7CD14BF}" srcId="{AE7BF845-C5B3-4A57-82A8-6A97ED129229}" destId="{ACD5FAA2-D081-4CBA-99F9-AB18CC3BAAD8}" srcOrd="0" destOrd="0" parTransId="{15DFB047-10FD-446C-9E75-90A606590868}" sibTransId="{EA9D8E56-2086-4500-89A8-FBEA0047C447}"/>
    <dgm:cxn modelId="{FE8616BF-72B6-4E82-8907-CF41A457254E}" type="presOf" srcId="{AE7BF845-C5B3-4A57-82A8-6A97ED129229}" destId="{74D9E134-A1F3-4EDD-934B-6E76CCDB3EFD}" srcOrd="0" destOrd="0" presId="urn:microsoft.com/office/officeart/2005/8/layout/vList5"/>
    <dgm:cxn modelId="{BF33966F-6028-4CFD-88EE-5624D7A22A23}" type="presParOf" srcId="{B5DD8395-6297-4969-919E-2D25ED2ECDB1}" destId="{6D5E9923-0412-4732-9B43-26EF1C0D5D12}" srcOrd="0" destOrd="0" presId="urn:microsoft.com/office/officeart/2005/8/layout/vList5"/>
    <dgm:cxn modelId="{7F94D6EA-ACAF-4282-B910-353893FB4891}" type="presParOf" srcId="{6D5E9923-0412-4732-9B43-26EF1C0D5D12}" destId="{74D9E134-A1F3-4EDD-934B-6E76CCDB3EFD}" srcOrd="0" destOrd="0" presId="urn:microsoft.com/office/officeart/2005/8/layout/vList5"/>
    <dgm:cxn modelId="{1BD51ADA-9E0D-4D0C-90DE-B5ACE6B00420}" type="presParOf" srcId="{6D5E9923-0412-4732-9B43-26EF1C0D5D12}" destId="{D7C867A0-C9B2-4A7E-A9B3-180B35DE9F80}" srcOrd="1" destOrd="0" presId="urn:microsoft.com/office/officeart/2005/8/layout/vList5"/>
    <dgm:cxn modelId="{48C86330-841E-492A-95BE-EFA899FED10C}" type="presParOf" srcId="{B5DD8395-6297-4969-919E-2D25ED2ECDB1}" destId="{44C66FA6-1CDB-4B6C-AC71-F88AF67EB4E9}" srcOrd="1" destOrd="0" presId="urn:microsoft.com/office/officeart/2005/8/layout/vList5"/>
    <dgm:cxn modelId="{562D4E14-BE10-4185-AFB1-B771005CCCA1}" type="presParOf" srcId="{B5DD8395-6297-4969-919E-2D25ED2ECDB1}" destId="{85EB8CE5-1C0D-4DE4-9E63-FF4C76BB2951}" srcOrd="2" destOrd="0" presId="urn:microsoft.com/office/officeart/2005/8/layout/vList5"/>
    <dgm:cxn modelId="{B9789609-508E-46D3-BA77-6A6212FCDC53}" type="presParOf" srcId="{85EB8CE5-1C0D-4DE4-9E63-FF4C76BB2951}" destId="{51DCBFDD-3E32-4A34-BB44-BBF5045CC08A}" srcOrd="0" destOrd="0" presId="urn:microsoft.com/office/officeart/2005/8/layout/vList5"/>
    <dgm:cxn modelId="{CB4C3170-A905-4D3B-AC42-5F244E27534C}" type="presParOf" srcId="{B5DD8395-6297-4969-919E-2D25ED2ECDB1}" destId="{59818FB0-31D8-4F71-AA17-4BE16582991E}" srcOrd="3" destOrd="0" presId="urn:microsoft.com/office/officeart/2005/8/layout/vList5"/>
    <dgm:cxn modelId="{71E2D775-D6B5-4008-A497-24E11324CE11}" type="presParOf" srcId="{B5DD8395-6297-4969-919E-2D25ED2ECDB1}" destId="{A691F8D0-56DF-4535-9FC1-1BD647827C12}" srcOrd="4" destOrd="0" presId="urn:microsoft.com/office/officeart/2005/8/layout/vList5"/>
    <dgm:cxn modelId="{1319ECB3-8452-4230-ABB4-EB23FEA98539}" type="presParOf" srcId="{A691F8D0-56DF-4535-9FC1-1BD647827C12}" destId="{E26023CD-5D39-48DB-BC77-DDA80ED400B0}" srcOrd="0" destOrd="0" presId="urn:microsoft.com/office/officeart/2005/8/layout/vList5"/>
    <dgm:cxn modelId="{66CC5842-7277-468A-A99B-A2B56C009950}" type="presParOf" srcId="{B5DD8395-6297-4969-919E-2D25ED2ECDB1}" destId="{9F9D95F4-418A-4AE0-9800-559587B6CABA}" srcOrd="5" destOrd="0" presId="urn:microsoft.com/office/officeart/2005/8/layout/vList5"/>
    <dgm:cxn modelId="{02210592-22D9-4328-A48A-1DACCAFC2138}" type="presParOf" srcId="{B5DD8395-6297-4969-919E-2D25ED2ECDB1}" destId="{657078C2-B774-4FB2-9C0A-35AC21C1E67C}" srcOrd="6" destOrd="0" presId="urn:microsoft.com/office/officeart/2005/8/layout/vList5"/>
    <dgm:cxn modelId="{9C969D76-9B79-451E-8A78-AE4225A17393}" type="presParOf" srcId="{657078C2-B774-4FB2-9C0A-35AC21C1E67C}" destId="{AEDB8A99-8142-4D14-BD0C-D407A39AA2BF}" srcOrd="0" destOrd="0" presId="urn:microsoft.com/office/officeart/2005/8/layout/vList5"/>
    <dgm:cxn modelId="{0FB9576C-1B40-49F1-BAA7-F0EF459DA36C}" type="presParOf" srcId="{657078C2-B774-4FB2-9C0A-35AC21C1E67C}" destId="{983C6220-CC30-4FC8-9485-6DFD8E680EBA}" srcOrd="1" destOrd="0" presId="urn:microsoft.com/office/officeart/2005/8/layout/vList5"/>
  </dgm:cxnLst>
  <dgm:bg>
    <a:gradFill flip="none" rotWithShape="1">
      <a:gsLst>
        <a:gs pos="0">
          <a:srgbClr val="00B050"/>
        </a:gs>
        <a:gs pos="30000">
          <a:srgbClr val="66008F"/>
        </a:gs>
        <a:gs pos="64999">
          <a:srgbClr val="BA0066"/>
        </a:gs>
        <a:gs pos="89999">
          <a:srgbClr val="FF0000"/>
        </a:gs>
        <a:gs pos="100000">
          <a:srgbClr val="FF8200"/>
        </a:gs>
      </a:gsLst>
      <a:path path="rect">
        <a:fillToRect l="100000" t="100000"/>
      </a:path>
      <a:tileRect r="-100000" b="-100000"/>
    </a:gra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C867A0-C9B2-4A7E-A9B3-180B35DE9F80}">
      <dsp:nvSpPr>
        <dsp:cNvPr id="0" name=""/>
        <dsp:cNvSpPr/>
      </dsp:nvSpPr>
      <dsp:spPr>
        <a:xfrm rot="5400000">
          <a:off x="5173473" y="-2145737"/>
          <a:ext cx="845309" cy="5266944"/>
        </a:xfrm>
        <a:prstGeom prst="round2SameRect">
          <a:avLst/>
        </a:prstGeom>
        <a:gradFill rotWithShape="0">
          <a:gsLst>
            <a:gs pos="100000">
              <a:srgbClr val="92D050">
                <a:alpha val="87000"/>
              </a:srgb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i="1" kern="1200" dirty="0" smtClean="0">
              <a:solidFill>
                <a:srgbClr val="FF0000"/>
              </a:solidFill>
            </a:rPr>
            <a:t>основи,                           висоти,</a:t>
          </a:r>
          <a:endParaRPr lang="ru-RU" sz="2000" i="1" kern="1200" dirty="0">
            <a:solidFill>
              <a:srgbClr val="FF0000"/>
            </a:solidFill>
          </a:endParaRPr>
        </a:p>
        <a:p>
          <a:pPr marL="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uk-UA" sz="2200" i="1" kern="1200" dirty="0" smtClean="0">
              <a:solidFill>
                <a:srgbClr val="FF0000"/>
              </a:solidFill>
            </a:rPr>
            <a:t>вершини,                    апофеми</a:t>
          </a:r>
          <a:r>
            <a:rPr lang="uk-UA" sz="2200" kern="1200" dirty="0" smtClean="0"/>
            <a:t>.</a:t>
          </a:r>
          <a:endParaRPr lang="ru-RU" sz="2200" kern="1200" dirty="0"/>
        </a:p>
      </dsp:txBody>
      <dsp:txXfrm rot="5400000">
        <a:off x="5173473" y="-2145737"/>
        <a:ext cx="845309" cy="5266944"/>
      </dsp:txXfrm>
    </dsp:sp>
    <dsp:sp modelId="{74D9E134-A1F3-4EDD-934B-6E76CCDB3EFD}">
      <dsp:nvSpPr>
        <dsp:cNvPr id="0" name=""/>
        <dsp:cNvSpPr/>
      </dsp:nvSpPr>
      <dsp:spPr>
        <a:xfrm>
          <a:off x="0" y="0"/>
          <a:ext cx="2962656" cy="1056636"/>
        </a:xfrm>
        <a:prstGeom prst="roundRect">
          <a:avLst/>
        </a:prstGeom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Поняття  піраміди та її складаючи</a:t>
          </a:r>
          <a:endParaRPr lang="ru-RU" sz="2400" kern="1200" dirty="0"/>
        </a:p>
      </dsp:txBody>
      <dsp:txXfrm>
        <a:off x="0" y="0"/>
        <a:ext cx="2962656" cy="1056636"/>
      </dsp:txXfrm>
    </dsp:sp>
    <dsp:sp modelId="{51DCBFDD-3E32-4A34-BB44-BBF5045CC08A}">
      <dsp:nvSpPr>
        <dsp:cNvPr id="0" name=""/>
        <dsp:cNvSpPr/>
      </dsp:nvSpPr>
      <dsp:spPr>
        <a:xfrm>
          <a:off x="0" y="1111665"/>
          <a:ext cx="2962656" cy="1056636"/>
        </a:xfrm>
        <a:prstGeom prst="roundRect">
          <a:avLst/>
        </a:prstGeom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i="1" kern="1200" dirty="0" smtClean="0"/>
            <a:t>Пряма  та </a:t>
          </a:r>
          <a:r>
            <a:rPr lang="uk-UA" sz="2400" b="1" i="1" kern="1200" dirty="0" smtClean="0"/>
            <a:t>правильна </a:t>
          </a:r>
          <a:r>
            <a:rPr lang="uk-UA" sz="2400" b="1" i="1" kern="1200" dirty="0" smtClean="0"/>
            <a:t>піраміда</a:t>
          </a:r>
          <a:endParaRPr lang="ru-RU" sz="2400" b="1" i="1" kern="1200" dirty="0"/>
        </a:p>
      </dsp:txBody>
      <dsp:txXfrm>
        <a:off x="0" y="1111665"/>
        <a:ext cx="2962656" cy="1056636"/>
      </dsp:txXfrm>
    </dsp:sp>
    <dsp:sp modelId="{E26023CD-5D39-48DB-BC77-DDA80ED400B0}">
      <dsp:nvSpPr>
        <dsp:cNvPr id="0" name=""/>
        <dsp:cNvSpPr/>
      </dsp:nvSpPr>
      <dsp:spPr>
        <a:xfrm>
          <a:off x="0" y="2221134"/>
          <a:ext cx="2962656" cy="1056636"/>
        </a:xfrm>
        <a:prstGeom prst="roundRect">
          <a:avLst/>
        </a:prstGeom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Зрізана  піраміда</a:t>
          </a:r>
          <a:endParaRPr lang="ru-RU" sz="2400" kern="1200" dirty="0"/>
        </a:p>
      </dsp:txBody>
      <dsp:txXfrm>
        <a:off x="0" y="2221134"/>
        <a:ext cx="2962656" cy="1056636"/>
      </dsp:txXfrm>
    </dsp:sp>
    <dsp:sp modelId="{983C6220-CC30-4FC8-9485-6DFD8E680EBA}">
      <dsp:nvSpPr>
        <dsp:cNvPr id="0" name=""/>
        <dsp:cNvSpPr/>
      </dsp:nvSpPr>
      <dsp:spPr>
        <a:xfrm rot="5400000">
          <a:off x="5173473" y="1227233"/>
          <a:ext cx="845309" cy="5266944"/>
        </a:xfrm>
        <a:prstGeom prst="round2SameRect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200" kern="1200" dirty="0"/>
        </a:p>
      </dsp:txBody>
      <dsp:txXfrm rot="5400000">
        <a:off x="5173473" y="1227233"/>
        <a:ext cx="845309" cy="5266944"/>
      </dsp:txXfrm>
    </dsp:sp>
    <dsp:sp modelId="{AEDB8A99-8142-4D14-BD0C-D407A39AA2BF}">
      <dsp:nvSpPr>
        <dsp:cNvPr id="0" name=""/>
        <dsp:cNvSpPr/>
      </dsp:nvSpPr>
      <dsp:spPr>
        <a:xfrm>
          <a:off x="0" y="3330603"/>
          <a:ext cx="2962656" cy="1056636"/>
        </a:xfrm>
        <a:prstGeom prst="roundRect">
          <a:avLst/>
        </a:prstGeom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Формула   об</a:t>
          </a:r>
          <a:r>
            <a:rPr lang="en-US" sz="2400" kern="1200" dirty="0" smtClean="0"/>
            <a:t>`</a:t>
          </a:r>
          <a:r>
            <a:rPr lang="uk-UA" sz="2400" kern="1200" dirty="0" err="1" smtClean="0"/>
            <a:t>єму</a:t>
          </a:r>
          <a:r>
            <a:rPr lang="uk-UA" sz="2400" kern="1200" dirty="0" smtClean="0"/>
            <a:t> піраміди  та зрізаної   піраміди</a:t>
          </a:r>
          <a:endParaRPr lang="ru-RU" sz="2400" kern="1200" dirty="0"/>
        </a:p>
      </dsp:txBody>
      <dsp:txXfrm>
        <a:off x="0" y="3330603"/>
        <a:ext cx="2962656" cy="1056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78928-04BB-4205-A134-F0D401ACD772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CF386-7BB0-470C-A55F-67E57E4DFF3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CF386-7BB0-470C-A55F-67E57E4DFF3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200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200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200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200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2000"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1"/>
            <a:ext cx="7772400" cy="6143669"/>
          </a:xfrm>
        </p:spPr>
        <p:txBody>
          <a:bodyPr>
            <a:normAutofit/>
          </a:bodyPr>
          <a:lstStyle/>
          <a:p>
            <a:r>
              <a:rPr lang="uk-UA" dirty="0" smtClean="0"/>
              <a:t>Тема:</a:t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dirty="0" err="1" smtClean="0"/>
              <a:t>Розв</a:t>
            </a:r>
            <a:r>
              <a:rPr lang="en-US" dirty="0" smtClean="0"/>
              <a:t>`</a:t>
            </a:r>
            <a:r>
              <a:rPr lang="uk-UA" dirty="0" err="1" smtClean="0"/>
              <a:t>язування</a:t>
            </a:r>
            <a:r>
              <a:rPr lang="uk-UA" dirty="0" smtClean="0"/>
              <a:t> задач на </a:t>
            </a:r>
            <a:br>
              <a:rPr lang="uk-UA" dirty="0" smtClean="0"/>
            </a:br>
            <a:r>
              <a:rPr lang="uk-UA" dirty="0" smtClean="0"/>
              <a:t>знаходження об</a:t>
            </a:r>
            <a:r>
              <a:rPr lang="en-US" dirty="0" smtClean="0"/>
              <a:t>`</a:t>
            </a:r>
            <a:r>
              <a:rPr lang="uk-UA" dirty="0" err="1" smtClean="0"/>
              <a:t>єму</a:t>
            </a:r>
            <a:r>
              <a:rPr lang="uk-UA" dirty="0" smtClean="0"/>
              <a:t> піраміди</a:t>
            </a:r>
            <a:endParaRPr lang="ru-RU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9872674" cy="571504"/>
          </a:xfrm>
          <a:gradFill flip="none" rotWithShape="1">
            <a:gsLst>
              <a:gs pos="0">
                <a:srgbClr val="00B050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uk-UA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                                           Д\ЗАВДАННЯ</a:t>
            </a:r>
            <a:endParaRPr lang="ru-RU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  <a:gradFill>
            <a:gsLst>
              <a:gs pos="0">
                <a:srgbClr val="00B050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path path="shape">
              <a:fillToRect l="50000" t="50000" r="50000" b="50000"/>
            </a:path>
          </a:gradFill>
        </p:spPr>
        <p:txBody>
          <a:bodyPr>
            <a:noAutofit/>
          </a:bodyPr>
          <a:lstStyle/>
          <a:p>
            <a:pPr marL="342900" indent="-342900">
              <a:buNone/>
            </a:pPr>
            <a:r>
              <a:rPr lang="uk-UA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Всисота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правельної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чотирикутної призми дорівнює 10см, а радіус кола, описаного навколо основи, дорівнює 16см. Обчислити об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призми.</a:t>
            </a:r>
          </a:p>
          <a:p>
            <a:pPr marL="342900" indent="-342900">
              <a:buNone/>
            </a:pP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А)500√2см³;  Б)250√2см³4  В)500см³;  Г)1000см³.</a:t>
            </a:r>
          </a:p>
          <a:p>
            <a:pPr marL="342900" indent="-342900">
              <a:buNone/>
            </a:pPr>
            <a:endParaRPr lang="uk-UA" sz="2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Сторона основи правильної трикутної призми дорівнює 10см. Обчислити об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2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піраміди, якщо її висота дорівнює 10√3см.</a:t>
            </a:r>
          </a:p>
          <a:p>
            <a:pPr marL="342900" indent="-342900">
              <a:buNone/>
            </a:pP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А)1000см³;  Б)750см³;  В)300√3см³;  Г)250см³;  Д)100√3см³.</a:t>
            </a:r>
            <a:endParaRPr lang="ru-RU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851648" cy="1828800"/>
          </a:xfr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ru-RU" sz="8000" dirty="0" smtClean="0"/>
              <a:t>Вид </a:t>
            </a:r>
            <a:r>
              <a:rPr lang="ru-RU" sz="8000" dirty="0" err="1" smtClean="0"/>
              <a:t>заняття</a:t>
            </a:r>
            <a:r>
              <a:rPr lang="en-US" dirty="0" smtClean="0"/>
              <a:t>: </a:t>
            </a:r>
            <a:r>
              <a:rPr lang="ru-RU" dirty="0" err="1" smtClean="0"/>
              <a:t>практичне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ransition spd="slow" advClick="0" advTm="2000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714884"/>
            <a:ext cx="8501122" cy="1000132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715040"/>
          </a:xfr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marL="2962275" indent="0">
              <a:buNone/>
            </a:pPr>
            <a:r>
              <a:rPr lang="uk-UA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uk-UA" sz="4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Мета</a:t>
            </a:r>
          </a:p>
          <a:p>
            <a:pPr marL="447675" indent="-358775">
              <a:buFont typeface="Wingdings" pitchFamily="2" charset="2"/>
              <a:buChar char="Ø"/>
            </a:pPr>
            <a:r>
              <a:rPr lang="uk-UA" sz="2400" b="1" dirty="0" smtClean="0">
                <a:solidFill>
                  <a:srgbClr val="FF0000"/>
                </a:solidFill>
                <a:latin typeface="Arial Black" pitchFamily="34" charset="0"/>
              </a:rPr>
              <a:t>Дидактична:</a:t>
            </a:r>
          </a:p>
          <a:p>
            <a:pPr marL="2693988" indent="0">
              <a:buNone/>
            </a:pPr>
            <a:r>
              <a:rPr lang="uk-UA" sz="2400" dirty="0" smtClean="0"/>
              <a:t>Узагальнити поняття піраміда та зрізана піраміда. Навчити застосовувати формули об</a:t>
            </a:r>
            <a:r>
              <a:rPr lang="en-US" sz="2400" dirty="0" smtClean="0"/>
              <a:t>`</a:t>
            </a:r>
            <a:r>
              <a:rPr lang="uk-UA" sz="2400" dirty="0" err="1" smtClean="0"/>
              <a:t>єму</a:t>
            </a:r>
            <a:r>
              <a:rPr lang="uk-UA" sz="2400" dirty="0" smtClean="0"/>
              <a:t> піраміди. Виховати вміння побудови об</a:t>
            </a:r>
            <a:r>
              <a:rPr lang="en-US" sz="2400" dirty="0" smtClean="0"/>
              <a:t>`</a:t>
            </a:r>
            <a:r>
              <a:rPr lang="uk-UA" sz="2400" dirty="0" smtClean="0"/>
              <a:t>ємних геометричних фігур.</a:t>
            </a:r>
          </a:p>
          <a:p>
            <a:pPr marL="447675" indent="-358775">
              <a:buFont typeface="Wingdings" pitchFamily="2" charset="2"/>
              <a:buChar char="Ø"/>
            </a:pPr>
            <a:r>
              <a:rPr lang="uk-UA" sz="2400" b="1" dirty="0" smtClean="0">
                <a:solidFill>
                  <a:srgbClr val="FF0000"/>
                </a:solidFill>
              </a:rPr>
              <a:t>Розвиваюча:</a:t>
            </a:r>
          </a:p>
          <a:p>
            <a:pPr marL="2693988" indent="0">
              <a:buNone/>
            </a:pPr>
            <a:r>
              <a:rPr lang="uk-UA" sz="2400" dirty="0" smtClean="0"/>
              <a:t>Розвивати просторове мислення, уміння виділяти головне.</a:t>
            </a:r>
          </a:p>
          <a:p>
            <a:pPr marL="447675" indent="-358775"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FF0000"/>
                </a:solidFill>
              </a:rPr>
              <a:t>Виховна:</a:t>
            </a:r>
          </a:p>
          <a:p>
            <a:pPr marL="2693988" indent="0">
              <a:buNone/>
            </a:pPr>
            <a:r>
              <a:rPr lang="uk-UA" sz="2400" dirty="0" smtClean="0"/>
              <a:t>Акуратність у малюнках, культуру мислі та мовлення</a:t>
            </a:r>
            <a:endParaRPr lang="ru-RU" sz="2400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15370" cy="857256"/>
          </a:xfrm>
          <a:gradFill flip="none" rotWithShape="1">
            <a:gsLst>
              <a:gs pos="0">
                <a:srgbClr val="002060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uk-UA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Актуалізація</a:t>
            </a:r>
            <a:r>
              <a:rPr lang="uk-UA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опорних знань</a:t>
            </a:r>
            <a:endParaRPr lang="ru-RU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Содержимое 19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58204" cy="1500174"/>
          </a:xfrm>
          <a:gradFill>
            <a:gsLst>
              <a:gs pos="72000">
                <a:srgbClr val="00B05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r>
              <a:rPr lang="uk-UA" sz="4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Розв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uk-UA" sz="4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язування</a:t>
            </a:r>
            <a:r>
              <a:rPr lang="uk-UA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тренувальних  вправ  по  готовим  малюнкам</a:t>
            </a:r>
            <a:endParaRPr lang="ru-RU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0" y="1428736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grpSp>
        <p:nvGrpSpPr>
          <p:cNvPr id="40" name="Группа 39"/>
          <p:cNvGrpSpPr/>
          <p:nvPr/>
        </p:nvGrpSpPr>
        <p:grpSpPr>
          <a:xfrm>
            <a:off x="357158" y="2571744"/>
            <a:ext cx="2286016" cy="2519403"/>
            <a:chOff x="928662" y="2500306"/>
            <a:chExt cx="2286016" cy="2519403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928662" y="4572008"/>
              <a:ext cx="2286016" cy="42862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Группа 18"/>
            <p:cNvGrpSpPr/>
            <p:nvPr/>
          </p:nvGrpSpPr>
          <p:grpSpPr>
            <a:xfrm>
              <a:off x="928662" y="2500306"/>
              <a:ext cx="2286016" cy="2519403"/>
              <a:chOff x="1000100" y="2409795"/>
              <a:chExt cx="2286016" cy="2519403"/>
            </a:xfrm>
          </p:grpSpPr>
          <p:sp>
            <p:nvSpPr>
              <p:cNvPr id="14" name="Равнобедренный треугольник 13"/>
              <p:cNvSpPr/>
              <p:nvPr/>
            </p:nvSpPr>
            <p:spPr>
              <a:xfrm>
                <a:off x="1000100" y="2714620"/>
                <a:ext cx="1928826" cy="2214578"/>
              </a:xfrm>
              <a:prstGeom prst="triangle">
                <a:avLst>
                  <a:gd name="adj" fmla="val 5884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ый треугольник 15"/>
              <p:cNvSpPr/>
              <p:nvPr/>
            </p:nvSpPr>
            <p:spPr>
              <a:xfrm rot="20410001">
                <a:off x="2251665" y="2409795"/>
                <a:ext cx="997323" cy="2441273"/>
              </a:xfrm>
              <a:prstGeom prst="rtTriangle">
                <a:avLst/>
              </a:prstGeom>
              <a:noFill/>
              <a:ln w="41275">
                <a:solidFill>
                  <a:srgbClr val="FF0000"/>
                </a:solidFill>
                <a:prstDash val="solid"/>
              </a:ln>
              <a:scene3d>
                <a:camera prst="isometricOffAxis2Right">
                  <a:rot lat="1140000" lon="1775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Параллелограмм 17"/>
              <p:cNvSpPr/>
              <p:nvPr/>
            </p:nvSpPr>
            <p:spPr>
              <a:xfrm>
                <a:off x="1000100" y="4500570"/>
                <a:ext cx="2286016" cy="428628"/>
              </a:xfrm>
              <a:prstGeom prst="parallelogram">
                <a:avLst>
                  <a:gd name="adj" fmla="val 84710"/>
                </a:avLst>
              </a:prstGeom>
              <a:noFill/>
              <a:ln w="63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" name="Прямая соединительная линия 19"/>
              <p:cNvCxnSpPr/>
              <p:nvPr/>
            </p:nvCxnSpPr>
            <p:spPr>
              <a:xfrm rot="5400000">
                <a:off x="857224" y="3214686"/>
                <a:ext cx="1785950" cy="785818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 rot="10800000">
                <a:off x="1357290" y="4500570"/>
                <a:ext cx="1571636" cy="42862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1714480" y="3500438"/>
                <a:ext cx="71438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 rot="5400000" flipH="1" flipV="1">
                <a:off x="2428860" y="3357562"/>
                <a:ext cx="142876" cy="1428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 rot="10800000">
                <a:off x="1857356" y="3357562"/>
                <a:ext cx="71438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rot="5400000" flipH="1" flipV="1">
                <a:off x="1714480" y="3357562"/>
                <a:ext cx="142876" cy="142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>
                <a:stCxn id="14" idx="0"/>
              </p:cNvCxnSpPr>
              <p:nvPr/>
            </p:nvCxnSpPr>
            <p:spPr>
              <a:xfrm rot="16200000" flipH="1">
                <a:off x="1139019" y="3710796"/>
                <a:ext cx="2000264" cy="791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Группа 40"/>
          <p:cNvGrpSpPr/>
          <p:nvPr/>
        </p:nvGrpSpPr>
        <p:grpSpPr>
          <a:xfrm>
            <a:off x="3071802" y="2571744"/>
            <a:ext cx="2286016" cy="2519403"/>
            <a:chOff x="928662" y="2500306"/>
            <a:chExt cx="2286016" cy="2519403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928662" y="4572008"/>
              <a:ext cx="2286016" cy="42862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Группа 18"/>
            <p:cNvGrpSpPr/>
            <p:nvPr/>
          </p:nvGrpSpPr>
          <p:grpSpPr>
            <a:xfrm>
              <a:off x="928662" y="2500306"/>
              <a:ext cx="2286016" cy="2519403"/>
              <a:chOff x="1000100" y="2409795"/>
              <a:chExt cx="2286016" cy="2519403"/>
            </a:xfrm>
          </p:grpSpPr>
          <p:sp>
            <p:nvSpPr>
              <p:cNvPr id="44" name="Равнобедренный треугольник 43"/>
              <p:cNvSpPr/>
              <p:nvPr/>
            </p:nvSpPr>
            <p:spPr>
              <a:xfrm>
                <a:off x="1000100" y="2714620"/>
                <a:ext cx="1928826" cy="2214578"/>
              </a:xfrm>
              <a:prstGeom prst="triangle">
                <a:avLst>
                  <a:gd name="adj" fmla="val 5884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Прямоугольный треугольник 44"/>
              <p:cNvSpPr/>
              <p:nvPr/>
            </p:nvSpPr>
            <p:spPr>
              <a:xfrm rot="20410001">
                <a:off x="2251665" y="2409795"/>
                <a:ext cx="997323" cy="2441273"/>
              </a:xfrm>
              <a:prstGeom prst="rtTriangle">
                <a:avLst/>
              </a:prstGeom>
              <a:noFill/>
              <a:ln w="41275">
                <a:solidFill>
                  <a:srgbClr val="FF0000"/>
                </a:solidFill>
                <a:prstDash val="solid"/>
              </a:ln>
              <a:scene3d>
                <a:camera prst="isometricOffAxis2Right">
                  <a:rot lat="1140000" lon="17759998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6" name="Параллелограмм 45"/>
              <p:cNvSpPr/>
              <p:nvPr/>
            </p:nvSpPr>
            <p:spPr>
              <a:xfrm>
                <a:off x="1000100" y="4500570"/>
                <a:ext cx="2286016" cy="428628"/>
              </a:xfrm>
              <a:prstGeom prst="parallelogram">
                <a:avLst>
                  <a:gd name="adj" fmla="val 84710"/>
                </a:avLst>
              </a:prstGeom>
              <a:noFill/>
              <a:ln w="63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Прямая соединительная линия 46"/>
              <p:cNvCxnSpPr/>
              <p:nvPr/>
            </p:nvCxnSpPr>
            <p:spPr>
              <a:xfrm rot="5400000">
                <a:off x="857224" y="3214686"/>
                <a:ext cx="1785950" cy="785818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rot="10800000">
                <a:off x="1357290" y="4500570"/>
                <a:ext cx="1571636" cy="42862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1714480" y="3500438"/>
                <a:ext cx="71438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rot="5400000" flipH="1" flipV="1">
                <a:off x="2428860" y="3357562"/>
                <a:ext cx="142876" cy="1428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rot="10800000">
                <a:off x="1857356" y="3357562"/>
                <a:ext cx="71438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rot="5400000" flipH="1" flipV="1">
                <a:off x="1714480" y="3357562"/>
                <a:ext cx="142876" cy="142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>
                <a:stCxn id="44" idx="0"/>
              </p:cNvCxnSpPr>
              <p:nvPr/>
            </p:nvCxnSpPr>
            <p:spPr>
              <a:xfrm rot="16200000" flipH="1">
                <a:off x="1139019" y="3710796"/>
                <a:ext cx="2000264" cy="791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4" name="Равнобедренный треугольник 53"/>
          <p:cNvSpPr/>
          <p:nvPr/>
        </p:nvSpPr>
        <p:spPr>
          <a:xfrm flipV="1">
            <a:off x="5929322" y="4643446"/>
            <a:ext cx="2000264" cy="428628"/>
          </a:xfrm>
          <a:prstGeom prst="triangle">
            <a:avLst>
              <a:gd name="adj" fmla="val 28188"/>
            </a:avLst>
          </a:prstGeom>
          <a:ln w="95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>
            <a:stCxn id="54" idx="2"/>
            <a:endCxn id="54" idx="5"/>
          </p:cNvCxnSpPr>
          <p:nvPr/>
        </p:nvCxnSpPr>
        <p:spPr>
          <a:xfrm rot="16200000" flipH="1">
            <a:off x="6463189" y="4109579"/>
            <a:ext cx="214314" cy="128204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 flipH="1" flipV="1">
            <a:off x="5857884" y="3857628"/>
            <a:ext cx="1857388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54" idx="2"/>
          </p:cNvCxnSpPr>
          <p:nvPr/>
        </p:nvCxnSpPr>
        <p:spPr>
          <a:xfrm rot="5400000">
            <a:off x="5500694" y="3357562"/>
            <a:ext cx="1714512" cy="8572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endCxn id="54" idx="0"/>
          </p:cNvCxnSpPr>
          <p:nvPr/>
        </p:nvCxnSpPr>
        <p:spPr>
          <a:xfrm rot="5400000">
            <a:off x="5568297" y="3853793"/>
            <a:ext cx="2143140" cy="2934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endCxn id="54" idx="4"/>
          </p:cNvCxnSpPr>
          <p:nvPr/>
        </p:nvCxnSpPr>
        <p:spPr>
          <a:xfrm rot="16200000" flipH="1">
            <a:off x="6500826" y="3214686"/>
            <a:ext cx="1714512" cy="1143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4" idx="2"/>
            <a:endCxn id="54" idx="0"/>
          </p:cNvCxnSpPr>
          <p:nvPr/>
        </p:nvCxnSpPr>
        <p:spPr>
          <a:xfrm rot="16200000" flipH="1">
            <a:off x="5996925" y="4575843"/>
            <a:ext cx="428628" cy="5638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54" idx="0"/>
            <a:endCxn id="54" idx="4"/>
          </p:cNvCxnSpPr>
          <p:nvPr/>
        </p:nvCxnSpPr>
        <p:spPr>
          <a:xfrm rot="5400000" flipH="1" flipV="1">
            <a:off x="6997057" y="4139545"/>
            <a:ext cx="428628" cy="14364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54" idx="4"/>
            <a:endCxn id="54" idx="1"/>
          </p:cNvCxnSpPr>
          <p:nvPr/>
        </p:nvCxnSpPr>
        <p:spPr>
          <a:xfrm rot="16200000" flipH="1" flipV="1">
            <a:off x="6963256" y="3891429"/>
            <a:ext cx="214314" cy="171834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Равнобедренный треугольник 87"/>
          <p:cNvSpPr/>
          <p:nvPr/>
        </p:nvSpPr>
        <p:spPr>
          <a:xfrm flipV="1">
            <a:off x="6429388" y="3643314"/>
            <a:ext cx="857256" cy="142876"/>
          </a:xfrm>
          <a:prstGeom prst="triangle">
            <a:avLst>
              <a:gd name="adj" fmla="val 27301"/>
            </a:avLst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единительная линия 89"/>
          <p:cNvCxnSpPr>
            <a:stCxn id="88" idx="2"/>
            <a:endCxn id="88" idx="0"/>
          </p:cNvCxnSpPr>
          <p:nvPr/>
        </p:nvCxnSpPr>
        <p:spPr>
          <a:xfrm rot="16200000" flipH="1">
            <a:off x="6474969" y="3597733"/>
            <a:ext cx="142876" cy="234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88" idx="0"/>
            <a:endCxn id="88" idx="4"/>
          </p:cNvCxnSpPr>
          <p:nvPr/>
        </p:nvCxnSpPr>
        <p:spPr>
          <a:xfrm rot="5400000" flipH="1" flipV="1">
            <a:off x="6903597" y="3403143"/>
            <a:ext cx="142876" cy="623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57290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85852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214414" y="50006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214414" y="357187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28728" y="37861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4071934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1428728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</a:t>
            </a:r>
            <a:r>
              <a:rPr lang="ru-RU" dirty="0" smtClean="0"/>
              <a:t>₁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1928794" y="22859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5072066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4000496" y="47148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143372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о₁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6715140" y="34290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o₁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6858016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6715140" y="40005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6643702" y="2285992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</a:t>
            </a:r>
            <a:r>
              <a:rPr lang="en-US" sz="2400" dirty="0" smtClean="0"/>
              <a:t>s</a:t>
            </a:r>
          </a:p>
          <a:p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7072330" y="4857760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6572264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7143768" y="2214554"/>
            <a:ext cx="59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V-?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500562" y="3571876"/>
            <a:ext cx="78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а/2</a:t>
            </a:r>
            <a:endParaRPr lang="ru-RU" dirty="0"/>
          </a:p>
        </p:txBody>
      </p:sp>
    </p:spTree>
  </p:cSld>
  <p:clrMapOvr>
    <a:masterClrMapping/>
  </p:clrMapOvr>
  <p:transition spd="slow" advClick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8" grpId="0" animBg="1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6" grpId="0"/>
      <p:bldP spid="107" grpId="0"/>
      <p:bldP spid="108" grpId="0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500198"/>
          </a:xfr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pPr algn="ctr"/>
            <a:r>
              <a:rPr lang="uk-UA" sz="5400" b="1" i="1" dirty="0" smtClean="0">
                <a:solidFill>
                  <a:srgbClr val="FFFF00"/>
                </a:solidFill>
                <a:latin typeface="Arial Black" pitchFamily="34" charset="0"/>
              </a:rPr>
              <a:t>          </a:t>
            </a:r>
            <a:r>
              <a:rPr lang="uk-UA" sz="5400" b="1" i="1" dirty="0" smtClean="0">
                <a:solidFill>
                  <a:srgbClr val="FF0000"/>
                </a:solidFill>
                <a:latin typeface="Arial Black" pitchFamily="34" charset="0"/>
              </a:rPr>
              <a:t>     Робота в групах</a:t>
            </a:r>
            <a:endParaRPr lang="ru-RU" sz="5400" b="1" i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uk-UA" sz="1800" dirty="0" smtClean="0">
                <a:solidFill>
                  <a:srgbClr val="002060"/>
                </a:solidFill>
              </a:rPr>
              <a:t>1) Висота  правильної піраміди  дорівнює  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1800" dirty="0" smtClean="0">
                <a:solidFill>
                  <a:srgbClr val="002060"/>
                </a:solidFill>
              </a:rPr>
              <a:t>√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1800" dirty="0" smtClean="0">
                <a:solidFill>
                  <a:srgbClr val="002060"/>
                </a:solidFill>
              </a:rPr>
              <a:t>см, а висота її основи  дорівнює  см. Обчислити об</a:t>
            </a:r>
            <a:r>
              <a:rPr lang="en-US" sz="1800" dirty="0" smtClean="0">
                <a:solidFill>
                  <a:srgbClr val="002060"/>
                </a:solidFill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</a:rPr>
              <a:t>єм</a:t>
            </a:r>
            <a:r>
              <a:rPr lang="uk-UA" sz="1800" dirty="0" smtClean="0">
                <a:solidFill>
                  <a:srgbClr val="002060"/>
                </a:solidFill>
              </a:rPr>
              <a:t> піраміди</a:t>
            </a: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</a:rPr>
              <a:t>          А)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uk-UA" sz="1800" dirty="0" smtClean="0">
                <a:solidFill>
                  <a:srgbClr val="002060"/>
                </a:solidFill>
              </a:rPr>
              <a:t>см³;  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Б)48см³</a:t>
            </a:r>
            <a:r>
              <a:rPr lang="uk-UA" sz="1800" dirty="0" smtClean="0">
                <a:solidFill>
                  <a:srgbClr val="002060"/>
                </a:solidFill>
              </a:rPr>
              <a:t>;  В)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16см³;  Г)24см³;  Д)18см³</a:t>
            </a:r>
          </a:p>
          <a:p>
            <a:pPr>
              <a:buNone/>
            </a:pPr>
            <a:endParaRPr lang="uk-UA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7675" indent="-447675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2) Висота  правильної  чотирикутної піраміди  дорівнює 10см,а  діагональ її  основи  дорівнює 6см. Обчислити об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піраміди.</a:t>
            </a:r>
          </a:p>
          <a:p>
            <a:pPr marL="357188" indent="-357188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А)30см³;  Б)180см³;  В)120см³;  Г)360см³;  Д)90см³.</a:t>
            </a:r>
          </a:p>
          <a:p>
            <a:pPr marL="357188" indent="-357188">
              <a:buNone/>
            </a:pPr>
            <a:endParaRPr lang="uk-UA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3) Сторона основи </a:t>
            </a:r>
            <a:r>
              <a:rPr lang="uk-UA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правельної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трикутної піраміди дорівнює 6см,а її висота дорівнює 5√см. Обчислити об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піраміди.</a:t>
            </a:r>
          </a:p>
          <a:p>
            <a:pPr marL="357188" indent="-357188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А)30√3см³;  Б)60√3см³;  В)135см³;  Г)45см³;  Д)90см³.</a:t>
            </a:r>
          </a:p>
          <a:p>
            <a:pPr marL="357188" indent="-357188">
              <a:buNone/>
            </a:pPr>
            <a:endParaRPr lang="uk-UA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4) В основі піраміди лежить прямокутник, сторони якого </a:t>
            </a:r>
            <a:r>
              <a:rPr lang="uk-UA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дорівняюють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8 і 10см.</a:t>
            </a:r>
          </a:p>
          <a:p>
            <a:pPr marL="357188" indent="-357188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Обчислити об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піраміди, якщо висота її дорівнює 12см.</a:t>
            </a:r>
          </a:p>
          <a:p>
            <a:pPr marL="357188" indent="-357188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А)320см³;  Б)960см³;  В)160см³;  Г)480см³;  Д)800см³.</a:t>
            </a:r>
          </a:p>
          <a:p>
            <a:pPr marL="357188" indent="-357188">
              <a:buNone/>
            </a:pPr>
            <a:endParaRPr lang="uk-UA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buNone/>
            </a:pP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5) У прямокутному паралелепіпеді діагональ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утворює з площиною  основи     кут </a:t>
            </a:r>
            <a:r>
              <a:rPr lang="el-GR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, а з площиною бічної грані кут </a:t>
            </a:r>
            <a:r>
              <a:rPr lang="el-GR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, знайти об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паралелепіпеда.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uk-UA" sz="1800" dirty="0" smtClean="0"/>
          </a:p>
          <a:p>
            <a:pPr>
              <a:buNone/>
            </a:pPr>
            <a:endParaRPr lang="uk-UA" dirty="0" smtClean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  <a:gradFill flip="none" rotWithShape="1">
            <a:gsLst>
              <a:gs pos="55000">
                <a:srgbClr val="0070C0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1)В основі піраміди лежить прямокутник з сторонами 12 і 10 см. Висота піраміди дорівнює 8см. Обчислити</a:t>
            </a:r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об</a:t>
            </a:r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пірамід.</a:t>
            </a: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А)240см³;  Б)160см³;  В)480см³;  Г)960см³;  Д)320см³.</a:t>
            </a:r>
          </a:p>
          <a:p>
            <a:pPr marL="342900" indent="-342900">
              <a:buNone/>
            </a:pPr>
            <a:endParaRPr lang="uk-UA" sz="1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2)В основі піраміди лежить ромб з діагоналями 12 і 16см. Висота піраміди 20см. </a:t>
            </a: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Обчислити об</a:t>
            </a:r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піраміди.</a:t>
            </a: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А)1920см³;  Б)3840см³;  В)840см³;  Г)1280см³;  Д)320см³. </a:t>
            </a:r>
          </a:p>
          <a:p>
            <a:pPr marL="342900" indent="-342900">
              <a:buNone/>
            </a:pPr>
            <a:endParaRPr lang="uk-UA" sz="1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3)В основі піраміди лежить рівнобедрений трикутник , основа якого 8см, а висота, проведена до неї, 5см.Обчислити об</a:t>
            </a:r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піраміди, якщо її висота дорівнює 12см</a:t>
            </a: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А)60см³;  Б)120см³;  В)480см³;  Г)240см³;  Д)80см³. </a:t>
            </a:r>
          </a:p>
          <a:p>
            <a:pPr marL="342900" indent="-342900">
              <a:buNone/>
            </a:pPr>
            <a:endParaRPr lang="uk-UA" sz="1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4)В основі піраміди лежить прямокутний трикутник з катетами 8 і 6см. Висота піраміди дорівнює 10см. Обчислити Об</a:t>
            </a:r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піраміди.</a:t>
            </a: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А)160см³;  Б)80см³;  В)240см³;  Г)480см³;  Д)120см³.</a:t>
            </a:r>
          </a:p>
          <a:p>
            <a:pPr marL="342900" indent="-342900">
              <a:buNone/>
            </a:pPr>
            <a:endParaRPr lang="uk-UA" sz="1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5)Діагональ бічної грані правильної трикутної призми дорівнює </a:t>
            </a:r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та утворює з площиною основи кут </a:t>
            </a:r>
            <a:r>
              <a:rPr lang="el-GR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uk-UA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Знайти бічну поверхню призми.</a:t>
            </a:r>
            <a:endParaRPr lang="ru-RU" sz="1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500042"/>
            <a:ext cx="8643998" cy="500066"/>
          </a:xfr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                                                                                             </a:t>
            </a:r>
            <a:r>
              <a:rPr lang="uk-UA" sz="36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Група №3</a:t>
            </a:r>
            <a:endParaRPr lang="ru-RU" sz="36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786454"/>
          </a:xfrm>
          <a:gradFill flip="none" rotWithShape="1">
            <a:gsLst>
              <a:gs pos="0">
                <a:srgbClr val="00B05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В основі піраміди лежить ромб. Основою висоти піраміди є точка перетину діагоналей ромба, яка віддалена від його вершин на відстані 4 і 3см.Обчислити об</a:t>
            </a:r>
            <a:r>
              <a:rPr lang="en-US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itchFamily="34" charset="0"/>
                <a:cs typeface="Times New Roman" pitchFamily="18" charset="0"/>
              </a:rPr>
              <a:t>`</a:t>
            </a:r>
            <a:r>
              <a:rPr lang="uk-UA" sz="1800" b="1" i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піраміди, якщо її висота дорівнює 10см.</a:t>
            </a:r>
          </a:p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А)480см³;  Б)240см³;  В)160см;  Г)80см³;  Д)120см³.</a:t>
            </a:r>
          </a:p>
          <a:p>
            <a:pPr marL="342900" indent="-342900">
              <a:buNone/>
            </a:pPr>
            <a:endParaRPr lang="uk-UA" sz="1800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Сторона основи правильної чотирикутної піраміди дорівнює 8см. Обчислити об</a:t>
            </a:r>
            <a:r>
              <a:rPr lang="en-US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itchFamily="34" charset="0"/>
                <a:cs typeface="Times New Roman" pitchFamily="18" charset="0"/>
              </a:rPr>
              <a:t>`</a:t>
            </a:r>
            <a:r>
              <a:rPr lang="uk-UA" sz="1800" b="1" i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піраміди, якщо її висота дорівнює 30см</a:t>
            </a:r>
          </a:p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А)100см³;  Б)1000см³;  В)3000см³;  Г)1200см³;  Д)400см³.</a:t>
            </a:r>
          </a:p>
          <a:p>
            <a:pPr marL="342900" indent="-342900">
              <a:buNone/>
            </a:pPr>
            <a:endParaRPr lang="uk-UA" sz="1800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3)В основі піраміди лежить ромб, сторона якого дорівнює 8см,а його висота-6см, Висота піраміди дорівнює 10см ,Обчислить об</a:t>
            </a:r>
            <a:r>
              <a:rPr lang="en-US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itchFamily="34" charset="0"/>
                <a:cs typeface="Times New Roman" pitchFamily="18" charset="0"/>
              </a:rPr>
              <a:t>`</a:t>
            </a:r>
            <a:r>
              <a:rPr lang="uk-UA" sz="1800" b="1" i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піраміди.</a:t>
            </a:r>
          </a:p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А)120см³;  Б)430см³;  В)160см³;  Г)240см³;  Д)80см³.</a:t>
            </a:r>
          </a:p>
          <a:p>
            <a:pPr marL="342900" indent="-342900">
              <a:buNone/>
            </a:pPr>
            <a:endParaRPr lang="uk-UA" sz="1800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4)В основі піраміди лежить трикутник, одна із </a:t>
            </a:r>
            <a:r>
              <a:rPr lang="uk-UA" sz="1800" b="1" i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стрін</a:t>
            </a: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якого дорівнює 8см,а висота, </a:t>
            </a:r>
            <a:r>
              <a:rPr lang="uk-UA" sz="1800" b="1" i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провідена</a:t>
            </a: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до неї,-5см. Обчислити об</a:t>
            </a:r>
            <a:r>
              <a:rPr lang="en-US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Cond" pitchFamily="34" charset="0"/>
                <a:cs typeface="Times New Roman" pitchFamily="18" charset="0"/>
              </a:rPr>
              <a:t>`</a:t>
            </a:r>
            <a:r>
              <a:rPr lang="uk-UA" sz="1800" b="1" i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єм</a:t>
            </a: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піраміди, якщо її висота дорівнює 12см.</a:t>
            </a:r>
          </a:p>
          <a:p>
            <a:pPr marL="342900" indent="-342900">
              <a:buNone/>
            </a:pPr>
            <a:r>
              <a:rPr lang="uk-UA" sz="18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А)80см³;  Б)160см³;  В)240см³;  Г)480см³;  Д)360см³.</a:t>
            </a:r>
          </a:p>
          <a:p>
            <a:pPr marL="342900" indent="-342900">
              <a:buNone/>
            </a:pPr>
            <a:endParaRPr lang="uk-UA" sz="18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r>
              <a:rPr lang="uk-UA" sz="1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5)Апофема правильною трикутної піраміди дорівнює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uk-UA" sz="1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uk-UA" sz="18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двогранй</a:t>
            </a:r>
            <a:r>
              <a:rPr lang="uk-UA" sz="1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кут при основі  </a:t>
            </a:r>
            <a:r>
              <a:rPr lang="el-GR" sz="1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uk-UA" sz="18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. Знайти бокову поверхню піраміди.</a:t>
            </a:r>
            <a:endParaRPr lang="ru-RU" sz="1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96020"/>
          </a:xfrm>
          <a:gradFill>
            <a:gsLst>
              <a:gs pos="0">
                <a:srgbClr val="00B0F0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r="100000" b="100000"/>
            </a:path>
          </a:gradFill>
        </p:spPr>
        <p:txBody>
          <a:bodyPr>
            <a:noAutofit/>
          </a:bodyPr>
          <a:lstStyle/>
          <a:p>
            <a:r>
              <a:rPr lang="uk-UA" sz="2000" dirty="0" smtClean="0"/>
              <a:t>                                                    </a:t>
            </a:r>
            <a:r>
              <a:rPr lang="uk-UA" sz="2400" b="1" dirty="0" smtClean="0">
                <a:solidFill>
                  <a:srgbClr val="002060"/>
                </a:solidFill>
              </a:rPr>
              <a:t>4 група студентів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  <a:gradFill flip="none" rotWithShape="1">
            <a:gsLst>
              <a:gs pos="0">
                <a:srgbClr val="00B0F0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1)В основі піраміди лежить ромб, сторона якого дорівнює 8см. Основою висоти піраміди є центр кола, вписаного в її основу; радіус цього кола дорівнює 5см. Висота піраміди 12см. Обчислити об</a:t>
            </a:r>
            <a:r>
              <a:rPr lang="en-US" sz="1800" dirty="0" smtClean="0">
                <a:solidFill>
                  <a:srgbClr val="002060"/>
                </a:solidFill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піраміди.</a:t>
            </a: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    А)480см³;  Б)320см³;  В)640см³;  Г)960см³;   Д)160см³.</a:t>
            </a:r>
          </a:p>
          <a:p>
            <a:pPr>
              <a:buNone/>
            </a:pPr>
            <a:endParaRPr lang="uk-UA" sz="18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2)В основі прямої призми лежить трикутник, сторона якого дорівнює 12см, а висота,проведена до неї,-5спм. Бічне ребро призми дорівнює 8см. Обчислити об</a:t>
            </a:r>
            <a:r>
              <a:rPr lang="en-US" sz="1800" dirty="0" smtClean="0">
                <a:solidFill>
                  <a:srgbClr val="002060"/>
                </a:solidFill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призми.</a:t>
            </a: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    А)360см;  Б)80см³;  В)240см³;  Г)480см³;  Д)320см³.</a:t>
            </a:r>
          </a:p>
          <a:p>
            <a:pPr>
              <a:buNone/>
            </a:pPr>
            <a:endParaRPr lang="uk-UA" sz="18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3)В основі піраміди лежить прямокутний трикутник. Всі бічні ребра піраміди рівні.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Основа </a:t>
            </a:r>
            <a:r>
              <a:rPr lang="ru-RU" sz="1800" dirty="0" err="1" smtClean="0">
                <a:solidFill>
                  <a:srgbClr val="002060"/>
                </a:solidFill>
                <a:cs typeface="Times New Roman" pitchFamily="18" charset="0"/>
              </a:rPr>
              <a:t>висоти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піраміди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002060"/>
                </a:solidFill>
                <a:cs typeface="Times New Roman" pitchFamily="18" charset="0"/>
              </a:rPr>
              <a:t>віддалена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002060"/>
                </a:solidFill>
                <a:cs typeface="Times New Roman" pitchFamily="18" charset="0"/>
              </a:rPr>
              <a:t>від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002060"/>
                </a:solidFill>
                <a:cs typeface="Times New Roman" pitchFamily="18" charset="0"/>
              </a:rPr>
              <a:t>катетів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002060"/>
                </a:solidFill>
                <a:cs typeface="Times New Roman" pitchFamily="18" charset="0"/>
              </a:rPr>
              <a:t>цього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002060"/>
                </a:solidFill>
                <a:cs typeface="Times New Roman" pitchFamily="18" charset="0"/>
              </a:rPr>
              <a:t>трикутника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на3 </a:t>
            </a:r>
            <a:r>
              <a:rPr lang="ru-RU" sz="1800" dirty="0" err="1" smtClean="0">
                <a:solidFill>
                  <a:srgbClr val="002060"/>
                </a:solidFill>
                <a:cs typeface="Times New Roman" pitchFamily="18" charset="0"/>
              </a:rPr>
              <a:t>і</a:t>
            </a:r>
            <a:r>
              <a:rPr lang="ru-RU" sz="1800" dirty="0" smtClean="0">
                <a:solidFill>
                  <a:srgbClr val="002060"/>
                </a:solidFill>
                <a:cs typeface="Times New Roman" pitchFamily="18" charset="0"/>
              </a:rPr>
              <a:t> 4см.</a:t>
            </a: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    Висота піраміди дорівнює 10см. Обчислити об</a:t>
            </a:r>
            <a:r>
              <a:rPr lang="en-US" sz="1800" dirty="0" smtClean="0">
                <a:solidFill>
                  <a:srgbClr val="002060"/>
                </a:solidFill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піраміди.</a:t>
            </a: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    А)80см³;  Б)480см³;  В)240см³;  Г)160см³;  Д)320см³.</a:t>
            </a:r>
          </a:p>
          <a:p>
            <a:pPr>
              <a:buNone/>
            </a:pPr>
            <a:endParaRPr lang="uk-UA" sz="18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4)В основі піраміди лежить ромб, діагоналі якого дорівнюють 8 і 6см. Висота піраміди дорівнює 16см. Обчислити об</a:t>
            </a:r>
            <a:r>
              <a:rPr lang="en-US" sz="1800" dirty="0" smtClean="0">
                <a:solidFill>
                  <a:srgbClr val="002060"/>
                </a:solidFill>
                <a:cs typeface="Times New Roman" pitchFamily="18" charset="0"/>
              </a:rPr>
              <a:t>`</a:t>
            </a:r>
            <a:r>
              <a:rPr lang="uk-UA" sz="1800" dirty="0" err="1" smtClean="0">
                <a:solidFill>
                  <a:srgbClr val="002060"/>
                </a:solidFill>
                <a:cs typeface="Times New Roman" pitchFamily="18" charset="0"/>
              </a:rPr>
              <a:t>єм</a:t>
            </a: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піраміди.</a:t>
            </a: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   А)768см³;  Б)64см³;  В)384см³;  Г)256см³;  Д)128см³.</a:t>
            </a:r>
          </a:p>
          <a:p>
            <a:pPr>
              <a:buNone/>
            </a:pPr>
            <a:endParaRPr lang="uk-UA" sz="1800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5)Діагональ бічної грані правильної чотирикутної призми дорівнює </a:t>
            </a:r>
            <a:r>
              <a:rPr lang="en-US" sz="1800" dirty="0" smtClean="0">
                <a:solidFill>
                  <a:srgbClr val="002060"/>
                </a:solidFill>
                <a:cs typeface="Times New Roman" pitchFamily="18" charset="0"/>
              </a:rPr>
              <a:t>d</a:t>
            </a: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 та утворює  з площиною основи кут </a:t>
            </a:r>
            <a:r>
              <a:rPr lang="el-GR" sz="1800" dirty="0" smtClean="0">
                <a:solidFill>
                  <a:srgbClr val="002060"/>
                </a:solidFill>
                <a:cs typeface="Times New Roman" pitchFamily="18" charset="0"/>
              </a:rPr>
              <a:t>β</a:t>
            </a:r>
            <a:r>
              <a:rPr lang="uk-UA" sz="1800" dirty="0" smtClean="0">
                <a:solidFill>
                  <a:srgbClr val="002060"/>
                </a:solidFill>
                <a:cs typeface="Times New Roman" pitchFamily="18" charset="0"/>
              </a:rPr>
              <a:t>. Знайти бічну поверхню призми.</a:t>
            </a:r>
          </a:p>
          <a:p>
            <a:pPr>
              <a:buNone/>
            </a:pP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зентация t">
  <a:themeElements>
    <a:clrScheme name="Изящная">
      <a:dk1>
        <a:sysClr val="windowText" lastClr="000000"/>
      </a:dk1>
      <a:lt1>
        <a:sysClr val="window" lastClr="F4F4F4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910</Words>
  <Application>Microsoft Office PowerPoint</Application>
  <PresentationFormat>Экран (4:3)</PresentationFormat>
  <Paragraphs>103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Презентация t</vt:lpstr>
      <vt:lpstr>Тема:  Розв`язування задач на  знаходження об`єму піраміди</vt:lpstr>
      <vt:lpstr>Вид заняття: практичне.</vt:lpstr>
      <vt:lpstr>Слайд 3</vt:lpstr>
      <vt:lpstr>Актуалізація опорних знань</vt:lpstr>
      <vt:lpstr>Розв`язування  тренувальних  вправ  по  готовим  малюнкам</vt:lpstr>
      <vt:lpstr>               Робота в групах</vt:lpstr>
      <vt:lpstr>Слайд 7</vt:lpstr>
      <vt:lpstr>                                                                                             Група №3</vt:lpstr>
      <vt:lpstr>                                                    4 група студентів</vt:lpstr>
      <vt:lpstr>                                            Д\ЗАВДАННЯ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 Розв`язування задач на  знаходження об`єму піраміди</dc:title>
  <dc:creator>Admin</dc:creator>
  <cp:lastModifiedBy>Наташа</cp:lastModifiedBy>
  <cp:revision>14</cp:revision>
  <dcterms:created xsi:type="dcterms:W3CDTF">2010-12-09T19:30:17Z</dcterms:created>
  <dcterms:modified xsi:type="dcterms:W3CDTF">2011-08-26T11:01:44Z</dcterms:modified>
</cp:coreProperties>
</file>