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DE7DFE7-BAAA-41CB-8E79-C8848A7CB004}" type="datetimeFigureOut">
              <a:rPr lang="uk-UA" smtClean="0"/>
              <a:pPr/>
              <a:t>26.08.2011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uk-UA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425007A-27A0-4AE2-A4DF-55C382A7066D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DFE7-BAAA-41CB-8E79-C8848A7CB004}" type="datetimeFigureOut">
              <a:rPr lang="uk-UA" smtClean="0"/>
              <a:pPr/>
              <a:t>26.08.2011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007A-27A0-4AE2-A4DF-55C382A7066D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DFE7-BAAA-41CB-8E79-C8848A7CB004}" type="datetimeFigureOut">
              <a:rPr lang="uk-UA" smtClean="0"/>
              <a:pPr/>
              <a:t>26.08.2011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007A-27A0-4AE2-A4DF-55C382A7066D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E7DFE7-BAAA-41CB-8E79-C8848A7CB004}" type="datetimeFigureOut">
              <a:rPr lang="uk-UA" smtClean="0"/>
              <a:pPr/>
              <a:t>26.08.2011</a:t>
            </a:fld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425007A-27A0-4AE2-A4DF-55C382A7066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DE7DFE7-BAAA-41CB-8E79-C8848A7CB004}" type="datetimeFigureOut">
              <a:rPr lang="uk-UA" smtClean="0"/>
              <a:pPr/>
              <a:t>26.08.2011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uk-UA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425007A-27A0-4AE2-A4DF-55C382A7066D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DFE7-BAAA-41CB-8E79-C8848A7CB004}" type="datetimeFigureOut">
              <a:rPr lang="uk-UA" smtClean="0"/>
              <a:pPr/>
              <a:t>26.08.2011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007A-27A0-4AE2-A4DF-55C382A7066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DFE7-BAAA-41CB-8E79-C8848A7CB004}" type="datetimeFigureOut">
              <a:rPr lang="uk-UA" smtClean="0"/>
              <a:pPr/>
              <a:t>26.08.2011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007A-27A0-4AE2-A4DF-55C382A7066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E7DFE7-BAAA-41CB-8E79-C8848A7CB004}" type="datetimeFigureOut">
              <a:rPr lang="uk-UA" smtClean="0"/>
              <a:pPr/>
              <a:t>26.08.2011</a:t>
            </a:fld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25007A-27A0-4AE2-A4DF-55C382A7066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DFE7-BAAA-41CB-8E79-C8848A7CB004}" type="datetimeFigureOut">
              <a:rPr lang="uk-UA" smtClean="0"/>
              <a:pPr/>
              <a:t>26.08.2011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007A-27A0-4AE2-A4DF-55C382A7066D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E7DFE7-BAAA-41CB-8E79-C8848A7CB004}" type="datetimeFigureOut">
              <a:rPr lang="uk-UA" smtClean="0"/>
              <a:pPr/>
              <a:t>26.08.2011</a:t>
            </a:fld>
            <a:endParaRPr lang="uk-UA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425007A-27A0-4AE2-A4DF-55C382A7066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E7DFE7-BAAA-41CB-8E79-C8848A7CB004}" type="datetimeFigureOut">
              <a:rPr lang="uk-UA" smtClean="0"/>
              <a:pPr/>
              <a:t>26.08.2011</a:t>
            </a:fld>
            <a:endParaRPr lang="uk-UA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25007A-27A0-4AE2-A4DF-55C382A7066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DE7DFE7-BAAA-41CB-8E79-C8848A7CB004}" type="datetimeFigureOut">
              <a:rPr lang="uk-UA" smtClean="0"/>
              <a:pPr/>
              <a:t>26.08.2011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425007A-27A0-4AE2-A4DF-55C382A7066D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3024336"/>
          </a:xfrm>
        </p:spPr>
        <p:txBody>
          <a:bodyPr>
            <a:normAutofit fontScale="90000"/>
          </a:bodyPr>
          <a:lstStyle/>
          <a:p>
            <a:pPr algn="ctr"/>
            <a:r>
              <a:rPr lang="uk-UA" sz="3600" dirty="0" smtClean="0">
                <a:latin typeface="Monotype Corsiva" pitchFamily="66" charset="0"/>
              </a:rPr>
              <a:t/>
            </a:r>
            <a:br>
              <a:rPr lang="uk-UA" sz="3600" dirty="0" smtClean="0">
                <a:latin typeface="Monotype Corsiva" pitchFamily="66" charset="0"/>
              </a:rPr>
            </a:br>
            <a:r>
              <a:rPr lang="uk-UA" sz="3600" dirty="0" smtClean="0">
                <a:latin typeface="Monotype Corsiva" pitchFamily="66" charset="0"/>
              </a:rPr>
              <a:t/>
            </a:r>
            <a:br>
              <a:rPr lang="uk-UA" sz="3600" dirty="0" smtClean="0">
                <a:latin typeface="Monotype Corsiva" pitchFamily="66" charset="0"/>
              </a:rPr>
            </a:br>
            <a:r>
              <a:rPr lang="uk-UA" sz="3600" dirty="0" smtClean="0">
                <a:latin typeface="Monotype Corsiva" pitchFamily="66" charset="0"/>
              </a:rPr>
              <a:t/>
            </a:r>
            <a:br>
              <a:rPr lang="uk-UA" sz="3600" dirty="0" smtClean="0">
                <a:latin typeface="Monotype Corsiva" pitchFamily="66" charset="0"/>
              </a:rPr>
            </a:br>
            <a:r>
              <a:rPr lang="uk-UA" sz="3600" dirty="0" smtClean="0">
                <a:latin typeface="Monotype Corsiva" pitchFamily="66" charset="0"/>
              </a:rPr>
              <a:t/>
            </a:r>
            <a:br>
              <a:rPr lang="uk-UA" sz="3600" dirty="0" smtClean="0">
                <a:latin typeface="Monotype Corsiva" pitchFamily="66" charset="0"/>
              </a:rPr>
            </a:br>
            <a:r>
              <a:rPr lang="uk-UA" sz="3600" dirty="0" smtClean="0">
                <a:latin typeface="Monotype Corsiva" pitchFamily="66" charset="0"/>
              </a:rPr>
              <a:t>Тема:</a:t>
            </a:r>
            <a:br>
              <a:rPr lang="uk-UA" sz="3600" dirty="0" smtClean="0">
                <a:latin typeface="Monotype Corsiva" pitchFamily="66" charset="0"/>
              </a:rPr>
            </a:br>
            <a:r>
              <a:rPr lang="uk-UA" sz="3600" dirty="0" smtClean="0">
                <a:latin typeface="Monotype Corsiva" pitchFamily="66" charset="0"/>
              </a:rPr>
              <a:t/>
            </a:r>
            <a:br>
              <a:rPr lang="uk-UA" sz="3600" dirty="0" smtClean="0">
                <a:latin typeface="Monotype Corsiva" pitchFamily="66" charset="0"/>
              </a:rPr>
            </a:br>
            <a:r>
              <a:rPr lang="uk-UA" sz="3600" dirty="0" smtClean="0">
                <a:latin typeface="Monotype Corsiva" pitchFamily="66" charset="0"/>
              </a:rPr>
              <a:t>розв`язування </a:t>
            </a:r>
            <a:r>
              <a:rPr lang="uk-UA" sz="3600" dirty="0" smtClean="0">
                <a:latin typeface="Monotype Corsiva" pitchFamily="66" charset="0"/>
              </a:rPr>
              <a:t>задач на </a:t>
            </a:r>
            <a:r>
              <a:rPr lang="uk-UA" sz="3600" dirty="0" smtClean="0">
                <a:latin typeface="Monotype Corsiva" pitchFamily="66" charset="0"/>
              </a:rPr>
              <a:t/>
            </a:r>
            <a:br>
              <a:rPr lang="uk-UA" sz="3600" dirty="0" smtClean="0">
                <a:latin typeface="Monotype Corsiva" pitchFamily="66" charset="0"/>
              </a:rPr>
            </a:br>
            <a:r>
              <a:rPr lang="uk-UA" sz="3600" dirty="0" smtClean="0">
                <a:latin typeface="Monotype Corsiva" pitchFamily="66" charset="0"/>
              </a:rPr>
              <a:t/>
            </a:r>
            <a:br>
              <a:rPr lang="uk-UA" sz="3600" dirty="0" smtClean="0">
                <a:latin typeface="Monotype Corsiva" pitchFamily="66" charset="0"/>
              </a:rPr>
            </a:br>
            <a:r>
              <a:rPr lang="uk-UA" sz="3600" dirty="0" smtClean="0">
                <a:latin typeface="Monotype Corsiva" pitchFamily="66" charset="0"/>
              </a:rPr>
              <a:t>знаходження </a:t>
            </a:r>
            <a:r>
              <a:rPr lang="uk-UA" sz="3600" dirty="0" smtClean="0">
                <a:latin typeface="Monotype Corsiva" pitchFamily="66" charset="0"/>
              </a:rPr>
              <a:t>поверхні та об`єму </a:t>
            </a:r>
            <a:r>
              <a:rPr lang="uk-UA" sz="3600" dirty="0" smtClean="0">
                <a:latin typeface="Monotype Corsiva" pitchFamily="66" charset="0"/>
              </a:rPr>
              <a:t/>
            </a:r>
            <a:br>
              <a:rPr lang="uk-UA" sz="3600" dirty="0" smtClean="0">
                <a:latin typeface="Monotype Corsiva" pitchFamily="66" charset="0"/>
              </a:rPr>
            </a:br>
            <a:r>
              <a:rPr lang="uk-UA" sz="3600" dirty="0" smtClean="0">
                <a:latin typeface="Monotype Corsiva" pitchFamily="66" charset="0"/>
              </a:rPr>
              <a:t/>
            </a:r>
            <a:br>
              <a:rPr lang="uk-UA" sz="3600" dirty="0" smtClean="0">
                <a:latin typeface="Monotype Corsiva" pitchFamily="66" charset="0"/>
              </a:rPr>
            </a:br>
            <a:r>
              <a:rPr lang="uk-UA" sz="3600" dirty="0" smtClean="0">
                <a:latin typeface="Monotype Corsiva" pitchFamily="66" charset="0"/>
              </a:rPr>
              <a:t>циліндра </a:t>
            </a:r>
            <a:r>
              <a:rPr lang="uk-UA" sz="3600" dirty="0" smtClean="0">
                <a:latin typeface="Monotype Corsiva" pitchFamily="66" charset="0"/>
              </a:rPr>
              <a:t>та конуса.</a:t>
            </a:r>
            <a:endParaRPr lang="uk-UA" sz="3600" dirty="0"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dirty="0" smtClean="0">
                <a:latin typeface="Monotype Corsiva" pitchFamily="66" charset="0"/>
              </a:rPr>
              <a:t>Домашнє завдання:</a:t>
            </a:r>
            <a:endParaRPr lang="uk-UA" dirty="0">
              <a:latin typeface="Monotype Corsiva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Утворююча конуса 10см.Висота 8см. Знайти об`єм конуса</a:t>
            </a: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uk-UA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Паралельно осі циліндра,у якого радіус основи дорівнює 8см, побудована площина, яка перетинає основу циліндра по хорді, яка стягує дугу 120  . Знайти площу </a:t>
            </a:r>
            <a:r>
              <a:rPr lang="uk-UA" i="1" dirty="0" err="1" smtClean="0">
                <a:latin typeface="Times New Roman" pitchFamily="18" charset="0"/>
                <a:cs typeface="Times New Roman" pitchFamily="18" charset="0"/>
              </a:rPr>
              <a:t>переріза</a:t>
            </a: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, якщо його діагональ дорівнює 16см.</a:t>
            </a:r>
            <a:endParaRPr lang="uk-U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264" y="3068960"/>
            <a:ext cx="152400" cy="552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872208"/>
          </a:xfrm>
        </p:spPr>
        <p:txBody>
          <a:bodyPr>
            <a:normAutofit/>
          </a:bodyPr>
          <a:lstStyle/>
          <a:p>
            <a:pPr algn="ctr"/>
            <a:r>
              <a:rPr lang="uk-UA" sz="3600" dirty="0" smtClean="0">
                <a:latin typeface="Monotype Corsiva" pitchFamily="66" charset="0"/>
              </a:rPr>
              <a:t>Вид </a:t>
            </a:r>
            <a:r>
              <a:rPr lang="uk-UA" sz="3600" dirty="0" smtClean="0">
                <a:latin typeface="Monotype Corsiva" pitchFamily="66" charset="0"/>
              </a:rPr>
              <a:t>заняття:</a:t>
            </a:r>
            <a:br>
              <a:rPr lang="uk-UA" sz="3600" dirty="0" smtClean="0">
                <a:latin typeface="Monotype Corsiva" pitchFamily="66" charset="0"/>
              </a:rPr>
            </a:br>
            <a:r>
              <a:rPr lang="uk-UA" sz="3600" dirty="0" smtClean="0">
                <a:latin typeface="Monotype Corsiva" pitchFamily="66" charset="0"/>
              </a:rPr>
              <a:t/>
            </a:r>
            <a:br>
              <a:rPr lang="uk-UA" sz="3600" dirty="0" smtClean="0">
                <a:latin typeface="Monotype Corsiva" pitchFamily="66" charset="0"/>
              </a:rPr>
            </a:br>
            <a:r>
              <a:rPr lang="uk-UA" sz="3600" dirty="0" smtClean="0">
                <a:latin typeface="Monotype Corsiva" pitchFamily="66" charset="0"/>
              </a:rPr>
              <a:t>практичне</a:t>
            </a:r>
            <a:r>
              <a:rPr lang="uk-UA" sz="3600" dirty="0" smtClean="0">
                <a:latin typeface="Monotype Corsiva" pitchFamily="66" charset="0"/>
              </a:rPr>
              <a:t>.</a:t>
            </a:r>
            <a:endParaRPr lang="uk-UA" sz="3600" dirty="0"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pPr algn="ctr"/>
            <a:r>
              <a:rPr lang="uk-UA" dirty="0" smtClean="0">
                <a:latin typeface="Monotype Corsiva" pitchFamily="66" charset="0"/>
              </a:rPr>
              <a:t>Мета:</a:t>
            </a:r>
            <a:endParaRPr lang="uk-UA" u="sng" dirty="0">
              <a:latin typeface="Monotype Corsiva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>
            <a:normAutofit/>
          </a:bodyPr>
          <a:lstStyle/>
          <a:p>
            <a:r>
              <a:rPr lang="uk-UA" sz="2800" i="1" u="sng" dirty="0" smtClean="0">
                <a:latin typeface="Times New Roman" pitchFamily="18" charset="0"/>
                <a:cs typeface="Times New Roman" pitchFamily="18" charset="0"/>
              </a:rPr>
              <a:t>Дидактична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: закріпити поняття циліндра та конуса на практиці, розглянути їх властивості, закріпити навички застосування формул поверхні та об`єму циліндру та конусу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uk-UA" sz="2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i="1" u="sng" dirty="0" smtClean="0">
                <a:latin typeface="Times New Roman" pitchFamily="18" charset="0"/>
                <a:cs typeface="Times New Roman" pitchFamily="18" charset="0"/>
              </a:rPr>
              <a:t>Розвиваюча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: розвивати просторове мислення, уміння виділяти головне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uk-UA" sz="2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i="1" u="sng" dirty="0" smtClean="0">
                <a:latin typeface="Times New Roman" pitchFamily="18" charset="0"/>
                <a:cs typeface="Times New Roman" pitchFamily="18" charset="0"/>
              </a:rPr>
              <a:t>Виховна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:акуратність у малюнках, культуру мислі та мовлення.</a:t>
            </a:r>
            <a:endParaRPr lang="uk-UA" sz="2800" i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Monotype Corsiva" pitchFamily="66" charset="0"/>
              </a:rPr>
              <a:t>     </a:t>
            </a:r>
            <a:r>
              <a:rPr lang="uk-UA" sz="3200" dirty="0" smtClean="0">
                <a:latin typeface="Monotype Corsiva" pitchFamily="66" charset="0"/>
              </a:rPr>
              <a:t>Актуалізація опорних знань:</a:t>
            </a:r>
            <a:endParaRPr lang="uk-UA" sz="3200" dirty="0">
              <a:latin typeface="Monotype Corsiva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709120"/>
          </a:xfrm>
        </p:spPr>
        <p:txBody>
          <a:bodyPr/>
          <a:lstStyle/>
          <a:p>
            <a:pPr algn="ctr">
              <a:buNone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Розв`язування вправ за готовими малюнками</a:t>
            </a:r>
            <a:r>
              <a:rPr lang="uk-UA" sz="2800" dirty="0" smtClean="0"/>
              <a:t>:</a:t>
            </a:r>
            <a:r>
              <a:rPr lang="ru-RU" sz="2800" dirty="0" smtClean="0"/>
              <a:t>    </a:t>
            </a:r>
          </a:p>
          <a:p>
            <a:pPr algn="ctr">
              <a:buNone/>
            </a:pPr>
            <a:r>
              <a:rPr lang="en-US" sz="2800" dirty="0" smtClean="0"/>
              <a:t>S</a:t>
            </a:r>
            <a:r>
              <a:rPr lang="uk-UA" sz="2800" baseline="-25000" dirty="0" err="1"/>
              <a:t>сеч</a:t>
            </a:r>
            <a:r>
              <a:rPr lang="uk-UA" sz="2800" baseline="-25000" dirty="0"/>
              <a:t> </a:t>
            </a:r>
            <a:r>
              <a:rPr lang="ru-RU" sz="2800" dirty="0"/>
              <a:t>=72 </a:t>
            </a:r>
            <a:r>
              <a:rPr lang="ru-RU" sz="2800" dirty="0" smtClean="0"/>
              <a:t>см</a:t>
            </a:r>
            <a:r>
              <a:rPr lang="ru-RU" sz="2800" baseline="30000" dirty="0" smtClean="0"/>
              <a:t>2</a:t>
            </a:r>
            <a:r>
              <a:rPr lang="en-US" sz="2800" baseline="30000" dirty="0" smtClean="0"/>
              <a:t>                                              </a:t>
            </a:r>
            <a:r>
              <a:rPr lang="en-US" sz="2800" dirty="0"/>
              <a:t>V</a:t>
            </a:r>
            <a:r>
              <a:rPr lang="ru-RU" sz="2800" dirty="0"/>
              <a:t> = </a:t>
            </a:r>
            <a:r>
              <a:rPr lang="ru-RU" sz="2800" dirty="0" smtClean="0"/>
              <a:t>8</a:t>
            </a:r>
            <a:r>
              <a:rPr lang="uk-UA" sz="2800" dirty="0" smtClean="0">
                <a:latin typeface="Monotype Corsiva" pitchFamily="66" charset="0"/>
              </a:rPr>
              <a:t>П</a:t>
            </a:r>
            <a:r>
              <a:rPr lang="en-US" sz="2800" dirty="0" smtClean="0"/>
              <a:t> </a:t>
            </a:r>
            <a:r>
              <a:rPr lang="uk-UA" sz="2800" dirty="0"/>
              <a:t>см</a:t>
            </a:r>
            <a:r>
              <a:rPr lang="uk-UA" sz="2800" baseline="30000" dirty="0"/>
              <a:t>2</a:t>
            </a:r>
            <a:r>
              <a:rPr lang="uk-UA" sz="2800" dirty="0"/>
              <a:t> </a:t>
            </a:r>
            <a:endParaRPr lang="en-US" sz="2800" baseline="30000" dirty="0" smtClean="0"/>
          </a:p>
          <a:p>
            <a:pPr algn="ctr">
              <a:buNone/>
            </a:pPr>
            <a:r>
              <a:rPr lang="en-US" sz="2800" dirty="0" smtClean="0"/>
              <a:t> V</a:t>
            </a:r>
            <a:r>
              <a:rPr lang="ru-RU" sz="2800" dirty="0" smtClean="0"/>
              <a:t> </a:t>
            </a:r>
            <a:r>
              <a:rPr lang="ru-RU" sz="2800" dirty="0"/>
              <a:t>= </a:t>
            </a:r>
            <a:r>
              <a:rPr lang="ru-RU" sz="2800" dirty="0" smtClean="0"/>
              <a:t>?</a:t>
            </a:r>
            <a:r>
              <a:rPr lang="en-US" sz="2800" dirty="0" smtClean="0"/>
              <a:t>                                           H </a:t>
            </a:r>
            <a:r>
              <a:rPr lang="uk-UA" sz="2800" dirty="0"/>
              <a:t>= ? </a:t>
            </a:r>
            <a:r>
              <a:rPr lang="uk-UA" sz="2800" dirty="0" smtClean="0"/>
              <a:t>  </a:t>
            </a:r>
            <a:r>
              <a:rPr lang="en-US" sz="2800" dirty="0" smtClean="0"/>
              <a:t>R = </a:t>
            </a:r>
            <a:r>
              <a:rPr lang="uk-UA" sz="2800" dirty="0" smtClean="0"/>
              <a:t>? </a:t>
            </a:r>
            <a:endParaRPr lang="en-US" sz="2800" dirty="0" smtClean="0"/>
          </a:p>
          <a:p>
            <a:pPr algn="ctr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       </a:t>
            </a:r>
            <a:r>
              <a:rPr lang="en-US" dirty="0" smtClean="0"/>
              <a:t>          </a:t>
            </a:r>
          </a:p>
          <a:p>
            <a:pPr algn="ctr">
              <a:buNone/>
            </a:pPr>
            <a:r>
              <a:rPr lang="en-US" dirty="0" smtClean="0"/>
              <a:t>                                          </a:t>
            </a:r>
            <a:endParaRPr lang="uk-UA" dirty="0"/>
          </a:p>
          <a:p>
            <a:pPr algn="ctr">
              <a:buNone/>
            </a:pPr>
            <a:r>
              <a:rPr lang="en-US" dirty="0" smtClean="0"/>
              <a:t>                                                </a:t>
            </a:r>
          </a:p>
          <a:p>
            <a:pPr algn="ctr">
              <a:buNone/>
            </a:pPr>
            <a:endParaRPr lang="uk-UA" dirty="0" smtClean="0"/>
          </a:p>
          <a:p>
            <a:pPr algn="ctr">
              <a:buNone/>
            </a:pPr>
            <a:endParaRPr lang="uk-UA" dirty="0"/>
          </a:p>
        </p:txBody>
      </p:sp>
      <p:cxnSp>
        <p:nvCxnSpPr>
          <p:cNvPr id="7" name="Прямая соединительная линия 6"/>
          <p:cNvCxnSpPr>
            <a:endCxn id="4" idx="3"/>
          </p:cNvCxnSpPr>
          <p:nvPr/>
        </p:nvCxnSpPr>
        <p:spPr>
          <a:xfrm rot="5400000">
            <a:off x="1387985" y="34166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3933056"/>
            <a:ext cx="1872208" cy="239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933056"/>
            <a:ext cx="1803145" cy="2443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uk-UA" sz="2800" dirty="0" smtClean="0">
                <a:latin typeface="Monotype Corsiva" pitchFamily="66" charset="0"/>
              </a:rPr>
              <a:t> 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Розв`язування вправ за готовими малюнками: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800" dirty="0" smtClean="0"/>
              <a:t>  </a:t>
            </a:r>
            <a:r>
              <a:rPr lang="en-US" sz="2800" dirty="0" smtClean="0"/>
              <a:t>S</a:t>
            </a:r>
            <a:r>
              <a:rPr lang="uk-UA" sz="2800" baseline="-25000" dirty="0" err="1" smtClean="0"/>
              <a:t>б.п</a:t>
            </a:r>
            <a:r>
              <a:rPr lang="uk-UA" sz="2800" baseline="-25000" dirty="0" smtClean="0"/>
              <a:t>.</a:t>
            </a:r>
            <a:r>
              <a:rPr lang="uk-UA" sz="2800" dirty="0" smtClean="0"/>
              <a:t> = ? </a:t>
            </a:r>
            <a:r>
              <a:rPr lang="en-US" sz="2800" dirty="0" smtClean="0"/>
              <a:t>                                 S</a:t>
            </a:r>
            <a:r>
              <a:rPr lang="uk-UA" sz="2800" baseline="-25000" dirty="0" err="1" smtClean="0"/>
              <a:t>б.п</a:t>
            </a:r>
            <a:r>
              <a:rPr lang="uk-UA" sz="2800" baseline="-25000" dirty="0" smtClean="0"/>
              <a:t>.</a:t>
            </a:r>
            <a:r>
              <a:rPr lang="uk-UA" sz="2800" dirty="0" smtClean="0"/>
              <a:t> = ?</a:t>
            </a:r>
            <a:endParaRPr lang="uk-UA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24944"/>
            <a:ext cx="208823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924944"/>
            <a:ext cx="25241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>
                <a:latin typeface="Monotype Corsiva" pitchFamily="66" charset="0"/>
              </a:rPr>
              <a:t>Розв`язування тренувальних вправ:</a:t>
            </a:r>
            <a:endParaRPr lang="uk-UA" sz="3200" dirty="0">
              <a:latin typeface="Monotype Corsiva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Площина перетинає конус, паралельно основі, на відстані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від вершини. Знайти площу перерізу, якщо радіус основи конуса дорівнює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а висота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H.</a:t>
            </a:r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buNone/>
            </a:pPr>
            <a:r>
              <a:rPr lang="uk-UA" sz="2800" dirty="0" smtClean="0">
                <a:latin typeface="+mj-lt"/>
              </a:rPr>
              <a:t>                  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Розв`язування.</a:t>
            </a:r>
          </a:p>
          <a:p>
            <a:pPr marL="514350" indent="-514350" algn="ctr">
              <a:buNone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                      Переріз конуса маємо з основи конуса заснуванням </a:t>
            </a:r>
            <a:r>
              <a:rPr lang="uk-UA" sz="2800" i="1" dirty="0" err="1" smtClean="0">
                <a:latin typeface="Times New Roman" pitchFamily="18" charset="0"/>
                <a:cs typeface="Times New Roman" pitchFamily="18" charset="0"/>
              </a:rPr>
              <a:t>гомотетії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 відносно вершини конуса з коефіцієнтом </a:t>
            </a:r>
            <a:r>
              <a:rPr lang="uk-UA" sz="2800" i="1" dirty="0" err="1" smtClean="0">
                <a:latin typeface="Times New Roman" pitchFamily="18" charset="0"/>
                <a:cs typeface="Times New Roman" pitchFamily="18" charset="0"/>
              </a:rPr>
              <a:t>гомотетії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K=d/H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Цьому радіус круга перерізу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r=R*(d/H)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З цього слідує:</a:t>
            </a:r>
          </a:p>
          <a:p>
            <a:pPr marL="514350" indent="-514350" algn="ctr">
              <a:buNone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Площа перерізу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S=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2*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(d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/H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buNone/>
            </a:pPr>
            <a:endParaRPr lang="uk-UA" sz="2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929066"/>
            <a:ext cx="18859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>
                <a:latin typeface="Monotype Corsiva" pitchFamily="66" charset="0"/>
              </a:rPr>
              <a:t>Розв`язування тренувальних вправ:</a:t>
            </a:r>
            <a:endParaRPr lang="uk-UA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2.Осьовий 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перер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із циліндра – квадрат, площа якого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Знайти площу основи циліндра.</a:t>
            </a:r>
          </a:p>
          <a:p>
            <a:pPr algn="ctr">
              <a:buNone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Розв`язання.</a:t>
            </a:r>
          </a:p>
          <a:p>
            <a:pPr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Сторона 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квадрата дорівнює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uk-UA" sz="2800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800" i="1" dirty="0" err="1" smtClean="0">
                <a:latin typeface="Times New Roman" pitchFamily="18" charset="0"/>
                <a:cs typeface="Times New Roman" pitchFamily="18" charset="0"/>
              </a:rPr>
              <a:t>Вона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 дорівнює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основи. </a:t>
            </a:r>
            <a:endParaRPr lang="uk-UA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Цьому 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площа основи дорівнює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(      /2)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=п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/4.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2120" y="3284984"/>
            <a:ext cx="320036" cy="360040"/>
          </a:xfrm>
          <a:prstGeom prst="rect">
            <a:avLst/>
          </a:prstGeom>
          <a:noFill/>
        </p:spPr>
      </p:pic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9" name="Picture 2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4725144"/>
            <a:ext cx="320035" cy="360039"/>
          </a:xfrm>
          <a:prstGeom prst="rect">
            <a:avLst/>
          </a:prstGeom>
          <a:noFill/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789040"/>
            <a:ext cx="2019300" cy="263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uk-UA" dirty="0" smtClean="0">
                <a:latin typeface="Monotype Corsiva" pitchFamily="66" charset="0"/>
              </a:rPr>
              <a:t>Розв`язування тренувальних вправ: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На нижньої основі циліндра побудована хорда, яку видно з центра основи під кутом 120</a:t>
            </a:r>
            <a:r>
              <a:rPr lang="en-US" sz="2400" dirty="0" smtClean="0"/>
              <a:t>  </a:t>
            </a:r>
            <a:r>
              <a:rPr lang="uk-UA" sz="2400" dirty="0" smtClean="0"/>
              <a:t>, </a:t>
            </a:r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а з центра верхньої основи під кутом 60  . Знайти площу бокової поверхні циліндра, якщо довжина хорди дорівнює 6 см</a:t>
            </a:r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uk-UA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Висота конуса дорівнює 16см, а кут при вершині осьового </a:t>
            </a:r>
            <a:r>
              <a:rPr lang="uk-UA" sz="2400" i="1" dirty="0" err="1" smtClean="0">
                <a:latin typeface="Times New Roman" pitchFamily="18" charset="0"/>
                <a:cs typeface="Times New Roman" pitchFamily="18" charset="0"/>
              </a:rPr>
              <a:t>переріза</a:t>
            </a:r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 – 120  . Знайти площу повної поверхні конуса</a:t>
            </a:r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uk-UA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В основі конуса побудована хорда довжиною 12см, яку водно з центра основи під кутом 120  . Знайти об`єм конуса, якщо його утворююча дорівнює 8см.</a:t>
            </a:r>
            <a:endParaRPr lang="uk-UA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0032" y="2348880"/>
            <a:ext cx="99321" cy="360040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3861048"/>
            <a:ext cx="99321" cy="360040"/>
          </a:xfrm>
          <a:prstGeom prst="rect">
            <a:avLst/>
          </a:prstGeom>
          <a:noFill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1988840"/>
            <a:ext cx="99321" cy="360040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4208" y="5085184"/>
            <a:ext cx="99322" cy="360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Monotype Corsiva" pitchFamily="66" charset="0"/>
                <a:cs typeface="Times New Roman" pitchFamily="18" charset="0"/>
              </a:rPr>
              <a:t>Закріплення знань:</a:t>
            </a:r>
            <a:endParaRPr lang="uk-UA" dirty="0"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Твірна зрізаного конуса дорівнює 5см. Радіуси основ 3см та 6см. Знайти площу осьового перерізу</a:t>
            </a: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uk-UA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Осьовим перерізом циліндра є квадрат, сторона котрого дорівнює 4см. Обчислити об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i="1" dirty="0" err="1" smtClean="0"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 циліндра.</a:t>
            </a:r>
            <a:endParaRPr lang="uk-UA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4F4F4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297</TotalTime>
  <Words>391</Words>
  <Application>Microsoft Office PowerPoint</Application>
  <PresentationFormat>Экран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Эркер</vt:lpstr>
      <vt:lpstr>    Тема:  розв`язування задач на   знаходження поверхні та об`єму   циліндра та конуса.</vt:lpstr>
      <vt:lpstr>Вид заняття:  практичне.</vt:lpstr>
      <vt:lpstr>Мета:</vt:lpstr>
      <vt:lpstr>     Актуалізація опорних знань:</vt:lpstr>
      <vt:lpstr>Слайд 5</vt:lpstr>
      <vt:lpstr>Розв`язування тренувальних вправ:</vt:lpstr>
      <vt:lpstr>Розв`язування тренувальних вправ:</vt:lpstr>
      <vt:lpstr>Розв`язування тренувальних вправ:</vt:lpstr>
      <vt:lpstr>Закріплення знань:</vt:lpstr>
      <vt:lpstr>Домашнє завдання:</vt:lpstr>
    </vt:vector>
  </TitlesOfParts>
  <Company>MultiDVD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Тема:розв’язування задач на знаходження поверхні та об`</dc:title>
  <dc:creator>sepera</dc:creator>
  <cp:lastModifiedBy>Наташа</cp:lastModifiedBy>
  <cp:revision>36</cp:revision>
  <dcterms:created xsi:type="dcterms:W3CDTF">2010-11-21T12:33:20Z</dcterms:created>
  <dcterms:modified xsi:type="dcterms:W3CDTF">2011-08-26T11:44:18Z</dcterms:modified>
</cp:coreProperties>
</file>