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CCFF"/>
    <a:srgbClr val="CCFF99"/>
    <a:srgbClr val="FFFFCC"/>
    <a:srgbClr val="CCFFFF"/>
    <a:srgbClr val="FFF98B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CFBC-4285-4577-A917-84D7C47266A0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46274-33B8-498E-81E8-7ADE0D303F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A09D9-C26E-44C7-AEB0-95E0E785C966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CAD66-F929-432C-A95F-98CA0926AE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64F35-C2A0-44A6-BB9A-6D76231B9F3F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1234E-9CB8-45C4-A5C7-8DC695154E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FB622-CFF5-4EF0-BBED-EB4B4BFABD6C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8B7AA-BF49-4404-92DB-C325D2DD09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9B294-BA1B-4879-98B4-E3E75FC65165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02C8D-28C4-457D-894B-684D0D932B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F1745-5F63-4C35-A783-9FC75C9FD9DB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0BC58-F516-41F7-9E12-B6D8D296C6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C163-D18D-4EBC-B0DB-52D46EDD7E43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1A074-0E97-4BC2-AD6C-3BC007A705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B6331-E997-4073-B65B-48FAFDC9D0CE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CC356-1210-419B-9BB2-E628ECA9F1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C5A87-1734-4B5E-99B0-480266BBF4A2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80AF-F63F-4C65-AC9D-3F3FE58F56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22C07-205E-4386-BFF3-4B204DA5979D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43343-41B7-470C-A45D-4534335348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A6410-36A1-48B4-B57C-19B487E3E9C9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48FB9-DC82-459E-996B-0061105D13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2532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22533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DC8DF-A11B-43A1-9AA4-36234A144AC6}" type="datetimeFigureOut">
              <a:rPr lang="ru-RU"/>
              <a:pPr>
                <a:defRPr/>
              </a:pPr>
              <a:t>26.08.2011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13D6908-BD2C-4A23-A871-701309EE54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22537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0" r:id="rId2"/>
    <p:sldLayoutId id="2147483769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70" r:id="rId9"/>
    <p:sldLayoutId id="2147483766" r:id="rId10"/>
    <p:sldLayoutId id="21474837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429000"/>
            <a:ext cx="7772400" cy="14700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Тема: </a:t>
            </a:r>
            <a:r>
              <a:rPr lang="ru-RU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язування</a:t>
            </a:r>
            <a:r>
              <a:rPr lang="uk-UA" dirty="0" smtClean="0"/>
              <a:t> геометричних та фізичних задач на знаходження довжини вектора, кута між векторами</a:t>
            </a:r>
            <a:endParaRPr lang="ru-RU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395288" y="404813"/>
            <a:ext cx="4038600" cy="4525962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                                     B</a:t>
            </a:r>
            <a:endParaRPr lang="ru-RU" sz="16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      A                                                          </a:t>
            </a:r>
            <a:r>
              <a:rPr lang="uk-UA" sz="1600" dirty="0" smtClean="0">
                <a:latin typeface="+mj-lt"/>
              </a:rPr>
              <a:t>С</a:t>
            </a:r>
            <a:endParaRPr lang="en-US" sz="16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                                     D</a:t>
            </a:r>
            <a:endParaRPr lang="ru-RU" sz="1600" dirty="0">
              <a:latin typeface="+mj-lt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716463" y="692697"/>
            <a:ext cx="4038600" cy="1440904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400" dirty="0" smtClean="0">
                <a:latin typeface="+mj-lt"/>
              </a:rPr>
              <a:t>Довести, що паралелограм </a:t>
            </a:r>
            <a:r>
              <a:rPr lang="en-US" sz="2400" dirty="0" smtClean="0">
                <a:latin typeface="+mj-lt"/>
              </a:rPr>
              <a:t>ABCD – </a:t>
            </a:r>
            <a:r>
              <a:rPr lang="uk-UA" sz="2400" dirty="0" smtClean="0">
                <a:latin typeface="+mj-lt"/>
              </a:rPr>
              <a:t>ромб,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400" dirty="0" smtClean="0">
                <a:latin typeface="+mj-lt"/>
              </a:rPr>
              <a:t>якщо:  </a:t>
            </a:r>
            <a:r>
              <a:rPr lang="en-US" sz="2400" dirty="0" smtClean="0">
                <a:latin typeface="+mj-lt"/>
              </a:rPr>
              <a:t>A(6;7;8), B(8;2;6), C(4;3;2), D(2;8;4).</a:t>
            </a:r>
            <a:endParaRPr lang="ru-RU" sz="2400" dirty="0">
              <a:latin typeface="+mj-lt"/>
            </a:endParaRPr>
          </a:p>
        </p:txBody>
      </p:sp>
      <p:sp>
        <p:nvSpPr>
          <p:cNvPr id="8" name="Параллелограмм 7"/>
          <p:cNvSpPr/>
          <p:nvPr/>
        </p:nvSpPr>
        <p:spPr>
          <a:xfrm rot="1700581">
            <a:off x="1192213" y="1277938"/>
            <a:ext cx="2151062" cy="1166812"/>
          </a:xfrm>
          <a:prstGeom prst="parallelogram">
            <a:avLst>
              <a:gd name="adj" fmla="val 6511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042988" y="1862138"/>
            <a:ext cx="2449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1620838" y="18446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476375" y="314166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  <a:latin typeface="+mj-lt"/>
                        </a:rPr>
                        <a:t>РІШЕННЯ</a:t>
                      </a:r>
                      <a:endParaRPr lang="ru-RU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0"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За 1 ознакою</a:t>
                      </a:r>
                    </a:p>
                    <a:p>
                      <a:r>
                        <a:rPr lang="uk-UA" sz="1600" dirty="0" smtClean="0">
                          <a:latin typeface="+mj-lt"/>
                          <a:sym typeface="Symbol"/>
                        </a:rPr>
                        <a:t>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AB</a:t>
                      </a:r>
                      <a:r>
                        <a:rPr lang="uk-UA" sz="1600" dirty="0" smtClean="0">
                          <a:latin typeface="+mj-lt"/>
                          <a:sym typeface="Symbol"/>
                        </a:rPr>
                        <a:t>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 </a:t>
                      </a:r>
                      <a:r>
                        <a:rPr lang="uk-UA" sz="1600" dirty="0" smtClean="0">
                          <a:latin typeface="+mj-lt"/>
                          <a:sym typeface="Symbol"/>
                        </a:rPr>
                        <a:t>=                    = </a:t>
                      </a:r>
                    </a:p>
                    <a:p>
                      <a:r>
                        <a:rPr lang="uk-UA" sz="1600" dirty="0" smtClean="0">
                          <a:latin typeface="+mj-lt"/>
                          <a:sym typeface="Symbol"/>
                        </a:rPr>
                        <a:t>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BC</a:t>
                      </a:r>
                      <a:r>
                        <a:rPr lang="uk-UA" sz="1600" dirty="0" smtClean="0">
                          <a:latin typeface="+mj-lt"/>
                          <a:sym typeface="Symbol"/>
                        </a:rPr>
                        <a:t>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 </a:t>
                      </a:r>
                      <a:r>
                        <a:rPr lang="uk-UA" sz="1600" dirty="0" smtClean="0">
                          <a:latin typeface="+mj-lt"/>
                          <a:sym typeface="Symbol"/>
                        </a:rPr>
                        <a:t>=                    = </a:t>
                      </a:r>
                    </a:p>
                    <a:p>
                      <a:r>
                        <a:rPr lang="uk-UA" sz="1600" dirty="0" smtClean="0">
                          <a:latin typeface="+mj-lt"/>
                          <a:sym typeface="Symbol"/>
                        </a:rPr>
                        <a:t>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CD</a:t>
                      </a:r>
                      <a:r>
                        <a:rPr lang="uk-UA" sz="1600" dirty="0" smtClean="0">
                          <a:latin typeface="+mj-lt"/>
                          <a:sym typeface="Symbol"/>
                        </a:rPr>
                        <a:t>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 </a:t>
                      </a:r>
                      <a:r>
                        <a:rPr lang="uk-UA" sz="1600" dirty="0" smtClean="0">
                          <a:latin typeface="+mj-lt"/>
                          <a:sym typeface="Symbol"/>
                        </a:rPr>
                        <a:t>=                    =</a:t>
                      </a:r>
                    </a:p>
                    <a:p>
                      <a:r>
                        <a:rPr lang="uk-UA" sz="1600" dirty="0" smtClean="0">
                          <a:latin typeface="+mj-lt"/>
                          <a:sym typeface="Symbol"/>
                        </a:rPr>
                        <a:t>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AD</a:t>
                      </a:r>
                      <a:r>
                        <a:rPr lang="uk-UA" sz="1600" dirty="0" smtClean="0">
                          <a:latin typeface="+mj-lt"/>
                          <a:sym typeface="Symbol"/>
                        </a:rPr>
                        <a:t>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 </a:t>
                      </a:r>
                      <a:r>
                        <a:rPr lang="uk-UA" sz="1600" dirty="0" smtClean="0">
                          <a:latin typeface="+mj-lt"/>
                          <a:sym typeface="Symbol"/>
                        </a:rPr>
                        <a:t>=                    =</a:t>
                      </a:r>
                    </a:p>
                    <a:p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+mj-lt"/>
                          <a:sym typeface="Symbol"/>
                        </a:rPr>
                        <a:t>Отже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sym typeface="Symbol"/>
                        </a:rPr>
                        <a:t>ABCD – </a:t>
                      </a:r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+mj-lt"/>
                          <a:sym typeface="Symbol"/>
                        </a:rPr>
                        <a:t>ромб.</a:t>
                      </a:r>
                      <a:endParaRPr lang="ru-RU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За 2 ознакою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AC(-2;-4;-6),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BD(-6;6;-2)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AC * BD = 12 – 24 + 12 = 0</a:t>
                      </a:r>
                    </a:p>
                    <a:p>
                      <a:r>
                        <a:rPr lang="uk-UA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Отже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ABCD - </a:t>
                      </a: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ромб</a:t>
                      </a:r>
                      <a:endParaRPr lang="ru-RU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51050" y="4030663"/>
          <a:ext cx="944563" cy="288925"/>
        </p:xfrm>
        <a:graphic>
          <a:graphicData uri="http://schemas.openxmlformats.org/presentationml/2006/ole">
            <p:oleObj spid="_x0000_s2050" name="Формула" r:id="rId3" imgW="749160" imgH="2286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051050" y="3789363"/>
          <a:ext cx="928688" cy="287337"/>
        </p:xfrm>
        <a:graphic>
          <a:graphicData uri="http://schemas.openxmlformats.org/presentationml/2006/ole">
            <p:oleObj spid="_x0000_s2051" name="Формула" r:id="rId4" imgW="736560" imgH="2286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059113" y="3789363"/>
          <a:ext cx="384175" cy="287337"/>
        </p:xfrm>
        <a:graphic>
          <a:graphicData uri="http://schemas.openxmlformats.org/presentationml/2006/ole">
            <p:oleObj spid="_x0000_s2052" name="Формула" r:id="rId5" imgW="304560" imgH="22860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059113" y="4013200"/>
          <a:ext cx="384175" cy="287338"/>
        </p:xfrm>
        <a:graphic>
          <a:graphicData uri="http://schemas.openxmlformats.org/presentationml/2006/ole">
            <p:oleObj spid="_x0000_s2053" name="Формула" r:id="rId6" imgW="304560" imgH="228600" progId="Equation.3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051050" y="4275138"/>
          <a:ext cx="928688" cy="288925"/>
        </p:xfrm>
        <a:graphic>
          <a:graphicData uri="http://schemas.openxmlformats.org/presentationml/2006/ole">
            <p:oleObj spid="_x0000_s2055" name="Формула" r:id="rId7" imgW="736560" imgH="228600" progId="Equation.3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3079750" y="4257675"/>
          <a:ext cx="384175" cy="287338"/>
        </p:xfrm>
        <a:graphic>
          <a:graphicData uri="http://schemas.openxmlformats.org/presentationml/2006/ole">
            <p:oleObj spid="_x0000_s2056" name="Формула" r:id="rId8" imgW="304560" imgH="228600" progId="Equation.3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2060575" y="4508500"/>
          <a:ext cx="944563" cy="288925"/>
        </p:xfrm>
        <a:graphic>
          <a:graphicData uri="http://schemas.openxmlformats.org/presentationml/2006/ole">
            <p:oleObj spid="_x0000_s2057" name="Формула" r:id="rId9" imgW="749160" imgH="228600" progId="Equation.3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3097213" y="4508500"/>
          <a:ext cx="384175" cy="287338"/>
        </p:xfrm>
        <a:graphic>
          <a:graphicData uri="http://schemas.openxmlformats.org/presentationml/2006/ole">
            <p:oleObj spid="_x0000_s2058" name="Формула" r:id="rId10" imgW="304560" imgH="228600" progId="Equation.3">
              <p:embed/>
            </p:oleObj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Содержимое 67"/>
          <p:cNvSpPr>
            <a:spLocks noGrp="1"/>
          </p:cNvSpPr>
          <p:nvPr>
            <p:ph sz="half" idx="1"/>
          </p:nvPr>
        </p:nvSpPr>
        <p:spPr>
          <a:xfrm>
            <a:off x="468313" y="404813"/>
            <a:ext cx="4038600" cy="24479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/>
              <a:t> </a:t>
            </a:r>
            <a:endParaRPr lang="en-US" sz="16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                  B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                             C</a:t>
            </a:r>
            <a:r>
              <a:rPr lang="en-US" sz="1600" baseline="-25000" dirty="0" smtClean="0">
                <a:latin typeface="+mj-lt"/>
              </a:rPr>
              <a:t>1</a:t>
            </a:r>
            <a:endParaRPr lang="en-US" sz="1600" baseline="-250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          A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                        D</a:t>
            </a:r>
            <a:r>
              <a:rPr lang="en-US" sz="1600" baseline="-25000" dirty="0" smtClean="0">
                <a:latin typeface="+mj-lt"/>
              </a:rPr>
              <a:t>1</a:t>
            </a:r>
            <a:endParaRPr lang="en-US" sz="1600" baseline="-250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6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                    B                             C</a:t>
            </a:r>
            <a:endParaRPr lang="en-US" sz="16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          A                              D</a:t>
            </a:r>
            <a:endParaRPr lang="ru-RU" sz="1600" dirty="0">
              <a:latin typeface="+mj-lt"/>
            </a:endParaRPr>
          </a:p>
        </p:txBody>
      </p:sp>
      <p:sp>
        <p:nvSpPr>
          <p:cNvPr id="71" name="Заголовок 66"/>
          <p:cNvSpPr>
            <a:spLocks noGrp="1"/>
          </p:cNvSpPr>
          <p:nvPr>
            <p:ph sz="half" idx="2"/>
          </p:nvPr>
        </p:nvSpPr>
        <p:spPr>
          <a:xfrm>
            <a:off x="4643438" y="0"/>
            <a:ext cx="4038600" cy="5434013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ru-RU" sz="2400" dirty="0" smtClean="0">
                <a:latin typeface="+mj-lt"/>
              </a:rPr>
              <a:t>В </a:t>
            </a:r>
            <a:r>
              <a:rPr lang="ru-RU" sz="2400" dirty="0" err="1" smtClean="0">
                <a:latin typeface="+mj-lt"/>
              </a:rPr>
              <a:t>прямокутному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паралелепіпеді</a:t>
            </a:r>
            <a:endParaRPr lang="ru-RU" sz="24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ru-RU" sz="2400" dirty="0" err="1" smtClean="0">
                <a:latin typeface="+mj-lt"/>
              </a:rPr>
              <a:t>довжина</a:t>
            </a:r>
            <a:r>
              <a:rPr lang="ru-RU" sz="2400" dirty="0" smtClean="0">
                <a:latin typeface="+mj-lt"/>
              </a:rPr>
              <a:t>, ширина та </a:t>
            </a:r>
            <a:r>
              <a:rPr lang="ru-RU" sz="2400" dirty="0" err="1" smtClean="0">
                <a:latin typeface="+mj-lt"/>
              </a:rPr>
              <a:t>висота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дорівнюють</a:t>
            </a:r>
            <a:endParaRPr lang="ru-RU" sz="24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ru-RU" sz="2400" dirty="0" err="1" smtClean="0">
                <a:latin typeface="+mj-lt"/>
              </a:rPr>
              <a:t>відповідно</a:t>
            </a:r>
            <a:r>
              <a:rPr lang="ru-RU" sz="2400" dirty="0" smtClean="0">
                <a:latin typeface="+mj-lt"/>
              </a:rPr>
              <a:t> 4см, 3см, 12см.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ru-RU" sz="2400" dirty="0" err="1" smtClean="0">
                <a:latin typeface="+mj-lt"/>
              </a:rPr>
              <a:t>Знайти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довжину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діагоналі</a:t>
            </a:r>
            <a:r>
              <a:rPr lang="ru-RU" sz="2400" dirty="0" smtClean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  <p:sp>
        <p:nvSpPr>
          <p:cNvPr id="5" name="Куб 4"/>
          <p:cNvSpPr/>
          <p:nvPr/>
        </p:nvSpPr>
        <p:spPr>
          <a:xfrm>
            <a:off x="1258888" y="908050"/>
            <a:ext cx="1657350" cy="1584325"/>
          </a:xfrm>
          <a:prstGeom prst="cub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1682750" y="2087563"/>
            <a:ext cx="1223963" cy="15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16200000" flipH="1">
            <a:off x="1104106" y="1472407"/>
            <a:ext cx="1150937" cy="25400"/>
          </a:xfrm>
          <a:prstGeom prst="bentConnector3">
            <a:avLst>
              <a:gd name="adj1" fmla="val 101929"/>
            </a:avLst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1242219" y="2077244"/>
            <a:ext cx="431800" cy="4333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16200000" flipH="1">
            <a:off x="1294607" y="1250156"/>
            <a:ext cx="1593850" cy="90963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Таблица 71"/>
          <p:cNvGraphicFramePr>
            <a:graphicFrameLocks noGrp="1"/>
          </p:cNvGraphicFramePr>
          <p:nvPr/>
        </p:nvGraphicFramePr>
        <p:xfrm>
          <a:off x="1476375" y="285273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  <a:latin typeface="+mj-lt"/>
                        </a:rPr>
                        <a:t>РІШЕННЯ</a:t>
                      </a:r>
                      <a:endParaRPr lang="ru-RU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latin typeface="+mj-lt"/>
                        </a:rPr>
                        <a:t>1 СПОСІБ</a:t>
                      </a:r>
                      <a:endParaRPr lang="ru-RU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latin typeface="+mj-lt"/>
                        </a:rPr>
                        <a:t>2 СПОСІБ</a:t>
                      </a:r>
                      <a:endParaRPr lang="ru-RU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50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j-lt"/>
                          <a:sym typeface="Symbol"/>
                        </a:rPr>
                        <a:t>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ABD</a:t>
                      </a:r>
                      <a:r>
                        <a:rPr lang="en-US" sz="1600" baseline="0" dirty="0" smtClean="0">
                          <a:latin typeface="+mj-lt"/>
                          <a:sym typeface="Symbol"/>
                        </a:rPr>
                        <a:t> (A = 90) </a:t>
                      </a:r>
                      <a:r>
                        <a:rPr lang="uk-UA" sz="1600" baseline="0" dirty="0" smtClean="0">
                          <a:latin typeface="+mj-lt"/>
                          <a:sym typeface="Symbol"/>
                        </a:rPr>
                        <a:t>знайдемо за</a:t>
                      </a:r>
                    </a:p>
                    <a:p>
                      <a:r>
                        <a:rPr lang="uk-UA" sz="1600" baseline="0" dirty="0" smtClean="0">
                          <a:latin typeface="+mj-lt"/>
                          <a:sym typeface="Symbol"/>
                        </a:rPr>
                        <a:t>теоремою Піфагора </a:t>
                      </a:r>
                      <a:r>
                        <a:rPr lang="en-US" sz="1600" baseline="0" dirty="0" smtClean="0">
                          <a:latin typeface="+mj-lt"/>
                          <a:sym typeface="Symbol"/>
                        </a:rPr>
                        <a:t>BD</a:t>
                      </a:r>
                      <a:r>
                        <a:rPr lang="uk-UA" sz="1600" baseline="0" dirty="0" smtClean="0">
                          <a:latin typeface="+mj-lt"/>
                          <a:sym typeface="Symbol"/>
                        </a:rPr>
                        <a:t>:</a:t>
                      </a:r>
                    </a:p>
                    <a:p>
                      <a:r>
                        <a:rPr lang="en-US" sz="1600" baseline="0" dirty="0" smtClean="0">
                          <a:latin typeface="+mj-lt"/>
                          <a:sym typeface="Symbol"/>
                        </a:rPr>
                        <a:t>BD</a:t>
                      </a:r>
                      <a:r>
                        <a:rPr lang="uk-UA" sz="1600" baseline="0" dirty="0" smtClean="0">
                          <a:latin typeface="+mj-lt"/>
                          <a:sym typeface="Symbol"/>
                        </a:rPr>
                        <a:t> = 5 см.</a:t>
                      </a:r>
                    </a:p>
                    <a:p>
                      <a:r>
                        <a:rPr lang="ru-RU" sz="1600" dirty="0" smtClean="0">
                          <a:latin typeface="+mj-lt"/>
                          <a:sym typeface="Symbol"/>
                        </a:rPr>
                        <a:t>В</a:t>
                      </a:r>
                      <a:r>
                        <a:rPr lang="ru-RU" sz="1600" baseline="-25000" dirty="0" smtClean="0">
                          <a:latin typeface="+mj-lt"/>
                          <a:sym typeface="Symbol"/>
                        </a:rPr>
                        <a:t>1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BD</a:t>
                      </a:r>
                      <a:r>
                        <a:rPr lang="en-US" sz="1600" baseline="0" dirty="0" smtClean="0">
                          <a:latin typeface="+mj-lt"/>
                          <a:sym typeface="Symbol"/>
                        </a:rPr>
                        <a:t> </a:t>
                      </a:r>
                      <a:r>
                        <a:rPr lang="uk-UA" sz="1600" baseline="0" dirty="0" smtClean="0">
                          <a:latin typeface="+mj-lt"/>
                          <a:sym typeface="Symbol"/>
                        </a:rPr>
                        <a:t>(</a:t>
                      </a:r>
                      <a:r>
                        <a:rPr lang="en-US" sz="1600" baseline="0" dirty="0" smtClean="0">
                          <a:latin typeface="+mj-lt"/>
                          <a:sym typeface="Symbol"/>
                        </a:rPr>
                        <a:t>A = 90</a:t>
                      </a:r>
                      <a:r>
                        <a:rPr lang="uk-UA" sz="1600" baseline="0" dirty="0" smtClean="0">
                          <a:latin typeface="+mj-lt"/>
                          <a:sym typeface="Symbol"/>
                        </a:rPr>
                        <a:t>) знайдемо за</a:t>
                      </a:r>
                    </a:p>
                    <a:p>
                      <a:r>
                        <a:rPr lang="uk-UA" sz="1600" baseline="0" dirty="0" smtClean="0">
                          <a:latin typeface="+mj-lt"/>
                          <a:sym typeface="Symbol"/>
                        </a:rPr>
                        <a:t>теоремою Піфагора </a:t>
                      </a:r>
                      <a:r>
                        <a:rPr lang="ru-RU" sz="1600" dirty="0" smtClean="0">
                          <a:latin typeface="+mj-lt"/>
                          <a:sym typeface="Symbol"/>
                        </a:rPr>
                        <a:t>В</a:t>
                      </a:r>
                      <a:r>
                        <a:rPr lang="ru-RU" sz="1600" baseline="-25000" dirty="0" smtClean="0">
                          <a:latin typeface="+mj-lt"/>
                          <a:sym typeface="Symbol"/>
                        </a:rPr>
                        <a:t>1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BD</a:t>
                      </a:r>
                      <a:r>
                        <a:rPr lang="uk-UA" sz="1600" baseline="0" dirty="0" smtClean="0">
                          <a:latin typeface="+mj-lt"/>
                          <a:sym typeface="Symbol"/>
                        </a:rPr>
                        <a:t>:</a:t>
                      </a:r>
                    </a:p>
                    <a:p>
                      <a:r>
                        <a:rPr lang="ru-RU" sz="1600" dirty="0" smtClean="0">
                          <a:latin typeface="+mj-lt"/>
                          <a:sym typeface="Symbol"/>
                        </a:rPr>
                        <a:t>В</a:t>
                      </a:r>
                      <a:r>
                        <a:rPr lang="ru-RU" sz="1600" baseline="-25000" dirty="0" smtClean="0">
                          <a:latin typeface="+mj-lt"/>
                          <a:sym typeface="Symbol"/>
                        </a:rPr>
                        <a:t>1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BD</a:t>
                      </a:r>
                      <a:r>
                        <a:rPr lang="uk-UA" sz="1600" dirty="0" smtClean="0">
                          <a:latin typeface="+mj-lt"/>
                          <a:sym typeface="Symbol"/>
                        </a:rPr>
                        <a:t> = 13 см.</a:t>
                      </a:r>
                      <a:endParaRPr lang="uk-UA" sz="1600" baseline="0" dirty="0" smtClean="0">
                        <a:latin typeface="+mj-lt"/>
                        <a:sym typeface="Symbo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latin typeface="+mj-lt"/>
                        </a:rPr>
                        <a:t>Введемо систему координат. Знайдемо координати радіус-вектора </a:t>
                      </a:r>
                      <a:r>
                        <a:rPr lang="en-US" sz="1600" dirty="0" smtClean="0">
                          <a:latin typeface="+mj-lt"/>
                        </a:rPr>
                        <a:t>B</a:t>
                      </a:r>
                      <a:r>
                        <a:rPr lang="en-US" sz="1600" baseline="-25000" dirty="0" smtClean="0">
                          <a:latin typeface="+mj-lt"/>
                        </a:rPr>
                        <a:t>1</a:t>
                      </a:r>
                      <a:r>
                        <a:rPr lang="en-US" sz="1600" dirty="0" smtClean="0">
                          <a:latin typeface="+mj-lt"/>
                        </a:rPr>
                        <a:t>D</a:t>
                      </a:r>
                      <a:r>
                        <a:rPr lang="uk-UA" sz="1600" dirty="0" smtClean="0">
                          <a:latin typeface="+mj-lt"/>
                        </a:rPr>
                        <a:t>.</a:t>
                      </a:r>
                    </a:p>
                    <a:p>
                      <a:r>
                        <a:rPr lang="uk-UA" sz="1600" dirty="0" smtClean="0">
                          <a:latin typeface="+mj-lt"/>
                        </a:rPr>
                        <a:t>Так як </a:t>
                      </a:r>
                      <a:r>
                        <a:rPr lang="en-US" sz="1600" dirty="0" smtClean="0">
                          <a:latin typeface="+mj-lt"/>
                        </a:rPr>
                        <a:t>D(3;4;12), </a:t>
                      </a:r>
                      <a:r>
                        <a:rPr lang="uk-UA" sz="1600" dirty="0" smtClean="0">
                          <a:latin typeface="+mj-lt"/>
                        </a:rPr>
                        <a:t>то </a:t>
                      </a:r>
                      <a:r>
                        <a:rPr lang="en-US" sz="1600" dirty="0" smtClean="0">
                          <a:latin typeface="+mj-lt"/>
                        </a:rPr>
                        <a:t>B</a:t>
                      </a:r>
                      <a:r>
                        <a:rPr lang="en-US" sz="1600" baseline="-25000" dirty="0" smtClean="0">
                          <a:latin typeface="+mj-lt"/>
                        </a:rPr>
                        <a:t>1</a:t>
                      </a:r>
                      <a:r>
                        <a:rPr lang="en-US" sz="1600" dirty="0" smtClean="0">
                          <a:latin typeface="+mj-lt"/>
                        </a:rPr>
                        <a:t>D</a:t>
                      </a:r>
                      <a:r>
                        <a:rPr lang="uk-UA" sz="1600" dirty="0" smtClean="0">
                          <a:latin typeface="+mj-lt"/>
                        </a:rPr>
                        <a:t>(</a:t>
                      </a:r>
                      <a:r>
                        <a:rPr lang="en-US" sz="1600" dirty="0" smtClean="0">
                          <a:latin typeface="+mj-lt"/>
                        </a:rPr>
                        <a:t>3;4;12)</a:t>
                      </a:r>
                    </a:p>
                    <a:p>
                      <a:r>
                        <a:rPr lang="ru-RU" sz="1600" dirty="0" smtClean="0">
                          <a:latin typeface="+mj-lt"/>
                          <a:sym typeface="Symbol"/>
                        </a:rPr>
                        <a:t></a:t>
                      </a:r>
                      <a:r>
                        <a:rPr lang="en-US" sz="1600" dirty="0" smtClean="0">
                          <a:latin typeface="+mj-lt"/>
                        </a:rPr>
                        <a:t>B</a:t>
                      </a:r>
                      <a:r>
                        <a:rPr lang="en-US" sz="1600" baseline="-25000" dirty="0" smtClean="0">
                          <a:latin typeface="+mj-lt"/>
                        </a:rPr>
                        <a:t>1</a:t>
                      </a:r>
                      <a:r>
                        <a:rPr lang="en-US" sz="1600" dirty="0" smtClean="0">
                          <a:latin typeface="+mj-lt"/>
                        </a:rPr>
                        <a:t>D</a:t>
                      </a:r>
                      <a:r>
                        <a:rPr lang="en-US" sz="1600" dirty="0" smtClean="0">
                          <a:latin typeface="+mj-lt"/>
                          <a:sym typeface="Symbol"/>
                        </a:rPr>
                        <a:t> = </a:t>
                      </a:r>
                      <a:r>
                        <a:rPr lang="uk-UA" sz="1600" dirty="0" smtClean="0">
                          <a:latin typeface="+mj-lt"/>
                          <a:sym typeface="Symbol"/>
                        </a:rPr>
                        <a:t>                     </a:t>
                      </a:r>
                      <a:r>
                        <a:rPr lang="uk-UA" sz="1600" baseline="0" dirty="0" smtClean="0">
                          <a:latin typeface="+mj-lt"/>
                          <a:sym typeface="Symbol"/>
                        </a:rPr>
                        <a:t> =          = 13</a:t>
                      </a:r>
                      <a:endParaRPr lang="en-US" sz="16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167313" y="4600575"/>
          <a:ext cx="1071562" cy="287338"/>
        </p:xfrm>
        <a:graphic>
          <a:graphicData uri="http://schemas.openxmlformats.org/presentationml/2006/ole">
            <p:oleObj spid="_x0000_s3076" name="Формула" r:id="rId3" imgW="850680" imgH="22860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337300" y="4589463"/>
          <a:ext cx="463550" cy="288925"/>
        </p:xfrm>
        <a:graphic>
          <a:graphicData uri="http://schemas.openxmlformats.org/presentationml/2006/ole">
            <p:oleObj spid="_x0000_s3077" name="Формула" r:id="rId4" imgW="368280" imgH="228600" progId="Equation.3">
              <p:embed/>
            </p:oleObj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404813"/>
            <a:ext cx="4038600" cy="4525962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/>
              <a:t> 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         B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                              C</a:t>
            </a:r>
            <a:r>
              <a:rPr lang="en-US" sz="1600" baseline="-25000" dirty="0" smtClean="0">
                <a:latin typeface="+mj-lt"/>
              </a:rPr>
              <a:t>1</a:t>
            </a:r>
            <a:endParaRPr lang="uk-UA" sz="1600" baseline="-250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    A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                             D</a:t>
            </a:r>
            <a:r>
              <a:rPr lang="en-US" sz="1600" baseline="-25000" dirty="0" smtClean="0">
                <a:latin typeface="+mj-lt"/>
              </a:rPr>
              <a:t>1    </a:t>
            </a:r>
            <a:endParaRPr lang="uk-UA" sz="1600" baseline="-250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6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6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          B                               C   </a:t>
            </a:r>
            <a:endParaRPr lang="uk-UA" sz="16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600" dirty="0" smtClean="0">
                <a:latin typeface="+mj-lt"/>
              </a:rPr>
              <a:t>     </a:t>
            </a:r>
            <a:r>
              <a:rPr lang="en-US" sz="1600" dirty="0" smtClean="0">
                <a:latin typeface="+mj-lt"/>
              </a:rPr>
              <a:t>A                                 D</a:t>
            </a:r>
            <a:endParaRPr lang="uk-UA" sz="16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sz="16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0" y="69215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800" dirty="0" smtClean="0">
                <a:latin typeface="+mj-lt"/>
              </a:rPr>
              <a:t>В прямокутному паралелепіпеді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800" dirty="0" smtClean="0">
                <a:latin typeface="+mj-lt"/>
              </a:rPr>
              <a:t>довжина, ширина та висота дорівнюють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800" dirty="0" smtClean="0">
                <a:latin typeface="+mj-lt"/>
              </a:rPr>
              <a:t>відповідно 3см, </a:t>
            </a:r>
            <a:r>
              <a:rPr lang="uk-UA" sz="2800" dirty="0" err="1" smtClean="0">
                <a:latin typeface="+mj-lt"/>
              </a:rPr>
              <a:t>3см</a:t>
            </a:r>
            <a:r>
              <a:rPr lang="uk-UA" sz="2800" dirty="0" smtClean="0">
                <a:latin typeface="+mj-lt"/>
              </a:rPr>
              <a:t>, 4см. З вершини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800" dirty="0" smtClean="0">
                <a:latin typeface="+mj-lt"/>
              </a:rPr>
              <a:t>основи побудовано дві діагоналі в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800" dirty="0" smtClean="0">
                <a:latin typeface="+mj-lt"/>
              </a:rPr>
              <a:t>сусідніх бокових гранях.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800" dirty="0" smtClean="0">
                <a:latin typeface="+mj-lt"/>
              </a:rPr>
              <a:t>Знайти кут між діагоналями.</a:t>
            </a:r>
            <a:endParaRPr lang="ru-RU" sz="2800" dirty="0">
              <a:latin typeface="+mj-lt"/>
            </a:endParaRPr>
          </a:p>
        </p:txBody>
      </p:sp>
      <p:sp>
        <p:nvSpPr>
          <p:cNvPr id="5" name="Куб 4"/>
          <p:cNvSpPr/>
          <p:nvPr/>
        </p:nvSpPr>
        <p:spPr>
          <a:xfrm>
            <a:off x="971550" y="1773238"/>
            <a:ext cx="1584325" cy="1439862"/>
          </a:xfrm>
          <a:prstGeom prst="cube">
            <a:avLst>
              <a:gd name="adj" fmla="val 1889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692944" y="2339182"/>
            <a:ext cx="1150937" cy="19050"/>
          </a:xfrm>
          <a:prstGeom prst="bentConnector3">
            <a:avLst>
              <a:gd name="adj1" fmla="val 10113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258888" y="2930525"/>
            <a:ext cx="129698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 flipH="1" flipV="1">
            <a:off x="962025" y="2922588"/>
            <a:ext cx="288925" cy="26987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981075" y="2039938"/>
            <a:ext cx="1287463" cy="11699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1701006" y="2337594"/>
            <a:ext cx="1439863" cy="2698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Дуга 29"/>
          <p:cNvSpPr/>
          <p:nvPr/>
        </p:nvSpPr>
        <p:spPr>
          <a:xfrm rot="16574075">
            <a:off x="2126456" y="2951957"/>
            <a:ext cx="371475" cy="322262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Домашнє завдання: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366838" y="2997200"/>
            <a:ext cx="6400800" cy="1752600"/>
          </a:xfrm>
        </p:spPr>
        <p:txBody>
          <a:bodyPr>
            <a:normAutofit/>
          </a:bodyPr>
          <a:lstStyle/>
          <a:p>
            <a:pPr marR="0"/>
            <a:r>
              <a:rPr lang="uk-UA" smtClean="0"/>
              <a:t>№ </a:t>
            </a:r>
            <a:r>
              <a:rPr lang="uk-UA" smtClean="0">
                <a:latin typeface="Calibri" pitchFamily="34" charset="0"/>
              </a:rPr>
              <a:t>302</a:t>
            </a:r>
            <a:r>
              <a:rPr lang="uk-UA" smtClean="0"/>
              <a:t> (а) двома способами</a:t>
            </a:r>
          </a:p>
          <a:p>
            <a:pPr marR="0"/>
            <a:r>
              <a:rPr lang="uk-UA" smtClean="0"/>
              <a:t>(з розбором на парі)</a:t>
            </a:r>
            <a:endParaRPr lang="ru-RU" smtClean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484784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uk-UA" b="0" smtClean="0"/>
              <a:t>Вид заняття:</a:t>
            </a:r>
            <a:endParaRPr lang="ru-RU" b="0"/>
          </a:p>
        </p:txBody>
      </p:sp>
      <p:sp>
        <p:nvSpPr>
          <p:cNvPr id="14338" name="Содержимое 2"/>
          <p:cNvSpPr>
            <a:spLocks noGrp="1"/>
          </p:cNvSpPr>
          <p:nvPr>
            <p:ph type="body" idx="1"/>
          </p:nvPr>
        </p:nvSpPr>
        <p:spPr>
          <a:xfrm>
            <a:off x="611188" y="2276475"/>
            <a:ext cx="7772400" cy="1500188"/>
          </a:xfrm>
        </p:spPr>
        <p:txBody>
          <a:bodyPr/>
          <a:lstStyle/>
          <a:p>
            <a:pPr algn="ctr"/>
            <a:endParaRPr lang="uk-UA" sz="3600" smtClean="0"/>
          </a:p>
          <a:p>
            <a:pPr algn="ctr"/>
            <a:r>
              <a:rPr lang="uk-UA" sz="3600" smtClean="0"/>
              <a:t>Практичне</a:t>
            </a:r>
            <a:endParaRPr lang="ru-RU" sz="3600" smtClean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1989138"/>
            <a:ext cx="8229600" cy="374411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Мета</a:t>
            </a:r>
            <a:r>
              <a:rPr lang="uk-UA" dirty="0" smtClean="0"/>
              <a:t>: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дидактична </a:t>
            </a:r>
            <a:br>
              <a:rPr lang="uk-UA" dirty="0" smtClean="0"/>
            </a:br>
            <a:r>
              <a:rPr lang="uk-UA" dirty="0" smtClean="0"/>
              <a:t>розвиваюча </a:t>
            </a:r>
            <a:br>
              <a:rPr lang="uk-UA" dirty="0" smtClean="0"/>
            </a:br>
            <a:r>
              <a:rPr lang="uk-UA" dirty="0" smtClean="0"/>
              <a:t>виховна</a:t>
            </a:r>
            <a:endParaRPr lang="ru-RU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333375"/>
            <a:ext cx="8207375" cy="6119813"/>
          </a:xfrm>
        </p:spPr>
        <p:txBody>
          <a:bodyPr>
            <a:normAutofit/>
          </a:bodyPr>
          <a:lstStyle/>
          <a:p>
            <a:pPr algn="ctr">
              <a:buFont typeface="Wingdings 2" pitchFamily="18" charset="2"/>
              <a:buNone/>
            </a:pPr>
            <a:r>
              <a:rPr lang="uk-UA" sz="3200" dirty="0" smtClean="0"/>
              <a:t>УСНО</a:t>
            </a:r>
            <a:endParaRPr lang="uk-UA" sz="3200" dirty="0" smtClean="0"/>
          </a:p>
          <a:p>
            <a:pPr>
              <a:buFont typeface="Wingdings 2" pitchFamily="18" charset="2"/>
              <a:buNone/>
            </a:pPr>
            <a:r>
              <a:rPr lang="uk-UA" sz="2800" dirty="0" smtClean="0">
                <a:latin typeface="Calibri" pitchFamily="34" charset="0"/>
              </a:rPr>
              <a:t>1. Що називається вектором?</a:t>
            </a:r>
          </a:p>
          <a:p>
            <a:pPr>
              <a:buFont typeface="Wingdings 2" pitchFamily="18" charset="2"/>
              <a:buNone/>
            </a:pPr>
            <a:r>
              <a:rPr lang="uk-UA" sz="2800" dirty="0" smtClean="0">
                <a:latin typeface="Calibri" pitchFamily="34" charset="0"/>
              </a:rPr>
              <a:t>2. Назвіть, які векторні та скалярні величини ви вивчили з фізиці?</a:t>
            </a:r>
          </a:p>
          <a:p>
            <a:pPr>
              <a:buFont typeface="Wingdings 2" pitchFamily="18" charset="2"/>
              <a:buNone/>
            </a:pPr>
            <a:r>
              <a:rPr lang="uk-UA" sz="2800" dirty="0" smtClean="0">
                <a:latin typeface="Calibri" pitchFamily="34" charset="0"/>
              </a:rPr>
              <a:t>3. Рівні вектори?</a:t>
            </a:r>
          </a:p>
          <a:p>
            <a:pPr>
              <a:buFont typeface="Wingdings 2" pitchFamily="18" charset="2"/>
              <a:buNone/>
            </a:pPr>
            <a:r>
              <a:rPr lang="uk-UA" sz="2800" dirty="0" smtClean="0">
                <a:latin typeface="Calibri" pitchFamily="34" charset="0"/>
              </a:rPr>
              <a:t>4. Нульовий вектор?</a:t>
            </a:r>
          </a:p>
          <a:p>
            <a:pPr>
              <a:buFont typeface="Wingdings 2" pitchFamily="18" charset="2"/>
              <a:buNone/>
            </a:pPr>
            <a:r>
              <a:rPr lang="uk-UA" sz="2800" dirty="0" smtClean="0">
                <a:latin typeface="Calibri" pitchFamily="34" charset="0"/>
              </a:rPr>
              <a:t>5. Згадаємо за якими правилами додавати та віднімати вектори. Намалюйте будь-які вектори та додайте або відніміть їх.</a:t>
            </a:r>
          </a:p>
          <a:p>
            <a:pPr>
              <a:buFont typeface="Wingdings 2" pitchFamily="18" charset="2"/>
              <a:buNone/>
            </a:pPr>
            <a:r>
              <a:rPr lang="uk-UA" sz="2800" dirty="0" smtClean="0">
                <a:latin typeface="Calibri" pitchFamily="34" charset="0"/>
              </a:rPr>
              <a:t>6. Сумою яких векторів буде вектор </a:t>
            </a:r>
            <a:r>
              <a:rPr lang="en-US" sz="2800" dirty="0" smtClean="0">
                <a:latin typeface="Calibri" pitchFamily="34" charset="0"/>
              </a:rPr>
              <a:t>B</a:t>
            </a:r>
            <a:r>
              <a:rPr lang="en-US" sz="2800" baseline="-25000" dirty="0" smtClean="0">
                <a:latin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</a:rPr>
              <a:t>D </a:t>
            </a:r>
            <a:r>
              <a:rPr lang="uk-UA" sz="2800" dirty="0" smtClean="0">
                <a:latin typeface="Calibri" pitchFamily="34" charset="0"/>
              </a:rPr>
              <a:t>в </a:t>
            </a:r>
            <a:r>
              <a:rPr lang="uk-UA" sz="2800" dirty="0" err="1" smtClean="0">
                <a:latin typeface="Calibri" pitchFamily="34" charset="0"/>
              </a:rPr>
              <a:t>прямокут</a:t>
            </a:r>
            <a:r>
              <a:rPr lang="uk-UA" sz="2800" dirty="0" smtClean="0">
                <a:latin typeface="Calibri" pitchFamily="34" charset="0"/>
              </a:rPr>
              <a:t>. паралелепіпеді (по таблиці)</a:t>
            </a:r>
          </a:p>
          <a:p>
            <a:pPr>
              <a:buFont typeface="Wingdings 2" pitchFamily="18" charset="2"/>
              <a:buNone/>
            </a:pPr>
            <a:r>
              <a:rPr lang="uk-UA" sz="2800" dirty="0" smtClean="0">
                <a:latin typeface="Calibri" pitchFamily="34" charset="0"/>
              </a:rPr>
              <a:t>7. Який вектор називають радіус-вектор?</a:t>
            </a:r>
            <a:endParaRPr lang="ru-RU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275878"/>
          </a:xfrm>
        </p:spPr>
        <p:txBody>
          <a:bodyPr/>
          <a:lstStyle/>
          <a:p>
            <a:pPr algn="ctr"/>
            <a:r>
              <a:rPr lang="uk-UA" dirty="0" smtClean="0"/>
              <a:t>ПИСЬМОВО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244280" cy="5446043"/>
          </a:xfrm>
        </p:spPr>
        <p:txBody>
          <a:bodyPr>
            <a:normAutofit/>
          </a:bodyPr>
          <a:lstStyle/>
          <a:p>
            <a:pPr marL="274320" indent="-27432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>
                <a:latin typeface="+mj-lt"/>
              </a:rPr>
              <a:t>І</a:t>
            </a:r>
            <a:r>
              <a:rPr lang="en-US" sz="2200" dirty="0" smtClean="0">
                <a:latin typeface="+mj-lt"/>
              </a:rPr>
              <a:t> </a:t>
            </a:r>
            <a:r>
              <a:rPr lang="ru-RU" sz="2200" dirty="0" smtClean="0">
                <a:latin typeface="+mj-lt"/>
              </a:rPr>
              <a:t>вар</a:t>
            </a:r>
            <a:r>
              <a:rPr lang="uk-UA" sz="2200" dirty="0" err="1" smtClean="0">
                <a:latin typeface="+mj-lt"/>
              </a:rPr>
              <a:t>іант</a:t>
            </a:r>
            <a:endParaRPr lang="uk-UA" sz="22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 smtClean="0">
                <a:latin typeface="+mj-lt"/>
              </a:rPr>
              <a:t>1. Знайти координати вектора </a:t>
            </a:r>
            <a:r>
              <a:rPr lang="en-US" sz="2200" dirty="0" smtClean="0">
                <a:latin typeface="+mj-lt"/>
              </a:rPr>
              <a:t>AB </a:t>
            </a:r>
            <a:r>
              <a:rPr lang="ru-RU" sz="2200" dirty="0" err="1" smtClean="0">
                <a:latin typeface="+mj-lt"/>
              </a:rPr>
              <a:t>якщо</a:t>
            </a:r>
            <a:r>
              <a:rPr lang="ru-RU" sz="2200" dirty="0" smtClean="0">
                <a:latin typeface="+mj-lt"/>
              </a:rPr>
              <a:t>: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ru-RU" sz="2200" dirty="0">
                <a:latin typeface="+mj-lt"/>
              </a:rPr>
              <a:t> </a:t>
            </a:r>
            <a:r>
              <a:rPr lang="ru-RU" sz="2200" dirty="0" smtClean="0">
                <a:latin typeface="+mj-lt"/>
              </a:rPr>
              <a:t>    </a:t>
            </a:r>
            <a:r>
              <a:rPr lang="en-US" sz="2200" dirty="0" smtClean="0">
                <a:latin typeface="+mj-lt"/>
              </a:rPr>
              <a:t>A (</a:t>
            </a:r>
            <a:r>
              <a:rPr lang="en-US" sz="2200" dirty="0" err="1" smtClean="0">
                <a:latin typeface="+mj-lt"/>
              </a:rPr>
              <a:t>Xa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Ya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Za</a:t>
            </a:r>
            <a:r>
              <a:rPr lang="en-US" sz="2200" dirty="0" smtClean="0">
                <a:latin typeface="+mj-lt"/>
              </a:rPr>
              <a:t>); B (</a:t>
            </a:r>
            <a:r>
              <a:rPr lang="en-US" sz="2200" dirty="0" err="1" smtClean="0">
                <a:latin typeface="+mj-lt"/>
              </a:rPr>
              <a:t>Xb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Yb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Zb</a:t>
            </a:r>
            <a:r>
              <a:rPr lang="en-US" sz="2200" dirty="0" smtClean="0">
                <a:latin typeface="+mj-lt"/>
              </a:rPr>
              <a:t>).</a:t>
            </a:r>
            <a:endParaRPr lang="ru-RU" sz="22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ru-RU" sz="2200" dirty="0" smtClean="0">
                <a:latin typeface="+mj-lt"/>
              </a:rPr>
              <a:t>2. </a:t>
            </a:r>
            <a:r>
              <a:rPr lang="ru-RU" sz="2200" dirty="0" err="1" smtClean="0">
                <a:latin typeface="+mj-lt"/>
              </a:rPr>
              <a:t>Які</a:t>
            </a:r>
            <a:r>
              <a:rPr lang="ru-RU" sz="2200" dirty="0" smtClean="0">
                <a:latin typeface="+mj-lt"/>
              </a:rPr>
              <a:t> </a:t>
            </a:r>
            <a:r>
              <a:rPr lang="ru-RU" sz="2200" dirty="0" err="1" smtClean="0">
                <a:latin typeface="+mj-lt"/>
              </a:rPr>
              <a:t>вектори</a:t>
            </a:r>
            <a:r>
              <a:rPr lang="ru-RU" sz="2200" dirty="0" smtClean="0">
                <a:latin typeface="+mj-lt"/>
              </a:rPr>
              <a:t> </a:t>
            </a:r>
            <a:r>
              <a:rPr lang="ru-RU" sz="2200" dirty="0" err="1" smtClean="0">
                <a:latin typeface="+mj-lt"/>
              </a:rPr>
              <a:t>називають</a:t>
            </a:r>
            <a:r>
              <a:rPr lang="ru-RU" sz="2200" dirty="0" smtClean="0">
                <a:latin typeface="+mj-lt"/>
              </a:rPr>
              <a:t> </a:t>
            </a:r>
            <a:r>
              <a:rPr lang="ru-RU" sz="2200" dirty="0" err="1" smtClean="0">
                <a:latin typeface="+mj-lt"/>
              </a:rPr>
              <a:t>рівними</a:t>
            </a:r>
            <a:r>
              <a:rPr lang="ru-RU" sz="2200" dirty="0" smtClean="0">
                <a:latin typeface="+mj-lt"/>
              </a:rPr>
              <a:t>?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 smtClean="0">
                <a:latin typeface="+mj-lt"/>
              </a:rPr>
              <a:t>3. Знайти суму векторів </a:t>
            </a:r>
            <a:r>
              <a:rPr lang="en-US" sz="2200" dirty="0" smtClean="0">
                <a:latin typeface="+mj-lt"/>
              </a:rPr>
              <a:t>a(</a:t>
            </a:r>
            <a:r>
              <a:rPr lang="en-US" sz="2200" dirty="0" err="1" smtClean="0">
                <a:latin typeface="+mj-lt"/>
              </a:rPr>
              <a:t>Xa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Ya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Za</a:t>
            </a:r>
            <a:r>
              <a:rPr lang="en-US" sz="2200" dirty="0" smtClean="0">
                <a:latin typeface="+mj-lt"/>
              </a:rPr>
              <a:t>)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  </a:t>
            </a:r>
            <a:r>
              <a:rPr lang="ru-RU" sz="2200" dirty="0" smtClean="0">
                <a:latin typeface="+mj-lt"/>
              </a:rPr>
              <a:t>та </a:t>
            </a:r>
            <a:r>
              <a:rPr lang="en-US" sz="2200" dirty="0" smtClean="0">
                <a:latin typeface="+mj-lt"/>
              </a:rPr>
              <a:t>b(</a:t>
            </a:r>
            <a:r>
              <a:rPr lang="en-US" sz="2200" dirty="0" err="1" smtClean="0">
                <a:latin typeface="+mj-lt"/>
              </a:rPr>
              <a:t>Xb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Yb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Zb</a:t>
            </a:r>
            <a:r>
              <a:rPr lang="en-US" sz="2200" dirty="0" smtClean="0">
                <a:latin typeface="+mj-lt"/>
              </a:rPr>
              <a:t>).</a:t>
            </a:r>
            <a:endParaRPr lang="ru-RU" sz="22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ru-RU" sz="2200" dirty="0" smtClean="0">
                <a:latin typeface="+mj-lt"/>
              </a:rPr>
              <a:t>4. </a:t>
            </a:r>
            <a:r>
              <a:rPr lang="uk-UA" sz="2200" dirty="0" smtClean="0">
                <a:latin typeface="+mj-lt"/>
              </a:rPr>
              <a:t>Знайти довжину вектора </a:t>
            </a:r>
            <a:r>
              <a:rPr lang="en-US" sz="2200" dirty="0" smtClean="0">
                <a:latin typeface="+mj-lt"/>
              </a:rPr>
              <a:t>a(</a:t>
            </a:r>
            <a:r>
              <a:rPr lang="en-US" sz="2200" dirty="0" err="1" smtClean="0">
                <a:latin typeface="+mj-lt"/>
              </a:rPr>
              <a:t>Xa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Ya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Za</a:t>
            </a:r>
            <a:r>
              <a:rPr lang="en-US" sz="2200" dirty="0" smtClean="0">
                <a:latin typeface="+mj-lt"/>
              </a:rPr>
              <a:t>)</a:t>
            </a:r>
            <a:r>
              <a:rPr lang="uk-UA" sz="2200" dirty="0" smtClean="0">
                <a:latin typeface="+mj-lt"/>
              </a:rPr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 smtClean="0">
                <a:latin typeface="+mj-lt"/>
              </a:rPr>
              <a:t>5. Формули скалярного добутку векторів.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 smtClean="0">
                <a:latin typeface="+mj-lt"/>
              </a:rPr>
              <a:t>6. Координати середини відрізка.</a:t>
            </a:r>
            <a:endParaRPr lang="ru-RU" sz="2200" dirty="0">
              <a:latin typeface="+mj-lt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55976" y="908720"/>
            <a:ext cx="4608512" cy="5446043"/>
          </a:xfrm>
        </p:spPr>
        <p:txBody>
          <a:bodyPr>
            <a:noAutofit/>
          </a:bodyPr>
          <a:lstStyle/>
          <a:p>
            <a:pPr marL="274320" indent="-27432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 smtClean="0">
                <a:latin typeface="+mj-lt"/>
              </a:rPr>
              <a:t>ІІ варіант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 smtClean="0">
                <a:latin typeface="+mj-lt"/>
              </a:rPr>
              <a:t>1. Який вектор називають нульовим?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 smtClean="0">
                <a:latin typeface="+mj-lt"/>
              </a:rPr>
              <a:t>2. Знайти різницю векторів </a:t>
            </a:r>
            <a:r>
              <a:rPr lang="en-US" sz="2200" dirty="0" smtClean="0">
                <a:latin typeface="+mj-lt"/>
              </a:rPr>
              <a:t>a(</a:t>
            </a:r>
            <a:r>
              <a:rPr lang="en-US" sz="2200" dirty="0" err="1" smtClean="0">
                <a:latin typeface="+mj-lt"/>
              </a:rPr>
              <a:t>Xa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Ya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Za</a:t>
            </a:r>
            <a:r>
              <a:rPr lang="en-US" sz="2200" dirty="0" smtClean="0">
                <a:latin typeface="+mj-lt"/>
              </a:rPr>
              <a:t>)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200" dirty="0" smtClean="0">
                <a:latin typeface="+mj-lt"/>
              </a:rPr>
              <a:t>     </a:t>
            </a:r>
            <a:r>
              <a:rPr lang="ru-RU" sz="2200" dirty="0" smtClean="0">
                <a:latin typeface="+mj-lt"/>
              </a:rPr>
              <a:t>та </a:t>
            </a:r>
            <a:r>
              <a:rPr lang="en-US" sz="2200" dirty="0" smtClean="0">
                <a:latin typeface="+mj-lt"/>
              </a:rPr>
              <a:t>b(</a:t>
            </a:r>
            <a:r>
              <a:rPr lang="en-US" sz="2200" dirty="0" err="1" smtClean="0">
                <a:latin typeface="+mj-lt"/>
              </a:rPr>
              <a:t>Xb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Yb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Zb</a:t>
            </a:r>
            <a:r>
              <a:rPr lang="en-US" sz="2200" dirty="0" smtClean="0">
                <a:latin typeface="+mj-lt"/>
              </a:rPr>
              <a:t>).</a:t>
            </a:r>
            <a:endParaRPr lang="ru-RU" sz="22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 smtClean="0">
                <a:latin typeface="+mj-lt"/>
              </a:rPr>
              <a:t>3. Чому дорівнюють координати радіус-вектора ОА, якщо </a:t>
            </a:r>
            <a:r>
              <a:rPr lang="en-US" sz="2200" dirty="0" smtClean="0">
                <a:latin typeface="+mj-lt"/>
              </a:rPr>
              <a:t>0(0;0;0) </a:t>
            </a:r>
            <a:r>
              <a:rPr lang="ru-RU" sz="2200" dirty="0" smtClean="0">
                <a:latin typeface="+mj-lt"/>
              </a:rPr>
              <a:t>та </a:t>
            </a:r>
            <a:r>
              <a:rPr lang="en-US" sz="2200" dirty="0" smtClean="0">
                <a:latin typeface="+mj-lt"/>
              </a:rPr>
              <a:t>A (</a:t>
            </a:r>
            <a:r>
              <a:rPr lang="en-US" sz="2200" dirty="0" err="1" smtClean="0">
                <a:latin typeface="+mj-lt"/>
              </a:rPr>
              <a:t>Xa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Ya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Za</a:t>
            </a:r>
            <a:r>
              <a:rPr lang="en-US" sz="2200" dirty="0" smtClean="0">
                <a:latin typeface="+mj-lt"/>
              </a:rPr>
              <a:t>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200" dirty="0" smtClean="0">
                <a:latin typeface="+mj-lt"/>
              </a:rPr>
              <a:t>4</a:t>
            </a:r>
            <a:r>
              <a:rPr lang="uk-UA" sz="2200" dirty="0" smtClean="0">
                <a:latin typeface="+mj-lt"/>
              </a:rPr>
              <a:t>. Коли два вектора перпендикулярні?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 smtClean="0">
                <a:latin typeface="+mj-lt"/>
              </a:rPr>
              <a:t>5. Формула </a:t>
            </a:r>
            <a:r>
              <a:rPr lang="en-US" sz="2200" dirty="0" smtClean="0">
                <a:latin typeface="+mj-lt"/>
              </a:rPr>
              <a:t>COS </a:t>
            </a:r>
            <a:r>
              <a:rPr lang="uk-UA" sz="2200" dirty="0" smtClean="0">
                <a:latin typeface="+mj-lt"/>
              </a:rPr>
              <a:t>кута між векторами.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 smtClean="0">
                <a:latin typeface="+mj-lt"/>
              </a:rPr>
              <a:t>6. Знайти довжину відрізка АВ, якщо: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200" dirty="0">
                <a:latin typeface="+mj-lt"/>
              </a:rPr>
              <a:t> </a:t>
            </a:r>
            <a:r>
              <a:rPr lang="uk-UA" sz="2200" dirty="0" smtClean="0">
                <a:latin typeface="+mj-lt"/>
              </a:rPr>
              <a:t>   </a:t>
            </a:r>
            <a:r>
              <a:rPr lang="en-US" sz="2200" dirty="0" smtClean="0">
                <a:latin typeface="+mj-lt"/>
              </a:rPr>
              <a:t>A (</a:t>
            </a:r>
            <a:r>
              <a:rPr lang="en-US" sz="2200" dirty="0" err="1" smtClean="0">
                <a:latin typeface="+mj-lt"/>
              </a:rPr>
              <a:t>Xa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Ya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Za</a:t>
            </a:r>
            <a:r>
              <a:rPr lang="en-US" sz="2200" dirty="0" smtClean="0">
                <a:latin typeface="+mj-lt"/>
              </a:rPr>
              <a:t>); B (</a:t>
            </a:r>
            <a:r>
              <a:rPr lang="en-US" sz="2200" dirty="0" err="1" smtClean="0">
                <a:latin typeface="+mj-lt"/>
              </a:rPr>
              <a:t>Xb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Yb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Zb</a:t>
            </a:r>
            <a:r>
              <a:rPr lang="en-US" sz="2200" dirty="0" smtClean="0">
                <a:latin typeface="+mj-lt"/>
              </a:rPr>
              <a:t>).</a:t>
            </a:r>
            <a:endParaRPr lang="ru-RU" sz="2200" dirty="0">
              <a:latin typeface="+mj-lt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57591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язування</a:t>
            </a:r>
            <a:r>
              <a:rPr lang="uk-UA" dirty="0" smtClean="0"/>
              <a:t> прикладних задач</a:t>
            </a:r>
            <a:endParaRPr lang="ru-RU" sz="4000" dirty="0"/>
          </a:p>
        </p:txBody>
      </p:sp>
      <p:sp>
        <p:nvSpPr>
          <p:cNvPr id="1843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q</a:t>
            </a:r>
            <a:r>
              <a:rPr lang="en-US" sz="1100" dirty="0" smtClean="0"/>
              <a:t>1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uk-UA" dirty="0" smtClean="0"/>
          </a:p>
          <a:p>
            <a:pPr>
              <a:buFont typeface="Wingdings 2" pitchFamily="18" charset="2"/>
              <a:buNone/>
            </a:pPr>
            <a:endParaRPr lang="uk-UA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q</a:t>
            </a:r>
            <a:r>
              <a:rPr lang="en-US" sz="1100" dirty="0" smtClean="0"/>
              <a:t>3</a:t>
            </a:r>
            <a:r>
              <a:rPr lang="en-US" dirty="0" smtClean="0"/>
              <a:t>  </a:t>
            </a:r>
            <a:r>
              <a:rPr lang="uk-UA" dirty="0" smtClean="0"/>
              <a:t> </a:t>
            </a:r>
            <a:r>
              <a:rPr lang="en-US" dirty="0" smtClean="0"/>
              <a:t>                 q</a:t>
            </a:r>
            <a:r>
              <a:rPr lang="en-US" sz="1100" dirty="0" smtClean="0"/>
              <a:t>2</a:t>
            </a:r>
            <a:endParaRPr lang="ru-RU" sz="1100" dirty="0" smtClean="0"/>
          </a:p>
        </p:txBody>
      </p:sp>
      <p:sp>
        <p:nvSpPr>
          <p:cNvPr id="14" name="Содержимое 13"/>
          <p:cNvSpPr>
            <a:spLocks noGrp="1"/>
          </p:cNvSpPr>
          <p:nvPr>
            <p:ph sz="half" idx="2"/>
          </p:nvPr>
        </p:nvSpPr>
        <p:spPr>
          <a:xfrm>
            <a:off x="3492500" y="836712"/>
            <a:ext cx="5194300" cy="5289451"/>
          </a:xfrm>
        </p:spPr>
        <p:txBody>
          <a:bodyPr>
            <a:normAutofit lnSpcReduction="10000"/>
          </a:bodyPr>
          <a:lstStyle/>
          <a:p>
            <a:pPr marL="274320" indent="-27432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000" dirty="0" smtClean="0">
              <a:latin typeface="+mj-lt"/>
            </a:endParaRPr>
          </a:p>
          <a:p>
            <a:pPr marL="274320" indent="-27432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dirty="0" smtClean="0">
                <a:latin typeface="+mj-lt"/>
              </a:rPr>
              <a:t>Задача </a:t>
            </a:r>
            <a:r>
              <a:rPr lang="uk-UA" dirty="0" smtClean="0">
                <a:latin typeface="+mj-lt"/>
              </a:rPr>
              <a:t>з фізики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400" dirty="0" smtClean="0">
                <a:latin typeface="+mj-lt"/>
              </a:rPr>
              <a:t>Дано два заряду </a:t>
            </a:r>
            <a:r>
              <a:rPr lang="en-US" sz="2400" dirty="0" smtClean="0">
                <a:latin typeface="+mj-lt"/>
              </a:rPr>
              <a:t>q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та </a:t>
            </a:r>
            <a:r>
              <a:rPr lang="en-US" sz="2400" dirty="0" smtClean="0">
                <a:latin typeface="+mj-lt"/>
              </a:rPr>
              <a:t>q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, </a:t>
            </a:r>
            <a:r>
              <a:rPr lang="uk-UA" sz="2400" dirty="0" smtClean="0">
                <a:latin typeface="+mj-lt"/>
              </a:rPr>
              <a:t>які розміщені в гострих кутах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400" dirty="0" smtClean="0">
                <a:latin typeface="+mj-lt"/>
              </a:rPr>
              <a:t>прямокутного трикутника. Знайти напруженість поля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400" dirty="0" smtClean="0">
                <a:latin typeface="+mj-lt"/>
              </a:rPr>
              <a:t>в точці, яка є вершиною прямого кута, якщо данні заряди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400" dirty="0" smtClean="0">
                <a:latin typeface="+mj-lt"/>
              </a:rPr>
              <a:t>створюють в цій точці напруженість поля </a:t>
            </a:r>
            <a:r>
              <a:rPr lang="en-US" sz="2400" i="1" dirty="0" smtClean="0">
                <a:latin typeface="+mj-lt"/>
              </a:rPr>
              <a:t>E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= 3 * 10</a:t>
            </a:r>
            <a:r>
              <a:rPr lang="uk-UA" sz="2400" baseline="30000" dirty="0" smtClean="0">
                <a:latin typeface="+mj-lt"/>
              </a:rPr>
              <a:t>5 </a:t>
            </a:r>
            <a:r>
              <a:rPr lang="ru-RU" sz="2400" dirty="0" smtClean="0">
                <a:latin typeface="+mj-lt"/>
              </a:rPr>
              <a:t>Н</a:t>
            </a:r>
            <a:r>
              <a:rPr lang="uk-UA" sz="2400" dirty="0" smtClean="0">
                <a:latin typeface="+mj-lt"/>
              </a:rPr>
              <a:t>/Кл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400" dirty="0" smtClean="0">
                <a:latin typeface="+mj-lt"/>
              </a:rPr>
              <a:t>та </a:t>
            </a:r>
            <a:r>
              <a:rPr lang="en-US" sz="2400" i="1" dirty="0" smtClean="0">
                <a:latin typeface="+mj-lt"/>
              </a:rPr>
              <a:t>E</a:t>
            </a:r>
            <a:r>
              <a:rPr lang="uk-UA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= </a:t>
            </a:r>
            <a:r>
              <a:rPr lang="uk-UA" sz="2400" dirty="0" smtClean="0">
                <a:latin typeface="+mj-lt"/>
              </a:rPr>
              <a:t>4</a:t>
            </a:r>
            <a:r>
              <a:rPr lang="en-US" sz="2400" dirty="0" smtClean="0">
                <a:latin typeface="+mj-lt"/>
              </a:rPr>
              <a:t> * 10</a:t>
            </a:r>
            <a:r>
              <a:rPr lang="uk-UA" sz="2400" baseline="30000" dirty="0" smtClean="0">
                <a:latin typeface="+mj-lt"/>
              </a:rPr>
              <a:t>5 </a:t>
            </a:r>
            <a:r>
              <a:rPr lang="ru-RU" sz="2400" dirty="0" smtClean="0">
                <a:latin typeface="+mj-lt"/>
              </a:rPr>
              <a:t>Н</a:t>
            </a:r>
            <a:r>
              <a:rPr lang="uk-UA" sz="2400" dirty="0" smtClean="0">
                <a:latin typeface="+mj-lt"/>
              </a:rPr>
              <a:t>/Кл. Чи можна знайти напруженість поля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400" dirty="0" smtClean="0">
                <a:latin typeface="+mj-lt"/>
              </a:rPr>
              <a:t>як арифметичну суму </a:t>
            </a:r>
            <a:r>
              <a:rPr lang="en-US" sz="2400" i="1" dirty="0" smtClean="0">
                <a:latin typeface="+mj-lt"/>
              </a:rPr>
              <a:t>E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+ </a:t>
            </a:r>
            <a:r>
              <a:rPr lang="en-US" sz="2400" i="1" dirty="0" smtClean="0">
                <a:latin typeface="+mj-lt"/>
              </a:rPr>
              <a:t>E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= </a:t>
            </a:r>
            <a:r>
              <a:rPr lang="ru-RU" sz="2400" dirty="0" smtClean="0">
                <a:latin typeface="+mj-lt"/>
              </a:rPr>
              <a:t>7</a:t>
            </a:r>
            <a:r>
              <a:rPr lang="en-US" sz="2400" dirty="0" smtClean="0">
                <a:latin typeface="+mj-lt"/>
              </a:rPr>
              <a:t> * 10</a:t>
            </a:r>
            <a:r>
              <a:rPr lang="uk-UA" sz="2400" baseline="30000" dirty="0" smtClean="0">
                <a:latin typeface="+mj-lt"/>
              </a:rPr>
              <a:t>5 </a:t>
            </a:r>
            <a:r>
              <a:rPr lang="ru-RU" sz="2400" dirty="0" smtClean="0">
                <a:latin typeface="+mj-lt"/>
              </a:rPr>
              <a:t>Н</a:t>
            </a:r>
            <a:r>
              <a:rPr lang="uk-UA" sz="2400" dirty="0" smtClean="0">
                <a:latin typeface="+mj-lt"/>
              </a:rPr>
              <a:t>/Кл?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600" baseline="300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sz="1600" baseline="30000" dirty="0"/>
          </a:p>
        </p:txBody>
      </p:sp>
      <p:sp>
        <p:nvSpPr>
          <p:cNvPr id="5" name="Прямоугольный треугольник 4"/>
          <p:cNvSpPr/>
          <p:nvPr/>
        </p:nvSpPr>
        <p:spPr>
          <a:xfrm>
            <a:off x="900113" y="1916113"/>
            <a:ext cx="1439862" cy="2017712"/>
          </a:xfrm>
          <a:prstGeom prst="rtTriangle">
            <a:avLst/>
          </a:prstGeom>
          <a:noFill/>
          <a:ln w="25400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>
            <a:off x="540544" y="2275682"/>
            <a:ext cx="7207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0800000">
            <a:off x="1763713" y="3933825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576362"/>
          </a:xfrm>
        </p:spPr>
        <p:txBody>
          <a:bodyPr/>
          <a:lstStyle/>
          <a:p>
            <a:pPr algn="ctr"/>
            <a:r>
              <a:rPr lang="uk-UA" sz="2800" dirty="0" smtClean="0"/>
              <a:t>Задача з теоретичної основи електротехніки</a:t>
            </a:r>
            <a:endParaRPr lang="ru-RU" sz="2800" dirty="0" smtClean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68313" y="836713"/>
            <a:ext cx="8207375" cy="1512788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b="0" dirty="0" smtClean="0">
              <a:solidFill>
                <a:schemeClr val="tx1"/>
              </a:solidFill>
              <a:latin typeface="+mj-lt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b="0" dirty="0" smtClean="0">
                <a:solidFill>
                  <a:schemeClr val="tx1"/>
                </a:solidFill>
                <a:latin typeface="+mj-lt"/>
              </a:rPr>
              <a:t>Токи </a:t>
            </a:r>
            <a:r>
              <a:rPr lang="uk-UA" b="0" dirty="0" smtClean="0">
                <a:solidFill>
                  <a:schemeClr val="tx1"/>
                </a:solidFill>
                <a:latin typeface="+mj-lt"/>
              </a:rPr>
              <a:t>в паралельних вітках </a:t>
            </a:r>
            <a:r>
              <a:rPr lang="uk-UA" b="0" dirty="0" err="1" smtClean="0">
                <a:solidFill>
                  <a:schemeClr val="tx1"/>
                </a:solidFill>
                <a:latin typeface="+mj-lt"/>
              </a:rPr>
              <a:t>ел</a:t>
            </a:r>
            <a:r>
              <a:rPr lang="uk-UA" b="0" dirty="0" smtClean="0">
                <a:solidFill>
                  <a:schemeClr val="tx1"/>
                </a:solidFill>
                <a:latin typeface="+mj-lt"/>
              </a:rPr>
              <a:t>. кола</a:t>
            </a:r>
            <a:r>
              <a:rPr lang="uk-UA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uk-UA" b="0" dirty="0" smtClean="0">
                <a:solidFill>
                  <a:schemeClr val="tx1"/>
                </a:solidFill>
                <a:latin typeface="+mj-lt"/>
              </a:rPr>
              <a:t>зображені векторами 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b="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, F</a:t>
            </a:r>
            <a:r>
              <a:rPr lang="en-US" b="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, F</a:t>
            </a:r>
            <a:r>
              <a:rPr lang="en-US" b="0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, F</a:t>
            </a:r>
            <a:r>
              <a:rPr lang="en-US" b="0" baseline="-25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b="0" dirty="0" smtClean="0">
                <a:solidFill>
                  <a:schemeClr val="tx1"/>
                </a:solidFill>
                <a:latin typeface="+mj-lt"/>
              </a:rPr>
              <a:t>Побудувати векторну діаграму та знайти струм в нерозгалуженої </a:t>
            </a:r>
            <a:r>
              <a:rPr lang="uk-UA" b="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uk-UA" b="0" dirty="0" err="1" smtClean="0">
                <a:solidFill>
                  <a:schemeClr val="tx1"/>
                </a:solidFill>
                <a:latin typeface="+mj-lt"/>
              </a:rPr>
              <a:t>неразветвленій</a:t>
            </a:r>
            <a:r>
              <a:rPr lang="uk-UA" b="0" dirty="0" smtClean="0">
                <a:solidFill>
                  <a:schemeClr val="tx1"/>
                </a:solidFill>
                <a:latin typeface="+mj-lt"/>
              </a:rPr>
              <a:t>) частині </a:t>
            </a:r>
            <a:r>
              <a:rPr lang="uk-UA" b="0" dirty="0" smtClean="0">
                <a:solidFill>
                  <a:schemeClr val="tx1"/>
                </a:solidFill>
                <a:latin typeface="+mj-lt"/>
              </a:rPr>
              <a:t>цепі, якщо він дорівнює геометричній сумі векторів 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b="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, F</a:t>
            </a:r>
            <a:r>
              <a:rPr lang="en-US" b="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, F</a:t>
            </a:r>
            <a:r>
              <a:rPr lang="en-US" b="0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, F</a:t>
            </a:r>
            <a:r>
              <a:rPr lang="en-US" b="0" baseline="-25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.</a:t>
            </a:r>
            <a:endParaRPr lang="ru-RU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quarter" idx="2"/>
          </p:nvPr>
        </p:nvSpPr>
        <p:spPr>
          <a:xfrm>
            <a:off x="457200" y="2349500"/>
            <a:ext cx="4040188" cy="3776663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dirty="0">
                <a:latin typeface="+mj-lt"/>
              </a:rPr>
              <a:t> </a:t>
            </a:r>
            <a:r>
              <a:rPr lang="uk-UA" dirty="0" smtClean="0">
                <a:latin typeface="+mj-lt"/>
              </a:rPr>
              <a:t>                            </a:t>
            </a:r>
            <a:r>
              <a:rPr lang="en-US" sz="1600" dirty="0" smtClean="0">
                <a:latin typeface="+mj-lt"/>
              </a:rPr>
              <a:t>F</a:t>
            </a:r>
            <a:r>
              <a:rPr lang="en-US" sz="1600" baseline="-25000" dirty="0" smtClean="0">
                <a:latin typeface="+mj-lt"/>
              </a:rPr>
              <a:t>1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baseline="-25000" dirty="0">
                <a:latin typeface="+mj-lt"/>
              </a:rPr>
              <a:t> </a:t>
            </a:r>
            <a:r>
              <a:rPr lang="en-US" sz="1600" baseline="-25000" dirty="0" smtClean="0">
                <a:latin typeface="+mj-lt"/>
              </a:rPr>
              <a:t>                                                                                                      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baseline="-250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                                                                F</a:t>
            </a:r>
            <a:r>
              <a:rPr lang="en-US" sz="1600" baseline="-25000" dirty="0" smtClean="0">
                <a:latin typeface="+mj-lt"/>
              </a:rPr>
              <a:t>3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baseline="-250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baseline="-250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baseline="-25000" dirty="0" smtClean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              F</a:t>
            </a:r>
            <a:r>
              <a:rPr lang="en-US" sz="1600" baseline="-25000" dirty="0" smtClean="0">
                <a:latin typeface="+mj-lt"/>
              </a:rPr>
              <a:t>4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baseline="-250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baseline="-25000" dirty="0" smtClean="0">
                <a:latin typeface="+mj-lt"/>
              </a:rPr>
              <a:t>                                                                     </a:t>
            </a:r>
            <a:r>
              <a:rPr lang="en-US" sz="1600" dirty="0" smtClean="0">
                <a:latin typeface="+mj-lt"/>
              </a:rPr>
              <a:t>F</a:t>
            </a:r>
            <a:r>
              <a:rPr lang="en-US" sz="1600" baseline="-25000" dirty="0" smtClean="0">
                <a:latin typeface="+mj-lt"/>
              </a:rPr>
              <a:t>2</a:t>
            </a:r>
            <a:endParaRPr lang="ru-RU" baseline="-25000" dirty="0">
              <a:latin typeface="+mj-lt"/>
            </a:endParaRPr>
          </a:p>
        </p:txBody>
      </p:sp>
      <p:sp>
        <p:nvSpPr>
          <p:cNvPr id="19460" name="Содержимое 8"/>
          <p:cNvSpPr>
            <a:spLocks noGrp="1"/>
          </p:cNvSpPr>
          <p:nvPr>
            <p:ph sz="quarter" idx="4"/>
          </p:nvPr>
        </p:nvSpPr>
        <p:spPr>
          <a:xfrm>
            <a:off x="4645025" y="2349500"/>
            <a:ext cx="4041775" cy="37766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sz="1600" dirty="0" smtClean="0"/>
          </a:p>
          <a:p>
            <a:pPr>
              <a:buFont typeface="Wingdings 2" pitchFamily="18" charset="2"/>
              <a:buNone/>
            </a:pPr>
            <a:endParaRPr lang="en-US" sz="1600" dirty="0" smtClean="0"/>
          </a:p>
          <a:p>
            <a:pPr>
              <a:buFont typeface="Wingdings 2" pitchFamily="18" charset="2"/>
              <a:buNone/>
            </a:pPr>
            <a:endParaRPr lang="en-US" sz="1600" dirty="0" smtClean="0"/>
          </a:p>
          <a:p>
            <a:pPr>
              <a:buFont typeface="Wingdings 2" pitchFamily="18" charset="2"/>
              <a:buNone/>
            </a:pPr>
            <a:endParaRPr lang="en-US" sz="1600" dirty="0" smtClean="0"/>
          </a:p>
          <a:p>
            <a:pPr>
              <a:buFont typeface="Wingdings 2" pitchFamily="18" charset="2"/>
              <a:buNone/>
            </a:pPr>
            <a:endParaRPr lang="en-US" sz="1600" dirty="0" smtClean="0"/>
          </a:p>
          <a:p>
            <a:pPr>
              <a:buFont typeface="Wingdings 2" pitchFamily="18" charset="2"/>
              <a:buNone/>
            </a:pPr>
            <a:r>
              <a:rPr lang="en-US" sz="1600" dirty="0" smtClean="0"/>
              <a:t>F</a:t>
            </a:r>
            <a:r>
              <a:rPr lang="en-US" sz="1600" baseline="-25000" dirty="0" smtClean="0"/>
              <a:t>1                   </a:t>
            </a:r>
            <a:r>
              <a:rPr lang="en-US" sz="1600" dirty="0" smtClean="0"/>
              <a:t>F</a:t>
            </a:r>
            <a:r>
              <a:rPr lang="en-US" sz="1600" baseline="-25000" dirty="0" smtClean="0"/>
              <a:t>2</a:t>
            </a:r>
          </a:p>
          <a:p>
            <a:pPr>
              <a:buFont typeface="Wingdings 2" pitchFamily="18" charset="2"/>
              <a:buNone/>
            </a:pPr>
            <a:r>
              <a:rPr lang="en-US" sz="1600" baseline="-25000" dirty="0" smtClean="0"/>
              <a:t>                                                          </a:t>
            </a:r>
            <a:r>
              <a:rPr lang="ru-RU" sz="1600" dirty="0" smtClean="0"/>
              <a:t> </a:t>
            </a:r>
            <a:r>
              <a:rPr lang="en-US" sz="1600" dirty="0" smtClean="0"/>
              <a:t>F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               F</a:t>
            </a:r>
            <a:r>
              <a:rPr lang="en-US" sz="1600" baseline="-25000" dirty="0" smtClean="0"/>
              <a:t>4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/>
              <a:t>                 F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+ F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+ F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+ F</a:t>
            </a:r>
            <a:r>
              <a:rPr lang="en-US" sz="1600" baseline="-25000" dirty="0" smtClean="0"/>
              <a:t>4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55650" y="3860800"/>
            <a:ext cx="28797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5400000" flipH="1" flipV="1">
            <a:off x="827882" y="3933031"/>
            <a:ext cx="23050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>
            <a:off x="1547813" y="3860800"/>
            <a:ext cx="43180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979613" y="3429000"/>
            <a:ext cx="1655762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 flipH="1" flipV="1">
            <a:off x="1655763" y="3176588"/>
            <a:ext cx="1008062" cy="360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rot="16200000" flipH="1">
            <a:off x="1835150" y="4005263"/>
            <a:ext cx="1081088" cy="792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787900" y="4437063"/>
            <a:ext cx="25209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 flipH="1" flipV="1">
            <a:off x="4500563" y="3860800"/>
            <a:ext cx="86360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16200000" flipH="1">
            <a:off x="5004594" y="3645694"/>
            <a:ext cx="935037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rot="10800000" flipV="1">
            <a:off x="7308850" y="4149725"/>
            <a:ext cx="358775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V="1">
            <a:off x="5867400" y="4149725"/>
            <a:ext cx="1800225" cy="358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6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algn="ctr"/>
            <a:r>
              <a:rPr lang="ru-RU" sz="3600" smtClean="0"/>
              <a:t>Задача з основ теоретично</a:t>
            </a:r>
            <a:r>
              <a:rPr lang="uk-UA" sz="3600" smtClean="0"/>
              <a:t>ї</a:t>
            </a:r>
            <a:r>
              <a:rPr lang="ru-RU" sz="3600" smtClean="0"/>
              <a:t> механіки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6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6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600" dirty="0" smtClean="0">
                <a:latin typeface="+mj-lt"/>
              </a:rPr>
              <a:t>             </a:t>
            </a:r>
            <a:r>
              <a:rPr lang="en-US" sz="1600" dirty="0" smtClean="0">
                <a:latin typeface="+mj-lt"/>
              </a:rPr>
              <a:t>F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 </a:t>
            </a:r>
            <a:r>
              <a:rPr lang="uk-UA" sz="1600" dirty="0" smtClean="0">
                <a:latin typeface="+mj-lt"/>
              </a:rPr>
              <a:t>                                                                         </a:t>
            </a:r>
            <a:r>
              <a:rPr lang="en-US" sz="1600" dirty="0" smtClean="0">
                <a:latin typeface="+mj-lt"/>
              </a:rPr>
              <a:t>F</a:t>
            </a:r>
            <a:r>
              <a:rPr lang="uk-UA" sz="1600" baseline="-25000" dirty="0" smtClean="0">
                <a:latin typeface="+mj-lt"/>
              </a:rPr>
              <a:t>4</a:t>
            </a:r>
            <a:r>
              <a:rPr lang="uk-UA" sz="1600" dirty="0" smtClean="0">
                <a:latin typeface="+mj-lt"/>
              </a:rPr>
              <a:t>                                                 </a:t>
            </a:r>
            <a:r>
              <a:rPr lang="uk-UA" sz="1600" dirty="0" smtClean="0">
                <a:latin typeface="+mj-lt"/>
              </a:rPr>
              <a:t>                     </a:t>
            </a:r>
            <a:endParaRPr lang="uk-UA" sz="16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600" dirty="0" smtClean="0">
                <a:latin typeface="+mj-lt"/>
              </a:rPr>
              <a:t>                              </a:t>
            </a:r>
            <a:r>
              <a:rPr lang="en-US" sz="1600" dirty="0" smtClean="0">
                <a:latin typeface="+mj-lt"/>
              </a:rPr>
              <a:t>F</a:t>
            </a:r>
            <a:r>
              <a:rPr lang="uk-UA" sz="1600" baseline="-25000" dirty="0" smtClean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 </a:t>
            </a:r>
            <a:r>
              <a:rPr lang="uk-UA" sz="1600" dirty="0" smtClean="0">
                <a:latin typeface="+mj-lt"/>
              </a:rPr>
              <a:t>                                                       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1600" dirty="0" smtClean="0">
                <a:latin typeface="+mj-lt"/>
              </a:rPr>
              <a:t>                                                        </a:t>
            </a:r>
            <a:r>
              <a:rPr lang="en-US" sz="1600" dirty="0" smtClean="0">
                <a:latin typeface="+mj-lt"/>
              </a:rPr>
              <a:t>F</a:t>
            </a:r>
            <a:r>
              <a:rPr lang="uk-UA" sz="1600" baseline="-25000" dirty="0">
                <a:latin typeface="+mj-lt"/>
              </a:rPr>
              <a:t>3</a:t>
            </a:r>
            <a:r>
              <a:rPr lang="uk-UA" sz="1600" baseline="-25000" dirty="0" smtClean="0">
                <a:latin typeface="+mj-lt"/>
              </a:rPr>
              <a:t> </a:t>
            </a:r>
            <a:endParaRPr lang="uk-UA" sz="16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6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uk-UA" sz="16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uk-UA" sz="2800" dirty="0" smtClean="0"/>
              <a:t>Знайти рівнодіючу чотирьох сил за даними умовами.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1042988" y="2565400"/>
            <a:ext cx="576262" cy="358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5400000">
            <a:off x="1548606" y="3069432"/>
            <a:ext cx="1150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10800000">
            <a:off x="2700338" y="3284538"/>
            <a:ext cx="107950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924300" y="2852738"/>
            <a:ext cx="18002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Заголовок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20688"/>
          </a:xfrm>
        </p:spPr>
        <p:txBody>
          <a:bodyPr/>
          <a:lstStyle/>
          <a:p>
            <a:pPr algn="ctr"/>
            <a:r>
              <a:rPr lang="uk-UA" sz="3600" dirty="0" smtClean="0"/>
              <a:t>Геометрична задача</a:t>
            </a:r>
            <a:endParaRPr lang="ru-RU" sz="3600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038600" cy="15113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                             </a:t>
            </a:r>
            <a:r>
              <a:rPr lang="ru-RU" sz="1600" dirty="0" smtClean="0">
                <a:latin typeface="+mj-lt"/>
              </a:rPr>
              <a:t>    </a:t>
            </a:r>
            <a:r>
              <a:rPr lang="en-US" sz="1600" dirty="0" smtClean="0">
                <a:latin typeface="+mj-lt"/>
              </a:rPr>
              <a:t> B                                     C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   </a:t>
            </a:r>
            <a:r>
              <a:rPr lang="uk-UA" sz="1600" dirty="0" smtClean="0">
                <a:latin typeface="+mj-lt"/>
              </a:rPr>
              <a:t>   </a:t>
            </a:r>
            <a:r>
              <a:rPr lang="en-US" sz="1600" dirty="0" smtClean="0">
                <a:latin typeface="+mj-lt"/>
              </a:rPr>
              <a:t>A                                      D</a:t>
            </a:r>
            <a:endParaRPr lang="en-US" sz="1600" dirty="0">
              <a:latin typeface="+mj-lt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3438" y="620689"/>
            <a:ext cx="4038600" cy="2160612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400" dirty="0" smtClean="0">
                <a:latin typeface="+mj-lt"/>
              </a:rPr>
              <a:t>Докажіть, що </a:t>
            </a:r>
            <a:r>
              <a:rPr lang="en-US" sz="2400" dirty="0" smtClean="0">
                <a:latin typeface="+mj-lt"/>
              </a:rPr>
              <a:t>ABCD </a:t>
            </a:r>
            <a:r>
              <a:rPr lang="ru-RU" sz="2400" dirty="0" smtClean="0">
                <a:latin typeface="+mj-lt"/>
              </a:rPr>
              <a:t> - </a:t>
            </a:r>
            <a:r>
              <a:rPr lang="uk-UA" sz="2400" dirty="0" smtClean="0">
                <a:latin typeface="+mj-lt"/>
              </a:rPr>
              <a:t>паралелограм,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uk-UA" sz="2400" dirty="0" smtClean="0">
                <a:latin typeface="+mj-lt"/>
              </a:rPr>
              <a:t>якщо: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+mj-lt"/>
              </a:rPr>
              <a:t>A (2;4;-4), B (1;2;-3), C(-2;0;5), D (-1;3;4)</a:t>
            </a:r>
            <a:endParaRPr lang="ru-RU" sz="2400" dirty="0">
              <a:latin typeface="+mj-lt"/>
            </a:endParaRPr>
          </a:p>
        </p:txBody>
      </p:sp>
      <p:sp>
        <p:nvSpPr>
          <p:cNvPr id="15" name="Параллелограмм 14"/>
          <p:cNvSpPr/>
          <p:nvPr/>
        </p:nvSpPr>
        <p:spPr>
          <a:xfrm>
            <a:off x="900113" y="1557338"/>
            <a:ext cx="2808287" cy="792162"/>
          </a:xfrm>
          <a:prstGeom prst="parallelogram">
            <a:avLst>
              <a:gd name="adj" fmla="val 148099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16200000" flipH="1">
            <a:off x="1907382" y="1701006"/>
            <a:ext cx="792162" cy="504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900113" y="1557338"/>
            <a:ext cx="2808287" cy="792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1362075" y="3262313"/>
          <a:ext cx="6805246" cy="27344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05246"/>
              </a:tblGrid>
              <a:tr h="273440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1116013" y="3068638"/>
          <a:ext cx="6960096" cy="262173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2020"/>
                <a:gridCol w="2338044"/>
                <a:gridCol w="2320032"/>
              </a:tblGrid>
              <a:tr h="315035">
                <a:tc gridSpan="3"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РІШЕННЯ</a:t>
                      </a:r>
                      <a:endParaRPr lang="ru-RU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latin typeface="+mj-lt"/>
                        </a:rPr>
                        <a:t>1 СПОСІБ</a:t>
                      </a:r>
                      <a:endParaRPr lang="ru-RU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latin typeface="+mj-lt"/>
                        </a:rPr>
                        <a:t>2 СПОСІБ</a:t>
                      </a:r>
                      <a:endParaRPr lang="ru-RU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latin typeface="+mj-lt"/>
                        </a:rPr>
                        <a:t>3 СПОСІБ</a:t>
                      </a:r>
                      <a:endParaRPr lang="ru-RU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90210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>
                          <a:latin typeface="+mj-lt"/>
                        </a:rPr>
                        <a:t>За 2 ознакою</a:t>
                      </a:r>
                    </a:p>
                    <a:p>
                      <a:pPr algn="l"/>
                      <a:r>
                        <a:rPr lang="uk-UA" sz="1400" dirty="0" smtClean="0">
                          <a:latin typeface="+mj-lt"/>
                          <a:sym typeface="Symbol"/>
                        </a:rPr>
                        <a:t>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AB</a:t>
                      </a:r>
                      <a:r>
                        <a:rPr lang="uk-UA" sz="1400" dirty="0" smtClean="0">
                          <a:latin typeface="+mj-lt"/>
                          <a:sym typeface="Symbol"/>
                        </a:rPr>
                        <a:t>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 =            </a:t>
                      </a:r>
                      <a:r>
                        <a:rPr lang="ru-RU" sz="1400" dirty="0" smtClean="0">
                          <a:latin typeface="+mj-lt"/>
                          <a:sym typeface="Symbol"/>
                        </a:rPr>
                        <a:t>   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 = </a:t>
                      </a:r>
                      <a:endParaRPr lang="uk-UA" sz="1400" dirty="0" smtClean="0">
                        <a:latin typeface="+mj-lt"/>
                        <a:sym typeface="Symbol"/>
                      </a:endParaRPr>
                    </a:p>
                    <a:p>
                      <a:pPr algn="l"/>
                      <a:r>
                        <a:rPr lang="uk-UA" sz="1400" dirty="0" smtClean="0">
                          <a:latin typeface="+mj-lt"/>
                          <a:sym typeface="Symbol"/>
                        </a:rPr>
                        <a:t>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CD</a:t>
                      </a:r>
                      <a:r>
                        <a:rPr lang="uk-UA" sz="1400" dirty="0" smtClean="0">
                          <a:latin typeface="+mj-lt"/>
                          <a:sym typeface="Symbol"/>
                        </a:rPr>
                        <a:t>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 =      </a:t>
                      </a:r>
                      <a:r>
                        <a:rPr lang="ru-RU" sz="1400" baseline="0" dirty="0" smtClean="0">
                          <a:latin typeface="+mj-lt"/>
                          <a:sym typeface="Symbol"/>
                        </a:rPr>
                        <a:t> 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    </a:t>
                      </a:r>
                      <a:r>
                        <a:rPr lang="ru-RU" sz="1400" dirty="0" smtClean="0">
                          <a:latin typeface="+mj-lt"/>
                          <a:sym typeface="Symbol"/>
                        </a:rPr>
                        <a:t>   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  = </a:t>
                      </a:r>
                      <a:endParaRPr lang="uk-UA" sz="1400" dirty="0" smtClean="0">
                        <a:latin typeface="+mj-lt"/>
                        <a:sym typeface="Symbol"/>
                      </a:endParaRPr>
                    </a:p>
                    <a:p>
                      <a:pPr algn="l"/>
                      <a:r>
                        <a:rPr lang="uk-UA" sz="1400" dirty="0" smtClean="0">
                          <a:latin typeface="+mj-lt"/>
                          <a:sym typeface="Symbol"/>
                        </a:rPr>
                        <a:t>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AD</a:t>
                      </a:r>
                      <a:r>
                        <a:rPr lang="uk-UA" sz="1400" dirty="0" smtClean="0">
                          <a:latin typeface="+mj-lt"/>
                          <a:sym typeface="Symbol"/>
                        </a:rPr>
                        <a:t>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 =             </a:t>
                      </a:r>
                      <a:r>
                        <a:rPr lang="ru-RU" sz="1400" dirty="0" smtClean="0">
                          <a:latin typeface="+mj-lt"/>
                          <a:sym typeface="Symbol"/>
                        </a:rPr>
                        <a:t>   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   =</a:t>
                      </a:r>
                      <a:endParaRPr lang="uk-UA" sz="1400" dirty="0" smtClean="0">
                        <a:latin typeface="+mj-lt"/>
                        <a:sym typeface="Symbol"/>
                      </a:endParaRPr>
                    </a:p>
                    <a:p>
                      <a:pPr algn="l"/>
                      <a:r>
                        <a:rPr lang="uk-UA" sz="1400" dirty="0" smtClean="0">
                          <a:latin typeface="+mj-lt"/>
                          <a:sym typeface="Symbol"/>
                        </a:rPr>
                        <a:t>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BC</a:t>
                      </a:r>
                      <a:r>
                        <a:rPr lang="uk-UA" sz="1400" dirty="0" smtClean="0">
                          <a:latin typeface="+mj-lt"/>
                          <a:sym typeface="Symbol"/>
                        </a:rPr>
                        <a:t>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 = </a:t>
                      </a:r>
                      <a:r>
                        <a:rPr lang="ru-RU" sz="1400" baseline="0" dirty="0" smtClean="0">
                          <a:latin typeface="+mj-lt"/>
                          <a:sym typeface="Symbol"/>
                        </a:rPr>
                        <a:t> 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               </a:t>
                      </a:r>
                      <a:r>
                        <a:rPr lang="ru-RU" sz="1400" dirty="0" smtClean="0">
                          <a:latin typeface="+mj-lt"/>
                          <a:sym typeface="Symbol"/>
                        </a:rPr>
                        <a:t>   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=</a:t>
                      </a:r>
                    </a:p>
                    <a:p>
                      <a:pPr algn="l"/>
                      <a:endParaRPr lang="en-US" sz="1400" dirty="0" smtClean="0">
                        <a:latin typeface="+mj-lt"/>
                        <a:sym typeface="Symbol"/>
                      </a:endParaRPr>
                    </a:p>
                    <a:p>
                      <a:pPr algn="l"/>
                      <a:r>
                        <a:rPr lang="uk-UA" sz="1400" dirty="0" smtClean="0">
                          <a:latin typeface="+mj-lt"/>
                          <a:sym typeface="Symbol"/>
                        </a:rPr>
                        <a:t>Отже</a:t>
                      </a:r>
                      <a:r>
                        <a:rPr lang="en-US" sz="1400" baseline="0" dirty="0" smtClean="0">
                          <a:latin typeface="+mj-lt"/>
                          <a:sym typeface="Symbol"/>
                        </a:rPr>
                        <a:t> </a:t>
                      </a:r>
                      <a:r>
                        <a:rPr lang="en-US" sz="1400" dirty="0" smtClean="0">
                          <a:latin typeface="+mj-lt"/>
                          <a:sym typeface="Symbol"/>
                        </a:rPr>
                        <a:t>ABCD – </a:t>
                      </a:r>
                      <a:r>
                        <a:rPr lang="uk-UA" sz="1400" dirty="0" smtClean="0">
                          <a:latin typeface="+mj-lt"/>
                          <a:sym typeface="Symbol"/>
                        </a:rPr>
                        <a:t>паралелограм</a:t>
                      </a:r>
                      <a:endParaRPr lang="ru-RU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>
                          <a:latin typeface="+mj-lt"/>
                        </a:rPr>
                        <a:t>За 3 ознакою</a:t>
                      </a:r>
                    </a:p>
                    <a:p>
                      <a:pPr algn="l"/>
                      <a:r>
                        <a:rPr lang="uk-UA" sz="1400" dirty="0" smtClean="0">
                          <a:latin typeface="+mj-lt"/>
                        </a:rPr>
                        <a:t>Розглянемо</a:t>
                      </a:r>
                      <a:r>
                        <a:rPr lang="uk-UA" sz="1400" baseline="0" dirty="0" smtClean="0">
                          <a:latin typeface="+mj-lt"/>
                        </a:rPr>
                        <a:t> діагональ АС: </a:t>
                      </a:r>
                    </a:p>
                    <a:p>
                      <a:pPr algn="l"/>
                      <a:r>
                        <a:rPr lang="en-US" sz="1400" baseline="0" dirty="0" smtClean="0">
                          <a:latin typeface="+mj-lt"/>
                        </a:rPr>
                        <a:t>X = 0; Y = 2; Z = ½</a:t>
                      </a:r>
                    </a:p>
                    <a:p>
                      <a:pPr algn="l"/>
                      <a:r>
                        <a:rPr lang="uk-UA" sz="1400" baseline="0" dirty="0" smtClean="0">
                          <a:latin typeface="+mj-lt"/>
                        </a:rPr>
                        <a:t>Розглянемо діагональ </a:t>
                      </a:r>
                      <a:r>
                        <a:rPr lang="en-US" sz="1400" baseline="0" dirty="0" smtClean="0">
                          <a:latin typeface="+mj-lt"/>
                        </a:rPr>
                        <a:t>BD:</a:t>
                      </a:r>
                    </a:p>
                    <a:p>
                      <a:pPr algn="l"/>
                      <a:r>
                        <a:rPr lang="en-US" sz="1400" baseline="0" dirty="0" smtClean="0">
                          <a:latin typeface="+mj-lt"/>
                        </a:rPr>
                        <a:t>X = 0; Y = 2; Z = ½</a:t>
                      </a:r>
                    </a:p>
                    <a:p>
                      <a:pPr algn="l"/>
                      <a:r>
                        <a:rPr lang="uk-UA" sz="1400" baseline="0" dirty="0" smtClean="0">
                          <a:latin typeface="+mj-lt"/>
                        </a:rPr>
                        <a:t>Отже </a:t>
                      </a:r>
                      <a:r>
                        <a:rPr lang="en-US" sz="1400" baseline="0" dirty="0" smtClean="0">
                          <a:latin typeface="+mj-lt"/>
                        </a:rPr>
                        <a:t>ABCD - </a:t>
                      </a:r>
                      <a:r>
                        <a:rPr lang="uk-UA" sz="1400" baseline="0" dirty="0" smtClean="0">
                          <a:latin typeface="+mj-lt"/>
                        </a:rPr>
                        <a:t>паралелограм</a:t>
                      </a:r>
                      <a:endParaRPr lang="uk-UA" sz="1400" dirty="0" smtClean="0">
                        <a:latin typeface="+mj-lt"/>
                      </a:endParaRPr>
                    </a:p>
                    <a:p>
                      <a:pPr algn="l"/>
                      <a:endParaRPr lang="ru-RU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>
                          <a:latin typeface="+mj-lt"/>
                        </a:rPr>
                        <a:t>За 4 ознакою</a:t>
                      </a:r>
                    </a:p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AB (-1;-3;1)</a:t>
                      </a:r>
                    </a:p>
                    <a:p>
                      <a:pPr algn="l"/>
                      <a:r>
                        <a:rPr lang="en-US" sz="1400" dirty="0" smtClean="0">
                          <a:latin typeface="+mj-lt"/>
                        </a:rPr>
                        <a:t>CD (-1;-3;1)</a:t>
                      </a:r>
                    </a:p>
                    <a:p>
                      <a:pPr algn="l"/>
                      <a:r>
                        <a:rPr lang="uk-UA" sz="1400" dirty="0" smtClean="0">
                          <a:latin typeface="+mj-lt"/>
                        </a:rPr>
                        <a:t>Так як </a:t>
                      </a:r>
                      <a:r>
                        <a:rPr lang="en-US" sz="1400" dirty="0" smtClean="0">
                          <a:latin typeface="+mj-lt"/>
                        </a:rPr>
                        <a:t>AB=CD</a:t>
                      </a:r>
                      <a:r>
                        <a:rPr lang="uk-UA" sz="1400" dirty="0" smtClean="0">
                          <a:latin typeface="+mj-lt"/>
                        </a:rPr>
                        <a:t>,</a:t>
                      </a:r>
                      <a:r>
                        <a:rPr lang="uk-UA" sz="1400" baseline="0" dirty="0" smtClean="0">
                          <a:latin typeface="+mj-lt"/>
                        </a:rPr>
                        <a:t> то вони рівні по довжині та </a:t>
                      </a:r>
                      <a:r>
                        <a:rPr lang="uk-UA" sz="1400" b="1" spc="-200" baseline="0" dirty="0" smtClean="0">
                          <a:latin typeface="+mj-lt"/>
                          <a:sym typeface="Symbol"/>
                        </a:rPr>
                        <a:t></a:t>
                      </a:r>
                      <a:r>
                        <a:rPr lang="uk-UA" sz="1400" b="0" spc="-200" baseline="0" dirty="0" smtClean="0">
                          <a:latin typeface="+mj-lt"/>
                          <a:sym typeface="Symbol"/>
                        </a:rPr>
                        <a:t>.</a:t>
                      </a:r>
                    </a:p>
                    <a:p>
                      <a:pPr algn="l"/>
                      <a:r>
                        <a:rPr lang="uk-UA" sz="1400" b="0" spc="0" baseline="0" dirty="0" smtClean="0">
                          <a:latin typeface="+mj-lt"/>
                          <a:sym typeface="Symbol"/>
                        </a:rPr>
                        <a:t>Отже </a:t>
                      </a:r>
                      <a:r>
                        <a:rPr lang="en-US" sz="1400" b="0" spc="0" baseline="0" dirty="0" smtClean="0">
                          <a:latin typeface="+mj-lt"/>
                          <a:sym typeface="Symbol"/>
                        </a:rPr>
                        <a:t>ABCD - </a:t>
                      </a:r>
                      <a:r>
                        <a:rPr lang="uk-UA" sz="1400" b="0" spc="0" baseline="0" dirty="0" smtClean="0">
                          <a:latin typeface="+mj-lt"/>
                          <a:sym typeface="Symbol"/>
                        </a:rPr>
                        <a:t>паралелограм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19250" y="4076700"/>
          <a:ext cx="669925" cy="257175"/>
        </p:xfrm>
        <a:graphic>
          <a:graphicData uri="http://schemas.openxmlformats.org/presentationml/2006/ole">
            <p:oleObj spid="_x0000_s1027" name="Формула" r:id="rId3" imgW="596880" imgH="2286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339975" y="4076700"/>
          <a:ext cx="317500" cy="234950"/>
        </p:xfrm>
        <a:graphic>
          <a:graphicData uri="http://schemas.openxmlformats.org/presentationml/2006/ole">
            <p:oleObj spid="_x0000_s1029" name="Формула" r:id="rId4" imgW="291960" imgH="2156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619250" y="4292600"/>
          <a:ext cx="669925" cy="255588"/>
        </p:xfrm>
        <a:graphic>
          <a:graphicData uri="http://schemas.openxmlformats.org/presentationml/2006/ole">
            <p:oleObj spid="_x0000_s1030" name="Формула" r:id="rId5" imgW="596880" imgH="2286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339975" y="4292600"/>
          <a:ext cx="317500" cy="233363"/>
        </p:xfrm>
        <a:graphic>
          <a:graphicData uri="http://schemas.openxmlformats.org/presentationml/2006/ole">
            <p:oleObj spid="_x0000_s1031" name="Формула" r:id="rId6" imgW="291960" imgH="2156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484438" y="4437063"/>
          <a:ext cx="400050" cy="287337"/>
        </p:xfrm>
        <a:graphic>
          <a:graphicData uri="http://schemas.openxmlformats.org/presentationml/2006/ole">
            <p:oleObj spid="_x0000_s1033" name="Формула" r:id="rId7" imgW="317160" imgH="22860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619250" y="4724400"/>
          <a:ext cx="808038" cy="265113"/>
        </p:xfrm>
        <a:graphic>
          <a:graphicData uri="http://schemas.openxmlformats.org/presentationml/2006/ole">
            <p:oleObj spid="_x0000_s1034" name="Формула" r:id="rId8" imgW="698400" imgH="22860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619250" y="4508500"/>
          <a:ext cx="792163" cy="260350"/>
        </p:xfrm>
        <a:graphic>
          <a:graphicData uri="http://schemas.openxmlformats.org/presentationml/2006/ole">
            <p:oleObj spid="_x0000_s1035" name="Формула" r:id="rId9" imgW="698400" imgH="228600" progId="Equation.3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484438" y="4652963"/>
          <a:ext cx="400050" cy="287337"/>
        </p:xfrm>
        <a:graphic>
          <a:graphicData uri="http://schemas.openxmlformats.org/presentationml/2006/ole">
            <p:oleObj spid="_x0000_s1036" name="Формула" r:id="rId10" imgW="317160" imgH="228600" progId="Equation.3">
              <p:embed/>
            </p:oleObj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4F4F4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4F4F4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4F4F4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400</TotalTime>
  <Words>837</Words>
  <Application>Microsoft Office PowerPoint</Application>
  <PresentationFormat>Экран (4:3)</PresentationFormat>
  <Paragraphs>173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Поток</vt:lpstr>
      <vt:lpstr>Формула</vt:lpstr>
      <vt:lpstr>Тема: Розв’язування геометричних та фізичних задач на знаходження довжини вектора, кута між векторами</vt:lpstr>
      <vt:lpstr>Вид заняття:</vt:lpstr>
      <vt:lpstr>  Мета:   дидактична  розвиваюча  виховна</vt:lpstr>
      <vt:lpstr>Слайд 4</vt:lpstr>
      <vt:lpstr>ПИСЬМОВО</vt:lpstr>
      <vt:lpstr>Розв’язування прикладних задач</vt:lpstr>
      <vt:lpstr>Задача з теоретичної основи електротехніки</vt:lpstr>
      <vt:lpstr>Задача з основ теоретичної механіки</vt:lpstr>
      <vt:lpstr>Геометрична задача</vt:lpstr>
      <vt:lpstr>Слайд 10</vt:lpstr>
      <vt:lpstr>Слайд 11</vt:lpstr>
      <vt:lpstr>Слайд 12</vt:lpstr>
      <vt:lpstr>Домашнє завдання: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Sholokhov</dc:creator>
  <cp:lastModifiedBy>Наташа</cp:lastModifiedBy>
  <cp:revision>43</cp:revision>
  <dcterms:created xsi:type="dcterms:W3CDTF">2010-11-27T11:15:53Z</dcterms:created>
  <dcterms:modified xsi:type="dcterms:W3CDTF">2011-08-26T14:12:38Z</dcterms:modified>
</cp:coreProperties>
</file>