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5.xml" ContentType="application/vnd.openxmlformats-officedocument.themeOverride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Override6.xml" ContentType="application/vnd.openxmlformats-officedocument.themeOverride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heme/themeOverride2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Default Extension="docm" ContentType="application/vnd.ms-word.document.macroEnabled.12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Override9.xml" ContentType="application/vnd.openxmlformats-officedocument.themeOverride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Override7.xml" ContentType="application/vnd.openxmlformats-officedocument.themeOverride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Override10.xml" ContentType="application/vnd.openxmlformats-officedocument.themeOverride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theme/themeOverride3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Override8.xml" ContentType="application/vnd.openxmlformats-officedocument.themeOverride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Override11.xml" ContentType="application/vnd.openxmlformats-officedocument.themeOverride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56" r:id="rId3"/>
    <p:sldMasterId id="2147483768" r:id="rId4"/>
    <p:sldMasterId id="2147483780" r:id="rId5"/>
    <p:sldMasterId id="2147483852" r:id="rId6"/>
    <p:sldMasterId id="2147483864" r:id="rId7"/>
    <p:sldMasterId id="2147483876" r:id="rId8"/>
    <p:sldMasterId id="2147483888" r:id="rId9"/>
    <p:sldMasterId id="2147483912" r:id="rId10"/>
  </p:sldMasterIdLst>
  <p:notesMasterIdLst>
    <p:notesMasterId r:id="rId23"/>
  </p:notesMasterIdLst>
  <p:sldIdLst>
    <p:sldId id="268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60" autoAdjust="0"/>
  </p:normalViewPr>
  <p:slideViewPr>
    <p:cSldViewPr>
      <p:cViewPr varScale="1">
        <p:scale>
          <a:sx n="98" d="100"/>
          <a:sy n="98" d="100"/>
        </p:scale>
        <p:origin x="-2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E77BA2-1D43-4AFB-A54D-921D51158E9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6ABB60-3B19-46BB-800A-7A29D2DE27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1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Группа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174A14A-215D-4FB1-86D4-4E885F699FB7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5D12A60-0805-4278-8577-90F46A84A41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FF94B-3F10-485D-905A-C9CE283BB013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40F6E-1C67-4A1B-B6A2-406563AFBA3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16828D98-BEC6-4092-8B86-502A22E3B35A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0A8818CA-6FA0-4E30-B9AD-9FF8E152000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5FF78-C2EC-43C5-9FB9-B9A3A7A9E88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C897AF-8B6B-4D37-ABAB-8CE460652EC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0BAB56D0-2B9E-48CF-B98D-BFB475E4F16D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7932A409-0B26-4727-A15C-7CA7DA79440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3081E4-0A31-4448-B3E4-6B053C9D7574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AB7E6A-8410-4D00-9448-68311708573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5205E2A-DCC4-4197-B6A4-D0E73B6663D4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C41D75-1C6D-4197-A62F-D855A61277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02BFBE-5E88-4841-AB26-9A19D1173803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DDD7C2-F934-4F43-8457-B00DEE3F6D4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C0C67-1A8E-4B35-9FCF-DD2CA3163C17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64130-3110-4F64-97CF-7878C2A49F5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6F1CC4B6-768B-4A5D-A773-D82B2FE7596D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FCAEF4DC-C578-4274-B392-12AE16CD2A7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107656F6-7719-4DCD-BB07-2A3FA7C9C79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8FD23E45-F591-4585-8F73-C5C17643BFE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Дата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5D42-06E2-40C6-BB46-7194069E98A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490D-AAB7-4369-9B43-5097F931525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5F28-6888-4583-A2CA-EECCE66FF448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2663A-DB12-4631-9C0B-ECFC877A8E9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Дата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80DDA-C7DC-4307-8575-987383AFE496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EC757-7EA7-4A85-9A61-2E43EBFED3F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Полилиния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A70C5-2E12-46B0-98AB-933D3FEA83FA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7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DABB6-2F92-4890-8713-31984ABA97D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5AD97-05C2-4DAA-94CA-1D5C15BA521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AB015-427E-4813-B01D-213076732DB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Полилиния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78C4C-53E5-499A-B740-93CBEDE49142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6BF74-C159-43EA-842D-179890FFA50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C6A31-99F4-4D7F-B2D4-ECC52B0A6CB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A36BB-1D11-446B-AB21-1952C72B8C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5EBF-FA00-46E1-B4E7-DD6A2D679B38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23D3C-5F83-4912-B16F-CB5C538BD60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4743A-746B-4AB1-AFF1-F67A41E3436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AFF12-48CC-40F5-BC63-CF887F439D8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A950F-AD07-47C4-A7AD-2E395233343A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CE746-5CF1-4445-92A1-173279BBFC6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7482A-5ACB-4BE1-BCC4-DE3DA0778C66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BD1B1-F32E-4586-AF14-2B12059BFB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336C-AFCE-47CD-B2B9-01C1CD6E427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210C2-F2C0-426A-B7B5-941E74642C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FB522-01D2-4DEA-8ACC-5D7653414C7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30BBD-B217-444F-8F8A-BD12C2FDD1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194BB-5635-43CB-A2F7-13F6C04CFE5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FD10-A870-4945-9D06-1EF1E89236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74DE4-B651-4215-8B18-85AD9C59444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ED512-CE45-4E89-AF9E-233FC883C57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7045-CE36-4459-A534-12C4A5B63CD8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68F55-2E23-4487-B204-0FC9DC36F0D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9D04-5C70-4B11-B2F2-D7AE9377B2AB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FF95B-4F8F-4975-A50D-5022CFDC627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90A1B-A1E0-4B10-8E1F-7E6B69E222EA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4F6A7-1CCD-434D-B48F-7A77D38133D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29708-4B20-4C56-97D1-721D89D9B41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880A4-DFDC-4ED1-94AE-288CD9EADC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FD01-33BA-4682-AE5D-35F679A1865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4BFE0-19DB-4443-A0D8-1818148FD6F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03D36-3A23-4EBE-BDD7-FCEEB6978FF4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3255C-F077-42FE-8125-9F9FE790825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FDF59-1B2E-4E20-B3F9-8AEF95C9C2B2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ADDB0-1900-4029-A6B5-C3801C117D2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Нашивка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34EF1B-CF99-41BC-B4AC-63630CB970B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513AE3-963A-4666-9CEB-E17519CE6F2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90EE-50A5-41E9-BC1E-73BC1F5C1B12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5CAF0-2CE0-491B-B64C-B0CA4E2A70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E6222-307E-4715-86DA-B3EDA6BEB9E9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7B758-B4C3-46E5-B166-CF1472C3597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4D1CC-189A-4389-883B-123CA18B24E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02694-990E-48C1-A132-807072929F5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67F45-6F17-4E29-9012-A715B0F8E5C9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50245-7BAC-41F8-8CCE-80DF64162E9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EB8E2-F49A-42DA-A7AE-041F42C62D77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EC7D3-CD33-4E21-B22D-92CCEDA21A9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D9FE2-4394-45DF-866F-4EBA66C145BB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AA51-64DE-4B8A-A617-93AC61FB613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021CC-D774-4F56-B806-A04063CCA40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7994F-72C7-42DF-8D7B-02611ABF25F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5EB2F-A7C7-4E46-A875-DA95CC1E214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9451C-00E4-44CB-A79A-772222401BA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84ABE-8DC3-4B03-AB8A-2DCB479A5C0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3DEE3-C811-435A-9099-9F6B0706125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2EDB5-9D00-41FD-BF0D-3B88100A728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398A8-DC36-4018-8DDD-ACD010D562C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30E649-3548-4E0C-8425-4A5054753E0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99A9E7-17FE-4A0D-838F-EA2AF8299B7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803DB-5748-4E65-8172-C475E5921E8D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11497-9AE5-4F09-A5A8-0158892D6F9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05B06-B40E-42FF-BD3F-DDA07D3B5366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BA440-14D2-47CE-B383-64C3A16438E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819B9-A192-4C64-B7F8-69F6D592AE5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55BD5-1867-4D3F-8757-3E857F40B53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649FB-B179-409B-8190-02B24D5E64B7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C4FE9-50D1-46E2-AC2C-099B4A5D617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4E07-6E70-4490-AA5A-5B2213B187A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D2952-61F1-4A47-8FAD-E2BEF7042CC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9873-B3C8-4147-ADED-F560485A631E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134F6-8A6C-4769-AAD2-D20FDCBA40B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693E-E152-4C93-AFDB-AEA60F5B94F4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F3483-F6B1-44FB-AAA1-286FCD4A407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5E163-8547-4BBA-A9E1-7216A4463CA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24EE7-B5DF-462E-A50A-39B37483273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3774B-84A0-43B9-9722-3DB6338DEE6B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07053-5906-4029-A58D-A29C4F8C6F1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3870E-66D4-4A86-A0F6-84157548097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272D1-AA6C-42B9-A66D-0029B918305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028B3B-046E-4F06-9BB7-615CF36DA789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24710C-79A7-4B9E-8F0A-B363F4CE29C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40CFD-F3FF-4405-BC81-7083154C2F1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9E469-6F96-48F6-9424-66355C446A7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8A8FF-77B1-48C7-9410-12B895D4C74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E9BBE-6089-48DB-B269-975F6FB889B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1E65D-0818-46B8-951C-386B88F65D4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1AEEB-B36F-4603-94C6-97500017AF2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B9DE6-FF30-4612-B94F-B64A342ECA44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D52B7-3F2A-4C78-8184-E8C54426661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051F-84EB-4DAB-B8C9-232C5A0264A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2995-AFE3-4C76-9B68-A61ADB7D16F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E208F-73A4-4B35-A421-306189722B08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0EE8A-311F-453F-A0C3-AB3C9E1D70E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93EB-63E9-4792-A724-BE5A9BE3FC9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C26AE1E-401E-4774-AFC6-E3C8D633689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3DAC7-2236-48B3-B8DC-CDF6D5AC05BA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86DF9-2859-4D3D-8BC1-CFDCECC68CF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310B8-17D4-442D-8DCA-39D230E7F3CA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5EA5EC2-F7E3-45C2-9D83-420757BF8B8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AFE42-FAA5-4BFC-80A9-3F78E61D5023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D325-B656-4890-8618-E7BC0DB6098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23F0AC5-FA34-405D-8EF6-11C60A5B32A4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A4626B-FFD3-4329-A21A-FCC40A9C2E7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8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748B0-C186-4C7A-A78D-D2748B4960E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B295E3BD-D80D-4A1E-A8F4-88F426AF158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DA8BA-5AF6-42B1-B9A0-1285F4E1F29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16143-BD22-48E9-B440-EE60936D444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8F7A2-7F06-40D7-838D-F1530A0B1042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EC3062-58D5-4300-818B-793F1B25CA9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3C9D87E-C828-4049-84BF-9313FC42B9B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A7222-B33C-420B-9C09-74C3EEFD57F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8B2B8-2645-42B3-87BD-73F2A5DD880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90574-552D-4451-85F8-BFA73AA57EF6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69948-169B-4746-A7CF-B50DE0C3440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EA9A9-3803-4E66-B6B4-546CABCE9A2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Овал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108C2-6668-4ED3-BB16-3965184B7F2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06572-5A21-4E3F-97D6-4D33EC75041B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4BA4E39-2FEB-47D6-8F67-1EE4E0A65517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7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F633B72-CA3F-41E1-8162-5DD5994EA37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8E4A6-0D7C-485C-9372-79013E511964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FCD87-B07F-4B71-B12F-B5FF920B0C0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4E50602-6692-4A97-9E32-9B7CCA4E1B0E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487229-C54A-4818-B12A-4B595D31DE1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FAC5F-E511-4023-A0AB-4BDD1477AB4B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F02BD-F5A4-4560-A04E-210B4669D8F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239CA-B759-461A-87D6-AF2551D6439D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DC3EA-7DE0-4EFA-9D99-77EF29C53A5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254EC-40DB-42E0-980F-184A61858486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B9EBB-B357-4E9F-B939-1A95DA6A1C2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4308F-8243-41CB-A1F0-4883D81F909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E2DA9-410C-42C8-B8A2-4C9024ED801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72438-DBCA-4E13-8A37-21409FAED3E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03493-C07B-4A92-B28E-C5FD6123141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A9B52-FBFC-48BE-AB13-5BF8EBA3277E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502CD-0FDD-4056-A8CF-EAB7296D66A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52E5CD-374E-4CD3-BBA4-44BB1DCBFC4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74F3D2-6E10-4267-A7D1-43DBF878A89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5F27F-4A22-43D2-838E-29A357F2DF22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D31B0-9947-4067-87FD-6AB3038E5CA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E2BBBA-07AF-469F-82FA-60D1E8F5E18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BDE7F20-2426-4E1F-8B84-2BB3E04C5F8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 smtClean="0"/>
            </a:lvl1pPr>
          </a:lstStyle>
          <a:p>
            <a:pPr>
              <a:defRPr/>
            </a:pPr>
            <a:fld id="{C3434D07-A518-4341-B82A-4525F134C136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505FF6-5E36-4FAD-B593-C3E4C552C5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52BBC-B2D1-4593-89C3-8F301F0F0C7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97AD4-D696-4DA2-BE98-2472FD493E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D2098D-DBE9-4C58-B520-E33F34BB9C0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FB7F6C-76A5-4929-BCEA-D1843B9017E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Равнобедренный треугольник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FCB8F-BE68-4B4C-A696-1CD57320E5D8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40902-651B-48F5-A04F-8495FDBF8BA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8C5A2-D0DE-4FB1-AB46-B62210D964A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7D3B-614B-43EF-9BAF-99807AD703C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F7211-5EB2-408F-812D-FB096C24EA68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5CD88AA3-4263-4162-8EAE-A4769F046FF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4BFBD-C890-4A3A-A9E5-A9235467F624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D23B6-86D1-4328-8E68-E42B2542EE0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1F4FD-B2D9-4442-B2CF-F028662FF3E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F08D3-C4F4-4BE3-81E5-A75BCB559FD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1A307413-56F2-4073-B92A-07709E1F6CA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B7FE244F-328E-47B0-9EC0-F422B82B57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A5416146-2D86-4D14-932C-4B37348C1127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 smtClean="0"/>
            </a:lvl1pPr>
          </a:lstStyle>
          <a:p>
            <a:pPr>
              <a:defRPr/>
            </a:pPr>
            <a:fld id="{8997B989-1C33-4F20-8DD5-246790505DD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5382-C7BE-4D2F-9D1F-8320A10EE2D5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D039-676A-4F25-9C9E-C6CB7831F09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9B2D2-DAF5-435F-8D2F-56A0F94C0F7A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7ACB8-31E8-4DA7-84F6-8BAA8BFD789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Группа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D7881F9-0CE0-4DAD-8D24-2834C252F99C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DA8BE-FA08-4010-8624-8A30272CBE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олилиния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оугольный треугольник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Нашивка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BB25294-88C8-48F4-916E-C140AC35EE08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90563F7-9079-4004-8609-0925F22CF4D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0A008-BA46-4091-AC3B-FC1D7E3476B9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0C28-F7D5-402E-AE3E-5414C9B9540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Нашивка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2D0404-2E55-40AD-9F6F-D57045D67BB7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810506-514A-4C8A-BC57-63E44767744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28E59C-5557-40F9-9DEE-45A98D5A3ACA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0EB15F-AB06-499B-9080-799D9BA197A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10EB63-4EED-4566-84AD-0E3B6500BD69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211495-CBE6-43B8-8FA1-F9AAC2A2D8E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6604D9-EE7B-475C-B4EE-97D27EF0F93B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898DFF-A9BF-4815-BBA0-38564E992D0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51C92-794E-4BB8-A3F6-CAFF1EA5DA31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D45E-1D25-474F-AA1D-4985616312F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803D2D-7E03-4E9A-B356-136660687E72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50A3BDD-2684-4F90-9AE8-E7F591E59C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олилиния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оугольный треугольник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Нашивка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56C4C3F-8B76-40BF-AF13-C57CA78FB4AA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58376B9-AD02-4DDF-B2BF-C18EFC3C70D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F46A-279F-4F52-93FB-4F2B7749A1F7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25B2A-CE25-421F-AB30-833E54A76C2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2AAB-BA2B-4071-843A-EC9868415A35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7E668-B2C5-42ED-B370-B0739F1071E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201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3D5A757-DDF3-4935-AF0F-EBE880081CF8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EA8F902-B09F-4333-9257-3EB4F8B7408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3985" r:id="rId2"/>
    <p:sldLayoutId id="2147484035" r:id="rId3"/>
    <p:sldLayoutId id="2147484036" r:id="rId4"/>
    <p:sldLayoutId id="2147484037" r:id="rId5"/>
    <p:sldLayoutId id="2147484038" r:id="rId6"/>
    <p:sldLayoutId id="2147483986" r:id="rId7"/>
    <p:sldLayoutId id="2147484039" r:id="rId8"/>
    <p:sldLayoutId id="2147484040" r:id="rId9"/>
    <p:sldLayoutId id="2147483987" r:id="rId10"/>
    <p:sldLayoutId id="214748398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 dirty="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611B06D-DF87-4EC4-BA73-21AD3C83E06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tx2">
                    <a:shade val="9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F20169F-7E3B-464E-85B4-33475C9519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41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31" r:id="rId7"/>
    <p:sldLayoutId id="2147484093" r:id="rId8"/>
    <p:sldLayoutId id="2147484094" r:id="rId9"/>
    <p:sldLayoutId id="2147484032" r:id="rId10"/>
    <p:sldLayoutId id="2147484033" r:id="rId11"/>
  </p:sldLayoutIdLst>
  <p:txStyles>
    <p:titleStyle>
      <a:lvl1pPr marL="53975" indent="-53975" algn="r" rtl="0" fontAlgn="base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Cambria" pitchFamily="18" charset="0"/>
        </a:defRPr>
      </a:lvl2pPr>
      <a:lvl3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Cambria" pitchFamily="18" charset="0"/>
        </a:defRPr>
      </a:lvl3pPr>
      <a:lvl4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Cambria" pitchFamily="18" charset="0"/>
        </a:defRPr>
      </a:lvl4pPr>
      <a:lvl5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Cambria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Cambria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Cambria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Cambria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Cambria" pitchFamily="18" charset="0"/>
        </a:defRPr>
      </a:lvl9pPr>
      <a:extLst/>
    </p:titleStyle>
    <p:bodyStyle>
      <a:lvl1pPr marL="292100" indent="-292100" algn="l" rtl="0" fontAlgn="base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220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9221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454301-00C1-40BC-A9C2-6B0B744AA1B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4A1602-5659-4FD9-B8B6-62DF70E034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1" r:id="rId1"/>
    <p:sldLayoutId id="2147483989" r:id="rId2"/>
    <p:sldLayoutId id="2147484042" r:id="rId3"/>
    <p:sldLayoutId id="2147483990" r:id="rId4"/>
    <p:sldLayoutId id="2147484043" r:id="rId5"/>
    <p:sldLayoutId id="2147483991" r:id="rId6"/>
    <p:sldLayoutId id="2147483992" r:id="rId7"/>
    <p:sldLayoutId id="2147484044" r:id="rId8"/>
    <p:sldLayoutId id="2147484045" r:id="rId9"/>
    <p:sldLayoutId id="2147483993" r:id="rId10"/>
    <p:sldLayoutId id="21474839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45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5C492C-8DC1-4537-BDA4-42CFE2EE82AD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7F60F4-64D5-4CDB-BC2D-950A581591D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3995" r:id="rId4"/>
    <p:sldLayoutId id="2147484049" r:id="rId5"/>
    <p:sldLayoutId id="2147483996" r:id="rId6"/>
    <p:sldLayoutId id="2147484050" r:id="rId7"/>
    <p:sldLayoutId id="2147484051" r:id="rId8"/>
    <p:sldLayoutId id="2147484052" r:id="rId9"/>
    <p:sldLayoutId id="2147483997" r:id="rId10"/>
    <p:sldLayoutId id="214748405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26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AAD9C5-10C2-4CB9-9CEB-A4C157E8D7E0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10289B-7D9E-4104-A2A4-EA11CE8281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54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292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229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316AF7-D1B7-4340-A04C-2F48CCFF058E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7D1B49-8505-47B4-954D-6DDE247B5BF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grpSp>
        <p:nvGrpSpPr>
          <p:cNvPr id="12297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08" r:id="rId2"/>
    <p:sldLayoutId id="2147484056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57" r:id="rId9"/>
    <p:sldLayoutId id="2147484014" r:id="rId10"/>
    <p:sldLayoutId id="214748401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3C6191-12F2-494E-97F4-AEAD52E2882F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9EAB9D-1290-4903-B4CD-FAB3DBC0EBE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3326" name="Заголовок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3327" name="Текст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342" name="Текст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A6EEBFC-AC55-4595-86BC-12815CEA7A98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D957B47-AFAE-47F3-972A-57FE2823E5D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16" r:id="rId2"/>
    <p:sldLayoutId id="2147484070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71" r:id="rId9"/>
    <p:sldLayoutId id="2147484022" r:id="rId10"/>
    <p:sldLayoutId id="21474840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36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DD5299-2A4E-41C5-B8A6-CEF36C3C093E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F0BF09-F66E-42D3-A924-36CE0E9BA3E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23" r:id="rId6"/>
    <p:sldLayoutId id="2147484024" r:id="rId7"/>
    <p:sldLayoutId id="2147484078" r:id="rId8"/>
    <p:sldLayoutId id="2147484079" r:id="rId9"/>
    <p:sldLayoutId id="2147484025" r:id="rId10"/>
    <p:sldLayoutId id="2147484026" r:id="rId11"/>
  </p:sldLayoutIdLst>
  <p:txStyles>
    <p:titleStyle>
      <a:lvl1pPr marL="484188" indent="-484188" algn="l" rtl="0" fontAlgn="base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3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5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57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29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fontAlgn="base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639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364A8D5-B927-4FF3-B58F-0CF38F9C82FB}" type="datetimeFigureOut">
              <a:rPr lang="ru-RU"/>
              <a:pPr>
                <a:defRPr/>
              </a:pPr>
              <a:t>10.12.2010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6DCBA0B-D0FD-481F-86A7-678EA20FA45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27" r:id="rId2"/>
    <p:sldLayoutId id="2147484081" r:id="rId3"/>
    <p:sldLayoutId id="2147484082" r:id="rId4"/>
    <p:sldLayoutId id="2147484083" r:id="rId5"/>
    <p:sldLayoutId id="2147484084" r:id="rId6"/>
    <p:sldLayoutId id="2147484028" r:id="rId7"/>
    <p:sldLayoutId id="2147484085" r:id="rId8"/>
    <p:sldLayoutId id="2147484086" r:id="rId9"/>
    <p:sldLayoutId id="2147484029" r:id="rId10"/>
    <p:sldLayoutId id="214748403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8.docx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9.docx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0.docx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______________________1.docm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package" Target="../embeddings/_________Microsoft_Office_Word______________________2.docm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4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_________Microsoft_Office_Word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6.docx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_________Microsoft_Office_Word7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57354" y="1142984"/>
            <a:ext cx="8305800" cy="1071570"/>
          </a:xfrm>
        </p:spPr>
        <p:txBody>
          <a:bodyPr>
            <a:normAutofit fontScale="90000"/>
          </a:bodyPr>
          <a:lstStyle/>
          <a:p>
            <a:pPr indent="0" fontAlgn="auto">
              <a:spcAft>
                <a:spcPts val="0"/>
              </a:spcAft>
              <a:defRPr/>
            </a:pP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Заняття № </a:t>
            </a:r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25</a:t>
            </a: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808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428750" y="2928938"/>
            <a:ext cx="10572750" cy="1752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uk-UA" sz="5400" smtClean="0">
                <a:solidFill>
                  <a:srgbClr val="C00000"/>
                </a:solidFill>
              </a:rPr>
              <a:t>Тема:</a:t>
            </a:r>
            <a:r>
              <a:rPr lang="uk-UA" smtClean="0"/>
              <a:t> </a:t>
            </a:r>
            <a:r>
              <a:rPr lang="uk-UA" smtClean="0">
                <a:solidFill>
                  <a:srgbClr val="002060"/>
                </a:solidFill>
              </a:rPr>
              <a:t>Розв</a:t>
            </a:r>
            <a:r>
              <a:rPr lang="en-US" smtClean="0">
                <a:solidFill>
                  <a:srgbClr val="002060"/>
                </a:solidFill>
              </a:rPr>
              <a:t>’</a:t>
            </a:r>
            <a:r>
              <a:rPr lang="uk-UA" smtClean="0">
                <a:solidFill>
                  <a:srgbClr val="002060"/>
                </a:solidFill>
              </a:rPr>
              <a:t>язування  раціональних рівнянь. </a:t>
            </a:r>
            <a:endParaRPr lang="ru-RU" smtClean="0">
              <a:solidFill>
                <a:srgbClr val="00206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3513" y="2967038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5400" dirty="0" smtClean="0"/>
              <a:t>Ч</a:t>
            </a:r>
            <a:r>
              <a:rPr lang="uk-UA" dirty="0" smtClean="0"/>
              <a:t>И рівносильні рівняння:</a:t>
            </a:r>
            <a:endParaRPr lang="ru-RU" dirty="0"/>
          </a:p>
        </p:txBody>
      </p:sp>
      <p:graphicFrame>
        <p:nvGraphicFramePr>
          <p:cNvPr id="5122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28625" y="1785938"/>
          <a:ext cx="5973763" cy="3981450"/>
        </p:xfrm>
        <a:graphic>
          <a:graphicData uri="http://schemas.openxmlformats.org/presentationml/2006/ole">
            <p:oleObj spid="_x0000_s5122" name="Документ" r:id="rId3" imgW="6099003" imgH="4063581" progId="Word.Document.12">
              <p:embed/>
            </p:oleObj>
          </a:graphicData>
        </a:graphic>
      </p:graphicFrame>
      <p:pic>
        <p:nvPicPr>
          <p:cNvPr id="5124" name="Picture 3" descr="C:\Program Files\Microsoft Office\MEDIA\CAGCAT10\j029917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25" y="4357688"/>
            <a:ext cx="157162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uk-UA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Розв'язати рівняння:</a:t>
            </a:r>
            <a:endParaRPr lang="ru-RU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graphicFrame>
        <p:nvGraphicFramePr>
          <p:cNvPr id="6146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000125" y="2071688"/>
          <a:ext cx="6035675" cy="4021137"/>
        </p:xfrm>
        <a:graphic>
          <a:graphicData uri="http://schemas.openxmlformats.org/presentationml/2006/ole">
            <p:oleObj spid="_x0000_s6146" name="Документ" r:id="rId3" imgW="6099003" imgH="4063581" progId="Word.Document.12">
              <p:embed/>
            </p:oleObj>
          </a:graphicData>
        </a:graphic>
      </p:graphicFrame>
      <p:pic>
        <p:nvPicPr>
          <p:cNvPr id="6148" name="Picture 3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13" y="4500563"/>
            <a:ext cx="18430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2976" y="357166"/>
            <a:ext cx="69878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Домашнє завдання:</a:t>
            </a:r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graphicFrame>
        <p:nvGraphicFramePr>
          <p:cNvPr id="7170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1357313" y="2643188"/>
          <a:ext cx="6035675" cy="4021137"/>
        </p:xfrm>
        <a:graphic>
          <a:graphicData uri="http://schemas.openxmlformats.org/presentationml/2006/ole">
            <p:oleObj spid="_x0000_s7170" name="Документ" r:id="rId3" imgW="6099003" imgH="4063581" progId="Word.Document.12">
              <p:embed/>
            </p:oleObj>
          </a:graphicData>
        </a:graphic>
      </p:graphicFrame>
      <p:pic>
        <p:nvPicPr>
          <p:cNvPr id="7173" name="Picture 3" descr="C:\Program Files\Microsoft Office\MEDIA\CAGCAT10\j025187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5" y="4286250"/>
            <a:ext cx="3071813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54615" y="1857364"/>
            <a:ext cx="945323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81923" name="Picture 5" descr="C:\Program Files\Microsoft Office\MEDIA\CAGCAT10\j030084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4000500"/>
            <a:ext cx="2428875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42910" y="1714488"/>
            <a:ext cx="8229600" cy="120334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4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Тип заняття: практичне</a:t>
            </a:r>
            <a:r>
              <a:rPr lang="ru-RU" sz="4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ru-RU" sz="4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42844" y="1928802"/>
            <a:ext cx="4038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uk-UA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Дидактична: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uk-UA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uk-UA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uk-UA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uk-UA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Розвиваюча: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uk-UA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uk-UA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Виховна: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uk-UA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uk-UA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82947" name="Содержимое 7"/>
          <p:cNvSpPr>
            <a:spLocks noGrp="1"/>
          </p:cNvSpPr>
          <p:nvPr>
            <p:ph sz="half" idx="2"/>
          </p:nvPr>
        </p:nvSpPr>
        <p:spPr>
          <a:xfrm>
            <a:off x="3000375" y="2071688"/>
            <a:ext cx="6143625" cy="478631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uk-UA" sz="2000" smtClean="0">
                <a:solidFill>
                  <a:srgbClr val="FFFF00"/>
                </a:solidFill>
              </a:rPr>
              <a:t>Закріпити поняття рівняння, його кореня, закріпити навички розв'язування різних видів раціональних рівнянь та навички застосування теореми про рівносильні рівняння</a:t>
            </a:r>
            <a:r>
              <a:rPr lang="uk-UA" sz="2000" smtClean="0"/>
              <a:t>.</a:t>
            </a:r>
          </a:p>
          <a:p>
            <a:pPr>
              <a:buFont typeface="Wingdings 3" pitchFamily="18" charset="2"/>
              <a:buNone/>
            </a:pPr>
            <a:endParaRPr lang="uk-UA" sz="2000" smtClean="0"/>
          </a:p>
          <a:p>
            <a:pPr>
              <a:buFont typeface="Wingdings 3" pitchFamily="18" charset="2"/>
              <a:buNone/>
            </a:pPr>
            <a:r>
              <a:rPr lang="uk-UA" sz="2000" smtClean="0">
                <a:solidFill>
                  <a:srgbClr val="FFFF00"/>
                </a:solidFill>
              </a:rPr>
              <a:t>Розвивати логічне мислення та пам’ять.</a:t>
            </a:r>
          </a:p>
          <a:p>
            <a:pPr>
              <a:buFont typeface="Wingdings 3" pitchFamily="18" charset="2"/>
              <a:buNone/>
            </a:pPr>
            <a:endParaRPr lang="uk-UA" sz="2000" smtClean="0">
              <a:solidFill>
                <a:srgbClr val="FFFF00"/>
              </a:solidFill>
            </a:endParaRPr>
          </a:p>
          <a:p>
            <a:pPr>
              <a:buFont typeface="Wingdings 3" pitchFamily="18" charset="2"/>
              <a:buNone/>
            </a:pPr>
            <a:endParaRPr lang="uk-UA" sz="2000" smtClean="0">
              <a:solidFill>
                <a:srgbClr val="FFFF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uk-UA" sz="2000" smtClean="0">
                <a:solidFill>
                  <a:srgbClr val="FFFF00"/>
                </a:solidFill>
              </a:rPr>
              <a:t>Розширяти кругозір.</a:t>
            </a:r>
          </a:p>
          <a:p>
            <a:pPr>
              <a:buFont typeface="Wingdings 3" pitchFamily="18" charset="2"/>
              <a:buNone/>
            </a:pPr>
            <a:endParaRPr lang="ru-RU" sz="160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67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МЕТА: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/>
            </a:r>
            <a:b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</a:br>
            <a:endParaRPr lang="ru-RU" dirty="0"/>
          </a:p>
        </p:txBody>
      </p:sp>
      <p:pic>
        <p:nvPicPr>
          <p:cNvPr id="82949" name="Picture 3" descr="C:\Program Files\Microsoft Office\MEDIA\CAGCAT10\j025130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25" y="-142875"/>
            <a:ext cx="185737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Прямая соединительная линия 11"/>
          <p:cNvCxnSpPr/>
          <p:nvPr/>
        </p:nvCxnSpPr>
        <p:spPr>
          <a:xfrm flipV="1">
            <a:off x="428625" y="3643313"/>
            <a:ext cx="8572500" cy="71437"/>
          </a:xfrm>
          <a:prstGeom prst="line">
            <a:avLst/>
          </a:prstGeom>
          <a:ln w="317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428625" y="4500563"/>
            <a:ext cx="8572500" cy="71437"/>
          </a:xfrm>
          <a:prstGeom prst="line">
            <a:avLst/>
          </a:prstGeom>
          <a:ln w="317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428625" y="5572125"/>
            <a:ext cx="8572500" cy="71438"/>
          </a:xfrm>
          <a:prstGeom prst="line">
            <a:avLst/>
          </a:prstGeom>
          <a:ln w="317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57188" y="1785938"/>
            <a:ext cx="8572500" cy="71437"/>
          </a:xfrm>
          <a:prstGeom prst="line">
            <a:avLst/>
          </a:prstGeom>
          <a:ln w="317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844" y="214291"/>
            <a:ext cx="8858312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Impact" pitchFamily="34" charset="0"/>
                <a:cs typeface="+mn-cs"/>
              </a:rPr>
              <a:t>Актуалізація опорних знань: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Impact" pitchFamily="34" charset="0"/>
                <a:cs typeface="+mn-cs"/>
              </a:rPr>
              <a:t>опитування</a:t>
            </a:r>
            <a:endParaRPr lang="ru-RU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0" y="1785926"/>
            <a:ext cx="9001156" cy="4857784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  <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8293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2400" dirty="0">
                <a:solidFill>
                  <a:schemeClr val="bg1"/>
                </a:solidFill>
                <a:latin typeface="Monotype Corsiva" pitchFamily="66" charset="0"/>
              </a:rPr>
              <a:t>Що називається коренем рівняння?</a:t>
            </a:r>
          </a:p>
          <a:p>
            <a:pPr marL="58293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2400" dirty="0">
                <a:solidFill>
                  <a:schemeClr val="bg1"/>
                </a:solidFill>
                <a:latin typeface="Monotype Corsiva" pitchFamily="66" charset="0"/>
              </a:rPr>
              <a:t>Який вид рівнянь ви вивчали?</a:t>
            </a:r>
          </a:p>
          <a:p>
            <a:pPr marL="58293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2400" dirty="0">
                <a:solidFill>
                  <a:schemeClr val="bg1"/>
                </a:solidFill>
                <a:latin typeface="Monotype Corsiva" pitchFamily="66" charset="0"/>
              </a:rPr>
              <a:t>Що називається “лінійним” рівнянням?</a:t>
            </a:r>
          </a:p>
          <a:p>
            <a:pPr marL="58293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2400" dirty="0">
                <a:solidFill>
                  <a:schemeClr val="bg1"/>
                </a:solidFill>
                <a:latin typeface="Monotype Corsiva" pitchFamily="66" charset="0"/>
              </a:rPr>
              <a:t>Що називається “квадратним” рівнянням?</a:t>
            </a:r>
          </a:p>
          <a:p>
            <a:pPr marL="58293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2400" dirty="0">
                <a:solidFill>
                  <a:schemeClr val="bg1"/>
                </a:solidFill>
                <a:latin typeface="Monotype Corsiva" pitchFamily="66" charset="0"/>
              </a:rPr>
              <a:t>Які види квадратних рівнянь ви вивчали і як їх розв'язувати?</a:t>
            </a:r>
          </a:p>
          <a:p>
            <a:pPr marL="58293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2400" dirty="0">
                <a:solidFill>
                  <a:schemeClr val="bg1"/>
                </a:solidFill>
                <a:latin typeface="Monotype Corsiva" pitchFamily="66" charset="0"/>
              </a:rPr>
              <a:t>Що називається дрібно-раціональним рівнянням?</a:t>
            </a:r>
          </a:p>
          <a:p>
            <a:pPr marL="58293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2400" dirty="0">
                <a:solidFill>
                  <a:schemeClr val="bg1"/>
                </a:solidFill>
                <a:latin typeface="Monotype Corsiva" pitchFamily="66" charset="0"/>
              </a:rPr>
              <a:t>Як розв’язувати дрібно-раціональні рівняння?</a:t>
            </a:r>
          </a:p>
          <a:p>
            <a:pPr marL="58293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2400" dirty="0">
                <a:solidFill>
                  <a:schemeClr val="bg1"/>
                </a:solidFill>
                <a:latin typeface="Monotype Corsiva" pitchFamily="66" charset="0"/>
              </a:rPr>
              <a:t>Якими способами ви розв'язували системи лінійних рівнянь?</a:t>
            </a:r>
            <a:endParaRPr lang="ru-RU" sz="2400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538" y="428604"/>
            <a:ext cx="7772400" cy="183222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5400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Розв'язати рівняння:</a:t>
            </a:r>
            <a:r>
              <a:rPr lang="ru-RU" sz="5400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ru-RU" sz="5400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ru-RU" sz="5400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63" y="5143500"/>
            <a:ext cx="7772400" cy="10715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3200" dirty="0" smtClean="0"/>
              <a:t>Відповідь: </a:t>
            </a:r>
            <a:endParaRPr lang="ru-RU" sz="3200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428875" y="2500313"/>
          <a:ext cx="4071938" cy="1143000"/>
        </p:xfrm>
        <a:graphic>
          <a:graphicData uri="http://schemas.openxmlformats.org/presentationml/2006/ole">
            <p:oleObj spid="_x0000_s1026" name="Шаблон с поддержкой макросов" r:id="rId3" imgW="2242260" imgH="687162" progId="Word.DocumentMacroEnabled.12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071813" y="5715000"/>
          <a:ext cx="3573462" cy="714375"/>
        </p:xfrm>
        <a:graphic>
          <a:graphicData uri="http://schemas.openxmlformats.org/presentationml/2006/ole">
            <p:oleObj spid="_x0000_s1027" name="Шаблон с поддержкой макросов" r:id="rId4" imgW="3767140" imgH="619130" progId="Word.DocumentMacroEnabled.12">
              <p:embed/>
            </p:oleObj>
          </a:graphicData>
        </a:graphic>
      </p:graphicFrame>
      <p:pic>
        <p:nvPicPr>
          <p:cNvPr id="1030" name="Picture 7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188" y="2286000"/>
            <a:ext cx="17145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571536" y="214290"/>
            <a:ext cx="8458200" cy="1222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Розв'язати рівняння:</a:t>
            </a:r>
            <a:endParaRPr lang="ru-RU" sz="5400" dirty="0"/>
          </a:p>
        </p:txBody>
      </p:sp>
      <p:graphicFrame>
        <p:nvGraphicFramePr>
          <p:cNvPr id="2050" name="Содержимое 3"/>
          <p:cNvGraphicFramePr>
            <a:graphicFrameLocks noChangeAspect="1"/>
          </p:cNvGraphicFramePr>
          <p:nvPr>
            <p:ph idx="4294967295"/>
          </p:nvPr>
        </p:nvGraphicFramePr>
        <p:xfrm>
          <a:off x="2428875" y="2430463"/>
          <a:ext cx="4287838" cy="2847975"/>
        </p:xfrm>
        <a:graphic>
          <a:graphicData uri="http://schemas.openxmlformats.org/presentationml/2006/ole">
            <p:oleObj spid="_x0000_s2050" name="Документ" r:id="rId3" imgW="6117741" imgH="4063581" progId="Word.Document.12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14282" y="6000768"/>
            <a:ext cx="3000396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dirty="0">
                <a:solidFill>
                  <a:srgbClr val="FFC000"/>
                </a:solidFill>
                <a:latin typeface="+mn-lt"/>
                <a:cs typeface="+mn-cs"/>
              </a:rPr>
              <a:t>Відповідь: </a:t>
            </a:r>
            <a:r>
              <a:rPr lang="en-US" sz="2400" b="1" dirty="0">
                <a:ln w="18000">
                  <a:solidFill>
                    <a:srgbClr val="009DD9">
                      <a:satMod val="140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x=-3</a:t>
            </a:r>
            <a:endParaRPr lang="ru-RU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3" descr="C:\Program Files\Microsoft Office\MEDIA\CAGCAT10\j0217698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3500438"/>
            <a:ext cx="2357438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4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Розв'язати рівняння:</a:t>
            </a:r>
            <a:endParaRPr lang="ru-RU" dirty="0"/>
          </a:p>
        </p:txBody>
      </p:sp>
      <p:graphicFrame>
        <p:nvGraphicFramePr>
          <p:cNvPr id="3074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639763" y="1484313"/>
          <a:ext cx="7996237" cy="5319712"/>
        </p:xfrm>
        <a:graphic>
          <a:graphicData uri="http://schemas.openxmlformats.org/presentationml/2006/ole">
            <p:oleObj spid="_x0000_s3074" name="Документ" r:id="rId3" imgW="6108372" imgH="4063581" progId="Word.Document.12">
              <p:embed/>
            </p:oleObj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3078" name="Прямоугольник 7"/>
          <p:cNvSpPr>
            <a:spLocks noChangeArrowheads="1"/>
          </p:cNvSpPr>
          <p:nvPr/>
        </p:nvSpPr>
        <p:spPr bwMode="auto">
          <a:xfrm>
            <a:off x="428625" y="5357813"/>
            <a:ext cx="2143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800">
                <a:solidFill>
                  <a:schemeClr val="bg1"/>
                </a:solidFill>
                <a:latin typeface="Times New Roman" pitchFamily="18" charset="0"/>
              </a:rPr>
              <a:t>Відповідь:</a:t>
            </a:r>
            <a:r>
              <a:rPr lang="en-US" sz="2800">
                <a:solidFill>
                  <a:schemeClr val="bg1"/>
                </a:solidFill>
                <a:latin typeface="Book Antiqua" pitchFamily="18" charset="0"/>
              </a:rPr>
              <a:t>  </a:t>
            </a:r>
            <a:r>
              <a:rPr lang="uk-UA" sz="2400">
                <a:latin typeface="Times New Roman" pitchFamily="18" charset="0"/>
              </a:rPr>
              <a:t> </a:t>
            </a:r>
            <a:endParaRPr lang="ru-RU" sz="2400">
              <a:latin typeface="Times New Roman" pitchFamily="18" charset="0"/>
            </a:endParaRP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571500" y="5500688"/>
          <a:ext cx="6099175" cy="4064000"/>
        </p:xfrm>
        <a:graphic>
          <a:graphicData uri="http://schemas.openxmlformats.org/presentationml/2006/ole">
            <p:oleObj spid="_x0000_s3075" name="Документ" r:id="rId4" imgW="6099003" imgH="4063581" progId="Word.Document.12">
              <p:embed/>
            </p:oleObj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Розв'язати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біквадратичне рівняння:</a:t>
            </a:r>
            <a:r>
              <a:rPr lang="ru-RU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ru-RU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ru-RU" dirty="0"/>
          </a:p>
        </p:txBody>
      </p:sp>
      <p:graphicFrame>
        <p:nvGraphicFramePr>
          <p:cNvPr id="4098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428750" y="1357313"/>
          <a:ext cx="5816600" cy="4613275"/>
        </p:xfrm>
        <a:graphic>
          <a:graphicData uri="http://schemas.openxmlformats.org/presentationml/2006/ole">
            <p:oleObj spid="_x0000_s4098" name="Документ" r:id="rId3" imgW="6099003" imgH="4837133" progId="Word.Document.12">
              <p:embed/>
            </p:oleObj>
          </a:graphicData>
        </a:graphic>
      </p:graphicFrame>
      <p:sp>
        <p:nvSpPr>
          <p:cNvPr id="4101" name="Прямоугольник 5"/>
          <p:cNvSpPr>
            <a:spLocks noChangeArrowheads="1"/>
          </p:cNvSpPr>
          <p:nvPr/>
        </p:nvSpPr>
        <p:spPr bwMode="auto">
          <a:xfrm>
            <a:off x="500063" y="6072188"/>
            <a:ext cx="21796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3200">
                <a:latin typeface="Constantia" pitchFamily="18" charset="0"/>
              </a:rPr>
              <a:t>Відповідь: </a:t>
            </a:r>
            <a:endParaRPr lang="ru-RU" sz="3200">
              <a:latin typeface="Constantia" pitchFamily="18" charset="0"/>
            </a:endParaRPr>
          </a:p>
        </p:txBody>
      </p:sp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357188" y="6215063"/>
          <a:ext cx="6034087" cy="4024312"/>
        </p:xfrm>
        <a:graphic>
          <a:graphicData uri="http://schemas.openxmlformats.org/presentationml/2006/ole">
            <p:oleObj spid="_x0000_s4099" name="Документ" r:id="rId4" imgW="6099003" imgH="4063581" progId="Word.Document.12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85000" lnSpcReduction="2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 </a:t>
            </a:r>
            <a:r>
              <a:rPr lang="ru-RU" i="1" dirty="0" smtClean="0"/>
              <a:t>-1 </a:t>
            </a:r>
            <a:r>
              <a:rPr lang="uk-UA" i="1" dirty="0" smtClean="0"/>
              <a:t>1</a:t>
            </a:r>
            <a:r>
              <a:rPr lang="en-US" i="1" dirty="0" smtClean="0"/>
              <a:t>x </a:t>
            </a:r>
            <a:r>
              <a:rPr lang="ru-RU" i="1" dirty="0" smtClean="0"/>
              <a:t>+ 30 = 0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ru-RU" i="1" dirty="0" smtClean="0"/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-</a:t>
            </a:r>
            <a:r>
              <a:rPr lang="uk-UA" i="1" dirty="0" smtClean="0"/>
              <a:t>19</a:t>
            </a:r>
            <a:r>
              <a:rPr lang="en-US" i="1" dirty="0" smtClean="0"/>
              <a:t>x + 88 = 0 </a:t>
            </a:r>
            <a:endParaRPr lang="uk-UA" i="1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+8x-33 = -0 </a:t>
            </a:r>
            <a:endParaRPr lang="uk-UA" i="1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+4x-32 = 0 </a:t>
            </a:r>
            <a:endParaRPr lang="uk-UA" i="1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-6x-</a:t>
            </a:r>
            <a:r>
              <a:rPr lang="ru-RU" i="1" dirty="0" smtClean="0"/>
              <a:t>135 = 0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ru-RU" i="1" dirty="0" smtClean="0"/>
              <a:t>5х</a:t>
            </a:r>
            <a:r>
              <a:rPr lang="ru-RU" i="1" baseline="30000" dirty="0" smtClean="0"/>
              <a:t>2</a:t>
            </a:r>
            <a:r>
              <a:rPr lang="ru-RU" i="1" dirty="0" smtClean="0"/>
              <a:t>-16х + 3 = 0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uk-UA" i="1" dirty="0" smtClean="0"/>
              <a:t>(</a:t>
            </a:r>
            <a:r>
              <a:rPr lang="es-ES" i="1" dirty="0" smtClean="0"/>
              <a:t>2x + 3)</a:t>
            </a:r>
            <a:r>
              <a:rPr lang="es-ES" i="1" baseline="30000" dirty="0" smtClean="0"/>
              <a:t>2</a:t>
            </a:r>
            <a:r>
              <a:rPr lang="es-ES" i="1" dirty="0" smtClean="0"/>
              <a:t>-(x-2)</a:t>
            </a:r>
            <a:r>
              <a:rPr lang="es-ES" i="1" baseline="30000" dirty="0" smtClean="0"/>
              <a:t>2</a:t>
            </a:r>
            <a:r>
              <a:rPr lang="es-ES" i="1" dirty="0" smtClean="0"/>
              <a:t>=5</a:t>
            </a:r>
            <a:endParaRPr lang="uk-UA" i="1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uk-UA" i="1" dirty="0" smtClean="0"/>
              <a:t>(</a:t>
            </a:r>
            <a:r>
              <a:rPr lang="es-ES" i="1" dirty="0" smtClean="0"/>
              <a:t>x-2)</a:t>
            </a:r>
            <a:r>
              <a:rPr lang="es-ES" i="1" baseline="30000" dirty="0" smtClean="0"/>
              <a:t>2</a:t>
            </a:r>
            <a:r>
              <a:rPr lang="es-ES" i="1" dirty="0" smtClean="0"/>
              <a:t>-9 = 0 </a:t>
            </a:r>
            <a:endParaRPr lang="uk-UA" i="1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s-ES" i="1" dirty="0" smtClean="0"/>
              <a:t>x</a:t>
            </a:r>
            <a:r>
              <a:rPr lang="es-ES" i="1" baseline="30000" dirty="0" smtClean="0"/>
              <a:t>4</a:t>
            </a:r>
            <a:r>
              <a:rPr lang="es-ES" i="1" dirty="0" smtClean="0"/>
              <a:t>-7x</a:t>
            </a:r>
            <a:r>
              <a:rPr lang="es-ES" i="1" baseline="30000" dirty="0" smtClean="0"/>
              <a:t>2</a:t>
            </a:r>
            <a:r>
              <a:rPr lang="es-ES" i="1" dirty="0" smtClean="0"/>
              <a:t>+12 = 0 </a:t>
            </a:r>
            <a:endParaRPr lang="uk-UA" i="1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s-ES" i="1" dirty="0" smtClean="0"/>
              <a:t>2x</a:t>
            </a:r>
            <a:r>
              <a:rPr lang="es-ES" i="1" baseline="30000" dirty="0" smtClean="0"/>
              <a:t>4</a:t>
            </a:r>
            <a:r>
              <a:rPr lang="es-ES" i="1" dirty="0" smtClean="0"/>
              <a:t>-5x</a:t>
            </a:r>
            <a:r>
              <a:rPr lang="es-ES" i="1" baseline="30000" dirty="0" smtClean="0"/>
              <a:t>2</a:t>
            </a:r>
            <a:r>
              <a:rPr lang="es-ES" i="1" dirty="0" smtClean="0"/>
              <a:t> + 2 = 0 </a:t>
            </a:r>
            <a:endParaRPr lang="uk-UA" i="1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s-ES" i="1" dirty="0" smtClean="0"/>
              <a:t>x</a:t>
            </a:r>
            <a:r>
              <a:rPr lang="es-ES" i="1" baseline="30000" dirty="0" smtClean="0"/>
              <a:t>4</a:t>
            </a:r>
            <a:r>
              <a:rPr lang="es-ES" i="1" dirty="0" smtClean="0"/>
              <a:t>+x</a:t>
            </a:r>
            <a:r>
              <a:rPr lang="es-ES" i="1" baseline="30000" dirty="0" smtClean="0"/>
              <a:t>2</a:t>
            </a:r>
            <a:r>
              <a:rPr lang="es-ES" i="1" dirty="0" smtClean="0"/>
              <a:t>-6 = 0 </a:t>
            </a:r>
            <a:endParaRPr lang="uk-UA" i="1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s-ES" i="1" dirty="0" smtClean="0"/>
              <a:t>x</a:t>
            </a:r>
            <a:r>
              <a:rPr lang="es-ES" i="1" baseline="30000" dirty="0" smtClean="0"/>
              <a:t>4</a:t>
            </a:r>
            <a:r>
              <a:rPr lang="es-ES" i="1" dirty="0" smtClean="0"/>
              <a:t>+3x</a:t>
            </a:r>
            <a:r>
              <a:rPr lang="es-ES" i="1" baseline="30000" dirty="0" smtClean="0"/>
              <a:t>2</a:t>
            </a:r>
            <a:r>
              <a:rPr lang="es-ES" i="1" dirty="0" smtClean="0"/>
              <a:t>+2 = 0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85852" y="214290"/>
            <a:ext cx="662553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cs typeface="+mn-cs"/>
              </a:rPr>
              <a:t>Робота в групах</a:t>
            </a:r>
            <a:endParaRPr lang="ru-RU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cs typeface="+mn-cs"/>
            </a:endParaRPr>
          </a:p>
        </p:txBody>
      </p:sp>
      <p:pic>
        <p:nvPicPr>
          <p:cNvPr id="8499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2428875"/>
            <a:ext cx="2309813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0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6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8.xml><?xml version="1.0" encoding="utf-8"?>
<a:themeOverride xmlns:a="http://schemas.openxmlformats.org/drawingml/2006/main">
  <a:clrScheme name="Изящная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9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279</TotalTime>
  <Words>211</Words>
  <Application>Microsoft Office PowerPoint</Application>
  <PresentationFormat>Экран (4:3)</PresentationFormat>
  <Paragraphs>52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18</vt:i4>
      </vt:variant>
      <vt:variant>
        <vt:lpstr>Тема</vt:lpstr>
      </vt:variant>
      <vt:variant>
        <vt:i4>10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42" baseType="lpstr">
      <vt:lpstr>Lucida Sans Unicode</vt:lpstr>
      <vt:lpstr>Arial</vt:lpstr>
      <vt:lpstr>Wingdings 3</vt:lpstr>
      <vt:lpstr>Verdana</vt:lpstr>
      <vt:lpstr>Wingdings 2</vt:lpstr>
      <vt:lpstr>Calibri</vt:lpstr>
      <vt:lpstr>Franklin Gothic Book</vt:lpstr>
      <vt:lpstr>Franklin Gothic Medium</vt:lpstr>
      <vt:lpstr>Times New Roman</vt:lpstr>
      <vt:lpstr>Wingdings</vt:lpstr>
      <vt:lpstr>Constantia</vt:lpstr>
      <vt:lpstr>Georgia</vt:lpstr>
      <vt:lpstr>Trebuchet MS</vt:lpstr>
      <vt:lpstr>Century Gothic</vt:lpstr>
      <vt:lpstr>Cambria</vt:lpstr>
      <vt:lpstr>Rockwell</vt:lpstr>
      <vt:lpstr>Monotype Corsiva</vt:lpstr>
      <vt:lpstr>Book Antiqua</vt:lpstr>
      <vt:lpstr>Открытая</vt:lpstr>
      <vt:lpstr>Техническая</vt:lpstr>
      <vt:lpstr>Трек</vt:lpstr>
      <vt:lpstr>Апекс</vt:lpstr>
      <vt:lpstr>Поток</vt:lpstr>
      <vt:lpstr>Официальная</vt:lpstr>
      <vt:lpstr>Изящная</vt:lpstr>
      <vt:lpstr>Яркая</vt:lpstr>
      <vt:lpstr>1_Открытая</vt:lpstr>
      <vt:lpstr>Литейная</vt:lpstr>
      <vt:lpstr>Шаблон с поддержкой макросов</vt:lpstr>
      <vt:lpstr>Документ</vt:lpstr>
      <vt:lpstr>Заняття № 25 </vt:lpstr>
      <vt:lpstr> Тип заняття: практичне </vt:lpstr>
      <vt:lpstr>МЕТА: </vt:lpstr>
      <vt:lpstr>Слайд 4</vt:lpstr>
      <vt:lpstr> Розв'язати рівняння: </vt:lpstr>
      <vt:lpstr>Розв'язати рівняння:</vt:lpstr>
      <vt:lpstr>Розв'язати рівняння:</vt:lpstr>
      <vt:lpstr>Розв'язати біквадратичне рівняння: </vt:lpstr>
      <vt:lpstr>Слайд 9</vt:lpstr>
      <vt:lpstr>ЧИ рівносильні рівняння:</vt:lpstr>
      <vt:lpstr>   Розв'язати рівняння: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Гриша</dc:creator>
  <cp:lastModifiedBy>Гриша</cp:lastModifiedBy>
  <cp:revision>36</cp:revision>
  <dcterms:created xsi:type="dcterms:W3CDTF">2010-11-18T18:09:32Z</dcterms:created>
  <dcterms:modified xsi:type="dcterms:W3CDTF">2010-12-09T21:12:27Z</dcterms:modified>
</cp:coreProperties>
</file>