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Прямоугольник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12DD-8B95-4B79-BD53-073BA5978973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2A599-129C-4301-8E02-6F20B8F6C6A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8C751-5399-456E-BBF3-6DA7B9FBB9CC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72107-FB61-441A-93B4-8F5D929287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Прямоугольник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35E3D-1338-4445-9C54-A5ED1C3CEFDC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478C-1167-49E1-ABEE-8DEB6F2B0A6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B488-AFC2-477B-B0DF-B2CA41B9EB57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F1874-D239-474D-A25E-7A28055B1C6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Прямоугольник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FD90-E410-4AE9-A664-D362F551032B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F6795-052B-41E9-A195-CF2CF7DB7F5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0CC79-0582-435D-939E-E564FD68F199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D5F9F-F239-459C-BB02-51419D75AA8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07867-F89F-473F-8069-727CBAFC7B78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712E-5330-462E-9218-4E3B156807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B65D6-3E01-471F-9FB1-CB1143147E61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ECC4-096C-4341-B7F7-C3C2E4EE90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F698F-286B-41AB-A35F-7BD1E2868678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0539-7056-4CF4-8955-4ABF4E08F81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E227B-33CA-4B1A-8DFB-A85E4E66FB84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69A52-0892-47E7-BA37-91C2E9FA9A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2F1CD-55EB-4A1F-AE2B-82D348A04160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dirty="0"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9AFDD-62E4-473D-8488-A0F8C6BD18A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DE0DD35-F3DD-4586-A991-EA86C178DE11}" type="datetimeFigureOut">
              <a:rPr lang="ru-RU"/>
              <a:pPr>
                <a:defRPr/>
              </a:pPr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19ED687-BA9E-412A-B0F9-90296323709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1" r:id="rId5"/>
    <p:sldLayoutId id="2147483680" r:id="rId6"/>
    <p:sldLayoutId id="2147483686" r:id="rId7"/>
    <p:sldLayoutId id="2147483687" r:id="rId8"/>
    <p:sldLayoutId id="2147483688" r:id="rId9"/>
    <p:sldLayoutId id="2147483679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ТЕМА: </a:t>
            </a:r>
            <a:r>
              <a:rPr lang="uk-UA" i="1" dirty="0" smtClean="0">
                <a:solidFill>
                  <a:srgbClr val="C00000"/>
                </a:solidFill>
              </a:rPr>
              <a:t>Означення логарифма з довільною </a:t>
            </a:r>
            <a:endParaRPr lang="uk-UA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uk-UA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i="1" dirty="0" smtClean="0">
                <a:solidFill>
                  <a:srgbClr val="C00000"/>
                </a:solidFill>
              </a:rPr>
              <a:t>основою</a:t>
            </a:r>
            <a:r>
              <a:rPr lang="uk-UA" i="1" dirty="0" smtClean="0">
                <a:solidFill>
                  <a:srgbClr val="C00000"/>
                </a:solidFill>
              </a:rPr>
              <a:t>. Десятковий логарифм, </a:t>
            </a:r>
            <a:endParaRPr lang="uk-UA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uk-UA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i="1" dirty="0" smtClean="0">
                <a:solidFill>
                  <a:srgbClr val="C00000"/>
                </a:solidFill>
              </a:rPr>
              <a:t>Натуральний. </a:t>
            </a:r>
            <a:r>
              <a:rPr lang="uk-UA" i="1" smtClean="0">
                <a:solidFill>
                  <a:srgbClr val="C00000"/>
                </a:solidFill>
              </a:rPr>
              <a:t>Властивості </a:t>
            </a:r>
            <a:r>
              <a:rPr lang="uk-UA" i="1" dirty="0" smtClean="0">
                <a:solidFill>
                  <a:srgbClr val="C00000"/>
                </a:solidFill>
              </a:rPr>
              <a:t>логарифма. </a:t>
            </a:r>
            <a:endParaRPr lang="ru-RU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a)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12</a:t>
            </a:r>
            <a:r>
              <a:rPr lang="en-US" i="1" dirty="0" smtClean="0">
                <a:latin typeface="Adobe Caslon Pro" pitchFamily="18" charset="0"/>
              </a:rPr>
              <a:t>4+log</a:t>
            </a:r>
            <a:r>
              <a:rPr lang="en-US" sz="1050" i="1" dirty="0" smtClean="0">
                <a:latin typeface="Adobe Caslon Pro" pitchFamily="18" charset="0"/>
              </a:rPr>
              <a:t>12</a:t>
            </a:r>
            <a:r>
              <a:rPr lang="en-US" i="1" dirty="0" smtClean="0">
                <a:latin typeface="Adobe Caslon Pro" pitchFamily="18" charset="0"/>
              </a:rPr>
              <a:t>3</a:t>
            </a: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в)</a:t>
            </a:r>
            <a:r>
              <a:rPr lang="en-US" i="1" dirty="0" smtClean="0">
                <a:latin typeface="Adobe Caslon Pro" pitchFamily="18" charset="0"/>
              </a:rPr>
              <a:t>lg130-lg13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а)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18+log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1\18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а)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5+log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8\5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2+log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4,5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7</a:t>
            </a:r>
            <a:r>
              <a:rPr lang="en-US" i="1" dirty="0" smtClean="0">
                <a:latin typeface="Adobe Caslon Pro" pitchFamily="18" charset="0"/>
              </a:rPr>
              <a:t>13+log</a:t>
            </a:r>
            <a:r>
              <a:rPr lang="en-US" sz="1050" i="1" dirty="0" smtClean="0">
                <a:latin typeface="Adobe Caslon Pro" pitchFamily="18" charset="0"/>
              </a:rPr>
              <a:t>1\7</a:t>
            </a:r>
            <a:r>
              <a:rPr lang="en-US" i="1" dirty="0" smtClean="0">
                <a:latin typeface="Adobe Caslon Pro" pitchFamily="18" charset="0"/>
              </a:rPr>
              <a:t>13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2+log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9\2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ru-RU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a)</a:t>
            </a:r>
            <a:r>
              <a:rPr lang="ru-RU" dirty="0" smtClean="0"/>
              <a:t>9</a:t>
            </a: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a)</a:t>
            </a:r>
            <a:r>
              <a:rPr lang="ru-RU" dirty="0" smtClean="0"/>
              <a:t>25</a:t>
            </a: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a)</a:t>
            </a:r>
            <a:r>
              <a:rPr lang="en-US" i="1" dirty="0" smtClean="0">
                <a:latin typeface="Adobe Caslon Pro" pitchFamily="18" charset="0"/>
              </a:rPr>
              <a:t>log0,23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latin typeface="Adobe Caslon Pro" pitchFamily="18" charset="0"/>
              </a:rPr>
              <a:t>	0,04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a)</a:t>
            </a:r>
            <a:r>
              <a:rPr lang="en-US" i="1" dirty="0" smtClean="0">
                <a:latin typeface="Adobe Caslon Pro" pitchFamily="18" charset="0"/>
              </a:rPr>
              <a:t>lg2+lg3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latin typeface="Adobe Caslon Pro" pitchFamily="18" charset="0"/>
              </a:rPr>
              <a:t>	10</a:t>
            </a: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4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9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log0,53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latin typeface="Adobe Caslon Pro" pitchFamily="18" charset="0"/>
              </a:rPr>
              <a:t>	0,25</a:t>
            </a:r>
            <a:endParaRPr lang="ru-RU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б)</a:t>
            </a:r>
            <a:r>
              <a:rPr lang="en-US" i="1" dirty="0" smtClean="0">
                <a:latin typeface="Adobe Caslon Pro" pitchFamily="18" charset="0"/>
              </a:rPr>
              <a:t>lg7+lg2\7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latin typeface="Adobe Caslon Pro" pitchFamily="18" charset="0"/>
              </a:rPr>
              <a:t>	10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1563" y="3929063"/>
          <a:ext cx="9286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5log</a:t>
                      </a:r>
                      <a:r>
                        <a:rPr lang="en-US" sz="1000" i="1" dirty="0" smtClean="0">
                          <a:latin typeface="Adobe Caslon Pro" pitchFamily="18" charset="0"/>
                        </a:rPr>
                        <a:t>2 </a:t>
                      </a:r>
                      <a:r>
                        <a:rPr lang="en-US" sz="1800" i="1" dirty="0" smtClean="0">
                          <a:latin typeface="Adobe Caslon Pro" pitchFamily="18" charset="0"/>
                        </a:rPr>
                        <a:t> 3</a:t>
                      </a:r>
                      <a:endParaRPr lang="ru-RU" sz="10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1563" y="4214813"/>
          <a:ext cx="9048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log </a:t>
                      </a:r>
                      <a:r>
                        <a:rPr lang="en-US" sz="1000" i="1" dirty="0" smtClean="0">
                          <a:latin typeface="Adobe Caslon Pro" pitchFamily="18" charset="0"/>
                        </a:rPr>
                        <a:t>81  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4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1563" y="1785938"/>
          <a:ext cx="8572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2log</a:t>
                      </a:r>
                      <a:r>
                        <a:rPr lang="en-US" sz="1000" i="1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7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214438" y="2143125"/>
          <a:ext cx="7619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dirty="0" smtClean="0">
                          <a:latin typeface="Adobe Caslon Pro" pitchFamily="18" charset="0"/>
                        </a:rPr>
                        <a:t>5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3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>
                <a:solidFill>
                  <a:schemeClr val="accent1">
                    <a:satMod val="150000"/>
                  </a:schemeClr>
                </a:solidFill>
              </a:rPr>
              <a:t>Закріплення Знань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368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184411">
                <a:tc>
                  <a:txBody>
                    <a:bodyPr/>
                    <a:lstStyle/>
                    <a:p>
                      <a:r>
                        <a:rPr lang="uk-UA" dirty="0" smtClean="0"/>
                        <a:t>1 Варіант</a:t>
                      </a:r>
                    </a:p>
                    <a:p>
                      <a:r>
                        <a:rPr lang="uk-UA" dirty="0" smtClean="0"/>
                        <a:t>    1. 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dirty="0" smtClean="0">
                          <a:latin typeface="Adobe Caslon Pro" pitchFamily="18" charset="0"/>
                        </a:rPr>
                        <a:t>1\3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9</a:t>
                      </a:r>
                    </a:p>
                    <a:p>
                      <a:r>
                        <a:rPr lang="en-US" i="1" dirty="0" smtClean="0"/>
                        <a:t>     2.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18-log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</a:t>
                      </a:r>
                    </a:p>
                    <a:p>
                      <a:r>
                        <a:rPr lang="en-US" i="1" dirty="0" smtClean="0"/>
                        <a:t>      </a:t>
                      </a:r>
                      <a:r>
                        <a:rPr lang="en-US" i="0" dirty="0" smtClean="0"/>
                        <a:t>3.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900" i="1" baseline="0" dirty="0" smtClean="0">
                          <a:latin typeface="Adobe Caslon Pro" pitchFamily="18" charset="0"/>
                        </a:rPr>
                        <a:t>8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</a:t>
                      </a:r>
                    </a:p>
                    <a:p>
                      <a:r>
                        <a:rPr lang="en-US" i="1" dirty="0" smtClean="0"/>
                        <a:t>                 4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uk-UA" dirty="0" smtClean="0"/>
                        <a:t>Варіант</a:t>
                      </a:r>
                    </a:p>
                    <a:p>
                      <a:r>
                        <a:rPr lang="uk-UA" baseline="0" dirty="0" smtClean="0"/>
                        <a:t>    1.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16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2.</a:t>
                      </a:r>
                      <a:r>
                        <a:rPr lang="en-US" i="1" baseline="0" dirty="0" err="1" smtClean="0">
                          <a:latin typeface="Adobe Caslon Pro" pitchFamily="18" charset="0"/>
                        </a:rPr>
                        <a:t>lg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 140-lg 14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3.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2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3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             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 Варіант</a:t>
                      </a:r>
                    </a:p>
                    <a:p>
                      <a:r>
                        <a:rPr lang="uk-UA" dirty="0" smtClean="0"/>
                        <a:t>     1.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dirty="0" smtClean="0">
                          <a:latin typeface="Adobe Caslon Pro" pitchFamily="18" charset="0"/>
                        </a:rPr>
                        <a:t>2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16</a:t>
                      </a:r>
                      <a:endParaRPr lang="uk-UA" i="1" dirty="0" smtClean="0"/>
                    </a:p>
                    <a:p>
                      <a:r>
                        <a:rPr lang="uk-UA" baseline="0" dirty="0" smtClean="0"/>
                        <a:t>       2.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2+log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4,5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  3.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4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10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                    4</a:t>
                      </a:r>
                      <a:endParaRPr lang="ru-RU" dirty="0"/>
                    </a:p>
                  </a:txBody>
                  <a:tcPr/>
                </a:tc>
              </a:tr>
              <a:tr h="2184411">
                <a:tc>
                  <a:txBody>
                    <a:bodyPr/>
                    <a:lstStyle/>
                    <a:p>
                      <a:r>
                        <a:rPr lang="uk-UA" dirty="0" smtClean="0"/>
                        <a:t>4 Варіант</a:t>
                      </a:r>
                    </a:p>
                    <a:p>
                      <a:r>
                        <a:rPr lang="uk-UA" dirty="0" smtClean="0"/>
                        <a:t>     </a:t>
                      </a:r>
                      <a:r>
                        <a:rPr lang="uk-UA" baseline="0" dirty="0" smtClean="0"/>
                        <a:t> 1.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1\81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2.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2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12-log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2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3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3.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7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              </a:t>
                      </a:r>
                      <a:r>
                        <a:rPr lang="en-US" baseline="0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 Варіант</a:t>
                      </a:r>
                    </a:p>
                    <a:p>
                      <a:r>
                        <a:rPr lang="uk-UA" dirty="0" smtClean="0"/>
                        <a:t>     </a:t>
                      </a:r>
                      <a:r>
                        <a:rPr lang="uk-UA" baseline="0" dirty="0" smtClean="0"/>
                        <a:t> 1.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5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125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2.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12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4+log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12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3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3.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4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              </a:t>
                      </a:r>
                      <a:r>
                        <a:rPr lang="en-US" baseline="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 Варіант</a:t>
                      </a:r>
                    </a:p>
                    <a:p>
                      <a:r>
                        <a:rPr lang="uk-UA" dirty="0" smtClean="0"/>
                        <a:t>     </a:t>
                      </a:r>
                      <a:r>
                        <a:rPr lang="uk-UA" baseline="0" dirty="0" smtClean="0"/>
                        <a:t> 1.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2.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2+log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3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4,5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3.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2log</a:t>
                      </a:r>
                      <a:r>
                        <a:rPr lang="en-US" sz="1000" i="1" baseline="0" dirty="0" smtClean="0">
                          <a:latin typeface="Adobe Caslon Pro" pitchFamily="18" charset="0"/>
                        </a:rPr>
                        <a:t>4</a:t>
                      </a:r>
                      <a:r>
                        <a:rPr lang="en-US" i="1" baseline="0" dirty="0" smtClean="0">
                          <a:latin typeface="Adobe Caslon Pro" pitchFamily="18" charset="0"/>
                        </a:rPr>
                        <a:t>10</a:t>
                      </a:r>
                      <a:endParaRPr lang="uk-UA" i="1" baseline="0" dirty="0" smtClean="0"/>
                    </a:p>
                    <a:p>
                      <a:r>
                        <a:rPr lang="uk-UA" baseline="0" dirty="0" smtClean="0"/>
                        <a:t>                     </a:t>
                      </a:r>
                      <a:r>
                        <a:rPr lang="en-US" baseline="0" dirty="0" smtClean="0"/>
                        <a:t>36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Заголовок 1"/>
          <p:cNvPicPr>
            <a:picLocks noGrp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2779713"/>
            <a:ext cx="9132888" cy="1268412"/>
          </a:xfrm>
          <a:solidFill>
            <a:srgbClr val="003300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Вид заннятя </a:t>
            </a:r>
            <a:r>
              <a:rPr lang="ru-RU" i="1" u="sng" dirty="0" err="1" smtClean="0">
                <a:solidFill>
                  <a:srgbClr val="FF0000"/>
                </a:solidFill>
              </a:rPr>
              <a:t>лекція</a:t>
            </a:r>
            <a:endParaRPr lang="ru-RU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mtClean="0"/>
              <a:t>МЕТА: </a:t>
            </a:r>
            <a:r>
              <a:rPr lang="uk-UA" i="1" u="sng" smtClean="0">
                <a:solidFill>
                  <a:srgbClr val="FF0000"/>
                </a:solidFill>
              </a:rPr>
              <a:t>Дидактична</a:t>
            </a:r>
            <a:r>
              <a:rPr lang="en-US" i="1" u="sng" smtClean="0">
                <a:solidFill>
                  <a:srgbClr val="FF0000"/>
                </a:solidFill>
              </a:rPr>
              <a:t>: </a:t>
            </a:r>
            <a:r>
              <a:rPr lang="ru-RU" smtClean="0"/>
              <a:t>ввести поняття логарифма з дов</a:t>
            </a:r>
            <a:r>
              <a:rPr lang="uk-UA" smtClean="0"/>
              <a:t>і</a:t>
            </a:r>
            <a:r>
              <a:rPr lang="ru-RU" smtClean="0"/>
              <a:t>льною основою, розглянуті десятковий логарифм, натуральній логарифм, Роз</a:t>
            </a:r>
            <a:r>
              <a:rPr lang="uk-UA" smtClean="0"/>
              <a:t>і</a:t>
            </a:r>
            <a:r>
              <a:rPr lang="ru-RU" smtClean="0"/>
              <a:t>брати його основні властивости. </a:t>
            </a:r>
            <a:r>
              <a:rPr lang="ru-RU" i="1" u="sng" smtClean="0">
                <a:solidFill>
                  <a:srgbClr val="C00000"/>
                </a:solidFill>
              </a:rPr>
              <a:t>Розвиваюча</a:t>
            </a:r>
            <a:r>
              <a:rPr lang="ru-RU" smtClean="0"/>
              <a:t>: логичне міслення, Пам</a:t>
            </a:r>
            <a:r>
              <a:rPr lang="en-US" smtClean="0"/>
              <a:t>`</a:t>
            </a:r>
            <a:r>
              <a:rPr lang="uk-UA" smtClean="0"/>
              <a:t>ять. </a:t>
            </a:r>
            <a:r>
              <a:rPr lang="uk-UA" i="1" u="sng" smtClean="0">
                <a:solidFill>
                  <a:srgbClr val="FF0000"/>
                </a:solidFill>
              </a:rPr>
              <a:t>Виховна: </a:t>
            </a:r>
            <a:r>
              <a:rPr lang="uk-UA" smtClean="0"/>
              <a:t>розширяти кругозір, виховувати зацікавленість математикою.</a:t>
            </a:r>
            <a:endParaRPr lang="ru-RU" i="1" u="sng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>
                <a:solidFill>
                  <a:schemeClr val="accent1">
                    <a:satMod val="150000"/>
                  </a:schemeClr>
                </a:solidFill>
              </a:rPr>
              <a:t>Актуалізація опорних знань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latin typeface="Adobe Caslon Pro"/>
              </a:rPr>
              <a:t>a   a =			(a  ) = 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(ab) = 			(a:b) =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a = a    n=		a =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a  *  a =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a  =			1 =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0  =			a  =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0&lt;a&lt;1, n&lt;k  </a:t>
            </a:r>
            <a:r>
              <a:rPr lang="ru-RU" i="1" smtClean="0">
                <a:latin typeface="Adobe Caslon Pro"/>
              </a:rPr>
              <a:t>то </a:t>
            </a:r>
            <a:r>
              <a:rPr lang="en-US" i="1" smtClean="0">
                <a:latin typeface="Adobe Caslon Pro"/>
              </a:rPr>
              <a:t>a &gt;		a&gt;0, n&lt;k </a:t>
            </a:r>
            <a:r>
              <a:rPr lang="ru-RU" i="1" smtClean="0">
                <a:latin typeface="Adobe Caslon Pro"/>
              </a:rPr>
              <a:t>то </a:t>
            </a:r>
            <a:r>
              <a:rPr lang="en-US" i="1" smtClean="0">
                <a:latin typeface="Adobe Caslon Pro"/>
              </a:rPr>
              <a:t>a &lt;</a:t>
            </a:r>
          </a:p>
          <a:p>
            <a:pPr>
              <a:buFont typeface="Wingdings 2" pitchFamily="18" charset="2"/>
              <a:buNone/>
            </a:pPr>
            <a:r>
              <a:rPr lang="en-US" i="1" smtClean="0">
                <a:latin typeface="Adobe Caslon Pro"/>
              </a:rPr>
              <a:t>	a&gt;b, n&lt;0 </a:t>
            </a:r>
            <a:r>
              <a:rPr lang="ru-RU" i="1" smtClean="0">
                <a:latin typeface="Adobe Caslon Pro"/>
              </a:rPr>
              <a:t>то </a:t>
            </a:r>
            <a:r>
              <a:rPr lang="en-US" i="1" smtClean="0">
                <a:latin typeface="Adobe Caslon Pro"/>
              </a:rPr>
              <a:t>a &lt;		a&lt;b, n&gt;0 </a:t>
            </a:r>
            <a:r>
              <a:rPr lang="ru-RU" i="1" smtClean="0">
                <a:latin typeface="Adobe Caslon Pro"/>
              </a:rPr>
              <a:t>то </a:t>
            </a:r>
            <a:r>
              <a:rPr lang="en-US" i="1" smtClean="0">
                <a:latin typeface="Adobe Caslon Pro"/>
              </a:rPr>
              <a:t>a &gt;</a:t>
            </a:r>
            <a:endParaRPr lang="ru-RU" i="1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1563" y="178593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88" y="178593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k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00188" y="2143125"/>
          <a:ext cx="27622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8"/>
              </a:tblGrid>
              <a:tr h="347666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71563" y="2714625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643063" y="2714625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k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1563" y="3214688"/>
          <a:ext cx="28575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14500" y="321468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k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500563" y="1714500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786313" y="1643063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k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4857750" y="2143125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214813" y="2714625"/>
          <a:ext cx="4191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-n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4286250" y="3571875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7215188" y="4714875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7215188" y="5214938"/>
          <a:ext cx="285752" cy="428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2"/>
              </a:tblGrid>
              <a:tr h="428628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3571875" y="4714875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3071813" y="521493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1071563" y="407193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n</a:t>
                      </a:r>
                      <a:endParaRPr lang="ru-RU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286250" y="4286250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i="1" dirty="0" smtClean="0">
                          <a:latin typeface="Adobe Caslon Pro" pitchFamily="18" charset="0"/>
                        </a:rPr>
                        <a:t>0</a:t>
                      </a:r>
                      <a:endParaRPr lang="ru-R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1143000" y="3571875"/>
          <a:ext cx="20828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172243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Adobe Caslon Pro" pitchFamily="18" charset="0"/>
                        </a:rPr>
                        <a:t>k</a:t>
                      </a:r>
                      <a:endParaRPr lang="ru-RU" sz="120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243"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Adobe Caslon Pro" pitchFamily="18" charset="0"/>
                        </a:rPr>
                        <a:t>n</a:t>
                      </a:r>
                      <a:endParaRPr lang="ru-RU" sz="12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Логарифмом числа </a:t>
            </a:r>
            <a:r>
              <a:rPr lang="ru-RU" i="1" smtClean="0"/>
              <a:t>в</a:t>
            </a:r>
            <a:r>
              <a:rPr lang="en-US" smtClean="0"/>
              <a:t>&gt;0 </a:t>
            </a:r>
            <a:r>
              <a:rPr lang="ru-RU" smtClean="0"/>
              <a:t>по основі  </a:t>
            </a:r>
            <a:r>
              <a:rPr lang="ru-RU" i="1" smtClean="0"/>
              <a:t>а</a:t>
            </a:r>
            <a:r>
              <a:rPr lang="en-US" smtClean="0"/>
              <a:t>&gt;0, a≠0 </a:t>
            </a:r>
            <a:r>
              <a:rPr lang="uk-UA" smtClean="0"/>
              <a:t>називаєтся показник степені, в яку треба піднести число </a:t>
            </a:r>
            <a:r>
              <a:rPr lang="uk-UA" i="1" smtClean="0"/>
              <a:t>а, </a:t>
            </a:r>
            <a:r>
              <a:rPr lang="uk-UA" smtClean="0"/>
              <a:t>щоб одержати число</a:t>
            </a:r>
            <a:r>
              <a:rPr lang="uk-UA" i="1" smtClean="0"/>
              <a:t> в.</a:t>
            </a:r>
            <a:br>
              <a:rPr lang="uk-UA" i="1" smtClean="0"/>
            </a:br>
            <a:r>
              <a:rPr lang="uk-UA" i="1" smtClean="0"/>
              <a:t>	</a:t>
            </a:r>
            <a:r>
              <a:rPr lang="uk-UA" smtClean="0"/>
              <a:t>Запис: так як </a:t>
            </a:r>
            <a:r>
              <a:rPr lang="en-US" i="1" smtClean="0">
                <a:latin typeface="Adobe Caslon Pro"/>
              </a:rPr>
              <a:t>a =b, </a:t>
            </a:r>
            <a:r>
              <a:rPr lang="ru-RU" smtClean="0">
                <a:latin typeface="Adobe Caslon Pro"/>
              </a:rPr>
              <a:t>то </a:t>
            </a:r>
            <a:r>
              <a:rPr lang="en-US" i="1" smtClean="0">
                <a:latin typeface="Adobe Caslon Pro"/>
              </a:rPr>
              <a:t> x = log</a:t>
            </a:r>
            <a:r>
              <a:rPr lang="en-US" sz="1400" i="1" smtClean="0">
                <a:latin typeface="Adobe Caslon Pro"/>
              </a:rPr>
              <a:t>a </a:t>
            </a:r>
            <a:r>
              <a:rPr lang="ru-RU" sz="2800" i="1" smtClean="0">
                <a:latin typeface="Adobe Caslon Pro"/>
              </a:rPr>
              <a:t>в</a:t>
            </a:r>
            <a:endParaRPr lang="ru-RU" sz="1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>
                <a:solidFill>
                  <a:schemeClr val="accent1">
                    <a:satMod val="150000"/>
                  </a:schemeClr>
                </a:solidFill>
              </a:rPr>
              <a:t>Вправи усно 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 16		log</a:t>
            </a:r>
            <a:r>
              <a:rPr lang="en-US" sz="1050" i="1" dirty="0" smtClean="0">
                <a:latin typeface="Adobe Caslon Pro" pitchFamily="18" charset="0"/>
              </a:rPr>
              <a:t>5</a:t>
            </a:r>
            <a:r>
              <a:rPr lang="en-US" i="1" dirty="0" smtClean="0">
                <a:latin typeface="Adobe Caslon Pro" pitchFamily="18" charset="0"/>
              </a:rPr>
              <a:t> 1\125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3  </a:t>
            </a:r>
            <a:r>
              <a:rPr lang="en-US" i="1" dirty="0" smtClean="0">
                <a:latin typeface="Adobe Caslon Pro" pitchFamily="18" charset="0"/>
              </a:rPr>
              <a:t> 1\81	log</a:t>
            </a:r>
            <a:r>
              <a:rPr lang="en-US" sz="1050" i="1" dirty="0" smtClean="0">
                <a:latin typeface="Adobe Caslon Pro" pitchFamily="18" charset="0"/>
              </a:rPr>
              <a:t>1\4</a:t>
            </a:r>
            <a:r>
              <a:rPr lang="en-US" i="1" dirty="0" smtClean="0">
                <a:latin typeface="Adobe Caslon Pro" pitchFamily="18" charset="0"/>
              </a:rPr>
              <a:t> 16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1/3 </a:t>
            </a:r>
            <a:r>
              <a:rPr lang="en-US" i="1" dirty="0" smtClean="0">
                <a:latin typeface="Adobe Caslon Pro" pitchFamily="18" charset="0"/>
              </a:rPr>
              <a:t> 9		log</a:t>
            </a:r>
            <a:r>
              <a:rPr lang="en-US" sz="1050" i="1" dirty="0" smtClean="0">
                <a:latin typeface="Adobe Caslon Pro" pitchFamily="18" charset="0"/>
              </a:rPr>
              <a:t> 0,3 </a:t>
            </a:r>
            <a:r>
              <a:rPr lang="en-US" i="1" dirty="0" smtClean="0">
                <a:latin typeface="Adobe Caslon Pro" pitchFamily="18" charset="0"/>
              </a:rPr>
              <a:t>0,09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0.2 </a:t>
            </a:r>
            <a:r>
              <a:rPr lang="en-US" i="1" dirty="0" smtClean="0">
                <a:latin typeface="Adobe Caslon Pro" pitchFamily="18" charset="0"/>
              </a:rPr>
              <a:t> 00,4	</a:t>
            </a:r>
            <a:r>
              <a:rPr lang="en-US" i="1" dirty="0" err="1" smtClean="0">
                <a:latin typeface="Adobe Caslon Pro" pitchFamily="18" charset="0"/>
              </a:rPr>
              <a:t>lg</a:t>
            </a:r>
            <a:r>
              <a:rPr lang="en-US" i="1" dirty="0" smtClean="0">
                <a:latin typeface="Adobe Caslon Pro" pitchFamily="18" charset="0"/>
              </a:rPr>
              <a:t> 10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17</a:t>
            </a:r>
            <a:r>
              <a:rPr lang="en-US" i="1" dirty="0" smtClean="0">
                <a:latin typeface="Adobe Caslon Pro" pitchFamily="18" charset="0"/>
              </a:rPr>
              <a:t> 1		</a:t>
            </a:r>
            <a:r>
              <a:rPr lang="en-US" i="1" dirty="0" err="1" smtClean="0">
                <a:latin typeface="Adobe Caslon Pro" pitchFamily="18" charset="0"/>
              </a:rPr>
              <a:t>lg</a:t>
            </a:r>
            <a:r>
              <a:rPr lang="en-US" i="1" dirty="0" smtClean="0">
                <a:latin typeface="Adobe Caslon Pro" pitchFamily="18" charset="0"/>
              </a:rPr>
              <a:t> 0,1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 smtClean="0">
              <a:latin typeface="Adobe Caslon Pro" pitchFamily="18" charset="0"/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800" i="1" dirty="0" smtClean="0">
                <a:latin typeface="Adobe Caslon Pro" pitchFamily="18" charset="0"/>
              </a:rPr>
              <a:t>√5  </a:t>
            </a:r>
            <a:r>
              <a:rPr lang="en-US" i="1" dirty="0" smtClean="0">
                <a:latin typeface="Adobe Caslon Pro" pitchFamily="18" charset="0"/>
              </a:rPr>
              <a:t>1		</a:t>
            </a:r>
            <a:r>
              <a:rPr lang="en-US" i="1" dirty="0" err="1" smtClean="0">
                <a:latin typeface="Adobe Caslon Pro" pitchFamily="18" charset="0"/>
              </a:rPr>
              <a:t>lg</a:t>
            </a:r>
            <a:r>
              <a:rPr lang="en-US" i="1" dirty="0" smtClean="0">
                <a:latin typeface="Adobe Caslon Pro" pitchFamily="18" charset="0"/>
              </a:rPr>
              <a:t> 1000</a:t>
            </a:r>
            <a:endParaRPr lang="ru-RU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>
                <a:solidFill>
                  <a:schemeClr val="accent1">
                    <a:satMod val="150000"/>
                  </a:schemeClr>
                </a:solidFill>
              </a:rPr>
              <a:t>Основна логарифмічна </a:t>
            </a:r>
            <a:r>
              <a:rPr lang="uk-UA" dirty="0" err="1" smtClean="0">
                <a:solidFill>
                  <a:schemeClr val="accent1">
                    <a:satMod val="150000"/>
                  </a:schemeClr>
                </a:solidFill>
              </a:rPr>
              <a:t>тотожнісь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uk-UA" dirty="0" smtClean="0"/>
              <a:t>			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uk-UA" sz="1050" i="1" dirty="0" smtClean="0">
                <a:latin typeface="Adobe Caslon Pro" pitchFamily="18" charset="0"/>
              </a:rPr>
              <a:t> </a:t>
            </a:r>
            <a:r>
              <a:rPr lang="uk-UA" i="1" dirty="0" smtClean="0">
                <a:latin typeface="Adobe Caslon Pro" pitchFamily="18" charset="0"/>
              </a:rPr>
              <a:t>7 </a:t>
            </a:r>
            <a:r>
              <a:rPr lang="en-US" i="1" dirty="0" smtClean="0">
                <a:latin typeface="Adobe Caslon Pro" pitchFamily="18" charset="0"/>
              </a:rPr>
              <a:t>					log</a:t>
            </a:r>
            <a:r>
              <a:rPr lang="en-US" sz="1050" i="1" dirty="0" smtClean="0">
                <a:latin typeface="Adobe Caslon Pro" pitchFamily="18" charset="0"/>
              </a:rPr>
              <a:t>12 </a:t>
            </a:r>
            <a:r>
              <a:rPr lang="en-US" i="1" dirty="0" smtClean="0">
                <a:latin typeface="Adobe Caslon Pro" pitchFamily="18" charset="0"/>
              </a:rPr>
              <a:t> 8</a:t>
            </a:r>
            <a:endParaRPr lang="uk-UA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uk-UA" dirty="0" smtClean="0"/>
              <a:t>Вправи: Усно    1)   2                 2) 12 </a:t>
            </a:r>
            <a:r>
              <a:rPr lang="en-US" dirty="0" smtClean="0"/>
              <a:t>	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							</a:t>
            </a:r>
            <a:r>
              <a:rPr lang="en-US" i="1" dirty="0" smtClean="0">
                <a:latin typeface="Adobe Caslon Pro" pitchFamily="18" charset="0"/>
              </a:rPr>
              <a:t> </a:t>
            </a: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200" i="1" dirty="0" err="1" smtClean="0">
                <a:latin typeface="Adobe Caslon Pro" pitchFamily="18" charset="0"/>
              </a:rPr>
              <a:t>ab</a:t>
            </a:r>
            <a:r>
              <a:rPr lang="en-US" sz="1200" i="1" dirty="0" smtClean="0">
                <a:latin typeface="Adobe Caslon Pro" pitchFamily="18" charset="0"/>
              </a:rPr>
              <a:t>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 smtClean="0">
                <a:latin typeface="Adobe Caslon Pro" pitchFamily="18" charset="0"/>
              </a:rPr>
              <a:t>								a = b</a:t>
            </a:r>
            <a:endParaRPr lang="en-US" dirty="0" smtClean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715125" y="3714750"/>
            <a:ext cx="1214438" cy="1588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6215856" y="4215607"/>
            <a:ext cx="1000125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715125" y="4714875"/>
            <a:ext cx="1214438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7431088" y="4214813"/>
            <a:ext cx="998537" cy="158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>
                <a:solidFill>
                  <a:schemeClr val="accent1">
                    <a:satMod val="150000"/>
                  </a:schemeClr>
                </a:solidFill>
              </a:rPr>
              <a:t>Основні властивості логарифмів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uk-UA" dirty="0" smtClean="0"/>
              <a:t>Для будь яких </a:t>
            </a:r>
            <a:r>
              <a:rPr lang="en-US" i="1" dirty="0" smtClean="0">
                <a:latin typeface="Adobe Caslon Pro" pitchFamily="18" charset="0"/>
              </a:rPr>
              <a:t>a&gt;0, a≠0, b&gt;0, c&gt;0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200" i="1" dirty="0" smtClean="0">
                <a:latin typeface="Adobe Caslon Pro" pitchFamily="18" charset="0"/>
              </a:rPr>
              <a:t>  </a:t>
            </a:r>
            <a:r>
              <a:rPr lang="en-US" i="1" dirty="0" smtClean="0">
                <a:latin typeface="Adobe Caslon Pro" pitchFamily="18" charset="0"/>
              </a:rPr>
              <a:t>  1=0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 </a:t>
            </a:r>
            <a:r>
              <a:rPr lang="en-US" i="1" dirty="0" smtClean="0">
                <a:latin typeface="Adobe Caslon Pro" pitchFamily="18" charset="0"/>
              </a:rPr>
              <a:t> 1=1</a:t>
            </a:r>
            <a:endParaRPr lang="en-US" sz="1400" i="1" dirty="0" smtClean="0">
              <a:latin typeface="Adobe Caslon Pro" pitchFamily="18" charset="0"/>
            </a:endParaRP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 </a:t>
            </a:r>
            <a:r>
              <a:rPr lang="en-US" i="1" dirty="0" smtClean="0">
                <a:latin typeface="Adobe Caslon Pro" pitchFamily="18" charset="0"/>
              </a:rPr>
              <a:t> (</a:t>
            </a:r>
            <a:r>
              <a:rPr lang="en-US" i="1" dirty="0" err="1" smtClean="0">
                <a:latin typeface="Adobe Caslon Pro" pitchFamily="18" charset="0"/>
              </a:rPr>
              <a:t>bc</a:t>
            </a:r>
            <a:r>
              <a:rPr lang="en-US" i="1" dirty="0" smtClean="0">
                <a:latin typeface="Adobe Caslon Pro" pitchFamily="18" charset="0"/>
              </a:rPr>
              <a:t>)=</a:t>
            </a: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i="1" dirty="0" err="1" smtClean="0">
                <a:latin typeface="Adobe Caslon Pro" pitchFamily="18" charset="0"/>
              </a:rPr>
              <a:t>b+log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i="1" dirty="0" err="1" smtClean="0">
                <a:latin typeface="Adobe Caslon Pro" pitchFamily="18" charset="0"/>
              </a:rPr>
              <a:t>c</a:t>
            </a:r>
            <a:endParaRPr lang="en-US" sz="1400" i="1" dirty="0" smtClean="0">
              <a:latin typeface="Adobe Caslon Pro" pitchFamily="18" charset="0"/>
            </a:endParaRP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</a:t>
            </a:r>
            <a:r>
              <a:rPr lang="en-US" i="1" dirty="0" smtClean="0">
                <a:latin typeface="Adobe Caslon Pro" pitchFamily="18" charset="0"/>
              </a:rPr>
              <a:t> (b\c)=</a:t>
            </a: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i="1" dirty="0" err="1" smtClean="0">
                <a:latin typeface="Adobe Caslon Pro" pitchFamily="18" charset="0"/>
              </a:rPr>
              <a:t>b-log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i="1" dirty="0" err="1" smtClean="0">
                <a:latin typeface="Adobe Caslon Pro" pitchFamily="18" charset="0"/>
              </a:rPr>
              <a:t>c</a:t>
            </a:r>
            <a:endParaRPr lang="en-US" sz="1400" i="1" dirty="0" smtClean="0">
              <a:latin typeface="Adobe Caslon Pro" pitchFamily="18" charset="0"/>
            </a:endParaRP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</a:t>
            </a:r>
            <a:r>
              <a:rPr lang="en-US" i="1" dirty="0" smtClean="0">
                <a:latin typeface="Adobe Caslon Pro" pitchFamily="18" charset="0"/>
              </a:rPr>
              <a:t> b =</a:t>
            </a:r>
            <a:r>
              <a:rPr lang="en-US" i="1" dirty="0" err="1" smtClean="0">
                <a:latin typeface="Adobe Caslon Pro" pitchFamily="18" charset="0"/>
              </a:rPr>
              <a:t>klog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i="1" dirty="0" smtClean="0">
                <a:latin typeface="Adobe Caslon Pro" pitchFamily="18" charset="0"/>
              </a:rPr>
              <a:t> b</a:t>
            </a:r>
            <a:endParaRPr lang="en-US" sz="1400" i="1" dirty="0" smtClean="0">
              <a:latin typeface="Adobe Caslon Pro" pitchFamily="18" charset="0"/>
            </a:endParaRP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</a:t>
            </a:r>
            <a:r>
              <a:rPr lang="en-US" i="1" dirty="0" smtClean="0">
                <a:latin typeface="Adobe Caslon Pro" pitchFamily="18" charset="0"/>
              </a:rPr>
              <a:t> kb=</a:t>
            </a: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i="1" dirty="0" err="1" smtClean="0">
                <a:latin typeface="Adobe Caslon Pro" pitchFamily="18" charset="0"/>
              </a:rPr>
              <a:t>b</a:t>
            </a:r>
            <a:r>
              <a:rPr lang="en-US" i="1" dirty="0" smtClean="0">
                <a:latin typeface="Adobe Caslon Pro" pitchFamily="18" charset="0"/>
              </a:rPr>
              <a:t>\k</a:t>
            </a:r>
            <a:endParaRPr lang="en-US" sz="1400" i="1" dirty="0" smtClean="0">
              <a:latin typeface="Adobe Caslon Pro" pitchFamily="18" charset="0"/>
            </a:endParaRP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</a:t>
            </a:r>
            <a:r>
              <a:rPr lang="en-US" i="1" dirty="0" smtClean="0">
                <a:latin typeface="Adobe Caslon Pro" pitchFamily="18" charset="0"/>
              </a:rPr>
              <a:t> b=1\</a:t>
            </a: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b</a:t>
            </a:r>
            <a:r>
              <a:rPr lang="en-US" i="1" dirty="0" err="1" smtClean="0">
                <a:latin typeface="Adobe Caslon Pro" pitchFamily="18" charset="0"/>
              </a:rPr>
              <a:t>a</a:t>
            </a:r>
            <a:endParaRPr lang="en-US" sz="1400" i="1" dirty="0" smtClean="0">
              <a:latin typeface="Adobe Caslon Pro" pitchFamily="18" charset="0"/>
            </a:endParaRP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err="1" smtClean="0">
                <a:latin typeface="Adobe Caslon Pro" pitchFamily="18" charset="0"/>
              </a:rPr>
              <a:t>log</a:t>
            </a:r>
            <a:r>
              <a:rPr lang="en-US" sz="1400" i="1" dirty="0" err="1" smtClean="0">
                <a:latin typeface="Adobe Caslon Pro" pitchFamily="18" charset="0"/>
              </a:rPr>
              <a:t>a</a:t>
            </a:r>
            <a:r>
              <a:rPr lang="en-US" sz="1400" i="1" dirty="0" smtClean="0">
                <a:latin typeface="Adobe Caslon Pro" pitchFamily="18" charset="0"/>
              </a:rPr>
              <a:t> </a:t>
            </a:r>
            <a:r>
              <a:rPr lang="en-US" i="1" dirty="0" smtClean="0">
                <a:latin typeface="Adobe Caslon Pro" pitchFamily="18" charset="0"/>
              </a:rPr>
              <a:t> b=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6000" y="5643563"/>
          <a:ext cx="8572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  <a:latin typeface="Adobe Caslon Pro" pitchFamily="18" charset="0"/>
                        </a:rPr>
                        <a:t>log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  <a:latin typeface="Adobe Caslon Pro" pitchFamily="18" charset="0"/>
                        </a:rPr>
                        <a:t>a</a:t>
                      </a:r>
                      <a:r>
                        <a:rPr lang="en-US" sz="1050" b="0" i="1" dirty="0" smtClean="0">
                          <a:solidFill>
                            <a:schemeClr val="tx1"/>
                          </a:solidFill>
                          <a:latin typeface="Adobe Caslon Pro" pitchFamily="18" charset="0"/>
                        </a:rPr>
                        <a:t>    </a:t>
                      </a:r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Adobe Caslon Pro" pitchFamily="18" charset="0"/>
                        </a:rPr>
                        <a:t>b</a:t>
                      </a:r>
                      <a:endParaRPr lang="ru-R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log</a:t>
                      </a:r>
                      <a:r>
                        <a:rPr lang="en-US" sz="800" i="1" dirty="0" smtClean="0">
                          <a:latin typeface="Adobe Caslon Pro" pitchFamily="18" charset="0"/>
                        </a:rPr>
                        <a:t>0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   </a:t>
                      </a:r>
                      <a:r>
                        <a:rPr lang="en-US" sz="800" i="1" dirty="0" smtClean="0">
                          <a:latin typeface="Adobe Caslon Pro" pitchFamily="18" charset="0"/>
                        </a:rPr>
                        <a:t> </a:t>
                      </a:r>
                      <a:r>
                        <a:rPr lang="en-US" i="1" dirty="0" smtClean="0">
                          <a:latin typeface="Adobe Caslon Pro" pitchFamily="18" charset="0"/>
                        </a:rPr>
                        <a:t>a</a:t>
                      </a:r>
                      <a:endParaRPr lang="ru-RU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2log</a:t>
            </a:r>
            <a:r>
              <a:rPr lang="en-US" sz="1050" i="1" dirty="0" smtClean="0">
                <a:latin typeface="Adobe Caslon Pro" pitchFamily="18" charset="0"/>
              </a:rPr>
              <a:t>5</a:t>
            </a:r>
            <a:r>
              <a:rPr lang="en-US" i="1" dirty="0" smtClean="0">
                <a:latin typeface="Adobe Caslon Pro" pitchFamily="18" charset="0"/>
              </a:rPr>
              <a:t>25+3log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64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2log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1\1-3log</a:t>
            </a:r>
            <a:r>
              <a:rPr lang="en-US" sz="1050" i="1" dirty="0" smtClean="0">
                <a:latin typeface="Adobe Caslon Pro" pitchFamily="18" charset="0"/>
              </a:rPr>
              <a:t>1\3</a:t>
            </a:r>
            <a:r>
              <a:rPr lang="en-US" i="1" dirty="0" smtClean="0">
                <a:latin typeface="Adobe Caslon Pro" pitchFamily="18" charset="0"/>
              </a:rPr>
              <a:t>27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log3log3log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27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log(3log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8)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2log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1\4+3log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27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3log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16+4log</a:t>
            </a:r>
            <a:r>
              <a:rPr lang="en-US" sz="1050" i="1" dirty="0" smtClean="0">
                <a:latin typeface="Adobe Caslon Pro" pitchFamily="18" charset="0"/>
              </a:rPr>
              <a:t>3</a:t>
            </a:r>
            <a:r>
              <a:rPr lang="en-US" i="1" dirty="0" smtClean="0">
                <a:latin typeface="Adobe Caslon Pro" pitchFamily="18" charset="0"/>
              </a:rPr>
              <a:t>1\27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16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i="1" dirty="0" smtClean="0">
                <a:latin typeface="Adobe Caslon Pro" pitchFamily="18" charset="0"/>
              </a:rPr>
              <a:t>log</a:t>
            </a:r>
            <a:r>
              <a:rPr lang="en-US" sz="1050" i="1" dirty="0" smtClean="0">
                <a:latin typeface="Adobe Caslon Pro" pitchFamily="18" charset="0"/>
              </a:rPr>
              <a:t>6</a:t>
            </a:r>
            <a:r>
              <a:rPr lang="en-US" i="1" dirty="0" smtClean="0">
                <a:latin typeface="Adobe Caslon Pro" pitchFamily="18" charset="0"/>
              </a:rPr>
              <a:t>(3log</a:t>
            </a:r>
            <a:r>
              <a:rPr lang="en-US" sz="1050" i="1" dirty="0" smtClean="0">
                <a:latin typeface="Adobe Caslon Pro" pitchFamily="18" charset="0"/>
              </a:rPr>
              <a:t>2</a:t>
            </a:r>
            <a:r>
              <a:rPr lang="en-US" i="1" dirty="0" smtClean="0">
                <a:latin typeface="Adobe Caslon Pro" pitchFamily="18" charset="0"/>
              </a:rPr>
              <a:t>4)</a:t>
            </a:r>
          </a:p>
          <a:p>
            <a:pPr marL="633222" indent="-51435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4F4F4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4F4F4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4F4F4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</TotalTime>
  <Words>291</Words>
  <Application>Microsoft Office PowerPoint</Application>
  <PresentationFormat>Экран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Модульная</vt:lpstr>
      <vt:lpstr>Слайд 1</vt:lpstr>
      <vt:lpstr>Вид заннятя лекція</vt:lpstr>
      <vt:lpstr>Слайд 3</vt:lpstr>
      <vt:lpstr>Актуалізація опорних знань</vt:lpstr>
      <vt:lpstr>Слайд 5</vt:lpstr>
      <vt:lpstr>Вправи усно </vt:lpstr>
      <vt:lpstr>Основна логарифмічна тотожнісь</vt:lpstr>
      <vt:lpstr>Основні властивості логарифмів</vt:lpstr>
      <vt:lpstr>Слайд 9</vt:lpstr>
      <vt:lpstr>Слайд 10</vt:lpstr>
      <vt:lpstr>Слайд 11</vt:lpstr>
      <vt:lpstr>Закріплення Знань</vt:lpstr>
      <vt:lpstr>Слайд 13</vt:lpstr>
    </vt:vector>
  </TitlesOfParts>
  <Company>DNA Project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 заннятя лекція</dc:title>
  <dc:creator>DNA7 X64</dc:creator>
  <cp:lastModifiedBy>Наташа</cp:lastModifiedBy>
  <cp:revision>22</cp:revision>
  <dcterms:created xsi:type="dcterms:W3CDTF">2010-11-22T15:17:56Z</dcterms:created>
  <dcterms:modified xsi:type="dcterms:W3CDTF">2011-09-21T15:45:56Z</dcterms:modified>
</cp:coreProperties>
</file>