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1" d="100"/>
          <a:sy n="61" d="100"/>
        </p:scale>
        <p:origin x="-90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E5ADC-BD78-4D55-A367-33BFA6894F86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67E7D-869D-43AD-B519-3A724A48EE2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4259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Tm="4259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Tm="4259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Tm="4259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4259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Tm="4259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Tm="4259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Tm="4259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Tm="4259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Tm="4259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4259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6AD200-1619-4F83-8C8D-1A6F850D139F}" type="datetimeFigureOut">
              <a:rPr lang="ru-RU" smtClean="0"/>
              <a:pPr/>
              <a:t>21.09.2011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D3B754-46A1-4AFE-8E8F-FE0CA5DBF5B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Tm="4259">
    <p:randomBar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uk-UA" b="1" dirty="0" smtClean="0"/>
          </a:p>
          <a:p>
            <a:pPr algn="ctr">
              <a:buNone/>
            </a:pPr>
            <a:r>
              <a:rPr lang="uk-UA" b="1" i="1" dirty="0" smtClean="0">
                <a:solidFill>
                  <a:schemeClr val="accent3">
                    <a:lumMod val="50000"/>
                  </a:schemeClr>
                </a:solidFill>
              </a:rPr>
              <a:t>ПОКАЗНИКОВА</a:t>
            </a:r>
            <a:r>
              <a:rPr lang="uk-UA" b="1" i="1" dirty="0" smtClean="0">
                <a:solidFill>
                  <a:schemeClr val="accent3">
                    <a:lumMod val="50000"/>
                  </a:schemeClr>
                </a:solidFill>
              </a:rPr>
              <a:t>, ЛОГАРИФМІЧНА </a:t>
            </a:r>
            <a:r>
              <a:rPr lang="uk-UA" b="1" i="1" dirty="0" smtClean="0">
                <a:solidFill>
                  <a:schemeClr val="accent3">
                    <a:lumMod val="50000"/>
                  </a:schemeClr>
                </a:solidFill>
              </a:rPr>
              <a:t>ТА</a:t>
            </a:r>
          </a:p>
          <a:p>
            <a:pPr algn="ctr">
              <a:buNone/>
            </a:pPr>
            <a:endParaRPr lang="uk-UA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uk-UA" b="1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uk-UA" b="1" i="1" dirty="0" smtClean="0">
                <a:solidFill>
                  <a:schemeClr val="accent3">
                    <a:lumMod val="50000"/>
                  </a:schemeClr>
                </a:solidFill>
              </a:rPr>
              <a:t>СТЕПЕНЕВА ФУНКЦІЇ.</a:t>
            </a:r>
            <a:endParaRPr lang="ru-RU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Tm="8392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72000"/>
          </a:xfrm>
        </p:spPr>
        <p:txBody>
          <a:bodyPr/>
          <a:lstStyle/>
          <a:p>
            <a:pPr algn="ctr">
              <a:buNone/>
            </a:pPr>
            <a:r>
              <a:rPr lang="uk-UA" dirty="0" smtClean="0"/>
              <a:t>ПОКАЗНИКОВА ФУНКЦІЯ.</a:t>
            </a:r>
          </a:p>
          <a:p>
            <a:pPr>
              <a:buNone/>
            </a:pPr>
            <a:r>
              <a:rPr lang="uk-UA" sz="2000" dirty="0" smtClean="0"/>
              <a:t>Нехай задано постійне число </a:t>
            </a:r>
            <a:r>
              <a:rPr lang="en-US" sz="2000" dirty="0" smtClean="0"/>
              <a:t>a, a&gt;0, a≠1, </a:t>
            </a:r>
            <a:r>
              <a:rPr lang="uk-UA" sz="2000" dirty="0" smtClean="0"/>
              <a:t>тоді функцію                називають </a:t>
            </a:r>
            <a:r>
              <a:rPr lang="uk-UA" sz="2000" dirty="0" err="1" smtClean="0"/>
              <a:t>показниковою</a:t>
            </a:r>
            <a:r>
              <a:rPr lang="uk-UA" sz="2000" dirty="0" smtClean="0"/>
              <a:t>.</a:t>
            </a:r>
          </a:p>
          <a:p>
            <a:pPr>
              <a:buNone/>
            </a:pPr>
            <a:r>
              <a:rPr lang="uk-UA" sz="2000" dirty="0" err="1" smtClean="0"/>
              <a:t>Побудуемо</a:t>
            </a:r>
            <a:r>
              <a:rPr lang="uk-UA" sz="2000" dirty="0" smtClean="0"/>
              <a:t> графіки функцій:</a:t>
            </a:r>
          </a:p>
          <a:p>
            <a:pPr>
              <a:buNone/>
            </a:pPr>
            <a:r>
              <a:rPr lang="uk-UA" sz="2000" dirty="0" smtClean="0"/>
              <a:t>             </a:t>
            </a:r>
          </a:p>
          <a:p>
            <a:pPr>
              <a:buNone/>
            </a:pPr>
            <a:endParaRPr lang="ru-RU" sz="20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72330" y="3571876"/>
            <a:ext cx="752475" cy="342900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3214686"/>
            <a:ext cx="752475" cy="342900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428596" y="3643314"/>
          <a:ext cx="2500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"/>
                <a:gridCol w="571504"/>
                <a:gridCol w="571504"/>
                <a:gridCol w="357190"/>
                <a:gridCol w="357190"/>
                <a:gridCol w="357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1\9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1\3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3559" name="Picture 7" descr="C:\Users\Анатолий\Desktop\Безымянный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4000504"/>
            <a:ext cx="3829050" cy="2543175"/>
          </a:xfrm>
          <a:prstGeom prst="rect">
            <a:avLst/>
          </a:prstGeom>
          <a:noFill/>
        </p:spPr>
      </p:pic>
    </p:spTree>
  </p:cSld>
  <p:clrMapOvr>
    <a:masterClrMapping/>
  </p:clrMapOvr>
  <p:transition advTm="13588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428596" y="2428868"/>
          <a:ext cx="2571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"/>
                <a:gridCol w="428628"/>
                <a:gridCol w="428628"/>
                <a:gridCol w="285752"/>
                <a:gridCol w="571504"/>
                <a:gridCol w="571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1\3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1\9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1785926"/>
            <a:ext cx="1228725" cy="34290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 descr="C:\Users\Анатолий\Desktop\Безымянный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85926"/>
            <a:ext cx="3829050" cy="2543175"/>
          </a:xfrm>
          <a:prstGeom prst="rect">
            <a:avLst/>
          </a:prstGeom>
          <a:noFill/>
        </p:spPr>
      </p:pic>
    </p:spTree>
  </p:cSld>
  <p:clrMapOvr>
    <a:masterClrMapping/>
  </p:clrMapOvr>
  <p:transition advTm="6397"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4572000"/>
          </a:xfrm>
        </p:spPr>
        <p:txBody>
          <a:bodyPr/>
          <a:lstStyle/>
          <a:p>
            <a:pPr algn="ctr">
              <a:buNone/>
            </a:pPr>
            <a:r>
              <a:rPr lang="uk-UA" dirty="0" smtClean="0"/>
              <a:t>ЛОГАРИФМІЧНА ФУНКЦІЯ.</a:t>
            </a:r>
          </a:p>
          <a:p>
            <a:pPr>
              <a:buNone/>
            </a:pPr>
            <a:r>
              <a:rPr lang="uk-UA" sz="2000" dirty="0" smtClean="0"/>
              <a:t>Нехай задано постійне число </a:t>
            </a:r>
            <a:r>
              <a:rPr lang="en-US" sz="2000" dirty="0" smtClean="0"/>
              <a:t>a, a&gt;0, a≠1, x&gt;0, </a:t>
            </a:r>
            <a:r>
              <a:rPr lang="uk-UA" sz="2000" dirty="0" smtClean="0"/>
              <a:t>тоді функцію </a:t>
            </a:r>
            <a:r>
              <a:rPr lang="en-US" sz="2000" dirty="0" smtClean="0"/>
              <a:t>y=</a:t>
            </a:r>
            <a:r>
              <a:rPr lang="en-US" sz="2000" dirty="0" err="1" smtClean="0"/>
              <a:t>log</a:t>
            </a:r>
            <a:r>
              <a:rPr lang="en-US" sz="2000" baseline="-25000" dirty="0" err="1" smtClean="0"/>
              <a:t>a</a:t>
            </a:r>
            <a:r>
              <a:rPr lang="en-US" sz="2000" dirty="0" err="1" smtClean="0"/>
              <a:t>x</a:t>
            </a:r>
            <a:r>
              <a:rPr lang="uk-UA" sz="2000" dirty="0" smtClean="0"/>
              <a:t> називають логарифмічною.</a:t>
            </a:r>
          </a:p>
          <a:p>
            <a:pPr>
              <a:buNone/>
            </a:pPr>
            <a:r>
              <a:rPr lang="uk-UA" sz="2000" dirty="0" err="1" smtClean="0"/>
              <a:t>Побудуемо</a:t>
            </a:r>
            <a:r>
              <a:rPr lang="uk-UA" sz="2000" dirty="0" smtClean="0"/>
              <a:t> графіки функцій:</a:t>
            </a:r>
          </a:p>
          <a:p>
            <a:pPr>
              <a:buNone/>
            </a:pPr>
            <a:r>
              <a:rPr lang="en-US" sz="2000" dirty="0"/>
              <a:t>y=log</a:t>
            </a:r>
            <a:r>
              <a:rPr lang="en-US" sz="2000" baseline="-25000" dirty="0"/>
              <a:t>3</a:t>
            </a:r>
            <a:r>
              <a:rPr lang="en-US" sz="2000" dirty="0"/>
              <a:t>x </a:t>
            </a: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3714752"/>
          <a:ext cx="23574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"/>
                <a:gridCol w="571504"/>
                <a:gridCol w="571504"/>
                <a:gridCol w="357190"/>
                <a:gridCol w="285752"/>
                <a:gridCol w="285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1\9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1\3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602" name="Picture 2" descr="C:\Users\Анатолий\Desktop\Безымянный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928934"/>
            <a:ext cx="3829050" cy="2543175"/>
          </a:xfrm>
          <a:prstGeom prst="rect">
            <a:avLst/>
          </a:prstGeom>
          <a:noFill/>
        </p:spPr>
      </p:pic>
    </p:spTree>
  </p:cSld>
  <p:clrMapOvr>
    <a:masterClrMapping/>
  </p:clrMapOvr>
  <p:transition advTm="10093"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y=log</a:t>
            </a:r>
            <a:r>
              <a:rPr lang="en-US" sz="2000" baseline="-25000" dirty="0"/>
              <a:t>1/3</a:t>
            </a:r>
            <a:r>
              <a:rPr lang="en-US" sz="2000" dirty="0"/>
              <a:t>x </a:t>
            </a: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2143116"/>
          <a:ext cx="2571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"/>
                <a:gridCol w="571504"/>
                <a:gridCol w="571504"/>
                <a:gridCol w="285752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1\9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1\3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626" name="Picture 2" descr="C:\Users\Анатолий\Desktop\Безымянный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5625" y="1857375"/>
            <a:ext cx="3829050" cy="2543175"/>
          </a:xfrm>
          <a:prstGeom prst="rect">
            <a:avLst/>
          </a:prstGeom>
          <a:noFill/>
        </p:spPr>
      </p:pic>
    </p:spTree>
  </p:cSld>
  <p:clrMapOvr>
    <a:masterClrMapping/>
  </p:clrMapOvr>
  <p:transition advTm="9391"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uk-UA" dirty="0" smtClean="0"/>
              <a:t>СТЕПЕНЕВА ФУНКЦІЯ</a:t>
            </a:r>
          </a:p>
          <a:p>
            <a:pPr>
              <a:buNone/>
            </a:pPr>
            <a:r>
              <a:rPr lang="uk-UA" sz="2000" dirty="0" smtClean="0"/>
              <a:t>Степеневою </a:t>
            </a:r>
            <a:r>
              <a:rPr lang="uk-UA" sz="2000" dirty="0" err="1" smtClean="0"/>
              <a:t>називаеться</a:t>
            </a:r>
            <a:r>
              <a:rPr lang="uk-UA" sz="2000" dirty="0" smtClean="0"/>
              <a:t> функція виду </a:t>
            </a:r>
            <a:r>
              <a:rPr lang="en-US" sz="2000" dirty="0" smtClean="0"/>
              <a:t>y=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a</a:t>
            </a:r>
            <a:r>
              <a:rPr lang="uk-UA" sz="2000" dirty="0" smtClean="0"/>
              <a:t>, де</a:t>
            </a:r>
            <a:r>
              <a:rPr lang="en-US" sz="2000" dirty="0" smtClean="0"/>
              <a:t> a</a:t>
            </a:r>
            <a:r>
              <a:rPr lang="uk-UA" sz="2000" dirty="0"/>
              <a:t> </a:t>
            </a:r>
            <a:r>
              <a:rPr lang="uk-UA" sz="2000" dirty="0" smtClean="0"/>
              <a:t>– дане дійсне число,</a:t>
            </a:r>
            <a:r>
              <a:rPr lang="en-US" sz="2000" dirty="0" smtClean="0"/>
              <a:t> x</a:t>
            </a:r>
            <a:r>
              <a:rPr lang="uk-UA" sz="2000" dirty="0" smtClean="0"/>
              <a:t> – незалежна змінна.</a:t>
            </a:r>
          </a:p>
          <a:p>
            <a:pPr>
              <a:buNone/>
            </a:pPr>
            <a:r>
              <a:rPr lang="uk-UA" sz="2000" dirty="0" smtClean="0"/>
              <a:t>Степенева функція з натуральним показником.</a:t>
            </a:r>
          </a:p>
          <a:p>
            <a:pPr>
              <a:buNone/>
            </a:pPr>
            <a:r>
              <a:rPr lang="en-US" sz="2000" dirty="0"/>
              <a:t>y=x</a:t>
            </a:r>
            <a:r>
              <a:rPr lang="en-US" sz="2000" baseline="30000" dirty="0"/>
              <a:t>2k</a:t>
            </a:r>
            <a:r>
              <a:rPr lang="en-US" sz="2000" dirty="0"/>
              <a:t> </a:t>
            </a:r>
            <a:r>
              <a:rPr lang="uk-UA" sz="2000" dirty="0" smtClean="0"/>
              <a:t>                                                                          </a:t>
            </a:r>
            <a:r>
              <a:rPr lang="en-US" sz="2000" dirty="0"/>
              <a:t>y=x</a:t>
            </a:r>
            <a:r>
              <a:rPr lang="en-US" sz="2000" baseline="30000" dirty="0"/>
              <a:t>2k+1 </a:t>
            </a:r>
            <a:endParaRPr lang="ru-RU" sz="2000" dirty="0"/>
          </a:p>
        </p:txBody>
      </p:sp>
      <p:pic>
        <p:nvPicPr>
          <p:cNvPr id="27650" name="Picture 2" descr="C:\Users\Анатолий\Desktop\Безымянный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071942"/>
            <a:ext cx="3829051" cy="2543175"/>
          </a:xfrm>
          <a:prstGeom prst="rect">
            <a:avLst/>
          </a:prstGeom>
          <a:noFill/>
        </p:spPr>
      </p:pic>
      <p:pic>
        <p:nvPicPr>
          <p:cNvPr id="27651" name="Picture 3" descr="C:\Users\Анатолий\Desktop\Безымянный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4000504"/>
            <a:ext cx="3829050" cy="2543175"/>
          </a:xfrm>
          <a:prstGeom prst="rect">
            <a:avLst/>
          </a:prstGeom>
          <a:noFill/>
        </p:spPr>
      </p:pic>
    </p:spTree>
  </p:cSld>
  <p:clrMapOvr>
    <a:masterClrMapping/>
  </p:clrMapOvr>
  <p:transition advTm="19328"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ru-RU" sz="1600" dirty="0">
              <a:ea typeface="Calibri"/>
              <a:cs typeface="Times New Roman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1785926"/>
            <a:ext cx="142875" cy="619125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500034" y="1928802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y=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1928802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2k+1</a:t>
            </a:r>
            <a:endParaRPr lang="ru-RU" dirty="0"/>
          </a:p>
        </p:txBody>
      </p:sp>
      <p:pic>
        <p:nvPicPr>
          <p:cNvPr id="28675" name="Picture 3" descr="C:\Users\Анатолий\Desktop\Безымянный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714620"/>
            <a:ext cx="3829050" cy="2543175"/>
          </a:xfrm>
          <a:prstGeom prst="rect">
            <a:avLst/>
          </a:prstGeom>
          <a:noFill/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214942" y="20002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y=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70" y="1857364"/>
            <a:ext cx="352425" cy="371475"/>
          </a:xfrm>
          <a:prstGeom prst="rect">
            <a:avLst/>
          </a:prstGeom>
          <a:noFill/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9" name="Picture 7" descr="C:\Users\Анатолий\Desktop\Безымянный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2786058"/>
            <a:ext cx="3829050" cy="2543175"/>
          </a:xfrm>
          <a:prstGeom prst="rect">
            <a:avLst/>
          </a:prstGeom>
          <a:noFill/>
        </p:spPr>
      </p:pic>
    </p:spTree>
  </p:cSld>
  <p:clrMapOvr>
    <a:masterClrMapping/>
  </p:clrMapOvr>
  <p:transition advTm="8237"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b="1" i="1" dirty="0" smtClean="0"/>
              <a:t>Домашнє завдання: вивчити лекцію.</a:t>
            </a:r>
            <a:endParaRPr lang="ru-RU" b="1" i="1" dirty="0"/>
          </a:p>
        </p:txBody>
      </p:sp>
    </p:spTree>
  </p:cSld>
  <p:clrMapOvr>
    <a:masterClrMapping/>
  </p:clrMapOvr>
  <p:transition advTm="2481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b="1" dirty="0" smtClean="0"/>
              <a:t>ВИД ЗАНЯТТЯ - ЛЕКЦІЯ</a:t>
            </a:r>
            <a:endParaRPr lang="ru-RU" b="1" dirty="0"/>
          </a:p>
        </p:txBody>
      </p:sp>
    </p:spTree>
  </p:cSld>
  <p:clrMapOvr>
    <a:masterClrMapping/>
  </p:clrMapOvr>
  <p:transition advTm="3853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b="1" dirty="0" smtClean="0"/>
              <a:t>МЕТА</a:t>
            </a:r>
          </a:p>
          <a:p>
            <a:pPr>
              <a:buNone/>
            </a:pPr>
            <a:r>
              <a:rPr lang="uk-UA" b="1" i="1" dirty="0"/>
              <a:t>Д</a:t>
            </a:r>
            <a:r>
              <a:rPr lang="uk-UA" b="1" i="1" dirty="0" smtClean="0"/>
              <a:t>идактична: ввести поняття </a:t>
            </a:r>
            <a:r>
              <a:rPr lang="uk-UA" b="1" i="1" dirty="0" err="1" smtClean="0"/>
              <a:t>показникової</a:t>
            </a:r>
            <a:r>
              <a:rPr lang="uk-UA" b="1" i="1" dirty="0" smtClean="0"/>
              <a:t>, логарифмічної та степеневої функцій, побудувати їх графіки та розібрати основні властивості.</a:t>
            </a:r>
          </a:p>
          <a:p>
            <a:pPr>
              <a:buNone/>
            </a:pPr>
            <a:r>
              <a:rPr lang="uk-UA" b="1" i="1" dirty="0" smtClean="0"/>
              <a:t>Розвиваюча: логічне мислення, пам’ять, акуратність в малюнках.</a:t>
            </a:r>
          </a:p>
          <a:p>
            <a:pPr>
              <a:buNone/>
            </a:pPr>
            <a:r>
              <a:rPr lang="uk-UA" b="1" i="1" dirty="0" smtClean="0"/>
              <a:t>Виховна: розширяти кругозір, виховувати зацікавленість математикою</a:t>
            </a:r>
            <a:r>
              <a:rPr lang="uk-UA" i="1" dirty="0" smtClean="0"/>
              <a:t>.</a:t>
            </a:r>
            <a:endParaRPr lang="ru-RU" i="1" dirty="0"/>
          </a:p>
        </p:txBody>
      </p:sp>
    </p:spTree>
  </p:cSld>
  <p:clrMapOvr>
    <a:masterClrMapping/>
  </p:clrMapOvr>
  <p:transition advTm="9141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b="1" dirty="0" smtClean="0"/>
              <a:t>АКТУАЛІЗАЦІЯ ОПОРНИХ ЗНАНЬ</a:t>
            </a:r>
          </a:p>
          <a:p>
            <a:pPr>
              <a:buNone/>
            </a:pPr>
            <a:r>
              <a:rPr lang="uk-UA" dirty="0" smtClean="0"/>
              <a:t>Логарифм - ?</a:t>
            </a:r>
          </a:p>
          <a:p>
            <a:pPr>
              <a:buNone/>
            </a:pPr>
            <a:r>
              <a:rPr lang="uk-UA" dirty="0" smtClean="0"/>
              <a:t>Функція -?</a:t>
            </a:r>
          </a:p>
          <a:p>
            <a:pPr>
              <a:buNone/>
            </a:pPr>
            <a:r>
              <a:rPr lang="uk-UA" dirty="0" smtClean="0"/>
              <a:t>План дослідження функції - ?</a:t>
            </a:r>
          </a:p>
          <a:p>
            <a:pPr>
              <a:buNone/>
            </a:pPr>
            <a:r>
              <a:rPr lang="uk-UA" dirty="0" smtClean="0"/>
              <a:t>Зворотні функції - ?</a:t>
            </a:r>
            <a:endParaRPr lang="ru-RU" dirty="0"/>
          </a:p>
        </p:txBody>
      </p:sp>
    </p:spTree>
  </p:cSld>
  <p:clrMapOvr>
    <a:masterClrMapping/>
  </p:clrMapOvr>
  <p:transition advTm="10077"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ЛІНІЙНА ФУНКЦІЯ </a:t>
            </a:r>
            <a:r>
              <a:rPr lang="en-US" dirty="0" smtClean="0"/>
              <a:t>y=</a:t>
            </a:r>
            <a:r>
              <a:rPr lang="en-US" dirty="0" err="1" smtClean="0"/>
              <a:t>kx+b</a:t>
            </a:r>
            <a:r>
              <a:rPr lang="uk-UA" dirty="0" smtClean="0"/>
              <a:t>, графік – пряма.</a:t>
            </a:r>
          </a:p>
        </p:txBody>
      </p:sp>
      <p:pic>
        <p:nvPicPr>
          <p:cNvPr id="1026" name="Picture 2" descr="C:\Users\Анатолий\Desktop\Безымянный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143248"/>
            <a:ext cx="3829050" cy="2543175"/>
          </a:xfrm>
          <a:prstGeom prst="rect">
            <a:avLst/>
          </a:prstGeom>
          <a:noFill/>
        </p:spPr>
      </p:pic>
    </p:spTree>
  </p:cSld>
  <p:clrMapOvr>
    <a:masterClrMapping/>
  </p:clrMapOvr>
  <p:transition advTm="5132"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dirty="0" smtClean="0"/>
              <a:t>КВАДРАТИЧНА ФУНКЦІЯ </a:t>
            </a:r>
            <a:r>
              <a:rPr lang="en-US" sz="2800" dirty="0"/>
              <a:t>y=ax</a:t>
            </a:r>
            <a:r>
              <a:rPr lang="en-US" sz="2800" baseline="30000" dirty="0"/>
              <a:t>2</a:t>
            </a:r>
            <a:r>
              <a:rPr lang="en-US" sz="2800" dirty="0"/>
              <a:t>+bx+c</a:t>
            </a:r>
            <a:endParaRPr lang="ru-RU" sz="2800" dirty="0"/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ru-RU" sz="2800" dirty="0">
              <a:ea typeface="Calibri"/>
              <a:cs typeface="Times New Roman"/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 descr="C:\Users\Анатолий\Desktop\Безымянный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496"/>
            <a:ext cx="3829050" cy="2543175"/>
          </a:xfrm>
          <a:prstGeom prst="rect">
            <a:avLst/>
          </a:prstGeom>
          <a:noFill/>
        </p:spPr>
      </p:pic>
    </p:spTree>
  </p:cSld>
  <p:clrMapOvr>
    <a:masterClrMapping/>
  </p:clrMapOvr>
  <p:transition advTm="5616"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ОБРАТНА ПРОПОРЦІОНАЛЬНІСТЬ</a:t>
            </a:r>
          </a:p>
          <a:p>
            <a:pPr>
              <a:buNone/>
            </a:pPr>
            <a:r>
              <a:rPr lang="en-US" sz="2000" dirty="0" smtClean="0"/>
              <a:t>y=k\x </a:t>
            </a:r>
            <a:r>
              <a:rPr lang="uk-UA" sz="2000" dirty="0" smtClean="0"/>
              <a:t>графік гіпербола.</a:t>
            </a:r>
          </a:p>
          <a:p>
            <a:pPr>
              <a:buNone/>
            </a:pPr>
            <a:r>
              <a:rPr lang="en-US" sz="2000" dirty="0" smtClean="0"/>
              <a:t>k&gt;0- </a:t>
            </a:r>
            <a:r>
              <a:rPr lang="en-US" sz="2000" dirty="0"/>
              <a:t>1</a:t>
            </a:r>
            <a:r>
              <a:rPr lang="uk-UA" sz="2000" dirty="0" smtClean="0"/>
              <a:t> та 3 чверть</a:t>
            </a:r>
          </a:p>
          <a:p>
            <a:pPr>
              <a:buNone/>
            </a:pPr>
            <a:r>
              <a:rPr lang="en-US" sz="2000" dirty="0" smtClean="0"/>
              <a:t>k&lt;0- 2 </a:t>
            </a:r>
            <a:r>
              <a:rPr lang="uk-UA" sz="2000" dirty="0" smtClean="0"/>
              <a:t>та 4 чверть</a:t>
            </a:r>
            <a:endParaRPr lang="ru-RU" sz="2000" dirty="0"/>
          </a:p>
        </p:txBody>
      </p:sp>
      <p:pic>
        <p:nvPicPr>
          <p:cNvPr id="3074" name="Picture 2" descr="C:\Users\Анатолий\Desktop\Безымянный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929066"/>
            <a:ext cx="3829050" cy="2543175"/>
          </a:xfrm>
          <a:prstGeom prst="rect">
            <a:avLst/>
          </a:prstGeom>
          <a:noFill/>
        </p:spPr>
      </p:pic>
    </p:spTree>
  </p:cSld>
  <p:clrMapOvr>
    <a:masterClrMapping/>
  </p:clrMapOvr>
  <p:transition advTm="10545"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КУБІЧНА ФУНКЦІЯ </a:t>
            </a:r>
            <a:r>
              <a:rPr lang="en-US" sz="2800" dirty="0" smtClean="0"/>
              <a:t>y=ax</a:t>
            </a:r>
            <a:r>
              <a:rPr lang="en-US" sz="2800" baseline="30000" dirty="0" smtClean="0"/>
              <a:t>3</a:t>
            </a:r>
            <a:endParaRPr lang="ru-RU" sz="2800" dirty="0" smtClean="0"/>
          </a:p>
          <a:p>
            <a:pPr>
              <a:buNone/>
            </a:pPr>
            <a:r>
              <a:rPr lang="uk-UA" sz="2800" dirty="0" smtClean="0"/>
              <a:t>Графік кубічна парабола.</a:t>
            </a:r>
          </a:p>
          <a:p>
            <a:pPr>
              <a:buNone/>
            </a:pPr>
            <a:r>
              <a:rPr lang="en-US" sz="2800" dirty="0" smtClean="0"/>
              <a:t>k&gt;0- 1 </a:t>
            </a:r>
            <a:r>
              <a:rPr lang="uk-UA" sz="2800" dirty="0" smtClean="0"/>
              <a:t>та 3 чверть</a:t>
            </a:r>
          </a:p>
          <a:p>
            <a:pPr>
              <a:buNone/>
            </a:pPr>
            <a:r>
              <a:rPr lang="en-US" sz="2800" dirty="0" smtClean="0"/>
              <a:t>k&gt;0-</a:t>
            </a:r>
            <a:r>
              <a:rPr lang="ru-RU" sz="2800" dirty="0" smtClean="0"/>
              <a:t> 2 та 4 </a:t>
            </a:r>
            <a:r>
              <a:rPr lang="uk-UA" sz="2800" dirty="0" smtClean="0"/>
              <a:t>чверть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4098" name="Picture 2" descr="C:\Users\Анатолий\Desktop\Безымянный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143380"/>
            <a:ext cx="3829050" cy="2543175"/>
          </a:xfrm>
          <a:prstGeom prst="rect">
            <a:avLst/>
          </a:prstGeom>
          <a:noFill/>
        </p:spPr>
      </p:pic>
    </p:spTree>
  </p:cSld>
  <p:clrMapOvr>
    <a:masterClrMapping/>
  </p:clrMapOvr>
  <p:transition advTm="7098"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АРИФМЕТИЧНІЙ КОРІНЬ</a:t>
            </a:r>
          </a:p>
          <a:p>
            <a:pPr>
              <a:buNone/>
            </a:pPr>
            <a:r>
              <a:rPr lang="uk-UA" sz="2800" dirty="0" smtClean="0"/>
              <a:t>Графік вітка параболи, розташована відносно осі </a:t>
            </a:r>
            <a:r>
              <a:rPr lang="en-US" sz="2800" dirty="0" smtClean="0"/>
              <a:t>OX</a:t>
            </a:r>
            <a:r>
              <a:rPr lang="uk-UA" sz="2800" dirty="0" smtClean="0"/>
              <a:t>.</a:t>
            </a:r>
            <a:endParaRPr lang="ru-RU" sz="2800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2000240"/>
            <a:ext cx="790575" cy="371475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6" name="Picture 6" descr="C:\Users\Анатолий\Desktop\Безымянный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429000"/>
            <a:ext cx="3829050" cy="2543175"/>
          </a:xfrm>
          <a:prstGeom prst="rect">
            <a:avLst/>
          </a:prstGeom>
          <a:noFill/>
        </p:spPr>
      </p:pic>
    </p:spTree>
  </p:cSld>
  <p:clrMapOvr>
    <a:masterClrMapping/>
  </p:clrMapOvr>
  <p:transition advTm="7738"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4F4F4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278</Words>
  <Application>Microsoft Office PowerPoint</Application>
  <PresentationFormat>Экран (4:3)</PresentationFormat>
  <Paragraphs>94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Поток</vt:lpstr>
      <vt:lpstr>ТЕМА</vt:lpstr>
      <vt:lpstr>Слайд 2</vt:lpstr>
      <vt:lpstr>Слайд 3</vt:lpstr>
      <vt:lpstr>Слайд 4</vt:lpstr>
      <vt:lpstr> 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заняття №38</dc:title>
  <dc:subject>Показникова, логарифмічна та степенева функції</dc:subject>
  <dc:creator>Сарай Анатолій</dc:creator>
  <cp:lastModifiedBy>Наташа</cp:lastModifiedBy>
  <cp:revision>26</cp:revision>
  <dcterms:created xsi:type="dcterms:W3CDTF">2010-11-20T07:57:43Z</dcterms:created>
  <dcterms:modified xsi:type="dcterms:W3CDTF">2011-09-21T15:54:35Z</dcterms:modified>
  <cp:category>Лекція</cp:category>
</cp:coreProperties>
</file>