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31" autoAdjust="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3EB8-93D5-4E8A-9CA8-3D31BC2CABCB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7ED7F-CBC3-4EB5-B640-5F56F38295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84FE7-29C6-4A2E-A50C-D3346E096BC9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14569-7DC0-4138-AA00-50C5775346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BEB45-5082-45C6-B05C-85188B3A4BF2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0652E-EFC1-4CF3-B536-E7E714DB31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0BA24-C759-4424-B02A-0DAC9FAF2B8F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FDAF-0C10-4BE3-A70D-2654A1D0A7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AEF2B-81C8-4AE8-AFBA-B9A8E750551D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0A556-172D-4D47-854B-34E65DE6D4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A949-1F7C-43E3-A0A7-28036F90686E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D6DD4-63D0-49AD-8B54-B08BF7CEA9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ACB53-8E77-432C-89A2-F78F07EE22A3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CB3A-B5B9-4D5E-8BBD-5FAD05E5E1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76D65-2502-4BAD-A133-8DC1BE7B2105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D6FF-943C-4E3C-89D9-1BC4A31E91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298B1-EE70-423E-BA76-6AA3F6FE39CA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218F8-12A3-4CB0-B2C3-4AF31C069D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30090-3A22-41BA-A8CB-5386ED9CE371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CD5B-44DE-4DAB-8338-47E24055F0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32BC7-B5F0-4AE2-BCBB-C8132BD2BD68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3E5C1-6158-421E-A0DD-32CB87A160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190AB8-AFB0-4EEC-BEA1-7C98E3A07467}" type="datetimeFigureOut">
              <a:rPr lang="ru-RU"/>
              <a:pPr>
                <a:defRPr/>
              </a:pPr>
              <a:t>30.11.2010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8684CB-4C2F-4491-A4EE-B0CB9B9EDB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8" r:id="rId3"/>
    <p:sldLayoutId id="2147483765" r:id="rId4"/>
    <p:sldLayoutId id="2147483764" r:id="rId5"/>
    <p:sldLayoutId id="2147483763" r:id="rId6"/>
    <p:sldLayoutId id="2147483762" r:id="rId7"/>
    <p:sldLayoutId id="2147483761" r:id="rId8"/>
    <p:sldLayoutId id="2147483760" r:id="rId9"/>
    <p:sldLayoutId id="2147483759" r:id="rId10"/>
    <p:sldLayoutId id="214748375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8072494" cy="97154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err="1" smtClean="0"/>
              <a:t>Презентац</a:t>
            </a:r>
            <a:r>
              <a:rPr lang="en-US" dirty="0" err="1" smtClean="0"/>
              <a:t>i</a:t>
            </a:r>
            <a:r>
              <a:rPr lang="ru-RU" dirty="0" smtClean="0"/>
              <a:t>я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88" y="1928813"/>
            <a:ext cx="6400800" cy="1752600"/>
          </a:xfrm>
        </p:spPr>
        <p:txBody>
          <a:bodyPr/>
          <a:lstStyle/>
          <a:p>
            <a:r>
              <a:rPr lang="uk-UA" smtClean="0"/>
              <a:t>Розв</a:t>
            </a:r>
            <a:r>
              <a:rPr lang="en-US" smtClean="0"/>
              <a:t>’</a:t>
            </a:r>
            <a:r>
              <a:rPr lang="uk-UA" smtClean="0"/>
              <a:t>язування вправ за темою “Складна функція” </a:t>
            </a:r>
            <a:endParaRPr lang="ru-RU" smtClean="0"/>
          </a:p>
        </p:txBody>
      </p:sp>
      <p:pic>
        <p:nvPicPr>
          <p:cNvPr id="4" name="Рисунок 3" descr="Risunok1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3967163"/>
            <a:ext cx="3857625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83038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60366"/>
            <a:ext cx="8472518" cy="6297634"/>
          </a:xfrm>
        </p:spPr>
        <p:txBody>
          <a:bodyPr anchor="t" anchorCtr="0"/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11)y=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xtg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(5x-2)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12)y=ctg³x-ctg²x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13)y=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cos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 a/b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14)y=sin√(1-x²)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15)y=sin(x+√x)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16)y=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tglnx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17)y=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tg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(2x+3)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18)y=y=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ctgx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-x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19)y=cos³x²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20)y=cos²(x+)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endParaRPr lang="ru-RU" sz="28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1500188"/>
            <a:ext cx="28575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 anchor="t" anchorCtr="0"/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21)y=sinx²+4x+3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22)y=cos²x-sin²x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23)y=(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cosx+sinx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)²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24)y=2sin(3x²+4x+3)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25)y=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cos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 ((1-x)/(1+√x))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26)y=(cosx-1)/(cosx+1)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27)y=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ln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(√(1+sinx)/√(1-sinx))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28)y=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lncosx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29)y=</a:t>
            </a:r>
            <a:r>
              <a:rPr lang="en-US" sz="3200" dirty="0" err="1" smtClean="0">
                <a:solidFill>
                  <a:schemeClr val="tx1"/>
                </a:solidFill>
                <a:latin typeface="Book Antiqua" pitchFamily="18" charset="0"/>
              </a:rPr>
              <a:t>sinln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(x+1)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30)y=sintg2x</a:t>
            </a:r>
            <a:endParaRPr lang="ru-RU" sz="32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2175" y="0"/>
            <a:ext cx="31718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2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6297634"/>
          </a:xfrm>
          <a:ln>
            <a:solidFill>
              <a:schemeClr val="accent1"/>
            </a:solidFill>
          </a:ln>
        </p:spPr>
        <p:txBody>
          <a:bodyPr anchor="t" anchorCtr="0"/>
          <a:lstStyle/>
          <a:p>
            <a:pPr algn="l" fontAlgn="auto">
              <a:spcAft>
                <a:spcPts val="0"/>
              </a:spcAft>
              <a:defRPr/>
            </a:pPr>
            <a:r>
              <a:rPr lang="uk-UA" sz="4000" b="0" dirty="0" smtClean="0">
                <a:solidFill>
                  <a:schemeClr val="tx1"/>
                </a:solidFill>
                <a:latin typeface="Book Antiqua" pitchFamily="18" charset="0"/>
              </a:rPr>
              <a:t>Закріплення знань</a:t>
            </a: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Знайти похідну: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а)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y=(x-1)²    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Book Antiqua" pitchFamily="18" charset="0"/>
              </a:rPr>
              <a:t>б)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y=(4x³+5x)¹º  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Book Antiqua" pitchFamily="18" charset="0"/>
              </a:rPr>
              <a:t>в)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y=(5-20x+x²)³</a:t>
            </a:r>
            <a:endParaRPr lang="ru-RU" sz="32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8" y="2000250"/>
            <a:ext cx="45243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35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6226196"/>
          </a:xfrm>
        </p:spPr>
        <p:txBody>
          <a:bodyPr anchor="t" anchorCtr="0"/>
          <a:lstStyle/>
          <a:p>
            <a:pPr algn="l" fontAlgn="auto">
              <a:spcAft>
                <a:spcPts val="0"/>
              </a:spcAft>
              <a:defRPr/>
            </a:pPr>
            <a:r>
              <a:rPr lang="uk-UA" dirty="0" smtClean="0">
                <a:latin typeface="Book Antiqua" pitchFamily="18" charset="0"/>
              </a:rPr>
              <a:t>Домашнє завдання:</a:t>
            </a:r>
            <a:br>
              <a:rPr lang="uk-UA" dirty="0" smtClean="0">
                <a:latin typeface="Book Antiqua" pitchFamily="18" charset="0"/>
              </a:rPr>
            </a:br>
            <a:r>
              <a:rPr lang="uk-UA" dirty="0" smtClean="0">
                <a:latin typeface="Book Antiqua" pitchFamily="18" charset="0"/>
              </a:rPr>
              <a:t/>
            </a:r>
            <a:br>
              <a:rPr lang="uk-UA" dirty="0" smtClean="0"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Знайти похідну функції</a:t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1)y=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e</a:t>
            </a:r>
            <a:r>
              <a:rPr lang="en-US" baseline="30000" dirty="0" err="1" smtClean="0">
                <a:solidFill>
                  <a:schemeClr val="tx1"/>
                </a:solidFill>
                <a:latin typeface="Book Antiqua" pitchFamily="18" charset="0"/>
              </a:rPr>
              <a:t>cosx</a:t>
            </a:r>
            <a:r>
              <a:rPr lang="uk-UA" baseline="30000" dirty="0" smtClean="0">
                <a:solidFill>
                  <a:schemeClr val="tx1"/>
                </a:solidFill>
                <a:latin typeface="Book Antiqua" pitchFamily="18" charset="0"/>
              </a:rPr>
              <a:t>   </a:t>
            </a:r>
            <a:r>
              <a:rPr lang="ru-RU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2)y=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baseline="30000" dirty="0" err="1" smtClean="0">
                <a:solidFill>
                  <a:schemeClr val="tx1"/>
                </a:solidFill>
                <a:latin typeface="Book Antiqua" pitchFamily="18" charset="0"/>
              </a:rPr>
              <a:t>sin</a:t>
            </a:r>
            <a:r>
              <a:rPr lang="en-US" baseline="30000" dirty="0" smtClean="0">
                <a:solidFill>
                  <a:schemeClr val="tx1"/>
                </a:solidFill>
                <a:latin typeface="Book Antiqua" pitchFamily="18" charset="0"/>
              </a:rPr>
              <a:t>(2x+1)</a:t>
            </a:r>
            <a:r>
              <a:rPr lang="ru-RU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3)y=e</a:t>
            </a:r>
            <a:r>
              <a:rPr lang="en-US" baseline="30000" dirty="0" smtClean="0">
                <a:solidFill>
                  <a:schemeClr val="tx1"/>
                </a:solidFill>
                <a:latin typeface="Book Antiqua" pitchFamily="18" charset="0"/>
              </a:rPr>
              <a:t>-x ² sin2x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>
              <a:latin typeface="Book Antiqua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3476625"/>
            <a:ext cx="47625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538" y="2428868"/>
            <a:ext cx="7610500" cy="77153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ВИД ЗАНЯТТЯ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/>
          <a:lstStyle/>
          <a:p>
            <a:r>
              <a:rPr lang="uk-UA" smtClean="0"/>
              <a:t>практичне</a:t>
            </a:r>
            <a:endParaRPr lang="ru-RU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09925"/>
            <a:ext cx="28575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1925" y="0"/>
            <a:ext cx="13620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МЕТА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1643063"/>
            <a:ext cx="8686800" cy="4665662"/>
          </a:xfrm>
        </p:spPr>
        <p:txBody>
          <a:bodyPr/>
          <a:lstStyle/>
          <a:p>
            <a:r>
              <a:rPr lang="uk-UA" sz="2400" smtClean="0"/>
              <a:t>Дидактична: розглянути типові завдання на похідну складної функції.</a:t>
            </a:r>
          </a:p>
          <a:p>
            <a:r>
              <a:rPr lang="uk-UA" sz="2400" smtClean="0"/>
              <a:t>Розвиваюча: розвити аналітичне мислення.</a:t>
            </a:r>
          </a:p>
          <a:p>
            <a:r>
              <a:rPr lang="uk-UA" sz="2400" smtClean="0"/>
              <a:t>Виховна: акуратність у записах.</a:t>
            </a:r>
            <a:endParaRPr lang="ru-RU" sz="2400" smtClean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3429000"/>
            <a:ext cx="5410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115328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Актуальність опорних знань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000250"/>
            <a:ext cx="8401050" cy="4714875"/>
          </a:xfrm>
        </p:spPr>
        <p:txBody>
          <a:bodyPr>
            <a:normAutofit lnSpcReduction="10000"/>
          </a:bodyPr>
          <a:lstStyle/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AutoNum type="arabicPeriod"/>
              <a:defRPr/>
            </a:pPr>
            <a:r>
              <a:rPr lang="uk-UA" dirty="0" smtClean="0"/>
              <a:t>Що називається похідною функції?</a:t>
            </a:r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AutoNum type="arabicPeriod"/>
              <a:defRPr/>
            </a:pPr>
            <a:r>
              <a:rPr lang="uk-UA" dirty="0" smtClean="0"/>
              <a:t>Що називається диференціюванням?</a:t>
            </a:r>
            <a:endParaRPr lang="en-US" dirty="0" smtClean="0"/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AutoNum type="arabicPeriod"/>
              <a:defRPr/>
            </a:pPr>
            <a:r>
              <a:rPr lang="uk-UA" dirty="0" smtClean="0"/>
              <a:t>Закінчити формули</a:t>
            </a:r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uk-UA" dirty="0" smtClean="0"/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AutoNum type="arabicPeriod"/>
              <a:defRPr/>
            </a:pPr>
            <a:endParaRPr lang="uk-UA" dirty="0" smtClean="0"/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1)</a:t>
            </a:r>
            <a:r>
              <a:rPr lang="uk-UA" dirty="0" smtClean="0"/>
              <a:t>(</a:t>
            </a:r>
            <a:r>
              <a:rPr lang="ru-RU" dirty="0" smtClean="0"/>
              <a:t>С)</a:t>
            </a:r>
            <a:r>
              <a:rPr lang="en-US" dirty="0" smtClean="0"/>
              <a:t>’=                             9)(</a:t>
            </a:r>
            <a:r>
              <a:rPr lang="en-US" dirty="0" err="1" smtClean="0"/>
              <a:t>sinx</a:t>
            </a:r>
            <a:r>
              <a:rPr lang="en-US" dirty="0" smtClean="0"/>
              <a:t>)’=</a:t>
            </a:r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2)[</a:t>
            </a:r>
            <a:r>
              <a:rPr lang="en-US" dirty="0" err="1" smtClean="0"/>
              <a:t>af</a:t>
            </a:r>
            <a:r>
              <a:rPr lang="en-US" dirty="0" smtClean="0"/>
              <a:t>(x)]’=                        10)(</a:t>
            </a:r>
            <a:r>
              <a:rPr lang="en-US" dirty="0" err="1" smtClean="0"/>
              <a:t>conx</a:t>
            </a:r>
            <a:r>
              <a:rPr lang="en-US" dirty="0" smtClean="0"/>
              <a:t>)’=</a:t>
            </a:r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3)(</a:t>
            </a:r>
            <a:r>
              <a:rPr lang="en-US" dirty="0" err="1" smtClean="0"/>
              <a:t>xⁿ</a:t>
            </a:r>
            <a:r>
              <a:rPr lang="en-US" dirty="0" smtClean="0"/>
              <a:t>)’=                            11)(</a:t>
            </a:r>
            <a:r>
              <a:rPr lang="en-US" dirty="0" err="1" smtClean="0"/>
              <a:t>tgx</a:t>
            </a:r>
            <a:r>
              <a:rPr lang="en-US" dirty="0" smtClean="0"/>
              <a:t>)’=</a:t>
            </a:r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4)(√x)’=                           12)(</a:t>
            </a:r>
            <a:r>
              <a:rPr lang="en-US" dirty="0" err="1" smtClean="0"/>
              <a:t>ctgx</a:t>
            </a:r>
            <a:r>
              <a:rPr lang="en-US" dirty="0" smtClean="0"/>
              <a:t>)’=</a:t>
            </a:r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5)(e</a:t>
            </a:r>
            <a:r>
              <a:rPr lang="en-US" baseline="30000" dirty="0" smtClean="0"/>
              <a:t>x</a:t>
            </a:r>
            <a:r>
              <a:rPr lang="en-US" dirty="0" smtClean="0"/>
              <a:t>)’=                            13)(</a:t>
            </a:r>
            <a:r>
              <a:rPr lang="en-US" dirty="0" err="1" smtClean="0"/>
              <a:t>arcsinx</a:t>
            </a:r>
            <a:r>
              <a:rPr lang="en-US" dirty="0" smtClean="0"/>
              <a:t>)’=</a:t>
            </a:r>
            <a:endParaRPr lang="ru-RU" dirty="0" smtClean="0"/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6)(a</a:t>
            </a:r>
            <a:r>
              <a:rPr lang="en-US" baseline="30000" dirty="0" smtClean="0"/>
              <a:t>x </a:t>
            </a:r>
            <a:r>
              <a:rPr lang="en-US" dirty="0" smtClean="0"/>
              <a:t>)’=                           14)(</a:t>
            </a:r>
            <a:r>
              <a:rPr lang="en-US" dirty="0" err="1" smtClean="0"/>
              <a:t>arccosx</a:t>
            </a:r>
            <a:r>
              <a:rPr lang="en-US" dirty="0" smtClean="0"/>
              <a:t>)’=</a:t>
            </a:r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7)(Inx)’=                         15)(</a:t>
            </a:r>
            <a:r>
              <a:rPr lang="en-US" dirty="0" err="1" smtClean="0"/>
              <a:t>arctgx</a:t>
            </a:r>
            <a:r>
              <a:rPr lang="en-US" dirty="0" smtClean="0"/>
              <a:t>)’=</a:t>
            </a:r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8)(</a:t>
            </a:r>
            <a:r>
              <a:rPr lang="en-US" dirty="0" err="1" smtClean="0"/>
              <a:t>Iogax</a:t>
            </a:r>
            <a:r>
              <a:rPr lang="en-US" dirty="0" smtClean="0"/>
              <a:t>)’=                     16)(</a:t>
            </a:r>
            <a:r>
              <a:rPr lang="en-US" dirty="0" err="1" smtClean="0"/>
              <a:t>arcctgx</a:t>
            </a:r>
            <a:r>
              <a:rPr lang="en-US" dirty="0" smtClean="0"/>
              <a:t>)’=</a:t>
            </a:r>
            <a:endParaRPr lang="ru-RU" dirty="0" smtClean="0"/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dirty="0" smtClean="0"/>
          </a:p>
          <a:p>
            <a:pPr marL="530352" indent="-45720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5" y="2786063"/>
            <a:ext cx="3781425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572560" cy="5357850"/>
          </a:xfrm>
        </p:spPr>
        <p:txBody>
          <a:bodyPr anchor="t" anchorCtr="0"/>
          <a:lstStyle/>
          <a:p>
            <a:pPr algn="l" fontAlgn="auto">
              <a:spcAft>
                <a:spcPts val="0"/>
              </a:spcAft>
              <a:defRPr/>
            </a:pP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4. Теорема про неперервність функції?</a:t>
            </a:r>
            <a:b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5.Чому дорівнює миттєва швидкість?</a:t>
            </a:r>
            <a:b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6. Чому дорівнює миттєва прискорення?</a:t>
            </a:r>
            <a:b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7. Чому дорівнює похідна суми?</a:t>
            </a:r>
            <a:b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8. Чому дорівнює похідна різниці?</a:t>
            </a:r>
            <a:b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9. Чому дорівнює похідна добутку?</a:t>
            </a:r>
            <a:b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10.Чому дорівнює похідна частки?</a:t>
            </a:r>
            <a:b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11. Які елементарні функції ви знаєте?</a:t>
            </a:r>
            <a:b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12.Яка функція називається зворотною?</a:t>
            </a:r>
            <a:b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Book Antiqua" pitchFamily="18" charset="0"/>
              </a:rPr>
              <a:t>13.Похідна складної функції?</a:t>
            </a:r>
            <a:endParaRPr lang="ru-RU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4143375"/>
            <a:ext cx="41449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4868874"/>
          </a:xfrm>
        </p:spPr>
        <p:txBody>
          <a:bodyPr anchor="t" anchorCtr="0"/>
          <a:lstStyle/>
          <a:p>
            <a:pPr algn="l" fontAlgn="auto">
              <a:spcAft>
                <a:spcPts val="0"/>
              </a:spcAft>
              <a:defRPr/>
            </a:pP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1. Знайти похідну функції:</a:t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a)y=(x³-1)¹º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б)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y=(3x+5x²)¹º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в)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y=(23+15x+x³)²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г</a:t>
            </a:r>
            <a:r>
              <a:rPr lang="ru-RU" sz="3200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y=√(1+x2)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д)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y=√(1+x²)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e)y=√(x+√x)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ж)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y=(x-1)√(x²+1)</a:t>
            </a:r>
            <a:endParaRPr lang="ru-RU" sz="32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cs typeface="Arial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1285875"/>
            <a:ext cx="39052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928670"/>
            <a:ext cx="8258204" cy="4440246"/>
          </a:xfrm>
        </p:spPr>
        <p:txBody>
          <a:bodyPr anchor="t" anchorCtr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з)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y=(3x-1)²(x-1)³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и)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y=x√(x²-1)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к)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y=((1+x)/(x²-x))²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л)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y=((x²+x-1)/(x³-3x²-5x))³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м)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y=(x³-1)/(x³+1)³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н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)y=√(x+1)/√(x-1)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o)y=x/√(4+x²)</a:t>
            </a:r>
            <a:b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п)</a:t>
            </a:r>
            <a:r>
              <a:rPr lang="en-US" sz="3200" dirty="0" smtClean="0">
                <a:solidFill>
                  <a:schemeClr val="tx1"/>
                </a:solidFill>
                <a:latin typeface="Book Antiqua" pitchFamily="18" charset="0"/>
              </a:rPr>
              <a:t>y=√(4+x²)/x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0"/>
            <a:ext cx="4286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6369072"/>
          </a:xfrm>
        </p:spPr>
        <p:txBody>
          <a:bodyPr anchor="t" anchorCtr="0"/>
          <a:lstStyle/>
          <a:p>
            <a:pPr algn="l" fontAlgn="auto">
              <a:spcAft>
                <a:spcPts val="0"/>
              </a:spcAft>
              <a:defRPr/>
            </a:pP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Знайти похідну функції:</a:t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а)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(x-2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         б)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ax+b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в)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(x²+2x)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г)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y=log5(3x²+1)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д)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longa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(x+x²) 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е)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y=log3(x+√3)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ж)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lnlnx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       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  з)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(1+lnx)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и)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y=lnx²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к)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y=√(ln² x+1)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л)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xlnx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           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м)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√(3-4x+3)</a:t>
            </a: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endParaRPr lang="ru-RU" sz="32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4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543956" cy="6583362"/>
          </a:xfrm>
        </p:spPr>
        <p:txBody>
          <a:bodyPr anchor="t" anchorCtr="0"/>
          <a:lstStyle/>
          <a:p>
            <a:pPr algn="l" fontAlgn="auto">
              <a:spcAft>
                <a:spcPts val="0"/>
              </a:spcAft>
              <a:defRPr/>
            </a:pPr>
            <a: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  <a:t>Знайти похідну функції:</a:t>
            </a:r>
            <a:br>
              <a:rPr lang="uk-UA" sz="32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uk-UA" sz="2800" dirty="0" smtClean="0">
                <a:solidFill>
                  <a:schemeClr val="tx1"/>
                </a:solidFill>
                <a:latin typeface="Book Antiqua" pitchFamily="18" charset="0"/>
              </a:rPr>
              <a:t>1)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xcosx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2)y=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xsinx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3)y=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cosxsinx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4)y=cos5x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5)y=sin(3ax)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6)y=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cos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(x²+2x)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7)y=cos2xsin3x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8)y=sin²x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9)y=sin(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ax+b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10)y=tg2x-tg3x</a:t>
            </a:r>
            <a:endParaRPr lang="ru-RU" sz="28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2214563"/>
            <a:ext cx="4643437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316</TotalTime>
  <Words>66</Words>
  <Application>Microsoft Office PowerPoint</Application>
  <PresentationFormat>Экран 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Шаблон оформления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Times New Roman</vt:lpstr>
      <vt:lpstr>Arial</vt:lpstr>
      <vt:lpstr>Wingdings 2</vt:lpstr>
      <vt:lpstr>Wingdings</vt:lpstr>
      <vt:lpstr>Wingdings 3</vt:lpstr>
      <vt:lpstr>Calibri</vt:lpstr>
      <vt:lpstr>Book Antiqua</vt:lpstr>
      <vt:lpstr>Апекс</vt:lpstr>
      <vt:lpstr>Апекс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Презентацiя </dc:title>
  <dc:creator>Admin</dc:creator>
  <cp:lastModifiedBy>User</cp:lastModifiedBy>
  <cp:revision>32</cp:revision>
  <dcterms:created xsi:type="dcterms:W3CDTF">2010-11-27T08:05:40Z</dcterms:created>
  <dcterms:modified xsi:type="dcterms:W3CDTF">2010-11-30T07:04:07Z</dcterms:modified>
</cp:coreProperties>
</file>