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9"/>
    <a:srgbClr val="EFFFD9"/>
    <a:srgbClr val="CCFFCC"/>
    <a:srgbClr val="0000CC"/>
    <a:srgbClr val="E5FFFF"/>
    <a:srgbClr val="FFE1FF"/>
    <a:srgbClr val="E4D2F2"/>
    <a:srgbClr val="FFEAD5"/>
    <a:srgbClr val="E1FFFE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365625" y="1951038"/>
            <a:ext cx="4770438" cy="5062537"/>
            <a:chOff x="2750" y="1229"/>
            <a:chExt cx="3005" cy="3189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 rot="13500000" flipH="1">
              <a:off x="4453" y="3780"/>
              <a:ext cx="568" cy="568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 rot="16200000">
              <a:off x="4711" y="3319"/>
              <a:ext cx="858" cy="852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4947" y="2612"/>
              <a:ext cx="808" cy="808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3500000">
              <a:off x="2750" y="3164"/>
              <a:ext cx="1254" cy="1254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8100000" flipH="1">
              <a:off x="3721" y="2495"/>
              <a:ext cx="568" cy="568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384" y="2184"/>
              <a:ext cx="402" cy="1198"/>
              <a:chOff x="4384" y="2184"/>
              <a:chExt cx="402" cy="1198"/>
            </a:xfrm>
          </p:grpSpPr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4784" y="2194"/>
                <a:ext cx="0" cy="78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>
                <a:off x="4388" y="2582"/>
                <a:ext cx="0" cy="80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 flipV="1">
                <a:off x="4388" y="2980"/>
                <a:ext cx="398" cy="39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6" name="Line 12"/>
              <p:cNvSpPr>
                <a:spLocks noChangeShapeType="1"/>
              </p:cNvSpPr>
              <p:nvPr/>
            </p:nvSpPr>
            <p:spPr bwMode="auto">
              <a:xfrm flipV="1">
                <a:off x="4384" y="2184"/>
                <a:ext cx="402" cy="40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8900000">
              <a:off x="4388" y="1229"/>
              <a:ext cx="1254" cy="1254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1278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"/>
            <a:ext cx="7772400" cy="2438400"/>
          </a:xfrm>
        </p:spPr>
        <p:txBody>
          <a:bodyPr anchor="b"/>
          <a:lstStyle>
            <a:lvl1pPr>
              <a:lnSpc>
                <a:spcPct val="10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344863" y="2457450"/>
            <a:ext cx="5449887" cy="4497388"/>
            <a:chOff x="2107" y="1548"/>
            <a:chExt cx="3433" cy="2833"/>
          </a:xfrm>
        </p:grpSpPr>
        <p:sp>
          <p:nvSpPr>
            <p:cNvPr id="11280" name="AutoShape 16"/>
            <p:cNvSpPr>
              <a:spLocks noChangeArrowheads="1"/>
            </p:cNvSpPr>
            <p:nvPr/>
          </p:nvSpPr>
          <p:spPr bwMode="auto">
            <a:xfrm>
              <a:off x="4732" y="2114"/>
              <a:ext cx="808" cy="808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4061" y="1935"/>
              <a:ext cx="403" cy="1192"/>
            </a:xfrm>
            <a:custGeom>
              <a:avLst/>
              <a:gdLst/>
              <a:ahLst/>
              <a:cxnLst>
                <a:cxn ang="0">
                  <a:pos x="399" y="0"/>
                </a:cxn>
                <a:cxn ang="0">
                  <a:pos x="0" y="399"/>
                </a:cxn>
                <a:cxn ang="0">
                  <a:pos x="0" y="1191"/>
                </a:cxn>
                <a:cxn ang="0">
                  <a:pos x="402" y="789"/>
                </a:cxn>
                <a:cxn ang="0">
                  <a:pos x="399" y="0"/>
                </a:cxn>
              </a:cxnLst>
              <a:rect l="0" t="0" r="r" b="b"/>
              <a:pathLst>
                <a:path w="403" h="1192">
                  <a:moveTo>
                    <a:pt x="399" y="0"/>
                  </a:moveTo>
                  <a:lnTo>
                    <a:pt x="0" y="399"/>
                  </a:lnTo>
                  <a:lnTo>
                    <a:pt x="0" y="1191"/>
                  </a:lnTo>
                  <a:lnTo>
                    <a:pt x="402" y="789"/>
                  </a:lnTo>
                  <a:lnTo>
                    <a:pt x="399" y="0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 rot="18900000">
              <a:off x="2527" y="2630"/>
              <a:ext cx="1254" cy="1254"/>
            </a:xfrm>
            <a:prstGeom prst="rtTriangl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 rot="13500000" flipH="1">
              <a:off x="3812" y="3813"/>
              <a:ext cx="568" cy="568"/>
            </a:xfrm>
            <a:prstGeom prst="rtTriangl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4" name="AutoShape 20"/>
            <p:cNvSpPr>
              <a:spLocks noChangeArrowheads="1"/>
            </p:cNvSpPr>
            <p:nvPr/>
          </p:nvSpPr>
          <p:spPr bwMode="auto">
            <a:xfrm rot="16200000">
              <a:off x="4423" y="2927"/>
              <a:ext cx="858" cy="852"/>
            </a:xfrm>
            <a:prstGeom prst="rtTriangl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5" name="AutoShape 21"/>
            <p:cNvSpPr>
              <a:spLocks noChangeArrowheads="1"/>
            </p:cNvSpPr>
            <p:nvPr/>
          </p:nvSpPr>
          <p:spPr bwMode="auto">
            <a:xfrm rot="10800000">
              <a:off x="2107" y="1548"/>
              <a:ext cx="1254" cy="1254"/>
            </a:xfrm>
            <a:prstGeom prst="rtTriangl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86" name="AutoShape 22"/>
            <p:cNvSpPr>
              <a:spLocks noChangeArrowheads="1"/>
            </p:cNvSpPr>
            <p:nvPr/>
          </p:nvSpPr>
          <p:spPr bwMode="auto">
            <a:xfrm rot="8100000" flipH="1">
              <a:off x="3410" y="2702"/>
              <a:ext cx="568" cy="568"/>
            </a:xfrm>
            <a:prstGeom prst="rtTriangl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6588125" y="5181600"/>
            <a:ext cx="2555875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2400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876800" y="4733925"/>
            <a:ext cx="4259263" cy="377825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91440" tIns="0" rIns="91440" bIns="0" anchor="b">
            <a:spAutoFit/>
          </a:bodyPr>
          <a:lstStyle>
            <a:lvl1pPr marL="0" indent="0">
              <a:spcBef>
                <a:spcPct val="0"/>
              </a:spcBef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1129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291" name="Rectangle 2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5263" y="315913"/>
            <a:ext cx="1955800" cy="55943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4688" y="315913"/>
            <a:ext cx="5718175" cy="55943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6500" y="315913"/>
            <a:ext cx="7086600" cy="12763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74688" y="1795463"/>
            <a:ext cx="3836987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64075" y="1795463"/>
            <a:ext cx="3836988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0" y="6145213"/>
            <a:ext cx="1371600" cy="712787"/>
          </a:xfrm>
        </p:spPr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676400" y="6400800"/>
            <a:ext cx="33528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6477000"/>
            <a:ext cx="304800" cy="381000"/>
          </a:xfrm>
        </p:spPr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74688" y="1795463"/>
            <a:ext cx="38369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64075" y="1795463"/>
            <a:ext cx="38369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FF66"/>
          </a:fgClr>
          <a:bgClr>
            <a:srgbClr val="00C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 rot="6480000" flipH="1">
            <a:off x="730250" y="1489075"/>
            <a:ext cx="901700" cy="901700"/>
          </a:xfrm>
          <a:prstGeom prst="rtTriangle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ru-RU" sz="2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06500" y="315913"/>
            <a:ext cx="70866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795463"/>
            <a:ext cx="7826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145213"/>
            <a:ext cx="13716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40910395-52C7-40E3-AFDD-11AD82AE2016}" type="datetimeFigureOut">
              <a:rPr lang="ru-RU" smtClean="0"/>
              <a:pPr/>
              <a:t>08.12.2010</a:t>
            </a:fld>
            <a:endParaRPr lang="ru-RU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400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ru-R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1600" y="6477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721995F-7C37-4257-B56B-9BF6E95E0EF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65625" y="1951038"/>
            <a:ext cx="4770438" cy="5062537"/>
            <a:chOff x="2750" y="1229"/>
            <a:chExt cx="3005" cy="3189"/>
          </a:xfrm>
        </p:grpSpPr>
        <p:sp>
          <p:nvSpPr>
            <p:cNvPr id="10249" name="AutoShape 9"/>
            <p:cNvSpPr>
              <a:spLocks noChangeArrowheads="1"/>
            </p:cNvSpPr>
            <p:nvPr/>
          </p:nvSpPr>
          <p:spPr bwMode="auto">
            <a:xfrm rot="13500000" flipH="1">
              <a:off x="4453" y="3780"/>
              <a:ext cx="568" cy="568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 rot="16200000">
              <a:off x="4711" y="3319"/>
              <a:ext cx="858" cy="852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>
              <a:off x="4947" y="2612"/>
              <a:ext cx="808" cy="808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 rot="13500000">
              <a:off x="2750" y="3164"/>
              <a:ext cx="1254" cy="1254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53" name="AutoShape 13"/>
            <p:cNvSpPr>
              <a:spLocks noChangeArrowheads="1"/>
            </p:cNvSpPr>
            <p:nvPr/>
          </p:nvSpPr>
          <p:spPr bwMode="auto">
            <a:xfrm rot="8100000" flipH="1">
              <a:off x="3721" y="2495"/>
              <a:ext cx="568" cy="568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384" y="2184"/>
              <a:ext cx="402" cy="1198"/>
              <a:chOff x="4384" y="2184"/>
              <a:chExt cx="402" cy="1198"/>
            </a:xfrm>
          </p:grpSpPr>
          <p:sp>
            <p:nvSpPr>
              <p:cNvPr id="10255" name="Line 15"/>
              <p:cNvSpPr>
                <a:spLocks noChangeShapeType="1"/>
              </p:cNvSpPr>
              <p:nvPr/>
            </p:nvSpPr>
            <p:spPr bwMode="auto">
              <a:xfrm>
                <a:off x="4784" y="2194"/>
                <a:ext cx="0" cy="784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56" name="Line 16"/>
              <p:cNvSpPr>
                <a:spLocks noChangeShapeType="1"/>
              </p:cNvSpPr>
              <p:nvPr/>
            </p:nvSpPr>
            <p:spPr bwMode="auto">
              <a:xfrm>
                <a:off x="4388" y="2582"/>
                <a:ext cx="0" cy="80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57" name="Line 17"/>
              <p:cNvSpPr>
                <a:spLocks noChangeShapeType="1"/>
              </p:cNvSpPr>
              <p:nvPr/>
            </p:nvSpPr>
            <p:spPr bwMode="auto">
              <a:xfrm flipV="1">
                <a:off x="4388" y="2980"/>
                <a:ext cx="398" cy="39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58" name="Line 18"/>
              <p:cNvSpPr>
                <a:spLocks noChangeShapeType="1"/>
              </p:cNvSpPr>
              <p:nvPr/>
            </p:nvSpPr>
            <p:spPr bwMode="auto">
              <a:xfrm flipV="1">
                <a:off x="4384" y="2184"/>
                <a:ext cx="402" cy="40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0259" name="AutoShape 19"/>
            <p:cNvSpPr>
              <a:spLocks noChangeArrowheads="1"/>
            </p:cNvSpPr>
            <p:nvPr/>
          </p:nvSpPr>
          <p:spPr bwMode="auto">
            <a:xfrm rot="18900000">
              <a:off x="4388" y="1229"/>
              <a:ext cx="1254" cy="1254"/>
            </a:xfrm>
            <a:prstGeom prst="rtTriangl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ransition/>
  <p:txStyles>
    <p:titleStyle>
      <a:lvl1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Arial Black" pitchFamily="34" charset="0"/>
        </a:defRPr>
      </a:lvl2pPr>
      <a:lvl3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Arial Black" pitchFamily="34" charset="0"/>
        </a:defRPr>
      </a:lvl3pPr>
      <a:lvl4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Arial Black" pitchFamily="34" charset="0"/>
        </a:defRPr>
      </a:lvl4pPr>
      <a:lvl5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Arial Black" pitchFamily="34" charset="0"/>
        </a:defRPr>
      </a:lvl5pPr>
      <a:lvl6pPr marL="457200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Arial Black" pitchFamily="34" charset="0"/>
        </a:defRPr>
      </a:lvl6pPr>
      <a:lvl7pPr marL="914400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Arial Black" pitchFamily="34" charset="0"/>
        </a:defRPr>
      </a:lvl7pPr>
      <a:lvl8pPr marL="1371600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Arial Black" pitchFamily="34" charset="0"/>
        </a:defRPr>
      </a:lvl8pPr>
      <a:lvl9pPr marL="1828800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143636" y="285728"/>
            <a:ext cx="28021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Група 14 </a:t>
            </a:r>
            <a:r>
              <a:rPr kumimoji="0" lang="uk-UA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ЕП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-10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Ізотова Анастасія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1357298"/>
            <a:ext cx="7889852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uk-UA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ПЛАН ЗАНЯТТЯ </a:t>
            </a:r>
            <a:r>
              <a:rPr lang="ru-RU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№</a:t>
            </a:r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ru-RU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14348" y="2591226"/>
            <a:ext cx="8001024" cy="280076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431925" marR="0" lvl="0" indent="-1431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400" b="1" i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Тема: </a:t>
            </a:r>
            <a:r>
              <a:rPr kumimoji="0" lang="uk-UA" sz="4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РОЗВ’ЯЗУВАННЯ ВПРАВ НА ПЛОЩУ КРИВОЛІНІЙНОЇ ТРАПЕЦІЇ</a:t>
            </a:r>
            <a:endParaRPr kumimoji="0" lang="uk-UA" sz="4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62"/>
          <p:cNvSpPr/>
          <p:nvPr/>
        </p:nvSpPr>
        <p:spPr bwMode="auto">
          <a:xfrm>
            <a:off x="2214546" y="4714908"/>
            <a:ext cx="4214842" cy="21431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720" y="1000108"/>
            <a:ext cx="8572528" cy="2062103"/>
          </a:xfrm>
          <a:prstGeom prst="rect">
            <a:avLst/>
          </a:prstGeom>
          <a:solidFill>
            <a:srgbClr val="FFEAD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ОБЧИСЛИТИ ПЛОЩУ КРИВОЛІНІЙНОЇ ТРАПЕЦІЇ, ЯКА ОБМЕЖЕНА ВІССЮ АБСЦИС, ПРЯМИМИ </a:t>
            </a:r>
            <a:r>
              <a:rPr lang="uk-UA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uk-UA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0,х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І ГРАФІКОМ ФУНКЦІЇ</a:t>
            </a:r>
            <a:endParaRPr kumimoji="0" lang="uk-UA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214290"/>
            <a:ext cx="314327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Приклад 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3143248"/>
            <a:ext cx="7645202" cy="1500198"/>
          </a:xfrm>
          <a:prstGeom prst="rect">
            <a:avLst/>
          </a:prstGeom>
          <a:solidFill>
            <a:srgbClr val="EFF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3286124"/>
            <a:ext cx="5143500" cy="1123950"/>
          </a:xfrm>
          <a:prstGeom prst="rect">
            <a:avLst/>
          </a:prstGeom>
          <a:noFill/>
        </p:spPr>
      </p:pic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3286116" y="4643446"/>
            <a:ext cx="285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5786446" y="6457890"/>
            <a:ext cx="285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Х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3929058" y="6457890"/>
            <a:ext cx="285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3610" name="Group 58"/>
          <p:cNvGrpSpPr>
            <a:grpSpLocks/>
          </p:cNvGrpSpPr>
          <p:nvPr/>
        </p:nvGrpSpPr>
        <p:grpSpPr bwMode="auto">
          <a:xfrm>
            <a:off x="2857488" y="4714898"/>
            <a:ext cx="2922588" cy="2000250"/>
            <a:chOff x="1620" y="12143"/>
            <a:chExt cx="4602" cy="3149"/>
          </a:xfrm>
        </p:grpSpPr>
        <p:cxnSp>
          <p:nvCxnSpPr>
            <p:cNvPr id="23611" name="AutoShape 59"/>
            <p:cNvCxnSpPr>
              <a:cxnSpLocks noChangeShapeType="1"/>
            </p:cNvCxnSpPr>
            <p:nvPr/>
          </p:nvCxnSpPr>
          <p:spPr bwMode="auto">
            <a:xfrm>
              <a:off x="5404" y="12853"/>
              <a:ext cx="0" cy="21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</p:cxnSp>
        <p:grpSp>
          <p:nvGrpSpPr>
            <p:cNvPr id="23612" name="Group 60"/>
            <p:cNvGrpSpPr>
              <a:grpSpLocks/>
            </p:cNvGrpSpPr>
            <p:nvPr/>
          </p:nvGrpSpPr>
          <p:grpSpPr bwMode="auto">
            <a:xfrm>
              <a:off x="1620" y="12143"/>
              <a:ext cx="4602" cy="3149"/>
              <a:chOff x="1620" y="12143"/>
              <a:chExt cx="4602" cy="3149"/>
            </a:xfrm>
          </p:grpSpPr>
          <p:grpSp>
            <p:nvGrpSpPr>
              <p:cNvPr id="23613" name="Group 61"/>
              <p:cNvGrpSpPr>
                <a:grpSpLocks/>
              </p:cNvGrpSpPr>
              <p:nvPr/>
            </p:nvGrpSpPr>
            <p:grpSpPr bwMode="auto">
              <a:xfrm>
                <a:off x="1620" y="12143"/>
                <a:ext cx="4602" cy="3149"/>
                <a:chOff x="1620" y="12143"/>
                <a:chExt cx="4602" cy="3149"/>
              </a:xfrm>
            </p:grpSpPr>
            <p:cxnSp>
              <p:nvCxnSpPr>
                <p:cNvPr id="23614" name="AutoShape 62"/>
                <p:cNvCxnSpPr>
                  <a:cxnSpLocks noChangeShapeType="1"/>
                </p:cNvCxnSpPr>
                <p:nvPr/>
              </p:nvCxnSpPr>
              <p:spPr bwMode="auto">
                <a:xfrm>
                  <a:off x="2859" y="12143"/>
                  <a:ext cx="0" cy="314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23615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2493" y="15023"/>
                  <a:ext cx="372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616" name="Freeform 64"/>
                <p:cNvSpPr>
                  <a:spLocks/>
                </p:cNvSpPr>
                <p:nvPr/>
              </p:nvSpPr>
              <p:spPr bwMode="auto">
                <a:xfrm rot="10424215">
                  <a:off x="1620" y="12555"/>
                  <a:ext cx="2550" cy="1840"/>
                </a:xfrm>
                <a:custGeom>
                  <a:avLst/>
                  <a:gdLst/>
                  <a:ahLst/>
                  <a:cxnLst>
                    <a:cxn ang="0">
                      <a:pos x="0" y="1216"/>
                    </a:cxn>
                    <a:cxn ang="0">
                      <a:pos x="1591" y="45"/>
                    </a:cxn>
                    <a:cxn ang="0">
                      <a:pos x="2859" y="1485"/>
                    </a:cxn>
                  </a:cxnLst>
                  <a:rect l="0" t="0" r="r" b="b"/>
                  <a:pathLst>
                    <a:path w="2859" h="1485">
                      <a:moveTo>
                        <a:pt x="0" y="1216"/>
                      </a:moveTo>
                      <a:cubicBezTo>
                        <a:pt x="557" y="608"/>
                        <a:pt x="1115" y="0"/>
                        <a:pt x="1591" y="45"/>
                      </a:cubicBezTo>
                      <a:cubicBezTo>
                        <a:pt x="2067" y="90"/>
                        <a:pt x="2648" y="1243"/>
                        <a:pt x="2859" y="1485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617" name="Freeform 65"/>
                <p:cNvSpPr>
                  <a:spLocks/>
                </p:cNvSpPr>
                <p:nvPr/>
              </p:nvSpPr>
              <p:spPr bwMode="auto">
                <a:xfrm rot="10424215">
                  <a:off x="2974" y="12555"/>
                  <a:ext cx="2550" cy="1840"/>
                </a:xfrm>
                <a:custGeom>
                  <a:avLst/>
                  <a:gdLst/>
                  <a:ahLst/>
                  <a:cxnLst>
                    <a:cxn ang="0">
                      <a:pos x="0" y="1216"/>
                    </a:cxn>
                    <a:cxn ang="0">
                      <a:pos x="1591" y="45"/>
                    </a:cxn>
                    <a:cxn ang="0">
                      <a:pos x="2859" y="1485"/>
                    </a:cxn>
                  </a:cxnLst>
                  <a:rect l="0" t="0" r="r" b="b"/>
                  <a:pathLst>
                    <a:path w="2859" h="1485">
                      <a:moveTo>
                        <a:pt x="0" y="1216"/>
                      </a:moveTo>
                      <a:cubicBezTo>
                        <a:pt x="557" y="608"/>
                        <a:pt x="1115" y="0"/>
                        <a:pt x="1591" y="45"/>
                      </a:cubicBezTo>
                      <a:cubicBezTo>
                        <a:pt x="2067" y="90"/>
                        <a:pt x="2648" y="1243"/>
                        <a:pt x="2859" y="1485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23618" name="AutoShape 66"/>
                <p:cNvCxnSpPr>
                  <a:cxnSpLocks noChangeShapeType="1"/>
                </p:cNvCxnSpPr>
                <p:nvPr/>
              </p:nvCxnSpPr>
              <p:spPr bwMode="auto">
                <a:xfrm>
                  <a:off x="3558" y="13410"/>
                  <a:ext cx="0" cy="163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3619" name="Group 67"/>
              <p:cNvGrpSpPr>
                <a:grpSpLocks/>
              </p:cNvGrpSpPr>
              <p:nvPr/>
            </p:nvGrpSpPr>
            <p:grpSpPr bwMode="auto">
              <a:xfrm>
                <a:off x="2859" y="13949"/>
                <a:ext cx="699" cy="1074"/>
                <a:chOff x="2859" y="13949"/>
                <a:chExt cx="699" cy="1074"/>
              </a:xfrm>
            </p:grpSpPr>
            <p:cxnSp>
              <p:nvCxnSpPr>
                <p:cNvPr id="23620" name="AutoShape 68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59" y="13949"/>
                  <a:ext cx="699" cy="51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1" name="AutoShape 69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59" y="14037"/>
                  <a:ext cx="699" cy="51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2" name="AutoShape 70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59" y="14134"/>
                  <a:ext cx="699" cy="51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3" name="AutoShape 71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59" y="14222"/>
                  <a:ext cx="699" cy="51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4" name="AutoShape 72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59" y="14307"/>
                  <a:ext cx="699" cy="51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5" name="AutoShape 7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59" y="14395"/>
                  <a:ext cx="699" cy="51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6" name="AutoShape 7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59" y="14510"/>
                  <a:ext cx="699" cy="51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7" name="AutoShape 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09" y="14585"/>
                  <a:ext cx="528" cy="424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8" name="AutoShape 76"/>
                <p:cNvCxnSpPr>
                  <a:cxnSpLocks noChangeShapeType="1"/>
                </p:cNvCxnSpPr>
                <p:nvPr/>
              </p:nvCxnSpPr>
              <p:spPr bwMode="auto">
                <a:xfrm flipH="1">
                  <a:off x="3101" y="14647"/>
                  <a:ext cx="457" cy="376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29" name="AutoShape 7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194" y="14735"/>
                  <a:ext cx="364" cy="288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30" name="AutoShape 7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265" y="14806"/>
                  <a:ext cx="293" cy="20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31" name="AutoShape 79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43" y="14863"/>
                  <a:ext cx="215" cy="160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3632" name="Group 80"/>
              <p:cNvGrpSpPr>
                <a:grpSpLocks/>
              </p:cNvGrpSpPr>
              <p:nvPr/>
            </p:nvGrpSpPr>
            <p:grpSpPr bwMode="auto">
              <a:xfrm>
                <a:off x="3508" y="13210"/>
                <a:ext cx="1896" cy="1827"/>
                <a:chOff x="3508" y="13210"/>
                <a:chExt cx="1896" cy="1827"/>
              </a:xfrm>
            </p:grpSpPr>
            <p:cxnSp>
              <p:nvCxnSpPr>
                <p:cNvPr id="23633" name="AutoShape 81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58" y="14367"/>
                  <a:ext cx="574" cy="32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34" name="AutoShape 82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58" y="14307"/>
                  <a:ext cx="512" cy="337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35" name="AutoShape 8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58" y="14261"/>
                  <a:ext cx="451" cy="289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36" name="AutoShape 84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58" y="14222"/>
                  <a:ext cx="362" cy="240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37" name="AutoShape 8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58" y="14155"/>
                  <a:ext cx="328" cy="240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38" name="AutoShape 86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42" y="14134"/>
                  <a:ext cx="272" cy="173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39" name="AutoShape 8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08" y="14037"/>
                  <a:ext cx="278" cy="224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40" name="AutoShape 8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508" y="14020"/>
                  <a:ext cx="239" cy="169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23641" name="Group 89"/>
                <p:cNvGrpSpPr>
                  <a:grpSpLocks/>
                </p:cNvGrpSpPr>
                <p:nvPr/>
              </p:nvGrpSpPr>
              <p:grpSpPr bwMode="auto">
                <a:xfrm>
                  <a:off x="3558" y="13210"/>
                  <a:ext cx="1846" cy="1827"/>
                  <a:chOff x="3558" y="13210"/>
                  <a:chExt cx="1846" cy="1827"/>
                </a:xfrm>
              </p:grpSpPr>
              <p:cxnSp>
                <p:nvCxnSpPr>
                  <p:cNvPr id="23642" name="AutoShape 9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58" y="13210"/>
                    <a:ext cx="246" cy="142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43" name="AutoShape 9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052" y="13299"/>
                    <a:ext cx="352" cy="195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44" name="AutoShape 9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935" y="13410"/>
                    <a:ext cx="469" cy="279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45" name="AutoShape 9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830" y="13533"/>
                    <a:ext cx="574" cy="323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46" name="AutoShape 9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668" y="13649"/>
                    <a:ext cx="736" cy="388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47" name="AutoShape 9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485" y="14510"/>
                    <a:ext cx="919" cy="499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48" name="AutoShape 9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314" y="14395"/>
                    <a:ext cx="1090" cy="614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49" name="AutoShape 9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170" y="14307"/>
                    <a:ext cx="1234" cy="702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0" name="AutoShape 9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009" y="14222"/>
                    <a:ext cx="1395" cy="787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1" name="AutoShape 9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70" y="14121"/>
                    <a:ext cx="1534" cy="888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2" name="AutoShape 10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714" y="14020"/>
                    <a:ext cx="1690" cy="989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3" name="AutoShape 10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558" y="13918"/>
                    <a:ext cx="1846" cy="1044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4" name="AutoShape 10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558" y="13817"/>
                    <a:ext cx="1808" cy="1046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5" name="AutoShape 10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586" y="13733"/>
                    <a:ext cx="1818" cy="1043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6" name="AutoShape 10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615" y="14585"/>
                    <a:ext cx="751" cy="424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7" name="AutoShape 10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54" y="14639"/>
                    <a:ext cx="650" cy="370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8" name="AutoShape 10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935" y="14735"/>
                    <a:ext cx="469" cy="274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3659" name="AutoShape 10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090" y="14820"/>
                    <a:ext cx="314" cy="217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</p:grp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3428992" y="6457890"/>
            <a:ext cx="285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71" name="Rectangle 57"/>
          <p:cNvSpPr>
            <a:spLocks noChangeArrowheads="1"/>
          </p:cNvSpPr>
          <p:nvPr/>
        </p:nvSpPr>
        <p:spPr bwMode="auto">
          <a:xfrm>
            <a:off x="5143504" y="6457890"/>
            <a:ext cx="285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72" name="Rectangle 57"/>
          <p:cNvSpPr>
            <a:spLocks noChangeArrowheads="1"/>
          </p:cNvSpPr>
          <p:nvPr/>
        </p:nvSpPr>
        <p:spPr bwMode="auto">
          <a:xfrm>
            <a:off x="3357554" y="6000768"/>
            <a:ext cx="285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928670"/>
            <a:ext cx="215796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uk-UA" sz="3200" b="1" dirty="0">
                <a:latin typeface="Times New Roman" pitchFamily="18" charset="0"/>
                <a:cs typeface="Times New Roman" pitchFamily="18" charset="0"/>
              </a:rPr>
              <a:t>Приклад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285728"/>
            <a:ext cx="8215370" cy="63094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5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ЗАКР</a:t>
            </a:r>
            <a:r>
              <a:rPr lang="uk-UA" sz="35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ІП</a:t>
            </a:r>
            <a:r>
              <a:rPr lang="ru-RU" sz="35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ЛЕННЯ </a:t>
            </a:r>
            <a:r>
              <a:rPr lang="uk-UA" sz="35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ЗНАНЬ</a:t>
            </a:r>
            <a:endParaRPr lang="ru-RU" sz="35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714348" y="1643050"/>
            <a:ext cx="7500990" cy="1569660"/>
          </a:xfrm>
          <a:prstGeom prst="rect">
            <a:avLst/>
          </a:prstGeom>
          <a:solidFill>
            <a:srgbClr val="E4D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ОБЧИСЛИТИ ПЛОЩУ ФІГУРИ,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ЯКА ОБМЕЖЕНА СИНУСОЇДОЮ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 ВІДРІЗКУ [0;2π]</a:t>
            </a:r>
            <a:endParaRPr kumimoji="0" lang="uk-UA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2357422" y="3286124"/>
            <a:ext cx="4161773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00034" y="4857760"/>
            <a:ext cx="8143932" cy="1785950"/>
          </a:xfrm>
          <a:prstGeom prst="rect">
            <a:avLst/>
          </a:prstGeom>
          <a:solidFill>
            <a:srgbClr val="FFEF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,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00100" y="5500702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Маємо,</a:t>
            </a:r>
            <a:endParaRPr lang="ru-RU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4929198"/>
            <a:ext cx="5572164" cy="1673374"/>
          </a:xfrm>
          <a:prstGeom prst="rect">
            <a:avLst/>
          </a:prstGeom>
          <a:noFill/>
        </p:spPr>
      </p:pic>
      <p:cxnSp>
        <p:nvCxnSpPr>
          <p:cNvPr id="15" name="Прямая соединительная линия 14"/>
          <p:cNvCxnSpPr/>
          <p:nvPr/>
        </p:nvCxnSpPr>
        <p:spPr>
          <a:xfrm rot="5400000">
            <a:off x="6322231" y="5250669"/>
            <a:ext cx="64294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643702" y="485776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2π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643702" y="52863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π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142852"/>
            <a:ext cx="79569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800" b="1" i="0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РОБОТА В ГРУПАХ </a:t>
            </a:r>
            <a:endParaRPr kumimoji="0" lang="ru-RU" sz="4800" b="1" i="0" u="none" strike="noStrike" cap="none" spc="50" normalizeH="0" baseline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uk-UA" sz="4000" b="1" i="0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під керівництвом викладача)</a:t>
            </a:r>
            <a:endParaRPr lang="ru-RU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28596" y="1924310"/>
            <a:ext cx="8113311" cy="1323439"/>
          </a:xfrm>
          <a:prstGeom prst="rect">
            <a:avLst/>
          </a:prstGeom>
          <a:solidFill>
            <a:srgbClr val="E5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ОБЧИСЛИТИ ПЛОЩУ ФІГУРИ,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ЯКА ОБМЕЖЕНА ЛІНІЯМИ:</a:t>
            </a:r>
            <a:endParaRPr kumimoji="0" lang="uk-UA" sz="40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араллелограмм 7"/>
          <p:cNvSpPr/>
          <p:nvPr/>
        </p:nvSpPr>
        <p:spPr>
          <a:xfrm>
            <a:off x="785786" y="3643314"/>
            <a:ext cx="7500990" cy="2643206"/>
          </a:xfrm>
          <a:prstGeom prst="parallelogram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857356" y="3786190"/>
            <a:ext cx="578647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=3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-1,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=0, 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 2,  </a:t>
            </a:r>
            <a:r>
              <a:rPr kumimoji="0" lang="uk-UA" sz="36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 4 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-2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+4=0,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+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-5=0,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=0 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-2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+3,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=0,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=0,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=3 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=4-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+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-2=0</a:t>
            </a:r>
            <a:endParaRPr kumimoji="0" lang="uk-UA" sz="3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9" name="8-конечная звезда 8"/>
          <p:cNvSpPr/>
          <p:nvPr/>
        </p:nvSpPr>
        <p:spPr>
          <a:xfrm>
            <a:off x="928662" y="3929066"/>
            <a:ext cx="642942" cy="500066"/>
          </a:xfrm>
          <a:prstGeom prst="star8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 smtClean="0"/>
              <a:t>1</a:t>
            </a:r>
            <a:endParaRPr lang="ru-RU" sz="3000" b="1" dirty="0"/>
          </a:p>
        </p:txBody>
      </p:sp>
      <p:sp>
        <p:nvSpPr>
          <p:cNvPr id="10" name="8-конечная звезда 9"/>
          <p:cNvSpPr/>
          <p:nvPr/>
        </p:nvSpPr>
        <p:spPr>
          <a:xfrm>
            <a:off x="928662" y="4500570"/>
            <a:ext cx="642942" cy="500066"/>
          </a:xfrm>
          <a:prstGeom prst="star8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 smtClean="0"/>
              <a:t>2</a:t>
            </a:r>
            <a:endParaRPr lang="ru-RU" sz="3000" b="1" dirty="0"/>
          </a:p>
        </p:txBody>
      </p:sp>
      <p:sp>
        <p:nvSpPr>
          <p:cNvPr id="11" name="8-конечная звезда 10"/>
          <p:cNvSpPr/>
          <p:nvPr/>
        </p:nvSpPr>
        <p:spPr>
          <a:xfrm>
            <a:off x="928662" y="5072074"/>
            <a:ext cx="642942" cy="500066"/>
          </a:xfrm>
          <a:prstGeom prst="star8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 smtClean="0"/>
              <a:t>3</a:t>
            </a:r>
            <a:endParaRPr lang="ru-RU" sz="3000" b="1" dirty="0"/>
          </a:p>
        </p:txBody>
      </p:sp>
      <p:sp>
        <p:nvSpPr>
          <p:cNvPr id="12" name="8-конечная звезда 11"/>
          <p:cNvSpPr/>
          <p:nvPr/>
        </p:nvSpPr>
        <p:spPr>
          <a:xfrm>
            <a:off x="928662" y="5572140"/>
            <a:ext cx="642942" cy="500066"/>
          </a:xfrm>
          <a:prstGeom prst="star8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 smtClean="0"/>
              <a:t>4</a:t>
            </a:r>
            <a:endParaRPr lang="ru-RU" sz="3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57356" y="357166"/>
            <a:ext cx="54725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Д\ЗАВДАННЯ </a:t>
            </a:r>
            <a:endParaRPr lang="ru-RU" sz="6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500174"/>
            <a:ext cx="7572428" cy="1200329"/>
          </a:xfrm>
          <a:prstGeom prst="rect">
            <a:avLst/>
          </a:prstGeom>
          <a:solidFill>
            <a:srgbClr val="EFFFD9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ОБЧИСЛИТИ ПЛОЩУ ФІГУРИ, ЯКА ОБМЕЖЕНА ЛІНІЯМИ: 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428596" y="3286124"/>
            <a:ext cx="3786214" cy="3000396"/>
          </a:xfrm>
          <a:prstGeom prst="round2Diag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000100" y="3863980"/>
            <a:ext cx="28575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у=2х</a:t>
            </a:r>
            <a:r>
              <a:rPr kumimoji="0" lang="uk-UA" sz="4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uk-UA" sz="4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-х, 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4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</a:rPr>
              <a:t>у+2х-2=0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4786314" y="3286124"/>
            <a:ext cx="3786214" cy="3000396"/>
          </a:xfrm>
          <a:prstGeom prst="round2Diag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429256" y="3863980"/>
            <a:ext cx="28575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4000" dirty="0">
                <a:solidFill>
                  <a:schemeClr val="tx2"/>
                </a:solidFill>
              </a:rPr>
              <a:t>у=2х</a:t>
            </a:r>
            <a:r>
              <a:rPr lang="uk-UA" sz="4000" baseline="30000" dirty="0">
                <a:solidFill>
                  <a:schemeClr val="tx2"/>
                </a:solidFill>
              </a:rPr>
              <a:t>2</a:t>
            </a:r>
            <a:r>
              <a:rPr lang="uk-UA" sz="4000" dirty="0">
                <a:solidFill>
                  <a:schemeClr val="tx2"/>
                </a:solidFill>
              </a:rPr>
              <a:t>, </a:t>
            </a:r>
            <a:endParaRPr lang="ru-RU" sz="4000" dirty="0">
              <a:solidFill>
                <a:schemeClr val="tx2"/>
              </a:solidFill>
            </a:endParaRPr>
          </a:p>
          <a:p>
            <a:endParaRPr lang="uk-UA" sz="2000" dirty="0" smtClean="0">
              <a:solidFill>
                <a:schemeClr val="tx2"/>
              </a:solidFill>
            </a:endParaRPr>
          </a:p>
          <a:p>
            <a:r>
              <a:rPr lang="uk-UA" sz="4000" dirty="0" smtClean="0">
                <a:solidFill>
                  <a:schemeClr val="tx2"/>
                </a:solidFill>
              </a:rPr>
              <a:t>у=х</a:t>
            </a:r>
            <a:r>
              <a:rPr lang="uk-UA" sz="4000" baseline="30000" dirty="0" smtClean="0">
                <a:solidFill>
                  <a:schemeClr val="tx2"/>
                </a:solidFill>
              </a:rPr>
              <a:t>2</a:t>
            </a:r>
            <a:r>
              <a:rPr lang="uk-UA" sz="4000" dirty="0" smtClean="0">
                <a:solidFill>
                  <a:schemeClr val="tx2"/>
                </a:solidFill>
              </a:rPr>
              <a:t>+х+2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13" name="Блок-схема: извлечение 12"/>
          <p:cNvSpPr/>
          <p:nvPr/>
        </p:nvSpPr>
        <p:spPr>
          <a:xfrm>
            <a:off x="357158" y="2786058"/>
            <a:ext cx="1285884" cy="857256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1</a:t>
            </a:r>
            <a:endParaRPr lang="ru-RU" sz="3600" b="1" dirty="0"/>
          </a:p>
        </p:txBody>
      </p:sp>
      <p:sp>
        <p:nvSpPr>
          <p:cNvPr id="14" name="Блок-схема: извлечение 13"/>
          <p:cNvSpPr/>
          <p:nvPr/>
        </p:nvSpPr>
        <p:spPr>
          <a:xfrm>
            <a:off x="4714876" y="2786058"/>
            <a:ext cx="1285884" cy="857256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2</a:t>
            </a:r>
            <a:endParaRPr lang="ru-RU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285852" y="1142984"/>
            <a:ext cx="6215106" cy="3416320"/>
          </a:xfrm>
          <a:prstGeom prst="rec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72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 ЗАНЯТТЯ</a:t>
            </a:r>
            <a:r>
              <a:rPr kumimoji="0" lang="uk-UA" sz="7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uk-UA" sz="7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практичне</a:t>
            </a:r>
            <a:endParaRPr kumimoji="0" lang="uk-UA" sz="72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785794"/>
            <a:ext cx="8429684" cy="455509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6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МЕТА:  </a:t>
            </a:r>
          </a:p>
          <a:p>
            <a:pPr marL="2330450" marR="0" lvl="0" indent="-2330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дидактична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 розвивати   навички   знаходження   площі   криволінійної  трапеції,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означеного інтегралу.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330450" marR="0" lvl="0" indent="-2330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розвиваюча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розвивати аналітичне мислення, пам'ять, увагу.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330450" marR="0" lvl="0" indent="-2330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виховна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виховувати акуратність у записах.</a:t>
            </a:r>
            <a:endParaRPr kumimoji="0" lang="uk-UA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71472" y="825325"/>
            <a:ext cx="8072494" cy="5062924"/>
          </a:xfrm>
          <a:prstGeom prst="rect">
            <a:avLst/>
          </a:prstGeom>
          <a:gradFill>
            <a:gsLst>
              <a:gs pos="0">
                <a:srgbClr val="CCFF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5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АКТУАЛІЗАЦІЯ ОПОРНИХ ЗНАНЬ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3413" marR="0" lvl="0" indent="-633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Поняття первісної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3413" marR="0" lvl="0" indent="-633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Поняття неозначеного інтеграла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3413" marR="0" lvl="0" indent="-633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Формули безпосереднього інтегрування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3413" marR="0" lvl="0" indent="-633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Поняття означеного інтеграла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3413" marR="0" lvl="0" indent="-633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Поняття криволінійної трапеції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3413" marR="0" lvl="0" indent="-633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Формула </a:t>
            </a:r>
            <a:r>
              <a:rPr kumimoji="0" lang="uk-UA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Ньютона-Лейбніца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3413" marR="0" lvl="0" indent="-633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Формула знаходження площі криволінійної трапеції</a:t>
            </a:r>
            <a:endParaRPr kumimoji="0" lang="uk-UA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00100" y="285728"/>
            <a:ext cx="7419531" cy="1754326"/>
          </a:xfrm>
          <a:prstGeom prst="rect">
            <a:avLst/>
          </a:prstGeom>
          <a:solidFill>
            <a:srgbClr val="FFFF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0" lang="uk-UA" sz="5400" b="1" i="0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Розв'язування </a:t>
            </a:r>
          </a:p>
          <a:p>
            <a:pPr algn="ctr"/>
            <a:r>
              <a:rPr kumimoji="0" lang="uk-UA" sz="5400" b="1" i="0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тренувальних вправ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2285992"/>
            <a:ext cx="8072494" cy="1200329"/>
          </a:xfrm>
          <a:prstGeom prst="rect">
            <a:avLst/>
          </a:prstGeom>
          <a:solidFill>
            <a:srgbClr val="B9EDFF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0000CC"/>
                </a:solidFill>
              </a:rPr>
              <a:t>Знайти </a:t>
            </a:r>
            <a:r>
              <a:rPr lang="uk-UA" sz="3600" b="1" dirty="0">
                <a:solidFill>
                  <a:srgbClr val="0000CC"/>
                </a:solidFill>
              </a:rPr>
              <a:t>множину всіх первісних </a:t>
            </a:r>
            <a:endParaRPr lang="uk-UA" sz="3600" b="1" dirty="0" smtClean="0">
              <a:solidFill>
                <a:srgbClr val="0000CC"/>
              </a:solidFill>
            </a:endParaRPr>
          </a:p>
          <a:p>
            <a:pPr algn="ctr"/>
            <a:r>
              <a:rPr lang="uk-UA" sz="3600" b="1" dirty="0" smtClean="0">
                <a:solidFill>
                  <a:srgbClr val="0000CC"/>
                </a:solidFill>
              </a:rPr>
              <a:t>функції </a:t>
            </a:r>
            <a:r>
              <a:rPr lang="en-US" sz="3600" b="1" dirty="0">
                <a:solidFill>
                  <a:srgbClr val="0000CC"/>
                </a:solidFill>
              </a:rPr>
              <a:t>f</a:t>
            </a:r>
            <a:r>
              <a:rPr lang="ru-RU" sz="3600" b="1" dirty="0">
                <a:solidFill>
                  <a:srgbClr val="0000CC"/>
                </a:solidFill>
              </a:rPr>
              <a:t>(</a:t>
            </a:r>
            <a:r>
              <a:rPr lang="en-US" sz="3600" b="1" dirty="0">
                <a:solidFill>
                  <a:srgbClr val="0000CC"/>
                </a:solidFill>
              </a:rPr>
              <a:t>x</a:t>
            </a:r>
            <a:r>
              <a:rPr lang="ru-RU" sz="3600" b="1" dirty="0">
                <a:solidFill>
                  <a:srgbClr val="0000CC"/>
                </a:solidFill>
              </a:rPr>
              <a:t>):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4143380"/>
            <a:ext cx="2500330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786050" y="4143380"/>
            <a:ext cx="300039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929322" y="4143380"/>
            <a:ext cx="300039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28596" y="4714884"/>
            <a:ext cx="221457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f</a:t>
            </a:r>
            <a:r>
              <a:rPr kumimoji="0" lang="ru-RU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x</a:t>
            </a:r>
            <a:r>
              <a:rPr kumimoji="0" lang="ru-RU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=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+</a:t>
            </a: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 x</a:t>
            </a:r>
            <a:r>
              <a:rPr kumimoji="0" lang="ru-RU" sz="3000" b="1" i="0" u="none" strike="noStrike" cap="none" normalizeH="0" baseline="3000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</a:rPr>
              <a:t>4</a:t>
            </a:r>
            <a:endParaRPr kumimoji="0" lang="ru-RU" sz="3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14282" y="4000504"/>
            <a:ext cx="571504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3214678" y="4000504"/>
            <a:ext cx="571504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2)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929322" y="4000504"/>
            <a:ext cx="571504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3)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928926" y="4643445"/>
            <a:ext cx="27860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</a:rPr>
              <a:t>f(x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) =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3000" b="1" baseline="30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</a:rPr>
              <a:t>(x</a:t>
            </a:r>
            <a:r>
              <a:rPr lang="en-US" sz="3000" b="1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</a:rPr>
              <a:t>– 1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072198" y="4628057"/>
            <a:ext cx="278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f(x)=(x</a:t>
            </a:r>
            <a:r>
              <a:rPr lang="en-US" sz="3200" b="1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1)∙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ru-RU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6-конечная звезда 19"/>
          <p:cNvSpPr/>
          <p:nvPr/>
        </p:nvSpPr>
        <p:spPr>
          <a:xfrm>
            <a:off x="142844" y="2500306"/>
            <a:ext cx="1000132" cy="1143008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/>
              <a:t>1</a:t>
            </a:r>
            <a:endParaRPr lang="ru-RU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0100" y="285728"/>
            <a:ext cx="7419531" cy="1754326"/>
          </a:xfrm>
          <a:prstGeom prst="rect">
            <a:avLst/>
          </a:prstGeom>
          <a:solidFill>
            <a:srgbClr val="FFFF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0" lang="uk-UA" sz="5400" b="1" i="0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Розв'язування </a:t>
            </a:r>
          </a:p>
          <a:p>
            <a:pPr algn="ctr"/>
            <a:r>
              <a:rPr kumimoji="0" lang="uk-UA" sz="5400" b="1" i="0" u="none" strike="noStrike" cap="none" spc="50" normalizeH="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Times New Roman" pitchFamily="18" charset="0"/>
              </a:rPr>
              <a:t>тренувальних вправ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2285992"/>
            <a:ext cx="8072494" cy="1200329"/>
          </a:xfrm>
          <a:prstGeom prst="rect">
            <a:avLst/>
          </a:prstGeom>
          <a:solidFill>
            <a:srgbClr val="BAFEE2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0000CC"/>
                </a:solidFill>
              </a:rPr>
              <a:t>Знайти </a:t>
            </a:r>
            <a:r>
              <a:rPr lang="uk-UA" sz="3600" b="1" dirty="0">
                <a:solidFill>
                  <a:srgbClr val="0000CC"/>
                </a:solidFill>
              </a:rPr>
              <a:t>інтеграл </a:t>
            </a:r>
            <a:endParaRPr lang="uk-UA" sz="3600" b="1" dirty="0" smtClean="0">
              <a:solidFill>
                <a:srgbClr val="0000CC"/>
              </a:solidFill>
            </a:endParaRPr>
          </a:p>
          <a:p>
            <a:pPr algn="ctr"/>
            <a:r>
              <a:rPr lang="uk-UA" sz="3600" b="1" dirty="0" smtClean="0">
                <a:solidFill>
                  <a:srgbClr val="0000CC"/>
                </a:solidFill>
              </a:rPr>
              <a:t>за </a:t>
            </a:r>
            <a:r>
              <a:rPr lang="uk-UA" sz="3600" b="1" dirty="0">
                <a:solidFill>
                  <a:srgbClr val="0000CC"/>
                </a:solidFill>
              </a:rPr>
              <a:t>допомогою </a:t>
            </a:r>
            <a:r>
              <a:rPr lang="ru-RU" sz="3600" b="1" dirty="0" smtClean="0">
                <a:solidFill>
                  <a:srgbClr val="0000CC"/>
                </a:solidFill>
              </a:rPr>
              <a:t>т</a:t>
            </a:r>
            <a:r>
              <a:rPr lang="uk-UA" sz="3600" b="1" dirty="0" err="1" smtClean="0">
                <a:solidFill>
                  <a:srgbClr val="0000CC"/>
                </a:solidFill>
              </a:rPr>
              <a:t>аблиці</a:t>
            </a:r>
            <a:r>
              <a:rPr lang="uk-UA" sz="3600" b="1" dirty="0" smtClean="0">
                <a:solidFill>
                  <a:srgbClr val="0000CC"/>
                </a:solidFill>
              </a:rPr>
              <a:t>:</a:t>
            </a:r>
            <a:endParaRPr lang="ru-RU" sz="3600" b="1" dirty="0">
              <a:solidFill>
                <a:srgbClr val="0000CC"/>
              </a:solidFill>
            </a:endParaRPr>
          </a:p>
        </p:txBody>
      </p:sp>
      <p:sp>
        <p:nvSpPr>
          <p:cNvPr id="6" name="6-конечная звезда 5"/>
          <p:cNvSpPr/>
          <p:nvPr/>
        </p:nvSpPr>
        <p:spPr>
          <a:xfrm>
            <a:off x="285720" y="2214554"/>
            <a:ext cx="1000132" cy="1143008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/>
              <a:t>2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4143380"/>
            <a:ext cx="3071834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4143380"/>
            <a:ext cx="2643206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429388" y="4143380"/>
            <a:ext cx="2571768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00034" y="4537982"/>
            <a:ext cx="321471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∫ </a:t>
            </a:r>
            <a:r>
              <a:rPr lang="uk-UA" sz="2600" dirty="0">
                <a:solidFill>
                  <a:schemeClr val="accent1">
                    <a:lumMod val="50000"/>
                  </a:schemeClr>
                </a:solidFill>
              </a:rPr>
              <a:t>(Зх+5)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dx</a:t>
            </a:r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∫ (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ru-RU" sz="26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\7 -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\3 +</a:t>
            </a:r>
            <a:r>
              <a:rPr lang="ru-RU" sz="2600" dirty="0" smtClean="0">
                <a:solidFill>
                  <a:schemeClr val="accent1">
                    <a:lumMod val="50000"/>
                  </a:schemeClr>
                </a:solidFill>
              </a:rPr>
              <a:t>1\5)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</a:rPr>
              <a:t>dx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sz="2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600" i="1" dirty="0">
                <a:solidFill>
                  <a:schemeClr val="accent1">
                    <a:lumMod val="50000"/>
                  </a:schemeClr>
                </a:solidFill>
              </a:rPr>
              <a:t>∫ </a:t>
            </a:r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(1\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ru-RU" sz="26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√x</a:t>
            </a:r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dx</a:t>
            </a:r>
            <a:endParaRPr lang="ru-RU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-32" y="5000636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4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1100" dirty="0"/>
          </a:p>
        </p:txBody>
      </p:sp>
      <p:sp>
        <p:nvSpPr>
          <p:cNvPr id="17" name="Овал 16"/>
          <p:cNvSpPr/>
          <p:nvPr/>
        </p:nvSpPr>
        <p:spPr>
          <a:xfrm>
            <a:off x="-32" y="4500570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1100" dirty="0"/>
          </a:p>
        </p:txBody>
      </p:sp>
      <p:sp>
        <p:nvSpPr>
          <p:cNvPr id="18" name="Овал 17"/>
          <p:cNvSpPr/>
          <p:nvPr/>
        </p:nvSpPr>
        <p:spPr>
          <a:xfrm>
            <a:off x="-32" y="5500702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7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1100" dirty="0"/>
          </a:p>
        </p:txBody>
      </p:sp>
      <p:sp>
        <p:nvSpPr>
          <p:cNvPr id="19" name="Овал 18"/>
          <p:cNvSpPr/>
          <p:nvPr/>
        </p:nvSpPr>
        <p:spPr>
          <a:xfrm>
            <a:off x="3428992" y="5000636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5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1100" dirty="0"/>
          </a:p>
        </p:txBody>
      </p:sp>
      <p:sp>
        <p:nvSpPr>
          <p:cNvPr id="20" name="Овал 19"/>
          <p:cNvSpPr/>
          <p:nvPr/>
        </p:nvSpPr>
        <p:spPr>
          <a:xfrm>
            <a:off x="3428992" y="4500570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1100" dirty="0"/>
          </a:p>
        </p:txBody>
      </p:sp>
      <p:sp>
        <p:nvSpPr>
          <p:cNvPr id="21" name="Овал 20"/>
          <p:cNvSpPr/>
          <p:nvPr/>
        </p:nvSpPr>
        <p:spPr>
          <a:xfrm>
            <a:off x="3428992" y="5500702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929058" y="4546736"/>
            <a:ext cx="242889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∫ (a</a:t>
            </a:r>
            <a:r>
              <a:rPr lang="en-US" sz="26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+x)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dx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ru-RU" sz="2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∫ (x</a:t>
            </a:r>
            <a:r>
              <a:rPr lang="en-US" sz="26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-3x+l)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dx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ru-RU" sz="2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∫ (x0,5-3√x)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dx</a:t>
            </a:r>
            <a:endParaRPr lang="ru-RU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215074" y="5000636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6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1100" dirty="0"/>
          </a:p>
        </p:txBody>
      </p:sp>
      <p:sp>
        <p:nvSpPr>
          <p:cNvPr id="24" name="Овал 23"/>
          <p:cNvSpPr/>
          <p:nvPr/>
        </p:nvSpPr>
        <p:spPr>
          <a:xfrm>
            <a:off x="6215074" y="4500570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3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1100" dirty="0"/>
          </a:p>
        </p:txBody>
      </p:sp>
      <p:sp>
        <p:nvSpPr>
          <p:cNvPr id="25" name="Овал 24"/>
          <p:cNvSpPr/>
          <p:nvPr/>
        </p:nvSpPr>
        <p:spPr>
          <a:xfrm>
            <a:off x="6215074" y="5500702"/>
            <a:ext cx="500066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9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11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715140" y="4546736"/>
            <a:ext cx="228601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∫ (a+x</a:t>
            </a:r>
            <a:r>
              <a:rPr lang="en-US" sz="26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dx</a:t>
            </a:r>
            <a:endParaRPr lang="ru-RU" sz="2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∫ (4x</a:t>
            </a:r>
            <a:r>
              <a:rPr lang="en-US" sz="2600" baseline="30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-x</a:t>
            </a:r>
            <a:r>
              <a:rPr lang="en-US" sz="26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+3)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dx</a:t>
            </a:r>
            <a:endParaRPr lang="ru-RU" sz="2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∫ (3\√x - x</a:t>
            </a:r>
            <a:r>
              <a:rPr lang="en-US" sz="2600" baseline="30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dx</a:t>
            </a:r>
            <a:endParaRPr lang="ru-RU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285728"/>
            <a:ext cx="314327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Приклад І</a:t>
            </a:r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314" y="1142984"/>
            <a:ext cx="8572528" cy="107721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ОБЧИСЛИТИ ЗА ФОРМУЛОЮ НЬЮТОНА-ЛЕЙБНІЦА ТАКІ ІНТЕГРАЛИ:</a:t>
            </a:r>
            <a:endParaRPr kumimoji="0" lang="uk-UA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2643182"/>
            <a:ext cx="3286148" cy="2714644"/>
          </a:xfrm>
          <a:prstGeom prst="rect">
            <a:avLst/>
          </a:prstGeom>
          <a:solidFill>
            <a:srgbClr val="E1FF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3214686"/>
            <a:ext cx="1357322" cy="1934452"/>
          </a:xfrm>
          <a:prstGeom prst="rect">
            <a:avLst/>
          </a:prstGeom>
          <a:noFill/>
        </p:spPr>
      </p:pic>
      <p:sp>
        <p:nvSpPr>
          <p:cNvPr id="9" name="Овал 8"/>
          <p:cNvSpPr/>
          <p:nvPr/>
        </p:nvSpPr>
        <p:spPr>
          <a:xfrm>
            <a:off x="214282" y="2500306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86248" y="2643182"/>
            <a:ext cx="4429156" cy="2714644"/>
          </a:xfrm>
          <a:prstGeom prst="rect">
            <a:avLst/>
          </a:prstGeom>
          <a:solidFill>
            <a:srgbClr val="E1FF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357562"/>
            <a:ext cx="4143404" cy="1464758"/>
          </a:xfrm>
          <a:prstGeom prst="rect">
            <a:avLst/>
          </a:prstGeom>
          <a:noFill/>
        </p:spPr>
      </p:pic>
      <p:sp>
        <p:nvSpPr>
          <p:cNvPr id="13" name="Овал 12"/>
          <p:cNvSpPr/>
          <p:nvPr/>
        </p:nvSpPr>
        <p:spPr>
          <a:xfrm>
            <a:off x="4071934" y="2500306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36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5893603" y="4536289"/>
            <a:ext cx="10715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357950" y="42148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57950" y="45720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2</a:t>
            </a:r>
            <a:endParaRPr lang="ru-RU" dirty="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71472" y="5635812"/>
            <a:ext cx="8072494" cy="1015663"/>
          </a:xfrm>
          <a:prstGeom prst="rect">
            <a:avLst/>
          </a:prstGeom>
          <a:solidFill>
            <a:srgbClr val="FFE1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Оскільки всі підінтегральні функції неперервні на відповідних відрізках, то, застосовуючи формулу </a:t>
            </a:r>
            <a:r>
              <a:rPr kumimoji="0" lang="uk-UA" sz="2000" b="1" i="0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Ньютона-Лейбніца</a:t>
            </a:r>
            <a:r>
              <a:rPr kumimoji="0" lang="uk-UA" sz="20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а також властивості </a:t>
            </a:r>
            <a:r>
              <a:rPr kumimoji="0" lang="ru-RU" sz="20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1, 2 </a:t>
            </a:r>
            <a:r>
              <a:rPr kumimoji="0" lang="uk-UA" sz="2000" b="1" i="0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маємо:</a:t>
            </a:r>
            <a:endParaRPr kumimoji="0" lang="uk-UA" sz="2000" b="1" i="0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285728"/>
            <a:ext cx="314327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Приклад І.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314" y="1142984"/>
            <a:ext cx="8572528" cy="107721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ОБЧИСЛИТИ ЗА ФОРМУЛОЮ НЬЮТОНА-ЛЕЙБНІЦА ТАКІ ІНТЕГРАЛИ:</a:t>
            </a:r>
            <a:endParaRPr kumimoji="0" lang="uk-UA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2428868"/>
            <a:ext cx="7859516" cy="1857388"/>
          </a:xfrm>
          <a:prstGeom prst="rect">
            <a:avLst/>
          </a:prstGeom>
          <a:solidFill>
            <a:srgbClr val="E1FF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4282" y="278605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3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57223" y="4643446"/>
            <a:ext cx="7858181" cy="1783092"/>
          </a:xfrm>
          <a:prstGeom prst="rect">
            <a:avLst/>
          </a:prstGeom>
          <a:solidFill>
            <a:srgbClr val="E1FF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85720" y="4786322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4)</a:t>
            </a: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36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571744"/>
            <a:ext cx="2266950" cy="1685925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5072066" y="5643578"/>
            <a:ext cx="1000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5" y="5072074"/>
            <a:ext cx="7440787" cy="1071570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5143512"/>
            <a:ext cx="191234" cy="428628"/>
          </a:xfrm>
          <a:prstGeom prst="rect">
            <a:avLst/>
          </a:prstGeom>
          <a:noFill/>
        </p:spPr>
      </p:pic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5500694" y="5643578"/>
            <a:ext cx="285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314" y="1142984"/>
            <a:ext cx="8572528" cy="107721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ОБЧИСЛИТИ ЗА ФОРМУЛОЮ НЬЮТОНА-ЛЕЙБНІЦА ТАКІ ІНТЕГРАЛИ:</a:t>
            </a:r>
            <a:endParaRPr kumimoji="0" lang="uk-UA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2428868"/>
            <a:ext cx="7859516" cy="1857388"/>
          </a:xfrm>
          <a:prstGeom prst="rect">
            <a:avLst/>
          </a:prstGeom>
          <a:solidFill>
            <a:srgbClr val="E1FF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4282" y="2786058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5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36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2571744"/>
            <a:ext cx="3276600" cy="1733550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857224" y="4429132"/>
            <a:ext cx="7859516" cy="1857388"/>
          </a:xfrm>
          <a:prstGeom prst="rect">
            <a:avLst/>
          </a:prstGeom>
          <a:solidFill>
            <a:srgbClr val="E1FF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85720" y="4857760"/>
            <a:ext cx="857256" cy="6429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6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  <a:r>
              <a:rPr kumimoji="0" lang="uk-U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lang="ru-RU" sz="36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4572008"/>
            <a:ext cx="6460853" cy="1500198"/>
          </a:xfrm>
          <a:prstGeom prst="rect">
            <a:avLst/>
          </a:prstGeom>
          <a:noFill/>
        </p:spPr>
      </p:pic>
      <p:cxnSp>
        <p:nvCxnSpPr>
          <p:cNvPr id="16" name="Прямая соединительная линия 15"/>
          <p:cNvCxnSpPr/>
          <p:nvPr/>
        </p:nvCxnSpPr>
        <p:spPr>
          <a:xfrm rot="5400000">
            <a:off x="6572264" y="5000636"/>
            <a:ext cx="571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7429520" y="5000636"/>
            <a:ext cx="571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786578" y="4937951"/>
            <a:ext cx="1428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786578" y="4714884"/>
            <a:ext cx="1428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643834" y="4937951"/>
            <a:ext cx="1428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643834" y="4714884"/>
            <a:ext cx="1428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57158" y="285728"/>
            <a:ext cx="314327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Приклад І</a:t>
            </a:r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instorming Session">
  <a:themeElements>
    <a:clrScheme name="Brainstorming Session 5">
      <a:dk1>
        <a:srgbClr val="FFFF00"/>
      </a:dk1>
      <a:lt1>
        <a:srgbClr val="FFFFFF"/>
      </a:lt1>
      <a:dk2>
        <a:srgbClr val="FF0033"/>
      </a:dk2>
      <a:lt2>
        <a:srgbClr val="000000"/>
      </a:lt2>
      <a:accent1>
        <a:srgbClr val="330099"/>
      </a:accent1>
      <a:accent2>
        <a:srgbClr val="CC0000"/>
      </a:accent2>
      <a:accent3>
        <a:srgbClr val="FFAAAD"/>
      </a:accent3>
      <a:accent4>
        <a:srgbClr val="DADADA"/>
      </a:accent4>
      <a:accent5>
        <a:srgbClr val="ADAACA"/>
      </a:accent5>
      <a:accent6>
        <a:srgbClr val="B90000"/>
      </a:accent6>
      <a:hlink>
        <a:srgbClr val="0099FF"/>
      </a:hlink>
      <a:folHlink>
        <a:srgbClr val="FFFF00"/>
      </a:folHlink>
    </a:clrScheme>
    <a:fontScheme name="Brainstorming Sess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rainstorming Sessio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instorming Sessio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ainstorming Sessio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ainstorming Sessio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ainstorming Sessio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16_lDL</Template>
  <TotalTime>297</TotalTime>
  <Words>407</Words>
  <Application>Microsoft Office PowerPoint</Application>
  <PresentationFormat>Экран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Brainstorming Session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30</dc:creator>
  <cp:lastModifiedBy>30</cp:lastModifiedBy>
  <cp:revision>32</cp:revision>
  <dcterms:created xsi:type="dcterms:W3CDTF">2010-12-07T08:10:26Z</dcterms:created>
  <dcterms:modified xsi:type="dcterms:W3CDTF">2010-12-08T07:02:30Z</dcterms:modified>
</cp:coreProperties>
</file>