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EFFC9E"/>
    <a:srgbClr val="EEF892"/>
    <a:srgbClr val="6666FF"/>
    <a:srgbClr val="FD7049"/>
    <a:srgbClr val="FFFF00"/>
    <a:srgbClr val="F2FB9B"/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61" d="100"/>
          <a:sy n="61" d="100"/>
        </p:scale>
        <p:origin x="-90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D3183-FE8E-465F-9C43-AE51F55328A4}" type="datetimeFigureOut">
              <a:rPr lang="ru-RU"/>
              <a:pPr>
                <a:defRPr/>
              </a:pPr>
              <a:t>25.08.2011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A2558-FD10-4CEB-A19E-1AB08E89DB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9AE7-9BC4-494B-B965-49BEF27AEA5A}" type="datetimeFigureOut">
              <a:rPr lang="ru-RU"/>
              <a:pPr>
                <a:defRPr/>
              </a:pPr>
              <a:t>25.08.2011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55781-D6CA-4A31-97D5-F66D7E79CE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816D5-730A-473A-8391-5F3B1EDA1285}" type="datetimeFigureOut">
              <a:rPr lang="ru-RU"/>
              <a:pPr>
                <a:defRPr/>
              </a:pPr>
              <a:t>25.08.2011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64EF3-2BB5-444B-9C70-401225643F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9312D-7D46-4002-889F-F18BFB08A6F3}" type="datetimeFigureOut">
              <a:rPr lang="ru-RU"/>
              <a:pPr>
                <a:defRPr/>
              </a:pPr>
              <a:t>25.08.2011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E7390-F0AB-462F-A9CA-0103F47853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AC479-BF61-445D-8CFA-C85C514B0D6C}" type="datetimeFigureOut">
              <a:rPr lang="ru-RU"/>
              <a:pPr>
                <a:defRPr/>
              </a:pPr>
              <a:t>25.08.2011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5ED8F-E55F-4357-831D-8DFB5F84A6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DD45-443A-4712-BF73-EB069853E779}" type="datetimeFigureOut">
              <a:rPr lang="ru-RU"/>
              <a:pPr>
                <a:defRPr/>
              </a:pPr>
              <a:t>25.08.2011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27E95-3BCE-4EE3-8029-FBE712A0E6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B86DA-8E0E-4112-86C1-C227B6FA785F}" type="datetimeFigureOut">
              <a:rPr lang="ru-RU"/>
              <a:pPr>
                <a:defRPr/>
              </a:pPr>
              <a:t>25.08.2011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FDE63-F922-4166-A8CA-63B4294A22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4D30B-EAEE-4D41-8E40-CDF4C4B9490B}" type="datetimeFigureOut">
              <a:rPr lang="ru-RU"/>
              <a:pPr>
                <a:defRPr/>
              </a:pPr>
              <a:t>25.08.2011</a:t>
            </a:fld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B05E8-EB24-440D-A8D6-822D4BE6E9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A43E8-F4F9-4C29-9490-52390198B9E9}" type="datetimeFigureOut">
              <a:rPr lang="ru-RU"/>
              <a:pPr>
                <a:defRPr/>
              </a:pPr>
              <a:t>25.08.2011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B038E-5AAE-4D48-8E38-225495484A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9223-0CDD-471E-BC09-E1BFD315BA17}" type="datetimeFigureOut">
              <a:rPr lang="ru-RU"/>
              <a:pPr>
                <a:defRPr/>
              </a:pPr>
              <a:t>25.08.2011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5FE7F-6A0C-48CD-924B-295CB42A25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B8C3-E1BD-46A4-8131-2CFB408C6507}" type="datetimeFigureOut">
              <a:rPr lang="ru-RU"/>
              <a:pPr>
                <a:defRPr/>
              </a:pPr>
              <a:t>25.08.2011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A6295-C9DB-49C1-AD81-309F44306B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C49EDE-DEF9-4463-8811-75842A3B8EA2}" type="datetimeFigureOut">
              <a:rPr lang="ru-RU"/>
              <a:pPr>
                <a:defRPr/>
              </a:pPr>
              <a:t>25.08.2011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43E884-BDA3-44D6-98C5-529370C0EC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3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9pPr>
    </p:titleStyle>
    <p:bodyStyle>
      <a:lvl1pPr marL="547688" indent="-411163" algn="l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48640" indent="-411480" algn="ctr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5400" dirty="0" smtClean="0">
                <a:solidFill>
                  <a:srgbClr val="FFFF00"/>
                </a:solidFill>
              </a:rPr>
              <a:t> </a:t>
            </a:r>
          </a:p>
          <a:p>
            <a:pPr marL="54864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3600" dirty="0" smtClean="0">
                <a:solidFill>
                  <a:srgbClr val="FFC000"/>
                </a:solidFill>
              </a:rPr>
              <a:t>ВЗАЄМНЕ РОЗТАШУВАННЯ ПРЯМИХ У ПРОСТОРІ.</a:t>
            </a:r>
          </a:p>
          <a:p>
            <a:pPr marL="54864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3600" dirty="0" smtClean="0">
                <a:solidFill>
                  <a:srgbClr val="FF6600"/>
                </a:solidFill>
              </a:rPr>
              <a:t>ПАРАЛЕЛЬНІСТЬ ПРЯМИХ.</a:t>
            </a:r>
          </a:p>
          <a:p>
            <a:pPr marL="54864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3600" dirty="0" smtClean="0">
                <a:solidFill>
                  <a:srgbClr val="99FFCC"/>
                </a:solidFill>
              </a:rPr>
              <a:t>ПАРАЛЕЛЬНІСТЬ ПРЯМОЇ ТА ПЛОЩИНИ. </a:t>
            </a:r>
          </a:p>
          <a:p>
            <a:pPr marL="54864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ОЗНАКА ПАРАЛЕЛЬНОСТІ ПРЯМОЇ ТА ПЛОЩИНИ</a:t>
            </a:r>
            <a:r>
              <a:rPr lang="ru-RU" sz="360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endParaRPr lang="ru-RU" sz="36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71802" y="0"/>
            <a:ext cx="249299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ТЕМА: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48640" indent="-411480" algn="ctr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uk-UA" sz="5400" dirty="0" smtClean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uk-UA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uk-UA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Вивчити </a:t>
            </a:r>
            <a:r>
              <a:rPr lang="uk-UA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лекцію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.Довести, </a:t>
            </a:r>
            <a:r>
              <a:rPr lang="ru-RU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площина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яка проходить через одну </a:t>
            </a:r>
            <a:r>
              <a:rPr lang="ru-RU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паралельних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сторін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паралелограма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паралельна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іншій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стороні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728" y="0"/>
            <a:ext cx="621843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Домашнє завдання</a:t>
            </a:r>
            <a:endParaRPr lang="ru-RU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4572000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uk-UA" sz="10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Вид заняття: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uk-UA" sz="88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uk-UA" sz="10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Лекція</a:t>
            </a:r>
            <a:endParaRPr lang="ru-RU" sz="10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1291590" indent="-742950" algn="ctr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4800" dirty="0" smtClean="0">
                <a:solidFill>
                  <a:srgbClr val="F2FB9B"/>
                </a:solidFill>
              </a:rPr>
              <a:t>МЕТА</a:t>
            </a:r>
          </a:p>
          <a:p>
            <a:pPr marL="54864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3600" b="1" dirty="0" smtClean="0">
                <a:solidFill>
                  <a:srgbClr val="FF0000"/>
                </a:solidFill>
              </a:rPr>
              <a:t>Дидактична: </a:t>
            </a:r>
            <a:r>
              <a:rPr lang="ru-RU" sz="3600" dirty="0" err="1" smtClean="0">
                <a:solidFill>
                  <a:srgbClr val="FF0000"/>
                </a:solidFill>
              </a:rPr>
              <a:t>розглянути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</a:rPr>
              <a:t>взаємне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</a:rPr>
              <a:t>розташування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</a:rPr>
              <a:t>прямих</a:t>
            </a:r>
            <a:r>
              <a:rPr lang="ru-RU" sz="3600" dirty="0" smtClean="0">
                <a:solidFill>
                  <a:srgbClr val="FF0000"/>
                </a:solidFill>
              </a:rPr>
              <a:t> у </a:t>
            </a:r>
            <a:r>
              <a:rPr lang="ru-RU" sz="3600" dirty="0" err="1" smtClean="0">
                <a:solidFill>
                  <a:srgbClr val="FF0000"/>
                </a:solidFill>
              </a:rPr>
              <a:t>просторі</a:t>
            </a:r>
            <a:r>
              <a:rPr lang="ru-RU" sz="3600" dirty="0" smtClean="0">
                <a:solidFill>
                  <a:srgbClr val="FF0000"/>
                </a:solidFill>
              </a:rPr>
              <a:t>, </a:t>
            </a:r>
            <a:r>
              <a:rPr lang="ru-RU" sz="3600" dirty="0" err="1" smtClean="0">
                <a:solidFill>
                  <a:srgbClr val="FF0000"/>
                </a:solidFill>
              </a:rPr>
              <a:t>паралельність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</a:rPr>
              <a:t>прямих</a:t>
            </a:r>
            <a:r>
              <a:rPr lang="ru-RU" sz="3600" dirty="0" smtClean="0">
                <a:solidFill>
                  <a:srgbClr val="FF0000"/>
                </a:solidFill>
              </a:rPr>
              <a:t>, </a:t>
            </a:r>
            <a:r>
              <a:rPr lang="ru-RU" sz="3600" dirty="0" err="1" smtClean="0">
                <a:solidFill>
                  <a:srgbClr val="FF0000"/>
                </a:solidFill>
              </a:rPr>
              <a:t>паралельність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</a:rPr>
              <a:t>прямої</a:t>
            </a:r>
            <a:r>
              <a:rPr lang="ru-RU" sz="3600" dirty="0" smtClean="0">
                <a:solidFill>
                  <a:srgbClr val="FF0000"/>
                </a:solidFill>
              </a:rPr>
              <a:t> та </a:t>
            </a:r>
            <a:r>
              <a:rPr lang="ru-RU" sz="3600" dirty="0" err="1" smtClean="0">
                <a:solidFill>
                  <a:srgbClr val="FF0000"/>
                </a:solidFill>
              </a:rPr>
              <a:t>площини</a:t>
            </a:r>
            <a:r>
              <a:rPr lang="ru-RU" sz="3600" dirty="0" smtClean="0">
                <a:solidFill>
                  <a:srgbClr val="FF0000"/>
                </a:solidFill>
              </a:rPr>
              <a:t>, </a:t>
            </a:r>
            <a:r>
              <a:rPr lang="ru-RU" sz="3600" dirty="0" err="1" smtClean="0">
                <a:solidFill>
                  <a:srgbClr val="FF0000"/>
                </a:solidFill>
              </a:rPr>
              <a:t>ознаку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</a:rPr>
              <a:t>паралельності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</a:rPr>
              <a:t>прямої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</a:rPr>
              <a:t>та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</a:rPr>
              <a:t>площини</a:t>
            </a:r>
            <a:r>
              <a:rPr lang="ru-RU" sz="3600" dirty="0" smtClean="0">
                <a:solidFill>
                  <a:srgbClr val="FF0000"/>
                </a:solidFill>
              </a:rPr>
              <a:t>. </a:t>
            </a:r>
          </a:p>
          <a:p>
            <a:pPr marL="54864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3600" b="1" dirty="0" err="1" smtClean="0">
                <a:solidFill>
                  <a:srgbClr val="FFFF00"/>
                </a:solidFill>
              </a:rPr>
              <a:t>Розвиваюча</a:t>
            </a:r>
            <a:r>
              <a:rPr lang="ru-RU" sz="3600" b="1" dirty="0" smtClean="0">
                <a:solidFill>
                  <a:srgbClr val="FFFF00"/>
                </a:solidFill>
              </a:rPr>
              <a:t>: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розвивати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логічне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мислення</a:t>
            </a:r>
            <a:r>
              <a:rPr lang="ru-RU" sz="3600" dirty="0" smtClean="0">
                <a:solidFill>
                  <a:srgbClr val="FFFF00"/>
                </a:solidFill>
              </a:rPr>
              <a:t>, </a:t>
            </a:r>
            <a:r>
              <a:rPr lang="ru-RU" sz="3600" dirty="0" err="1" smtClean="0">
                <a:solidFill>
                  <a:srgbClr val="FFFF00"/>
                </a:solidFill>
              </a:rPr>
              <a:t>сприяти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розвитку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просторової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уяви</a:t>
            </a:r>
            <a:r>
              <a:rPr lang="ru-RU" sz="3600" dirty="0" smtClean="0">
                <a:solidFill>
                  <a:srgbClr val="FFFF00"/>
                </a:solidFill>
              </a:rPr>
              <a:t>. </a:t>
            </a:r>
          </a:p>
          <a:p>
            <a:pPr marL="54864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3600" b="1" dirty="0" err="1" smtClean="0">
                <a:solidFill>
                  <a:srgbClr val="99FFCC"/>
                </a:solidFill>
              </a:rPr>
              <a:t>Виховна</a:t>
            </a:r>
            <a:r>
              <a:rPr lang="ru-RU" sz="3600" b="1" dirty="0" smtClean="0">
                <a:solidFill>
                  <a:srgbClr val="99FFCC"/>
                </a:solidFill>
              </a:rPr>
              <a:t>:</a:t>
            </a:r>
            <a:r>
              <a:rPr lang="ru-RU" sz="3600" dirty="0" smtClean="0">
                <a:solidFill>
                  <a:srgbClr val="99FFCC"/>
                </a:solidFill>
              </a:rPr>
              <a:t> </a:t>
            </a:r>
            <a:r>
              <a:rPr lang="ru-RU" sz="3600" dirty="0" err="1" smtClean="0">
                <a:solidFill>
                  <a:srgbClr val="99FFCC"/>
                </a:solidFill>
              </a:rPr>
              <a:t>акуратність</a:t>
            </a:r>
            <a:r>
              <a:rPr lang="ru-RU" sz="3600" dirty="0" smtClean="0">
                <a:solidFill>
                  <a:srgbClr val="99FFCC"/>
                </a:solidFill>
              </a:rPr>
              <a:t> у </a:t>
            </a:r>
            <a:r>
              <a:rPr lang="ru-RU" sz="3600" dirty="0" err="1" smtClean="0">
                <a:solidFill>
                  <a:srgbClr val="99FFCC"/>
                </a:solidFill>
              </a:rPr>
              <a:t>записах</a:t>
            </a:r>
            <a:r>
              <a:rPr lang="ru-RU" sz="3600" dirty="0" smtClean="0">
                <a:solidFill>
                  <a:srgbClr val="99FFCC"/>
                </a:solidFill>
              </a:rPr>
              <a:t>.</a:t>
            </a:r>
            <a:endParaRPr lang="ru-RU" sz="3600" dirty="0">
              <a:solidFill>
                <a:srgbClr val="99FFCC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uk-UA" sz="4400" smtClean="0">
                <a:solidFill>
                  <a:srgbClr val="99FFCC"/>
                </a:solidFill>
              </a:rPr>
              <a:t>АКТУАЛІЗАЦІЯ ОПОРНИХ ЗНАНЬ </a:t>
            </a:r>
          </a:p>
          <a:p>
            <a:pPr>
              <a:buFont typeface="Wingdings 2" pitchFamily="18" charset="2"/>
              <a:buNone/>
            </a:pPr>
            <a:r>
              <a:rPr lang="uk-UA" sz="3600" smtClean="0">
                <a:solidFill>
                  <a:srgbClr val="FFFF00"/>
                </a:solidFill>
              </a:rPr>
              <a:t>1.Що називається стереометрією? </a:t>
            </a:r>
          </a:p>
          <a:p>
            <a:pPr>
              <a:buFont typeface="Wingdings 2" pitchFamily="18" charset="2"/>
              <a:buNone/>
            </a:pPr>
            <a:r>
              <a:rPr lang="uk-UA" sz="3600" smtClean="0">
                <a:solidFill>
                  <a:srgbClr val="FFFF00"/>
                </a:solidFill>
              </a:rPr>
              <a:t>2.Що називається аксіомою? </a:t>
            </a:r>
          </a:p>
          <a:p>
            <a:pPr>
              <a:buFont typeface="Wingdings 2" pitchFamily="18" charset="2"/>
              <a:buNone/>
            </a:pPr>
            <a:r>
              <a:rPr lang="uk-UA" sz="3600" smtClean="0">
                <a:solidFill>
                  <a:srgbClr val="FFFF00"/>
                </a:solidFill>
              </a:rPr>
              <a:t>З.Що називається теоремою? </a:t>
            </a:r>
          </a:p>
          <a:p>
            <a:pPr>
              <a:buFont typeface="Wingdings 2" pitchFamily="18" charset="2"/>
              <a:buNone/>
            </a:pPr>
            <a:r>
              <a:rPr lang="uk-UA" sz="3600" smtClean="0">
                <a:solidFill>
                  <a:srgbClr val="FFFF00"/>
                </a:solidFill>
              </a:rPr>
              <a:t>4. Аксіоми 1,2,3,4? </a:t>
            </a:r>
          </a:p>
          <a:p>
            <a:pPr>
              <a:buFont typeface="Wingdings 2" pitchFamily="18" charset="2"/>
              <a:buNone/>
            </a:pPr>
            <a:r>
              <a:rPr lang="uk-UA" sz="3600" smtClean="0">
                <a:solidFill>
                  <a:srgbClr val="FFFF00"/>
                </a:solidFill>
              </a:rPr>
              <a:t>5.Теореми 1,2?</a:t>
            </a:r>
          </a:p>
          <a:p>
            <a:pPr>
              <a:buFont typeface="Wingdings 2" pitchFamily="18" charset="2"/>
              <a:buNone/>
            </a:pPr>
            <a:r>
              <a:rPr lang="uk-UA" sz="3600" smtClean="0">
                <a:solidFill>
                  <a:srgbClr val="FFFF00"/>
                </a:solidFill>
              </a:rPr>
              <a:t>6. Властивості паралельного проектування.</a:t>
            </a:r>
          </a:p>
          <a:p>
            <a:pPr>
              <a:buFont typeface="Wingdings 2" pitchFamily="18" charset="2"/>
              <a:buNone/>
            </a:pPr>
            <a:r>
              <a:rPr lang="ru-RU" sz="3600" smtClean="0">
                <a:solidFill>
                  <a:srgbClr val="FFFF00"/>
                </a:solidFill>
              </a:rPr>
              <a:t>7.Часні випадки зображення фігур.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3200" dirty="0" smtClean="0">
                <a:solidFill>
                  <a:srgbClr val="FF0000"/>
                </a:solidFill>
              </a:rPr>
              <a:t>В</a:t>
            </a:r>
            <a:r>
              <a:rPr lang="ru-RU" dirty="0" smtClean="0">
                <a:solidFill>
                  <a:srgbClr val="FF0000"/>
                </a:solidFill>
              </a:rPr>
              <a:t>ЗАЄМНЕ РОЗТАШУВАННЯ ПРЯМИХ У ПРОСТОРІ</a:t>
            </a:r>
          </a:p>
          <a:p>
            <a:pPr marL="54864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dirty="0" smtClean="0">
                <a:solidFill>
                  <a:srgbClr val="FFFF00"/>
                </a:solidFill>
              </a:rPr>
              <a:t>ПЕРЕТИНАЮЧИЄСЯ ПРЯМІ (</a:t>
            </a:r>
            <a:r>
              <a:rPr lang="ru-RU" dirty="0" err="1" smtClean="0">
                <a:solidFill>
                  <a:srgbClr val="FFFF00"/>
                </a:solidFill>
              </a:rPr>
              <a:t>які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мають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спільну</a:t>
            </a:r>
            <a:r>
              <a:rPr lang="ru-RU" dirty="0" smtClean="0">
                <a:solidFill>
                  <a:srgbClr val="FFFF00"/>
                </a:solidFill>
              </a:rPr>
              <a:t> точку).</a:t>
            </a:r>
          </a:p>
          <a:p>
            <a:pPr marL="54864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1100" dirty="0" smtClean="0"/>
          </a:p>
          <a:p>
            <a:pPr marL="54864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ru-RU" dirty="0" smtClean="0"/>
          </a:p>
          <a:p>
            <a:pPr marL="54864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dirty="0" smtClean="0">
                <a:solidFill>
                  <a:srgbClr val="FFFF00"/>
                </a:solidFill>
              </a:rPr>
              <a:t>ПАРАЛЕЛЬНІ ПРЯМІ (</a:t>
            </a:r>
            <a:r>
              <a:rPr lang="ru-RU" dirty="0" err="1" smtClean="0">
                <a:solidFill>
                  <a:srgbClr val="FFFF00"/>
                </a:solidFill>
              </a:rPr>
              <a:t>прямі</a:t>
            </a:r>
            <a:r>
              <a:rPr lang="ru-RU" dirty="0" smtClean="0">
                <a:solidFill>
                  <a:srgbClr val="FFFF00"/>
                </a:solidFill>
              </a:rPr>
              <a:t>, </a:t>
            </a:r>
            <a:r>
              <a:rPr lang="ru-RU" dirty="0" err="1" smtClean="0">
                <a:solidFill>
                  <a:srgbClr val="FFFF00"/>
                </a:solidFill>
              </a:rPr>
              <a:t>які</a:t>
            </a:r>
            <a:r>
              <a:rPr lang="ru-RU" dirty="0" smtClean="0">
                <a:solidFill>
                  <a:srgbClr val="FFFF00"/>
                </a:solidFill>
              </a:rPr>
              <a:t> належать </a:t>
            </a:r>
            <a:r>
              <a:rPr lang="ru-RU" dirty="0" err="1" smtClean="0">
                <a:solidFill>
                  <a:srgbClr val="FFFF00"/>
                </a:solidFill>
              </a:rPr>
              <a:t>одній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площині</a:t>
            </a:r>
            <a:r>
              <a:rPr lang="ru-RU" dirty="0" smtClean="0">
                <a:solidFill>
                  <a:srgbClr val="FFFF00"/>
                </a:solidFill>
              </a:rPr>
              <a:t> та не </a:t>
            </a:r>
            <a:r>
              <a:rPr lang="ru-RU" dirty="0" err="1" smtClean="0">
                <a:solidFill>
                  <a:srgbClr val="FFFF00"/>
                </a:solidFill>
              </a:rPr>
              <a:t>перетинаються</a:t>
            </a:r>
            <a:r>
              <a:rPr lang="ru-RU" dirty="0" smtClean="0">
                <a:solidFill>
                  <a:srgbClr val="FFFF00"/>
                </a:solidFill>
              </a:rPr>
              <a:t>).</a:t>
            </a:r>
          </a:p>
          <a:p>
            <a:pPr marL="54864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ru-RU" dirty="0" smtClean="0"/>
          </a:p>
          <a:p>
            <a:pPr marL="54864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ru-RU" sz="3600" dirty="0" smtClean="0"/>
          </a:p>
          <a:p>
            <a:pPr marL="54864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dirty="0" smtClean="0">
                <a:solidFill>
                  <a:srgbClr val="FFFF00"/>
                </a:solidFill>
              </a:rPr>
              <a:t>МІМОБІЖНІ ПРЯМІ(</a:t>
            </a:r>
            <a:r>
              <a:rPr lang="ru-RU" dirty="0" err="1" smtClean="0">
                <a:solidFill>
                  <a:srgbClr val="FFFF00"/>
                </a:solidFill>
              </a:rPr>
              <a:t>які</a:t>
            </a:r>
            <a:r>
              <a:rPr lang="ru-RU" dirty="0" smtClean="0">
                <a:solidFill>
                  <a:srgbClr val="FFFF00"/>
                </a:solidFill>
              </a:rPr>
              <a:t> не </a:t>
            </a:r>
            <a:r>
              <a:rPr lang="ru-RU" dirty="0" err="1" smtClean="0">
                <a:solidFill>
                  <a:srgbClr val="FFFF00"/>
                </a:solidFill>
              </a:rPr>
              <a:t>перетинаються</a:t>
            </a:r>
            <a:r>
              <a:rPr lang="ru-RU" dirty="0" smtClean="0">
                <a:solidFill>
                  <a:srgbClr val="FFFF00"/>
                </a:solidFill>
              </a:rPr>
              <a:t> та не належать </a:t>
            </a:r>
            <a:r>
              <a:rPr lang="ru-RU" dirty="0" err="1" smtClean="0">
                <a:solidFill>
                  <a:srgbClr val="FFFF00"/>
                </a:solidFill>
              </a:rPr>
              <a:t>одній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площини</a:t>
            </a:r>
            <a:r>
              <a:rPr lang="ru-RU" dirty="0" smtClean="0">
                <a:solidFill>
                  <a:srgbClr val="FFFF00"/>
                </a:solidFill>
              </a:rPr>
              <a:t>).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3" y="1071563"/>
            <a:ext cx="1214437" cy="12144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13" y="3143250"/>
            <a:ext cx="17145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3" y="5786438"/>
            <a:ext cx="1141412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5000625"/>
            <a:ext cx="1143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18000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ОЗНАЧЕННЯ: 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Паралельні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прямі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згадати</a:t>
            </a:r>
            <a:endParaRPr lang="ru-RU" sz="44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8000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ОЗНАЧЕННЯ: Пряма та 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площина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називаються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паралельними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якщо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перетинаються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або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пряма 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належить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площині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8000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ОЗНАЧЕННЯ: 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Дві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площини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називаються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паралельними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 (</a:t>
            </a:r>
            <a:r>
              <a:rPr lang="ru-RU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продовжити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44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51510" indent="-514350" algn="ctr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dirty="0" smtClean="0"/>
              <a:t> </a:t>
            </a:r>
            <a:endParaRPr lang="uk-UA" sz="3600" dirty="0" smtClean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4000" dirty="0" smtClean="0">
                <a:solidFill>
                  <a:srgbClr val="FFFF00"/>
                </a:solidFill>
                <a:latin typeface="Bookman Old Style" pitchFamily="18" charset="0"/>
              </a:rPr>
              <a:t>Т.3(</a:t>
            </a:r>
            <a:r>
              <a:rPr lang="ru-RU" sz="4000" dirty="0" err="1" smtClean="0">
                <a:solidFill>
                  <a:srgbClr val="FFFF00"/>
                </a:solidFill>
                <a:latin typeface="Bookman Old Style" pitchFamily="18" charset="0"/>
              </a:rPr>
              <a:t>ознака</a:t>
            </a:r>
            <a:r>
              <a:rPr lang="ru-RU" sz="4000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ru-RU" sz="4000" dirty="0" err="1" smtClean="0">
                <a:solidFill>
                  <a:srgbClr val="FFFF00"/>
                </a:solidFill>
                <a:latin typeface="Bookman Old Style" pitchFamily="18" charset="0"/>
              </a:rPr>
              <a:t>паралельності</a:t>
            </a:r>
            <a:r>
              <a:rPr lang="ru-RU" sz="4000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ru-RU" sz="4000" dirty="0" err="1" smtClean="0">
                <a:solidFill>
                  <a:srgbClr val="FFFF00"/>
                </a:solidFill>
                <a:latin typeface="Bookman Old Style" pitchFamily="18" charset="0"/>
              </a:rPr>
              <a:t>прямих</a:t>
            </a:r>
            <a:r>
              <a:rPr lang="ru-RU" sz="4000" dirty="0" smtClean="0">
                <a:solidFill>
                  <a:srgbClr val="FFFF00"/>
                </a:solidFill>
                <a:latin typeface="Bookman Old Style" pitchFamily="18" charset="0"/>
              </a:rPr>
              <a:t>)</a:t>
            </a:r>
            <a:r>
              <a:rPr lang="ru-RU" sz="4000" dirty="0" err="1" smtClean="0">
                <a:solidFill>
                  <a:srgbClr val="FFFF00"/>
                </a:solidFill>
                <a:latin typeface="Bookman Old Style" pitchFamily="18" charset="0"/>
              </a:rPr>
              <a:t>Якщо</a:t>
            </a:r>
            <a:r>
              <a:rPr lang="ru-RU" sz="4000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ru-RU" sz="4000" dirty="0" err="1" smtClean="0">
                <a:solidFill>
                  <a:srgbClr val="FFFF00"/>
                </a:solidFill>
                <a:latin typeface="Bookman Old Style" pitchFamily="18" charset="0"/>
              </a:rPr>
              <a:t>дві</a:t>
            </a:r>
            <a:r>
              <a:rPr lang="ru-RU" sz="4000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ru-RU" sz="4000" dirty="0" err="1" smtClean="0">
                <a:solidFill>
                  <a:srgbClr val="FFFF00"/>
                </a:solidFill>
                <a:latin typeface="Bookman Old Style" pitchFamily="18" charset="0"/>
              </a:rPr>
              <a:t>прямі</a:t>
            </a:r>
            <a:r>
              <a:rPr lang="ru-RU" sz="4000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ru-RU" sz="4000" dirty="0" err="1" smtClean="0">
                <a:solidFill>
                  <a:srgbClr val="FFFF00"/>
                </a:solidFill>
                <a:latin typeface="Bookman Old Style" pitchFamily="18" charset="0"/>
              </a:rPr>
              <a:t>паралельні</a:t>
            </a:r>
            <a:r>
              <a:rPr lang="ru-RU" sz="4000" dirty="0" smtClean="0">
                <a:solidFill>
                  <a:srgbClr val="FFFF00"/>
                </a:solidFill>
                <a:latin typeface="Bookman Old Style" pitchFamily="18" charset="0"/>
              </a:rPr>
              <a:t> 3-й </a:t>
            </a:r>
            <a:r>
              <a:rPr lang="ru-RU" sz="4000" dirty="0" err="1" smtClean="0">
                <a:solidFill>
                  <a:srgbClr val="FFFF00"/>
                </a:solidFill>
                <a:latin typeface="Bookman Old Style" pitchFamily="18" charset="0"/>
              </a:rPr>
              <a:t>прямій</a:t>
            </a:r>
            <a:r>
              <a:rPr lang="ru-RU" sz="4000" dirty="0" smtClean="0">
                <a:solidFill>
                  <a:srgbClr val="FFFF00"/>
                </a:solidFill>
                <a:latin typeface="Bookman Old Style" pitchFamily="18" charset="0"/>
              </a:rPr>
              <a:t>, то вони </a:t>
            </a:r>
            <a:r>
              <a:rPr lang="ru-RU" sz="4000" dirty="0" err="1" smtClean="0">
                <a:solidFill>
                  <a:srgbClr val="FFFF00"/>
                </a:solidFill>
                <a:latin typeface="Bookman Old Style" pitchFamily="18" charset="0"/>
              </a:rPr>
              <a:t>паралельні</a:t>
            </a:r>
            <a:r>
              <a:rPr lang="ru-RU" sz="4000" dirty="0" smtClean="0">
                <a:solidFill>
                  <a:srgbClr val="FFFF00"/>
                </a:solidFill>
                <a:latin typeface="Bookman Old Style" pitchFamily="18" charset="0"/>
              </a:rPr>
              <a:t>.</a:t>
            </a:r>
            <a:endParaRPr lang="ru-RU" sz="4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600" b="1" dirty="0">
                <a:ln w="900" cmpd="sng">
                  <a:solidFill>
                    <a:srgbClr val="FF0000"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ОЗНАКА</a:t>
            </a:r>
            <a:r>
              <a:rPr lang="en-US" sz="3600" b="1" dirty="0">
                <a:ln w="900" cmpd="sng">
                  <a:solidFill>
                    <a:srgbClr val="FF0000"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</a:t>
            </a:r>
            <a:r>
              <a:rPr lang="uk-UA" sz="3600" b="1" dirty="0">
                <a:ln w="900" cmpd="sng">
                  <a:solidFill>
                    <a:srgbClr val="FF0000"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ПАРАЛЕЛЬНОСТІ</a:t>
            </a:r>
            <a:r>
              <a:rPr lang="en-US" sz="3600" b="1" dirty="0">
                <a:ln w="900" cmpd="sng">
                  <a:solidFill>
                    <a:srgbClr val="FF0000"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 </a:t>
            </a:r>
            <a:r>
              <a:rPr lang="uk-UA" sz="3600" b="1" dirty="0">
                <a:ln w="900" cmpd="sng">
                  <a:solidFill>
                    <a:srgbClr val="FF0000"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ПРЯМИХ</a:t>
            </a:r>
            <a:endParaRPr lang="ru-RU" sz="3600" b="1" dirty="0">
              <a:ln w="900" cmpd="sng">
                <a:solidFill>
                  <a:srgbClr val="FF0000"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n-lt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0" y="2714625"/>
            <a:ext cx="5214938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180000" indent="0" algn="ctr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2700" b="1" cap="all" dirty="0" smtClean="0">
                <a:ln w="9000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ОЗНАКА ПАРАЛЕЛЬНОСТІ ПРЯМОЇ ТА ПЛОЩИНИ</a:t>
            </a:r>
            <a:r>
              <a:rPr lang="en-US" sz="2700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 </a:t>
            </a:r>
            <a:endParaRPr lang="ru-RU" sz="2700" dirty="0" smtClean="0">
              <a:ln>
                <a:solidFill>
                  <a:srgbClr val="FFC000"/>
                </a:solidFill>
              </a:ln>
              <a:solidFill>
                <a:srgbClr val="FFFF00"/>
              </a:solidFill>
            </a:endParaRPr>
          </a:p>
          <a:p>
            <a:pPr marL="18000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dirty="0" smtClean="0">
                <a:solidFill>
                  <a:srgbClr val="FFFF00"/>
                </a:solidFill>
              </a:rPr>
              <a:t>Т.4(</a:t>
            </a:r>
            <a:r>
              <a:rPr lang="ru-RU" dirty="0" err="1" smtClean="0">
                <a:solidFill>
                  <a:srgbClr val="FFFF00"/>
                </a:solidFill>
              </a:rPr>
              <a:t>допоміжна</a:t>
            </a:r>
            <a:r>
              <a:rPr lang="ru-RU" dirty="0" smtClean="0">
                <a:solidFill>
                  <a:srgbClr val="FFFF00"/>
                </a:solidFill>
              </a:rPr>
              <a:t> теорема) </a:t>
            </a:r>
            <a:r>
              <a:rPr lang="ru-RU" dirty="0" err="1" smtClean="0">
                <a:solidFill>
                  <a:srgbClr val="FFFF00"/>
                </a:solidFill>
              </a:rPr>
              <a:t>Якщо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</a:endParaRPr>
          </a:p>
          <a:p>
            <a:pPr marL="18000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dirty="0" err="1" smtClean="0">
                <a:solidFill>
                  <a:srgbClr val="FFFF00"/>
                </a:solidFill>
              </a:rPr>
              <a:t>площини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i="1" dirty="0" smtClean="0">
                <a:solidFill>
                  <a:srgbClr val="FFFF00"/>
                </a:solidFill>
              </a:rPr>
              <a:t>а та в </a:t>
            </a:r>
            <a:r>
              <a:rPr lang="ru-RU" i="1" dirty="0" err="1" smtClean="0">
                <a:solidFill>
                  <a:srgbClr val="FFFF00"/>
                </a:solidFill>
              </a:rPr>
              <a:t>перетинаються</a:t>
            </a:r>
            <a:r>
              <a:rPr lang="ru-RU" i="1" dirty="0" smtClean="0">
                <a:solidFill>
                  <a:srgbClr val="FFFF00"/>
                </a:solidFill>
              </a:rPr>
              <a:t> </a:t>
            </a:r>
            <a:endParaRPr lang="en-US" i="1" dirty="0" smtClean="0">
              <a:solidFill>
                <a:srgbClr val="FFFF00"/>
              </a:solidFill>
            </a:endParaRPr>
          </a:p>
          <a:p>
            <a:pPr marL="18000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i="1" dirty="0" smtClean="0">
                <a:solidFill>
                  <a:srgbClr val="FFFF00"/>
                </a:solidFill>
              </a:rPr>
              <a:t>та пряма </a:t>
            </a:r>
            <a:r>
              <a:rPr lang="en-US" i="1" dirty="0" smtClean="0">
                <a:solidFill>
                  <a:srgbClr val="FFFF00"/>
                </a:solidFill>
              </a:rPr>
              <a:t>l</a:t>
            </a:r>
            <a:r>
              <a:rPr lang="ru-RU" i="1" dirty="0" err="1" smtClean="0">
                <a:solidFill>
                  <a:srgbClr val="FFFF00"/>
                </a:solidFill>
              </a:rPr>
              <a:t>Єа</a:t>
            </a:r>
            <a:r>
              <a:rPr lang="en-US" i="1" dirty="0" smtClean="0">
                <a:solidFill>
                  <a:srgbClr val="FFFF00"/>
                </a:solidFill>
              </a:rPr>
              <a:t>| |</a:t>
            </a:r>
            <a:r>
              <a:rPr lang="uk-UA" i="1" dirty="0" smtClean="0">
                <a:solidFill>
                  <a:srgbClr val="FFFF00"/>
                </a:solidFill>
              </a:rPr>
              <a:t> в, то </a:t>
            </a:r>
            <a:r>
              <a:rPr lang="en-US" i="1" dirty="0" smtClean="0">
                <a:solidFill>
                  <a:srgbClr val="FFFF00"/>
                </a:solidFill>
              </a:rPr>
              <a:t>l</a:t>
            </a:r>
            <a:r>
              <a:rPr lang="uk-UA" i="1" dirty="0" smtClean="0">
                <a:solidFill>
                  <a:srgbClr val="FFFF00"/>
                </a:solidFill>
              </a:rPr>
              <a:t> </a:t>
            </a:r>
            <a:r>
              <a:rPr lang="en-US" i="1" dirty="0" smtClean="0">
                <a:solidFill>
                  <a:srgbClr val="FFFF00"/>
                </a:solidFill>
              </a:rPr>
              <a:t>| | </a:t>
            </a:r>
          </a:p>
          <a:p>
            <a:pPr marL="18000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i="1" dirty="0" err="1" smtClean="0">
                <a:solidFill>
                  <a:srgbClr val="FFFF00"/>
                </a:solidFill>
              </a:rPr>
              <a:t>прямій</a:t>
            </a:r>
            <a:r>
              <a:rPr lang="ru-RU" i="1" dirty="0" smtClean="0">
                <a:solidFill>
                  <a:srgbClr val="FFFF00"/>
                </a:solidFill>
              </a:rPr>
              <a:t> </a:t>
            </a:r>
            <a:r>
              <a:rPr lang="ru-RU" i="1" dirty="0" err="1" smtClean="0">
                <a:solidFill>
                  <a:srgbClr val="FFFF00"/>
                </a:solidFill>
              </a:rPr>
              <a:t>перетину</a:t>
            </a:r>
            <a:r>
              <a:rPr lang="ru-RU" i="1" dirty="0" smtClean="0">
                <a:solidFill>
                  <a:srgbClr val="FFFF00"/>
                </a:solidFill>
              </a:rPr>
              <a:t> а та в.</a:t>
            </a:r>
            <a:endParaRPr lang="en-US" i="1" dirty="0" smtClean="0">
              <a:solidFill>
                <a:srgbClr val="FFFF00"/>
              </a:solidFill>
            </a:endParaRPr>
          </a:p>
          <a:p>
            <a:pPr marL="18000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dirty="0" smtClean="0">
              <a:solidFill>
                <a:srgbClr val="99FFCC"/>
              </a:solidFill>
            </a:endParaRPr>
          </a:p>
          <a:p>
            <a:pPr marL="18000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dirty="0" smtClean="0">
              <a:solidFill>
                <a:srgbClr val="99FFCC"/>
              </a:solidFill>
            </a:endParaRPr>
          </a:p>
          <a:p>
            <a:pPr marL="18000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dirty="0" smtClean="0">
              <a:solidFill>
                <a:srgbClr val="99FFCC"/>
              </a:solidFill>
            </a:endParaRPr>
          </a:p>
          <a:p>
            <a:pPr marL="18000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>
                <a:solidFill>
                  <a:srgbClr val="99FFCC"/>
                </a:solidFill>
              </a:rPr>
              <a:t>				</a:t>
            </a:r>
            <a:r>
              <a:rPr lang="ru-RU" dirty="0" smtClean="0">
                <a:solidFill>
                  <a:srgbClr val="99FFCC"/>
                </a:solidFill>
              </a:rPr>
              <a:t>Т.5(</a:t>
            </a:r>
            <a:r>
              <a:rPr lang="ru-RU" dirty="0" err="1" smtClean="0">
                <a:solidFill>
                  <a:srgbClr val="99FFCC"/>
                </a:solidFill>
              </a:rPr>
              <a:t>ознака</a:t>
            </a:r>
            <a:r>
              <a:rPr lang="ru-RU" dirty="0" smtClean="0">
                <a:solidFill>
                  <a:srgbClr val="99FFCC"/>
                </a:solidFill>
              </a:rPr>
              <a:t> </a:t>
            </a:r>
            <a:r>
              <a:rPr lang="ru-RU" dirty="0" err="1" smtClean="0">
                <a:solidFill>
                  <a:srgbClr val="99FFCC"/>
                </a:solidFill>
              </a:rPr>
              <a:t>паралельності</a:t>
            </a:r>
            <a:r>
              <a:rPr lang="ru-RU" dirty="0" smtClean="0">
                <a:solidFill>
                  <a:srgbClr val="99FFCC"/>
                </a:solidFill>
              </a:rPr>
              <a:t> </a:t>
            </a:r>
            <a:r>
              <a:rPr lang="ru-RU" dirty="0" err="1" smtClean="0">
                <a:solidFill>
                  <a:srgbClr val="99FFCC"/>
                </a:solidFill>
              </a:rPr>
              <a:t>прямої</a:t>
            </a:r>
            <a:r>
              <a:rPr lang="ru-RU" dirty="0" smtClean="0">
                <a:solidFill>
                  <a:srgbClr val="99FFCC"/>
                </a:solidFill>
              </a:rPr>
              <a:t> </a:t>
            </a:r>
            <a:r>
              <a:rPr lang="en-US" dirty="0" smtClean="0">
                <a:solidFill>
                  <a:srgbClr val="99FFCC"/>
                </a:solidFill>
              </a:rPr>
              <a:t>				</a:t>
            </a:r>
            <a:r>
              <a:rPr lang="ru-RU" dirty="0" smtClean="0">
                <a:solidFill>
                  <a:srgbClr val="99FFCC"/>
                </a:solidFill>
              </a:rPr>
              <a:t>та </a:t>
            </a:r>
            <a:r>
              <a:rPr lang="ru-RU" dirty="0" err="1" smtClean="0">
                <a:solidFill>
                  <a:srgbClr val="99FFCC"/>
                </a:solidFill>
              </a:rPr>
              <a:t>площини</a:t>
            </a:r>
            <a:r>
              <a:rPr lang="ru-RU" dirty="0" smtClean="0">
                <a:solidFill>
                  <a:srgbClr val="99FFCC"/>
                </a:solidFill>
              </a:rPr>
              <a:t>). Для того  </a:t>
            </a:r>
            <a:r>
              <a:rPr lang="ru-RU" dirty="0" err="1" smtClean="0">
                <a:solidFill>
                  <a:srgbClr val="99FFCC"/>
                </a:solidFill>
              </a:rPr>
              <a:t>щоб</a:t>
            </a:r>
            <a:r>
              <a:rPr lang="ru-RU" dirty="0" smtClean="0">
                <a:solidFill>
                  <a:srgbClr val="99FFCC"/>
                </a:solidFill>
              </a:rPr>
              <a:t>  </a:t>
            </a:r>
            <a:r>
              <a:rPr lang="en-US" dirty="0" smtClean="0">
                <a:solidFill>
                  <a:srgbClr val="99FFCC"/>
                </a:solidFill>
              </a:rPr>
              <a:t>					</a:t>
            </a:r>
            <a:r>
              <a:rPr lang="ru-RU" dirty="0" smtClean="0">
                <a:solidFill>
                  <a:srgbClr val="99FFCC"/>
                </a:solidFill>
              </a:rPr>
              <a:t>пряма</a:t>
            </a:r>
            <a:r>
              <a:rPr lang="ru-RU" i="1" dirty="0" smtClean="0">
                <a:solidFill>
                  <a:srgbClr val="99FFCC"/>
                </a:solidFill>
              </a:rPr>
              <a:t> </a:t>
            </a:r>
            <a:r>
              <a:rPr lang="en-US" i="1" dirty="0" smtClean="0">
                <a:solidFill>
                  <a:srgbClr val="99FFCC"/>
                </a:solidFill>
              </a:rPr>
              <a:t>l</a:t>
            </a:r>
            <a:r>
              <a:rPr lang="ru-RU" i="1" dirty="0" smtClean="0">
                <a:solidFill>
                  <a:srgbClr val="99FFCC"/>
                </a:solidFill>
              </a:rPr>
              <a:t> </a:t>
            </a:r>
            <a:r>
              <a:rPr lang="ru-RU" dirty="0" err="1" smtClean="0">
                <a:solidFill>
                  <a:srgbClr val="99FFCC"/>
                </a:solidFill>
              </a:rPr>
              <a:t>була</a:t>
            </a:r>
            <a:r>
              <a:rPr lang="ru-RU" dirty="0" smtClean="0">
                <a:solidFill>
                  <a:srgbClr val="99FFCC"/>
                </a:solidFill>
              </a:rPr>
              <a:t> </a:t>
            </a:r>
            <a:r>
              <a:rPr lang="ru-RU" dirty="0" err="1" smtClean="0">
                <a:solidFill>
                  <a:srgbClr val="99FFCC"/>
                </a:solidFill>
              </a:rPr>
              <a:t>паралельна</a:t>
            </a:r>
            <a:r>
              <a:rPr lang="ru-RU" dirty="0" smtClean="0">
                <a:solidFill>
                  <a:srgbClr val="99FFCC"/>
                </a:solidFill>
              </a:rPr>
              <a:t> </a:t>
            </a:r>
            <a:r>
              <a:rPr lang="ru-RU" dirty="0" err="1" smtClean="0">
                <a:solidFill>
                  <a:srgbClr val="99FFCC"/>
                </a:solidFill>
              </a:rPr>
              <a:t>площині</a:t>
            </a:r>
            <a:r>
              <a:rPr lang="ru-RU" dirty="0" smtClean="0">
                <a:solidFill>
                  <a:srgbClr val="99FFCC"/>
                </a:solidFill>
              </a:rPr>
              <a:t> </a:t>
            </a:r>
            <a:r>
              <a:rPr lang="en-US" dirty="0" smtClean="0">
                <a:solidFill>
                  <a:srgbClr val="99FFCC"/>
                </a:solidFill>
              </a:rPr>
              <a:t>				</a:t>
            </a:r>
            <a:r>
              <a:rPr lang="ru-RU" dirty="0" smtClean="0">
                <a:solidFill>
                  <a:srgbClr val="99FFCC"/>
                </a:solidFill>
              </a:rPr>
              <a:t>а, </a:t>
            </a:r>
            <a:r>
              <a:rPr lang="ru-RU" dirty="0" err="1" smtClean="0">
                <a:solidFill>
                  <a:srgbClr val="99FFCC"/>
                </a:solidFill>
              </a:rPr>
              <a:t>н.та.д</a:t>
            </a:r>
            <a:r>
              <a:rPr lang="ru-RU" dirty="0" smtClean="0">
                <a:solidFill>
                  <a:srgbClr val="99FFCC"/>
                </a:solidFill>
              </a:rPr>
              <a:t>., </a:t>
            </a:r>
            <a:r>
              <a:rPr lang="ru-RU" dirty="0" err="1" smtClean="0">
                <a:solidFill>
                  <a:srgbClr val="99FFCC"/>
                </a:solidFill>
              </a:rPr>
              <a:t>щоб</a:t>
            </a:r>
            <a:r>
              <a:rPr lang="ru-RU" dirty="0" smtClean="0">
                <a:solidFill>
                  <a:srgbClr val="99FFCC"/>
                </a:solidFill>
              </a:rPr>
              <a:t> пряма </a:t>
            </a:r>
            <a:r>
              <a:rPr lang="en-US" i="1" dirty="0" smtClean="0">
                <a:solidFill>
                  <a:srgbClr val="99FFCC"/>
                </a:solidFill>
              </a:rPr>
              <a:t>l</a:t>
            </a:r>
            <a:r>
              <a:rPr lang="ru-RU" dirty="0" smtClean="0">
                <a:solidFill>
                  <a:srgbClr val="99FFCC"/>
                </a:solidFill>
              </a:rPr>
              <a:t> </a:t>
            </a:r>
            <a:r>
              <a:rPr lang="ru-RU" dirty="0" err="1" smtClean="0">
                <a:solidFill>
                  <a:srgbClr val="99FFCC"/>
                </a:solidFill>
              </a:rPr>
              <a:t>була</a:t>
            </a:r>
            <a:r>
              <a:rPr lang="ru-RU" dirty="0" smtClean="0">
                <a:solidFill>
                  <a:srgbClr val="99FFCC"/>
                </a:solidFill>
              </a:rPr>
              <a:t> </a:t>
            </a:r>
            <a:r>
              <a:rPr lang="en-US" dirty="0" smtClean="0">
                <a:solidFill>
                  <a:srgbClr val="99FFCC"/>
                </a:solidFill>
              </a:rPr>
              <a:t>	</a:t>
            </a:r>
            <a:r>
              <a:rPr lang="ru-RU" dirty="0" err="1" smtClean="0">
                <a:solidFill>
                  <a:srgbClr val="99FFCC"/>
                </a:solidFill>
              </a:rPr>
              <a:t>паралельна</a:t>
            </a:r>
            <a:r>
              <a:rPr lang="ru-RU" dirty="0" smtClean="0">
                <a:solidFill>
                  <a:srgbClr val="99FFCC"/>
                </a:solidFill>
              </a:rPr>
              <a:t> </a:t>
            </a:r>
            <a:r>
              <a:rPr lang="ru-RU" dirty="0" err="1" smtClean="0">
                <a:solidFill>
                  <a:srgbClr val="99FFCC"/>
                </a:solidFill>
              </a:rPr>
              <a:t>деякій</a:t>
            </a:r>
            <a:r>
              <a:rPr lang="ru-RU" dirty="0" smtClean="0">
                <a:solidFill>
                  <a:srgbClr val="99FFCC"/>
                </a:solidFill>
              </a:rPr>
              <a:t> </a:t>
            </a:r>
            <a:r>
              <a:rPr lang="ru-RU" dirty="0" err="1" smtClean="0">
                <a:solidFill>
                  <a:srgbClr val="99FFCC"/>
                </a:solidFill>
              </a:rPr>
              <a:t>прямій</a:t>
            </a:r>
            <a:r>
              <a:rPr lang="ru-RU" dirty="0" smtClean="0">
                <a:solidFill>
                  <a:srgbClr val="99FFCC"/>
                </a:solidFill>
              </a:rPr>
              <a:t>, яка </a:t>
            </a:r>
            <a:r>
              <a:rPr lang="ru-RU" dirty="0" err="1" smtClean="0">
                <a:solidFill>
                  <a:srgbClr val="99FFCC"/>
                </a:solidFill>
              </a:rPr>
              <a:t>належіть</a:t>
            </a:r>
            <a:r>
              <a:rPr lang="ru-RU" dirty="0" smtClean="0">
                <a:solidFill>
                  <a:srgbClr val="99FFCC"/>
                </a:solidFill>
              </a:rPr>
              <a:t> </a:t>
            </a:r>
            <a:r>
              <a:rPr lang="ru-RU" dirty="0" err="1" smtClean="0">
                <a:solidFill>
                  <a:srgbClr val="99FFCC"/>
                </a:solidFill>
              </a:rPr>
              <a:t>площині</a:t>
            </a:r>
            <a:r>
              <a:rPr lang="ru-RU" dirty="0" smtClean="0">
                <a:solidFill>
                  <a:srgbClr val="99FFCC"/>
                </a:solidFill>
              </a:rPr>
              <a:t> а.</a:t>
            </a:r>
          </a:p>
          <a:p>
            <a:pPr marL="18000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0" y="428625"/>
            <a:ext cx="36195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3214688"/>
            <a:ext cx="3500438" cy="264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 </a:t>
            </a:r>
            <a:endParaRPr lang="uk-UA" dirty="0" smtClean="0"/>
          </a:p>
          <a:p>
            <a:pPr marL="548640" indent="-411480" fontAlgn="auto">
              <a:spcBef>
                <a:spcPts val="18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1. Довести,  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що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 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відрізки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,  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які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 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з'єднують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 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середини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 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сторін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 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просторового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чотирикутника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є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сторонами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паралелограма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.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ru-RU" dirty="0" smtClean="0">
              <a:ln>
                <a:solidFill>
                  <a:srgbClr val="EFFC9E"/>
                </a:solidFill>
              </a:ln>
              <a:solidFill>
                <a:srgbClr val="EEF892"/>
              </a:solidFill>
            </a:endParaRP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2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. Через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середню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лінію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трапеції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побудували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площину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. Довести,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що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основи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трапеції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паралельні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цій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площині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.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ru-RU" dirty="0" smtClean="0">
              <a:ln>
                <a:solidFill>
                  <a:srgbClr val="EFFC9E"/>
                </a:solidFill>
              </a:ln>
              <a:solidFill>
                <a:srgbClr val="EEF892"/>
              </a:solidFill>
            </a:endParaRP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3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. Через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середню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лінію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трикутника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побудували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площину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. Довести,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що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основа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трикутника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паралельна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цій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площині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. (сам.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розв'язування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)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ru-RU" dirty="0" smtClean="0">
              <a:ln>
                <a:solidFill>
                  <a:srgbClr val="EFFC9E"/>
                </a:solidFill>
              </a:ln>
              <a:solidFill>
                <a:srgbClr val="EEF892"/>
              </a:solidFill>
            </a:endParaRP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4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. Довести,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що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відрізки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,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які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з'єднують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середини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протилежних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сторін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тетраєдра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перетинаються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та точкою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перетину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поділяються</a:t>
            </a:r>
            <a:r>
              <a:rPr lang="ru-RU" dirty="0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 </a:t>
            </a:r>
            <a:r>
              <a:rPr lang="ru-RU" dirty="0" err="1" smtClean="0">
                <a:ln>
                  <a:solidFill>
                    <a:srgbClr val="EFFC9E"/>
                  </a:solidFill>
                </a:ln>
                <a:solidFill>
                  <a:srgbClr val="EEF892"/>
                </a:solidFill>
              </a:rPr>
              <a:t>навпіл</a:t>
            </a:r>
            <a:endParaRPr lang="ru-RU" dirty="0">
              <a:ln>
                <a:solidFill>
                  <a:srgbClr val="EFFC9E"/>
                </a:solidFill>
              </a:ln>
              <a:solidFill>
                <a:srgbClr val="EEF89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210036" y="0"/>
            <a:ext cx="9211192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Закріплення знань студентів</a:t>
            </a:r>
            <a:endParaRPr lang="ru-RU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331</Words>
  <Application>Microsoft Office PowerPoint</Application>
  <PresentationFormat>Экран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Апекс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Наташа</cp:lastModifiedBy>
  <cp:revision>20</cp:revision>
  <dcterms:created xsi:type="dcterms:W3CDTF">2010-11-27T07:01:30Z</dcterms:created>
  <dcterms:modified xsi:type="dcterms:W3CDTF">2011-08-25T18:32:07Z</dcterms:modified>
</cp:coreProperties>
</file>