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800"/>
    <a:srgbClr val="FF9966"/>
    <a:srgbClr val="FF6600"/>
    <a:srgbClr val="CC0000"/>
    <a:srgbClr val="800000"/>
    <a:srgbClr val="A50021"/>
    <a:srgbClr val="BC5500"/>
    <a:srgbClr val="FF3300"/>
    <a:srgbClr val="FF6699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 autoAdjust="0"/>
    <p:restoredTop sz="94660"/>
  </p:normalViewPr>
  <p:slideViewPr>
    <p:cSldViewPr>
      <p:cViewPr varScale="1">
        <p:scale>
          <a:sx n="63" d="100"/>
          <a:sy n="63" d="100"/>
        </p:scale>
        <p:origin x="-126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2E20-DA84-496A-9138-04537F8CB1F1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04D8-D148-424C-B168-C4B31217E40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04D8-D148-424C-B168-C4B31217E40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relight title.png"/>
          <p:cNvPicPr>
            <a:picLocks noChangeAspect="1"/>
          </p:cNvPicPr>
          <p:nvPr/>
        </p:nvPicPr>
        <p:blipFill>
          <a:blip r:embed="rId2" cstate="print"/>
          <a:srcRect l="43431" t="21353" b="20413"/>
          <a:stretch>
            <a:fillRect/>
          </a:stretch>
        </p:blipFill>
        <p:spPr>
          <a:xfrm>
            <a:off x="0" y="0"/>
            <a:ext cx="36723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219200"/>
            <a:ext cx="6400800" cy="1600200"/>
          </a:xfrm>
        </p:spPr>
        <p:txBody>
          <a:bodyPr anchor="b" anchorCtr="0"/>
          <a:lstStyle>
            <a:lvl1pPr algn="l">
              <a:defRPr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971800"/>
            <a:ext cx="5715000" cy="1295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5943600"/>
            <a:ext cx="2133600" cy="228600"/>
          </a:xfrm>
        </p:spPr>
        <p:txBody>
          <a:bodyPr/>
          <a:lstStyle>
            <a:lvl1pPr algn="l">
              <a:defRPr/>
            </a:lvl1pPr>
          </a:lstStyle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5715000"/>
            <a:ext cx="2667000" cy="2286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533400" cy="228600"/>
          </a:xfrm>
        </p:spPr>
        <p:txBody>
          <a:bodyPr/>
          <a:lstStyle>
            <a:lvl1pPr algn="l">
              <a:defRPr/>
            </a:lvl1pPr>
          </a:lstStyle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4209" y="2057400"/>
            <a:ext cx="5678424" cy="3886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4343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533401"/>
            <a:ext cx="5029200" cy="54229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relight section.png"/>
          <p:cNvPicPr>
            <a:picLocks noChangeAspect="1"/>
          </p:cNvPicPr>
          <p:nvPr/>
        </p:nvPicPr>
        <p:blipFill>
          <a:blip r:embed="rId2" cstate="print"/>
          <a:srcRect l="7678" r="8563" b="31688"/>
          <a:stretch>
            <a:fillRect/>
          </a:stretch>
        </p:blipFill>
        <p:spPr>
          <a:xfrm>
            <a:off x="0" y="3048000"/>
            <a:ext cx="9144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057400"/>
            <a:ext cx="7391400" cy="1590675"/>
          </a:xfrm>
        </p:spPr>
        <p:txBody>
          <a:bodyPr anchor="b" anchorCtr="0">
            <a:normAutofit/>
          </a:bodyPr>
          <a:lstStyle>
            <a:lvl1pPr algn="ctr">
              <a:defRPr sz="4400" b="0" i="0" cap="none" baseline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546" y="3810000"/>
            <a:ext cx="5388909" cy="14239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FontTx/>
              <a:buNone/>
              <a:defRPr sz="1800" kern="120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057401"/>
            <a:ext cx="2743200" cy="3898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1"/>
            <a:ext cx="2743200" cy="3898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67753"/>
            <a:ext cx="274320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19400"/>
            <a:ext cx="2743200" cy="3136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967753"/>
            <a:ext cx="274320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819400"/>
            <a:ext cx="2743200" cy="3136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ntent caption.png"/>
          <p:cNvPicPr>
            <a:picLocks noChangeAspect="1"/>
          </p:cNvPicPr>
          <p:nvPr/>
        </p:nvPicPr>
        <p:blipFill>
          <a:blip r:embed="rId2" cstate="print"/>
          <a:srcRect l="11342" t="23079" r="13047"/>
          <a:stretch>
            <a:fillRect/>
          </a:stretch>
        </p:blipFill>
        <p:spPr>
          <a:xfrm>
            <a:off x="0" y="0"/>
            <a:ext cx="9144000" cy="6095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438150"/>
            <a:ext cx="2743200" cy="161848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38150"/>
            <a:ext cx="4419600" cy="5118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439" y="2514600"/>
            <a:ext cx="1985962" cy="2362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tent caption.png"/>
          <p:cNvPicPr>
            <a:picLocks noChangeAspect="1"/>
          </p:cNvPicPr>
          <p:nvPr/>
        </p:nvPicPr>
        <p:blipFill>
          <a:blip r:embed="rId2" cstate="print"/>
          <a:srcRect l="11342" t="23079" r="13047"/>
          <a:stretch>
            <a:fillRect/>
          </a:stretch>
        </p:blipFill>
        <p:spPr>
          <a:xfrm>
            <a:off x="0" y="0"/>
            <a:ext cx="9144000" cy="6095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438150"/>
            <a:ext cx="2743200" cy="161925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050" y="685800"/>
            <a:ext cx="5264150" cy="4648200"/>
          </a:xfrm>
          <a:prstGeom prst="ellipse">
            <a:avLst/>
          </a:prstGeom>
          <a:ln w="127000">
            <a:solidFill>
              <a:schemeClr val="tx1">
                <a:alpha val="10000"/>
              </a:schemeClr>
            </a:solidFill>
          </a:ln>
          <a:effectLst>
            <a:innerShdw blurRad="190500">
              <a:prstClr val="black">
                <a:alpha val="75000"/>
              </a:prstClr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104" y="2514600"/>
            <a:ext cx="1984248" cy="2359152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buNone/>
              <a:defRPr sz="14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relight content.png"/>
          <p:cNvPicPr>
            <a:picLocks noChangeAspect="1"/>
          </p:cNvPicPr>
          <p:nvPr/>
        </p:nvPicPr>
        <p:blipFill>
          <a:blip r:embed="rId13" cstate="print"/>
          <a:srcRect l="10260" t="11518" r="6261" b="874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057400"/>
            <a:ext cx="5029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477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0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fld id="{DA7E3156-3819-44EE-9D0C-DADFE457862A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0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1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fld id="{7313084B-1AA4-4B8F-B79E-42DE8184DA5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spc="0" baseline="0">
          <a:gradFill flip="none" rotWithShape="1"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FontTx/>
        <a:buBlip>
          <a:blip r:embed="rId14"/>
        </a:buBlip>
        <a:defRPr sz="20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500"/>
        </a:spcBef>
        <a:buFontTx/>
        <a:buBlip>
          <a:blip r:embed="rId15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500"/>
        </a:spcBef>
        <a:buFontTx/>
        <a:buBlip>
          <a:blip r:embed="rId15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4546" y="0"/>
            <a:ext cx="4143404" cy="16002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ТЕМА:</a:t>
            </a:r>
            <a:endParaRPr lang="ru-RU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/>
          <a:lstStyle/>
          <a:p>
            <a:r>
              <a:rPr lang="ru-RU" sz="3200" dirty="0" smtClean="0"/>
              <a:t>ОЗНАКА</a:t>
            </a:r>
            <a:r>
              <a:rPr lang="ru-RU" sz="5400" dirty="0" smtClean="0"/>
              <a:t> </a:t>
            </a:r>
            <a:r>
              <a:rPr lang="ru-RU" sz="3200" dirty="0" smtClean="0"/>
              <a:t>ПАРАЛЕЛЬНОСТІ ПЛОЩИН</a:t>
            </a:r>
            <a:endParaRPr lang="en-US" sz="3200" dirty="0" smtClean="0"/>
          </a:p>
          <a:p>
            <a:r>
              <a:rPr lang="ru-RU" sz="3200" dirty="0" smtClean="0"/>
              <a:t>ТЕОРЕМА ПРО ПЕРЕТИН ДВОХ ПАРАЛЕЛЬНИХ ПЛОЩИН </a:t>
            </a:r>
            <a:r>
              <a:rPr lang="ru-RU" sz="3200" dirty="0" smtClean="0"/>
              <a:t>ТРЕТЬОЮ</a:t>
            </a:r>
          </a:p>
          <a:p>
            <a:r>
              <a:rPr lang="ru-RU" sz="3200" dirty="0" smtClean="0"/>
              <a:t>ВЛАСТИВОСТІ ПАРАЛЕЛЬНИХ ПРЯМИХ</a:t>
            </a:r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 rot="11152887" flipV="1">
            <a:off x="251520" y="3475166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chemeClr val="accent1">
                <a:shade val="45000"/>
                <a:satMod val="125000"/>
              </a:schemeClr>
            </a:gs>
            <a:gs pos="91000">
              <a:srgbClr val="8000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178595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FFC000"/>
                </a:solidFill>
              </a:rPr>
              <a:t>Т.7 Через точку, яка не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належить</a:t>
            </a:r>
            <a:r>
              <a:rPr lang="ru-RU" sz="3200" b="1" i="1" dirty="0" smtClean="0">
                <a:solidFill>
                  <a:srgbClr val="FFC000"/>
                </a:solidFill>
              </a:rPr>
              <a:t>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даній</a:t>
            </a:r>
            <a:r>
              <a:rPr lang="ru-RU" sz="3200" b="1" i="1" dirty="0" smtClean="0">
                <a:solidFill>
                  <a:srgbClr val="FFC000"/>
                </a:solidFill>
              </a:rPr>
              <a:t>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площині</a:t>
            </a:r>
            <a:r>
              <a:rPr lang="ru-RU" sz="3200" b="1" i="1" dirty="0" smtClean="0">
                <a:solidFill>
                  <a:srgbClr val="FFC000"/>
                </a:solidFill>
              </a:rPr>
              <a:t>,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можна</a:t>
            </a:r>
            <a:r>
              <a:rPr lang="ru-RU" sz="3200" b="1" i="1" dirty="0" smtClean="0">
                <a:solidFill>
                  <a:srgbClr val="FFC000"/>
                </a:solidFill>
              </a:rPr>
              <a:t>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побудувати</a:t>
            </a:r>
            <a:r>
              <a:rPr lang="ru-RU" sz="3200" b="1" i="1" dirty="0" smtClean="0">
                <a:solidFill>
                  <a:srgbClr val="FFC000"/>
                </a:solidFill>
              </a:rPr>
              <a:t>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площину</a:t>
            </a:r>
            <a:r>
              <a:rPr lang="ru-RU" sz="3200" b="1" i="1" dirty="0" smtClean="0">
                <a:solidFill>
                  <a:srgbClr val="FFC000"/>
                </a:solidFill>
              </a:rPr>
              <a:t>, | |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даній</a:t>
            </a:r>
            <a:r>
              <a:rPr lang="ru-RU" sz="3200" b="1" i="1" dirty="0" smtClean="0">
                <a:solidFill>
                  <a:srgbClr val="FFC000"/>
                </a:solidFill>
              </a:rPr>
              <a:t>. І </a:t>
            </a:r>
            <a:r>
              <a:rPr lang="ru-RU" sz="3200" b="1" i="1" dirty="0" err="1" smtClean="0">
                <a:solidFill>
                  <a:srgbClr val="FFC000"/>
                </a:solidFill>
              </a:rPr>
              <a:t>тількі</a:t>
            </a:r>
            <a:r>
              <a:rPr lang="ru-RU" sz="3200" b="1" i="1" dirty="0" smtClean="0">
                <a:solidFill>
                  <a:srgbClr val="FFC000"/>
                </a:solidFill>
              </a:rPr>
              <a:t> одну</a:t>
            </a:r>
            <a:endParaRPr lang="ru-RU" sz="3200" b="1" i="1" dirty="0">
              <a:solidFill>
                <a:srgbClr val="FFC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uk-UA" sz="3200" b="1" cap="none" spc="0" dirty="0" smtClean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ІСНУВАННЯ ПЛОЩИНИ | |  ДАНІЙ ПЛОЩИНІ</a:t>
            </a:r>
            <a:endParaRPr lang="ru-RU" sz="3200" b="1" cap="none" spc="0" dirty="0">
              <a:ln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араллелограмм 5"/>
          <p:cNvSpPr/>
          <p:nvPr/>
        </p:nvSpPr>
        <p:spPr>
          <a:xfrm rot="944511">
            <a:off x="1077182" y="3055690"/>
            <a:ext cx="2714644" cy="1225968"/>
          </a:xfrm>
          <a:prstGeom prst="parallelogram">
            <a:avLst>
              <a:gd name="adj" fmla="val 96836"/>
            </a:avLst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16622684" flipH="1">
            <a:off x="2041595" y="3448599"/>
            <a:ext cx="714380" cy="3571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422684" flipV="1">
            <a:off x="1863000" y="3341442"/>
            <a:ext cx="1000132" cy="64294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араллелограмм 8"/>
          <p:cNvSpPr/>
          <p:nvPr/>
        </p:nvSpPr>
        <p:spPr>
          <a:xfrm rot="944511">
            <a:off x="1582893" y="4182578"/>
            <a:ext cx="2714644" cy="1225968"/>
          </a:xfrm>
          <a:prstGeom prst="parallelogram">
            <a:avLst>
              <a:gd name="adj" fmla="val 96836"/>
            </a:avLst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  <a:p>
            <a:endParaRPr lang="uk-UA" dirty="0" smtClean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16622684" flipH="1">
            <a:off x="2547306" y="4575486"/>
            <a:ext cx="714380" cy="3571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422684" flipV="1">
            <a:off x="2368711" y="4468329"/>
            <a:ext cx="1000132" cy="64294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422684">
            <a:off x="1235714" y="35923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bg1"/>
                </a:solidFill>
              </a:rPr>
              <a:t>β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 rot="422684">
            <a:off x="1665959" y="473965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chemeClr val="bg1"/>
                </a:solidFill>
              </a:rPr>
              <a:t>α</a:t>
            </a:r>
            <a:endParaRPr lang="ru-RU" sz="2000" b="1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 rot="422684">
            <a:off x="1805974" y="3586352"/>
            <a:ext cx="257175" cy="34290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 rot="422684">
            <a:off x="2306112" y="3085118"/>
            <a:ext cx="238125" cy="3429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2857488" y="4214818"/>
            <a:ext cx="142875" cy="3429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2357422" y="4714884"/>
            <a:ext cx="152400" cy="3429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accent1">
                <a:shade val="45000"/>
                <a:satMod val="125000"/>
              </a:schemeClr>
            </a:gs>
            <a:gs pos="100000">
              <a:srgbClr val="A808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5143504" cy="178595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Т.8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Якщо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дві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| |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площини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перетинаються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третьою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то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прямі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ru-RU" sz="2500" b="1" spc="150" dirty="0" err="1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перетину</a:t>
            </a:r>
            <a:r>
              <a:rPr lang="ru-RU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| |.</a:t>
            </a:r>
            <a:endParaRPr lang="ru-RU" sz="2500" b="1" spc="150" dirty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bg2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ВЛАСТИВОСТІ | | ПРЯМИХ</a:t>
            </a:r>
            <a:endParaRPr lang="ru-RU" sz="5400" b="1" cap="all" dirty="0">
              <a:ln w="9000" cmpd="sng">
                <a:solidFill>
                  <a:schemeClr val="bg2"/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7686" y="1928802"/>
            <a:ext cx="47863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500"/>
              </a:spcBef>
              <a:buBlip>
                <a:blip r:embed="rId2"/>
              </a:buBlip>
            </a:pPr>
            <a:r>
              <a:rPr lang="uk-UA" sz="2500" b="1" spc="150" dirty="0" smtClean="0">
                <a:ln w="11430"/>
                <a:solidFill>
                  <a:srgbClr val="FFFF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Т.9 Відрізки | | прямих, які містяться проміж двох | |  площин рівні.</a:t>
            </a:r>
            <a:endParaRPr lang="ru-RU" sz="2500" b="1" spc="150" dirty="0" smtClean="0">
              <a:ln w="11430"/>
              <a:solidFill>
                <a:srgbClr val="FFFF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rot="5400000">
            <a:off x="892975" y="3036091"/>
            <a:ext cx="1428760" cy="10715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1250165" y="4679165"/>
            <a:ext cx="1428760" cy="10715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3857628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bg1"/>
                </a:solidFill>
              </a:rPr>
              <a:t>α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844" y="557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bg1"/>
                </a:solidFill>
              </a:rPr>
              <a:t>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10800000">
            <a:off x="785818" y="2285992"/>
            <a:ext cx="2071702" cy="4357718"/>
          </a:xfrm>
          <a:prstGeom prst="rect">
            <a:avLst/>
          </a:prstGeom>
          <a:solidFill>
            <a:schemeClr val="bg2">
              <a:alpha val="71000"/>
            </a:schemeClr>
          </a:solidFill>
          <a:ln w="31750" cap="sq" cmpd="sng">
            <a:solidFill>
              <a:schemeClr val="bg1"/>
            </a:solidFill>
            <a:prstDash val="solid"/>
            <a:round/>
          </a:ln>
          <a:scene3d>
            <a:camera prst="orthographicFront">
              <a:rot lat="20175590" lon="3076356" rev="75959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214314" y="2857496"/>
            <a:ext cx="3286148" cy="1428760"/>
          </a:xfrm>
          <a:custGeom>
            <a:avLst/>
            <a:gdLst>
              <a:gd name="connsiteX0" fmla="*/ 0 w 3286148"/>
              <a:gd name="connsiteY0" fmla="*/ 1428760 h 1428760"/>
              <a:gd name="connsiteX1" fmla="*/ 1090615 w 3286148"/>
              <a:gd name="connsiteY1" fmla="*/ 0 h 1428760"/>
              <a:gd name="connsiteX2" fmla="*/ 3286148 w 3286148"/>
              <a:gd name="connsiteY2" fmla="*/ 0 h 1428760"/>
              <a:gd name="connsiteX3" fmla="*/ 2195533 w 3286148"/>
              <a:gd name="connsiteY3" fmla="*/ 1428760 h 1428760"/>
              <a:gd name="connsiteX4" fmla="*/ 0 w 3286148"/>
              <a:gd name="connsiteY4" fmla="*/ 1428760 h 1428760"/>
              <a:gd name="connsiteX0" fmla="*/ 0 w 3286148"/>
              <a:gd name="connsiteY0" fmla="*/ 1428760 h 1428760"/>
              <a:gd name="connsiteX1" fmla="*/ 1090615 w 3286148"/>
              <a:gd name="connsiteY1" fmla="*/ 0 h 1428760"/>
              <a:gd name="connsiteX2" fmla="*/ 3286148 w 3286148"/>
              <a:gd name="connsiteY2" fmla="*/ 0 h 1428760"/>
              <a:gd name="connsiteX3" fmla="*/ 2195533 w 3286148"/>
              <a:gd name="connsiteY3" fmla="*/ 1428760 h 1428760"/>
              <a:gd name="connsiteX4" fmla="*/ 0 w 3286148"/>
              <a:gd name="connsiteY4" fmla="*/ 142876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48" h="1428760">
                <a:moveTo>
                  <a:pt x="0" y="1428760"/>
                </a:moveTo>
                <a:lnTo>
                  <a:pt x="1090615" y="0"/>
                </a:lnTo>
                <a:lnTo>
                  <a:pt x="3286148" y="0"/>
                </a:lnTo>
                <a:lnTo>
                  <a:pt x="2195533" y="1428760"/>
                </a:lnTo>
                <a:lnTo>
                  <a:pt x="0" y="142876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54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>
            <a:off x="0" y="4500570"/>
            <a:ext cx="3286148" cy="1428760"/>
          </a:xfrm>
          <a:prstGeom prst="parallelogram">
            <a:avLst>
              <a:gd name="adj" fmla="val 76333"/>
            </a:avLst>
          </a:prstGeom>
          <a:solidFill>
            <a:schemeClr val="accent1">
              <a:alpha val="52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>
            <a:off x="1250133" y="4679165"/>
            <a:ext cx="1428760" cy="10715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892943" y="3036091"/>
            <a:ext cx="1428760" cy="10715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араллелограмм 26"/>
          <p:cNvSpPr/>
          <p:nvPr/>
        </p:nvSpPr>
        <p:spPr>
          <a:xfrm>
            <a:off x="4786314" y="3571876"/>
            <a:ext cx="2857520" cy="1512833"/>
          </a:xfrm>
          <a:prstGeom prst="parallelogram">
            <a:avLst>
              <a:gd name="adj" fmla="val 90290"/>
            </a:avLst>
          </a:prstGeom>
          <a:solidFill>
            <a:srgbClr val="FF9966">
              <a:alpha val="53000"/>
            </a:srgb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5400000">
            <a:off x="5715008" y="4286256"/>
            <a:ext cx="1000132" cy="158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араллелограмм 34"/>
          <p:cNvSpPr/>
          <p:nvPr/>
        </p:nvSpPr>
        <p:spPr>
          <a:xfrm>
            <a:off x="5572132" y="4857760"/>
            <a:ext cx="2857520" cy="1512833"/>
          </a:xfrm>
          <a:prstGeom prst="parallelogram">
            <a:avLst>
              <a:gd name="adj" fmla="val 90290"/>
            </a:avLst>
          </a:prstGeom>
          <a:solidFill>
            <a:schemeClr val="accent1">
              <a:alpha val="27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5400000">
            <a:off x="6500826" y="5572140"/>
            <a:ext cx="1000132" cy="158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6072198" y="3929066"/>
            <a:ext cx="785818" cy="500066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rot="16200000" flipH="1">
            <a:off x="6607983" y="4679165"/>
            <a:ext cx="500066" cy="28575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6179355" y="4822041"/>
            <a:ext cx="214314" cy="142876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16200000" flipH="1">
            <a:off x="6143636" y="5214950"/>
            <a:ext cx="1071570" cy="64294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6200000" flipH="1">
            <a:off x="6965173" y="6107925"/>
            <a:ext cx="214314" cy="142876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7108049" y="6322239"/>
            <a:ext cx="214314" cy="1428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16200000" flipH="1">
            <a:off x="6858016" y="5214950"/>
            <a:ext cx="785818" cy="500066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7465239" y="5893611"/>
            <a:ext cx="285752" cy="21431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V="1">
            <a:off x="5750727" y="3321843"/>
            <a:ext cx="571504" cy="3571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V="1">
            <a:off x="5679289" y="4250537"/>
            <a:ext cx="642942" cy="42862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57950" y="53578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a</a:t>
            </a:r>
            <a:endParaRPr lang="ru-RU" sz="2000" i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86578" y="442913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b</a:t>
            </a:r>
            <a:endParaRPr lang="ru-RU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r>
              <a:rPr lang="uk-UA" sz="6000" b="1" dirty="0" smtClean="0">
                <a:ln w="18000">
                  <a:solidFill>
                    <a:schemeClr val="bg2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Домашнє завдання</a:t>
            </a:r>
            <a:endParaRPr lang="ru-RU" sz="6000" b="1" dirty="0">
              <a:ln w="18000">
                <a:solidFill>
                  <a:schemeClr val="bg2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428868"/>
            <a:ext cx="9144000" cy="3643338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uk-UA" sz="4800" b="1" dirty="0" smtClean="0">
                <a:ln/>
                <a:solidFill>
                  <a:srgbClr val="FFFF00"/>
                </a:solidFill>
              </a:rPr>
              <a:t>Вивчити лекцію</a:t>
            </a:r>
            <a:endParaRPr lang="ru-RU" sz="4800" b="1" dirty="0">
              <a:ln/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bg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Вид заняття</a:t>
            </a:r>
            <a:endParaRPr lang="ru-RU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2786058"/>
            <a:ext cx="53862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Лекція</a:t>
            </a:r>
            <a:endParaRPr lang="ru-RU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1670" y="-357214"/>
            <a:ext cx="4357718" cy="1357322"/>
          </a:xfrm>
        </p:spPr>
        <p:txBody>
          <a:bodyPr>
            <a:normAutofit/>
          </a:bodyPr>
          <a:lstStyle/>
          <a:p>
            <a:r>
              <a:rPr lang="uk-UA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МЕТА: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r>
              <a:rPr lang="ru-RU" sz="3500" b="1" dirty="0" err="1" smtClean="0"/>
              <a:t>дидактічна</a:t>
            </a:r>
            <a:r>
              <a:rPr lang="ru-RU" sz="3500" b="1" dirty="0" smtClean="0"/>
              <a:t>: </a:t>
            </a:r>
            <a:r>
              <a:rPr lang="ru-RU" sz="3500" dirty="0" err="1" smtClean="0"/>
              <a:t>розглянути</a:t>
            </a:r>
            <a:r>
              <a:rPr lang="ru-RU" sz="3500" dirty="0" smtClean="0"/>
              <a:t> </a:t>
            </a:r>
            <a:r>
              <a:rPr lang="ru-RU" sz="3500" dirty="0" err="1" smtClean="0"/>
              <a:t>паралельність</a:t>
            </a:r>
            <a:r>
              <a:rPr lang="ru-RU" sz="3500" dirty="0" smtClean="0"/>
              <a:t> </a:t>
            </a:r>
            <a:r>
              <a:rPr lang="ru-RU" sz="3500" dirty="0" err="1" smtClean="0"/>
              <a:t>площини</a:t>
            </a:r>
            <a:r>
              <a:rPr lang="ru-RU" sz="3500" dirty="0" smtClean="0"/>
              <a:t>, </a:t>
            </a:r>
            <a:r>
              <a:rPr lang="ru-RU" sz="3500" dirty="0" err="1" smtClean="0"/>
              <a:t>ознаку</a:t>
            </a:r>
            <a:r>
              <a:rPr lang="ru-RU" sz="3500" dirty="0" smtClean="0"/>
              <a:t> </a:t>
            </a:r>
            <a:r>
              <a:rPr lang="ru-RU" sz="3500" dirty="0" err="1" smtClean="0"/>
              <a:t>паралельності</a:t>
            </a:r>
            <a:r>
              <a:rPr lang="ru-RU" sz="3500" dirty="0" smtClean="0"/>
              <a:t> </a:t>
            </a:r>
            <a:r>
              <a:rPr lang="ru-RU" sz="3500" dirty="0" err="1" smtClean="0"/>
              <a:t>площини</a:t>
            </a:r>
            <a:r>
              <a:rPr lang="ru-RU" sz="3500" dirty="0" smtClean="0"/>
              <a:t>, довести </a:t>
            </a:r>
            <a:r>
              <a:rPr lang="ru-RU" sz="3500" dirty="0" err="1" smtClean="0"/>
              <a:t>існування</a:t>
            </a:r>
            <a:r>
              <a:rPr lang="ru-RU" sz="3500" dirty="0" smtClean="0"/>
              <a:t> </a:t>
            </a:r>
            <a:r>
              <a:rPr lang="ru-RU" sz="3500" dirty="0" err="1" smtClean="0"/>
              <a:t>площини</a:t>
            </a:r>
            <a:r>
              <a:rPr lang="ru-RU" sz="3500" dirty="0" smtClean="0"/>
              <a:t> </a:t>
            </a:r>
            <a:r>
              <a:rPr lang="ru-RU" sz="3500" dirty="0" err="1" smtClean="0"/>
              <a:t>паралельній</a:t>
            </a:r>
            <a:r>
              <a:rPr lang="ru-RU" sz="3500" dirty="0" smtClean="0"/>
              <a:t> </a:t>
            </a:r>
            <a:r>
              <a:rPr lang="ru-RU" sz="3500" dirty="0" err="1" smtClean="0"/>
              <a:t>даній</a:t>
            </a:r>
            <a:r>
              <a:rPr lang="ru-RU" sz="3500" dirty="0" smtClean="0"/>
              <a:t> </a:t>
            </a:r>
            <a:r>
              <a:rPr lang="ru-RU" sz="3500" dirty="0" err="1" smtClean="0"/>
              <a:t>площині</a:t>
            </a:r>
            <a:r>
              <a:rPr lang="ru-RU" sz="3500" dirty="0" smtClean="0"/>
              <a:t>, </a:t>
            </a:r>
            <a:r>
              <a:rPr lang="ru-RU" sz="3500" dirty="0" err="1" smtClean="0"/>
              <a:t>вивчити</a:t>
            </a:r>
            <a:r>
              <a:rPr lang="ru-RU" sz="3500" dirty="0" smtClean="0"/>
              <a:t> теорему про </a:t>
            </a:r>
            <a:r>
              <a:rPr lang="ru-RU" sz="3500" dirty="0" err="1" smtClean="0"/>
              <a:t>перетин</a:t>
            </a:r>
            <a:r>
              <a:rPr lang="ru-RU" sz="3500" dirty="0" smtClean="0"/>
              <a:t> двух </a:t>
            </a:r>
            <a:r>
              <a:rPr lang="ru-RU" sz="3500" dirty="0" err="1" smtClean="0"/>
              <a:t>паралельних</a:t>
            </a:r>
            <a:r>
              <a:rPr lang="ru-RU" sz="3500" dirty="0" smtClean="0"/>
              <a:t> </a:t>
            </a:r>
            <a:r>
              <a:rPr lang="ru-RU" sz="3500" dirty="0" err="1" smtClean="0"/>
              <a:t>площин</a:t>
            </a:r>
            <a:r>
              <a:rPr lang="ru-RU" sz="3500" dirty="0" smtClean="0"/>
              <a:t> </a:t>
            </a:r>
            <a:r>
              <a:rPr lang="ru-RU" sz="3500" dirty="0" err="1" smtClean="0"/>
              <a:t>третьою</a:t>
            </a:r>
            <a:r>
              <a:rPr lang="ru-RU" sz="3500" dirty="0" smtClean="0"/>
              <a:t>.</a:t>
            </a:r>
          </a:p>
          <a:p>
            <a:r>
              <a:rPr lang="ru-RU" sz="3500" b="1" dirty="0" err="1" smtClean="0"/>
              <a:t>розвиваюча</a:t>
            </a:r>
            <a:r>
              <a:rPr lang="ru-RU" sz="3500" b="1" dirty="0" smtClean="0"/>
              <a:t>: </a:t>
            </a:r>
            <a:r>
              <a:rPr lang="ru-RU" sz="3500" dirty="0" err="1" smtClean="0"/>
              <a:t>розвивати</a:t>
            </a:r>
            <a:r>
              <a:rPr lang="ru-RU" sz="3500" dirty="0" smtClean="0"/>
              <a:t> </a:t>
            </a:r>
            <a:r>
              <a:rPr lang="ru-RU" sz="3500" dirty="0" err="1" smtClean="0"/>
              <a:t>логічне</a:t>
            </a:r>
            <a:r>
              <a:rPr lang="ru-RU" sz="3500" dirty="0" smtClean="0"/>
              <a:t> </a:t>
            </a:r>
            <a:r>
              <a:rPr lang="ru-RU" sz="3500" dirty="0" err="1" smtClean="0"/>
              <a:t>мислення</a:t>
            </a:r>
            <a:r>
              <a:rPr lang="ru-RU" sz="3500" dirty="0" smtClean="0"/>
              <a:t>, </a:t>
            </a:r>
            <a:r>
              <a:rPr lang="ru-RU" sz="3500" dirty="0" err="1" smtClean="0"/>
              <a:t>сприяти</a:t>
            </a:r>
            <a:r>
              <a:rPr lang="ru-RU" sz="3500" dirty="0" smtClean="0"/>
              <a:t> </a:t>
            </a:r>
            <a:r>
              <a:rPr lang="ru-RU" sz="3500" dirty="0" err="1" smtClean="0"/>
              <a:t>розвитку</a:t>
            </a:r>
            <a:r>
              <a:rPr lang="ru-RU" sz="3500" dirty="0" smtClean="0"/>
              <a:t> </a:t>
            </a:r>
            <a:r>
              <a:rPr lang="ru-RU" sz="3500" dirty="0" err="1" smtClean="0"/>
              <a:t>просторової</a:t>
            </a:r>
            <a:r>
              <a:rPr lang="ru-RU" sz="3500" dirty="0" smtClean="0"/>
              <a:t> </a:t>
            </a:r>
            <a:r>
              <a:rPr lang="ru-RU" sz="3500" dirty="0" err="1" smtClean="0"/>
              <a:t>уяви</a:t>
            </a:r>
            <a:r>
              <a:rPr lang="ru-RU" sz="3500" dirty="0" smtClean="0"/>
              <a:t>.</a:t>
            </a:r>
          </a:p>
          <a:p>
            <a:r>
              <a:rPr lang="uk-UA" sz="3500" b="1" dirty="0" smtClean="0"/>
              <a:t>виховна: </a:t>
            </a:r>
            <a:r>
              <a:rPr lang="uk-UA" sz="3500" dirty="0" smtClean="0"/>
              <a:t>акуратність у записах.</a:t>
            </a:r>
            <a:endParaRPr lang="ru-RU" sz="3500" dirty="0"/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C5500"/>
            </a:gs>
            <a:gs pos="100000">
              <a:srgbClr val="8A07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>
            <a:normAutofit/>
          </a:bodyPr>
          <a:lstStyle/>
          <a:p>
            <a:r>
              <a:rPr lang="uk-UA" b="1" dirty="0" smtClean="0"/>
              <a:t>АКТУАЛІЗАЦІЯ ОПОРНИХ ЗНАНЬ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1 .</a:t>
            </a:r>
            <a:r>
              <a:rPr lang="ru-RU" sz="3200" dirty="0" err="1" smtClean="0"/>
              <a:t>Що</a:t>
            </a:r>
            <a:r>
              <a:rPr lang="ru-RU" sz="3200" dirty="0" smtClean="0"/>
              <a:t> </a:t>
            </a:r>
            <a:r>
              <a:rPr lang="ru-RU" sz="3200" dirty="0" err="1" smtClean="0"/>
              <a:t>називається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паралельними</a:t>
            </a:r>
            <a:r>
              <a:rPr lang="ru-RU" sz="3200" dirty="0" smtClean="0"/>
              <a:t> </a:t>
            </a:r>
            <a:r>
              <a:rPr lang="ru-RU" sz="3200" dirty="0" err="1" smtClean="0"/>
              <a:t>прямимі</a:t>
            </a:r>
            <a:r>
              <a:rPr lang="ru-RU" sz="3200" dirty="0" smtClean="0"/>
              <a:t>?</a:t>
            </a:r>
          </a:p>
          <a:p>
            <a:r>
              <a:rPr lang="ru-RU" sz="3200" dirty="0" smtClean="0"/>
              <a:t>2.Що </a:t>
            </a:r>
            <a:r>
              <a:rPr lang="ru-RU" sz="3200" dirty="0" err="1" smtClean="0"/>
              <a:t>називається</a:t>
            </a:r>
            <a:r>
              <a:rPr lang="ru-RU" sz="3200" dirty="0" smtClean="0"/>
              <a:t> прямой, яка </a:t>
            </a:r>
            <a:r>
              <a:rPr lang="ru-RU" sz="3200" dirty="0" err="1" smtClean="0"/>
              <a:t>паралельна</a:t>
            </a:r>
            <a:r>
              <a:rPr lang="ru-RU" sz="3200" dirty="0" smtClean="0"/>
              <a:t> </a:t>
            </a:r>
            <a:r>
              <a:rPr lang="ru-RU" sz="3200" dirty="0" err="1" smtClean="0"/>
              <a:t>площині</a:t>
            </a:r>
            <a:r>
              <a:rPr lang="ru-RU" sz="3200" dirty="0" smtClean="0"/>
              <a:t>?</a:t>
            </a:r>
          </a:p>
          <a:p>
            <a:r>
              <a:rPr lang="uk-UA" sz="3200" dirty="0" smtClean="0"/>
              <a:t>4.0знака паралельності прямих.</a:t>
            </a:r>
          </a:p>
          <a:p>
            <a:r>
              <a:rPr lang="ru-RU" sz="3200" dirty="0" smtClean="0"/>
              <a:t>5.Ознака </a:t>
            </a:r>
            <a:r>
              <a:rPr lang="ru-RU" sz="3200" dirty="0" err="1" smtClean="0"/>
              <a:t>паралельності</a:t>
            </a:r>
            <a:r>
              <a:rPr lang="ru-RU" sz="3200" dirty="0" smtClean="0"/>
              <a:t> </a:t>
            </a:r>
            <a:r>
              <a:rPr lang="ru-RU" sz="3200" dirty="0" err="1" smtClean="0"/>
              <a:t>прямої</a:t>
            </a:r>
            <a:r>
              <a:rPr lang="ru-RU" sz="3200" dirty="0" smtClean="0"/>
              <a:t> та </a:t>
            </a:r>
            <a:r>
              <a:rPr lang="ru-RU" sz="3200" dirty="0" err="1" smtClean="0"/>
              <a:t>площини</a:t>
            </a:r>
            <a:r>
              <a:rPr lang="ru-RU" sz="3200" dirty="0" smtClean="0"/>
              <a:t>.</a:t>
            </a:r>
          </a:p>
          <a:p>
            <a:r>
              <a:rPr lang="uk-UA" sz="3200" dirty="0" smtClean="0"/>
              <a:t>4.Що називається </a:t>
            </a:r>
            <a:r>
              <a:rPr lang="uk-UA" sz="3200" dirty="0" err="1" smtClean="0"/>
              <a:t>перетинаючимися</a:t>
            </a:r>
            <a:r>
              <a:rPr lang="uk-UA" sz="3200" dirty="0" smtClean="0"/>
              <a:t> </a:t>
            </a:r>
            <a:r>
              <a:rPr lang="uk-UA" sz="3200" dirty="0" err="1" smtClean="0"/>
              <a:t>прямимі</a:t>
            </a:r>
            <a:r>
              <a:rPr lang="uk-UA" sz="3200" dirty="0" smtClean="0"/>
              <a:t>?</a:t>
            </a:r>
          </a:p>
          <a:p>
            <a:r>
              <a:rPr lang="ru-RU" sz="3200" dirty="0" smtClean="0"/>
              <a:t>5.Що </a:t>
            </a:r>
            <a:r>
              <a:rPr lang="ru-RU" sz="3200" dirty="0" err="1" smtClean="0"/>
              <a:t>називається</a:t>
            </a:r>
            <a:r>
              <a:rPr lang="ru-RU" sz="3200" dirty="0" smtClean="0"/>
              <a:t> </a:t>
            </a:r>
            <a:r>
              <a:rPr lang="ru-RU" sz="3200" dirty="0" err="1" smtClean="0"/>
              <a:t>паралельними</a:t>
            </a:r>
            <a:r>
              <a:rPr lang="ru-RU" sz="3200" dirty="0" smtClean="0"/>
              <a:t> </a:t>
            </a:r>
            <a:r>
              <a:rPr lang="ru-RU" sz="3200" dirty="0" err="1" smtClean="0"/>
              <a:t>прямимі</a:t>
            </a:r>
            <a:r>
              <a:rPr lang="ru-RU" sz="3200" dirty="0" smtClean="0"/>
              <a:t>?</a:t>
            </a:r>
          </a:p>
          <a:p>
            <a:r>
              <a:rPr lang="ru-RU" sz="3200" dirty="0" smtClean="0"/>
              <a:t>6.Що </a:t>
            </a:r>
            <a:r>
              <a:rPr lang="ru-RU" sz="3200" dirty="0" err="1" smtClean="0"/>
              <a:t>називається</a:t>
            </a:r>
            <a:r>
              <a:rPr lang="ru-RU" sz="3200" dirty="0" smtClean="0"/>
              <a:t> </a:t>
            </a:r>
            <a:r>
              <a:rPr lang="ru-RU" sz="3200" dirty="0" err="1" smtClean="0"/>
              <a:t>мимобіжними</a:t>
            </a:r>
            <a:r>
              <a:rPr lang="ru-RU" sz="3200" dirty="0" smtClean="0"/>
              <a:t> </a:t>
            </a:r>
            <a:r>
              <a:rPr lang="ru-RU" sz="3200" dirty="0" err="1" smtClean="0"/>
              <a:t>прямимі</a:t>
            </a:r>
            <a:r>
              <a:rPr lang="ru-RU" sz="3200" dirty="0" smtClean="0"/>
              <a:t>?</a:t>
            </a:r>
            <a:endParaRPr lang="ru-RU" sz="3200" dirty="0"/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shade val="55000"/>
                <a:satMod val="12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Скільки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площин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можна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провести через три точки,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які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лежать на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одній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прямій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А)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Безліч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Б)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Дві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В) </a:t>
            </a:r>
            <a:r>
              <a:rPr lang="ru-RU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Жодної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Г) Одну; </a:t>
            </a: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Д) Три.</a:t>
            </a:r>
          </a:p>
          <a:p>
            <a:r>
              <a:rPr lang="uk-UA" sz="3600" dirty="0" smtClean="0">
                <a:solidFill>
                  <a:srgbClr val="FFFF99"/>
                </a:solidFill>
              </a:rPr>
              <a:t>2</a:t>
            </a:r>
            <a:r>
              <a:rPr lang="uk-UA" sz="3600" dirty="0" smtClean="0">
                <a:solidFill>
                  <a:srgbClr val="FFFF99"/>
                </a:solidFill>
              </a:rPr>
              <a:t>. Дві прямі </a:t>
            </a:r>
            <a:r>
              <a:rPr lang="en-US" sz="3600" dirty="0" smtClean="0">
                <a:solidFill>
                  <a:srgbClr val="FFFF99"/>
                </a:solidFill>
              </a:rPr>
              <a:t>a</a:t>
            </a:r>
            <a:r>
              <a:rPr lang="uk-UA" sz="3600" dirty="0" smtClean="0">
                <a:solidFill>
                  <a:srgbClr val="FFFF99"/>
                </a:solidFill>
              </a:rPr>
              <a:t> і </a:t>
            </a:r>
            <a:r>
              <a:rPr lang="en-US" sz="3600" dirty="0" smtClean="0">
                <a:solidFill>
                  <a:srgbClr val="FFFF99"/>
                </a:solidFill>
              </a:rPr>
              <a:t>b</a:t>
            </a:r>
            <a:r>
              <a:rPr lang="ru-RU" sz="3600" dirty="0" smtClean="0">
                <a:solidFill>
                  <a:srgbClr val="FFFF99"/>
                </a:solidFill>
              </a:rPr>
              <a:t> </a:t>
            </a:r>
            <a:r>
              <a:rPr lang="ru-RU" sz="3600" dirty="0" err="1" smtClean="0">
                <a:solidFill>
                  <a:srgbClr val="FFFF99"/>
                </a:solidFill>
              </a:rPr>
              <a:t>паралельні</a:t>
            </a:r>
            <a:r>
              <a:rPr lang="ru-RU" sz="3600" dirty="0" smtClean="0">
                <a:solidFill>
                  <a:srgbClr val="FFFF99"/>
                </a:solidFill>
              </a:rPr>
              <a:t> </a:t>
            </a:r>
            <a:r>
              <a:rPr lang="ru-RU" sz="3600" dirty="0" err="1" smtClean="0">
                <a:solidFill>
                  <a:srgbClr val="FFFF99"/>
                </a:solidFill>
              </a:rPr>
              <a:t>прямій</a:t>
            </a:r>
            <a:r>
              <a:rPr lang="ru-RU" sz="3600" dirty="0" smtClean="0">
                <a:solidFill>
                  <a:srgbClr val="FFFF99"/>
                </a:solidFill>
              </a:rPr>
              <a:t> с. Яке </a:t>
            </a:r>
            <a:r>
              <a:rPr lang="ru-RU" sz="3600" dirty="0" err="1" smtClean="0">
                <a:solidFill>
                  <a:srgbClr val="FFFF99"/>
                </a:solidFill>
              </a:rPr>
              <a:t>взаємне</a:t>
            </a:r>
            <a:r>
              <a:rPr lang="ru-RU" sz="3600" dirty="0" smtClean="0">
                <a:solidFill>
                  <a:srgbClr val="FFFF99"/>
                </a:solidFill>
              </a:rPr>
              <a:t> </a:t>
            </a:r>
            <a:r>
              <a:rPr lang="ru-RU" sz="3600" dirty="0" err="1" smtClean="0">
                <a:solidFill>
                  <a:srgbClr val="FFFF99"/>
                </a:solidFill>
              </a:rPr>
              <a:t>розміщення</a:t>
            </a:r>
            <a:r>
              <a:rPr lang="ru-RU" sz="3600" dirty="0" smtClean="0">
                <a:solidFill>
                  <a:srgbClr val="FFFF99"/>
                </a:solidFill>
              </a:rPr>
              <a:t> </a:t>
            </a:r>
            <a:r>
              <a:rPr lang="ru-RU" sz="3600" dirty="0" err="1" smtClean="0">
                <a:solidFill>
                  <a:srgbClr val="FFFF99"/>
                </a:solidFill>
              </a:rPr>
              <a:t>прямих</a:t>
            </a:r>
            <a:r>
              <a:rPr lang="ru-RU" sz="3600" dirty="0" smtClean="0">
                <a:solidFill>
                  <a:srgbClr val="FFFF99"/>
                </a:solidFill>
              </a:rPr>
              <a:t> </a:t>
            </a:r>
            <a:r>
              <a:rPr lang="en-US" sz="3600" dirty="0" smtClean="0">
                <a:solidFill>
                  <a:srgbClr val="FFFF99"/>
                </a:solidFill>
              </a:rPr>
              <a:t>a</a:t>
            </a:r>
            <a:r>
              <a:rPr lang="uk-UA" sz="3600" dirty="0" smtClean="0">
                <a:solidFill>
                  <a:srgbClr val="FFFF99"/>
                </a:solidFill>
              </a:rPr>
              <a:t> і </a:t>
            </a:r>
            <a:r>
              <a:rPr lang="en-US" sz="3600" dirty="0" smtClean="0">
                <a:solidFill>
                  <a:srgbClr val="FFFF99"/>
                </a:solidFill>
              </a:rPr>
              <a:t>b</a:t>
            </a:r>
            <a:r>
              <a:rPr lang="uk-UA" sz="3600" dirty="0" smtClean="0">
                <a:solidFill>
                  <a:srgbClr val="FFFF99"/>
                </a:solidFill>
              </a:rPr>
              <a:t>?</a:t>
            </a:r>
          </a:p>
          <a:p>
            <a:r>
              <a:rPr lang="ru-RU" sz="3600" dirty="0" smtClean="0">
                <a:solidFill>
                  <a:srgbClr val="FFFF99"/>
                </a:solidFill>
              </a:rPr>
              <a:t>А) </a:t>
            </a:r>
            <a:r>
              <a:rPr lang="ru-RU" sz="3600" dirty="0" err="1" smtClean="0">
                <a:solidFill>
                  <a:srgbClr val="FFFF99"/>
                </a:solidFill>
              </a:rPr>
              <a:t>Перетинаються</a:t>
            </a:r>
            <a:r>
              <a:rPr lang="ru-RU" sz="3600" dirty="0" smtClean="0">
                <a:solidFill>
                  <a:srgbClr val="FFFF99"/>
                </a:solidFill>
              </a:rPr>
              <a:t>; Б) </a:t>
            </a:r>
            <a:r>
              <a:rPr lang="ru-RU" sz="3600" dirty="0" err="1" smtClean="0">
                <a:solidFill>
                  <a:srgbClr val="FFFF99"/>
                </a:solidFill>
              </a:rPr>
              <a:t>Паралельні</a:t>
            </a:r>
            <a:r>
              <a:rPr lang="ru-RU" sz="3600" dirty="0" smtClean="0">
                <a:solidFill>
                  <a:srgbClr val="FFFF99"/>
                </a:solidFill>
              </a:rPr>
              <a:t>; </a:t>
            </a:r>
            <a:endParaRPr lang="en-US" sz="3600" dirty="0" smtClean="0">
              <a:solidFill>
                <a:srgbClr val="FFFF99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FF99"/>
                </a:solidFill>
              </a:rPr>
              <a:t>   </a:t>
            </a:r>
            <a:r>
              <a:rPr lang="ru-RU" sz="3600" dirty="0" smtClean="0">
                <a:solidFill>
                  <a:srgbClr val="FFFF99"/>
                </a:solidFill>
              </a:rPr>
              <a:t>В) </a:t>
            </a:r>
            <a:r>
              <a:rPr lang="ru-RU" sz="3600" dirty="0" err="1" smtClean="0">
                <a:solidFill>
                  <a:srgbClr val="FFFF99"/>
                </a:solidFill>
              </a:rPr>
              <a:t>Мимобіжні</a:t>
            </a:r>
            <a:r>
              <a:rPr lang="ru-RU" sz="3600" dirty="0" smtClean="0">
                <a:solidFill>
                  <a:srgbClr val="FFFF99"/>
                </a:solidFill>
              </a:rPr>
              <a:t>.</a:t>
            </a:r>
            <a:endParaRPr lang="ru-RU" sz="3600" dirty="0">
              <a:solidFill>
                <a:srgbClr val="FFFF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" y="0"/>
            <a:ext cx="9144001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29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ТЕСТИ НА ЗАКРІПЛЕННЯ ВИВЧЕНОГО МАТЕРІАЛУ:</a:t>
            </a:r>
            <a:endParaRPr lang="ru-RU" sz="29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C00000"/>
            </a:gs>
            <a:gs pos="100000">
              <a:srgbClr val="FF33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929718" cy="464344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C000"/>
                </a:solidFill>
              </a:rPr>
              <a:t>3</a:t>
            </a:r>
            <a:r>
              <a:rPr lang="ru-RU" sz="2800" dirty="0" smtClean="0">
                <a:solidFill>
                  <a:srgbClr val="FFC000"/>
                </a:solidFill>
              </a:rPr>
              <a:t>.   </a:t>
            </a:r>
            <a:r>
              <a:rPr lang="ru-RU" sz="2800" dirty="0" err="1" smtClean="0">
                <a:solidFill>
                  <a:srgbClr val="FFC000"/>
                </a:solidFill>
              </a:rPr>
              <a:t>Вказати</a:t>
            </a:r>
            <a:r>
              <a:rPr lang="ru-RU" sz="2800" dirty="0" smtClean="0">
                <a:solidFill>
                  <a:srgbClr val="FFC000"/>
                </a:solidFill>
              </a:rPr>
              <a:t>   </a:t>
            </a:r>
            <a:r>
              <a:rPr lang="ru-RU" sz="2800" dirty="0" err="1" smtClean="0">
                <a:solidFill>
                  <a:srgbClr val="FFC000"/>
                </a:solidFill>
              </a:rPr>
              <a:t>малюнок</a:t>
            </a:r>
            <a:r>
              <a:rPr lang="ru-RU" sz="2800" dirty="0" smtClean="0">
                <a:solidFill>
                  <a:srgbClr val="FFC000"/>
                </a:solidFill>
              </a:rPr>
              <a:t>,   на  </a:t>
            </a:r>
            <a:r>
              <a:rPr lang="ru-RU" sz="2800" dirty="0" err="1" smtClean="0">
                <a:solidFill>
                  <a:srgbClr val="FFC000"/>
                </a:solidFill>
              </a:rPr>
              <a:t>якому</a:t>
            </a:r>
            <a:r>
              <a:rPr lang="ru-RU" sz="2800" dirty="0" smtClean="0">
                <a:solidFill>
                  <a:srgbClr val="FFC000"/>
                </a:solidFill>
              </a:rPr>
              <a:t>   </a:t>
            </a:r>
            <a:r>
              <a:rPr lang="ru-RU" sz="2800" dirty="0" err="1" smtClean="0">
                <a:solidFill>
                  <a:srgbClr val="FFC000"/>
                </a:solidFill>
              </a:rPr>
              <a:t>зображено</a:t>
            </a:r>
            <a:r>
              <a:rPr lang="ru-RU" sz="2800" dirty="0" smtClean="0">
                <a:solidFill>
                  <a:srgbClr val="FFC000"/>
                </a:solidFill>
              </a:rPr>
              <a:t> </a:t>
            </a:r>
            <a:r>
              <a:rPr lang="ru-RU" sz="2800" dirty="0" err="1" smtClean="0">
                <a:solidFill>
                  <a:srgbClr val="FFC000"/>
                </a:solidFill>
              </a:rPr>
              <a:t>мимобіжні</a:t>
            </a:r>
            <a:r>
              <a:rPr lang="ru-RU" sz="2800" dirty="0" smtClean="0">
                <a:solidFill>
                  <a:srgbClr val="FFC000"/>
                </a:solidFill>
              </a:rPr>
              <a:t> </a:t>
            </a:r>
            <a:r>
              <a:rPr lang="ru-RU" sz="2800" dirty="0" err="1" smtClean="0">
                <a:solidFill>
                  <a:srgbClr val="FFC000"/>
                </a:solidFill>
              </a:rPr>
              <a:t>прямі</a:t>
            </a:r>
            <a:r>
              <a:rPr lang="ru-RU" sz="2800" dirty="0" smtClean="0">
                <a:solidFill>
                  <a:srgbClr val="FFC000"/>
                </a:solidFill>
              </a:rPr>
              <a:t>:</a:t>
            </a:r>
            <a:endParaRPr lang="en-US" sz="2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       </a:t>
            </a:r>
            <a:r>
              <a:rPr lang="en-US" sz="2800" dirty="0" smtClean="0">
                <a:solidFill>
                  <a:schemeClr val="bg1"/>
                </a:solidFill>
              </a:rPr>
              <a:t>a)                                    </a:t>
            </a:r>
            <a:r>
              <a:rPr lang="ru-RU" sz="2800" dirty="0" smtClean="0">
                <a:solidFill>
                  <a:schemeClr val="bg1"/>
                </a:solidFill>
              </a:rPr>
              <a:t>      б)</a:t>
            </a:r>
          </a:p>
          <a:p>
            <a:pPr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>
              <a:spcBef>
                <a:spcPts val="3600"/>
              </a:spcBef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                             в)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ru-RU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ru-RU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4" name="Параллелограмм 3"/>
          <p:cNvSpPr/>
          <p:nvPr/>
        </p:nvSpPr>
        <p:spPr>
          <a:xfrm>
            <a:off x="785786" y="1142984"/>
            <a:ext cx="2714644" cy="1392125"/>
          </a:xfrm>
          <a:prstGeom prst="parallelogram">
            <a:avLst>
              <a:gd name="adj" fmla="val 37467"/>
            </a:avLst>
          </a:prstGeom>
          <a:solidFill>
            <a:schemeClr val="bg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 flipV="1">
            <a:off x="1571604" y="1500174"/>
            <a:ext cx="1214446" cy="7143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500166" y="1500174"/>
            <a:ext cx="1285884" cy="7143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араллелограмм 10"/>
          <p:cNvSpPr/>
          <p:nvPr/>
        </p:nvSpPr>
        <p:spPr>
          <a:xfrm>
            <a:off x="4286248" y="1142984"/>
            <a:ext cx="3061629" cy="1428760"/>
          </a:xfrm>
          <a:prstGeom prst="parallelogram">
            <a:avLst>
              <a:gd name="adj" fmla="val 38853"/>
            </a:avLst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072066" y="1571612"/>
            <a:ext cx="1643074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072066" y="2000240"/>
            <a:ext cx="1643074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араллелограмм 15"/>
          <p:cNvSpPr/>
          <p:nvPr/>
        </p:nvSpPr>
        <p:spPr>
          <a:xfrm>
            <a:off x="2571736" y="2786058"/>
            <a:ext cx="3000396" cy="1357322"/>
          </a:xfrm>
          <a:prstGeom prst="parallelogram">
            <a:avLst>
              <a:gd name="adj" fmla="val 42957"/>
            </a:avLst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143240" y="3357562"/>
            <a:ext cx="785818" cy="5715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16200000" flipH="1">
            <a:off x="3428992" y="2571744"/>
            <a:ext cx="1285884" cy="5715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6200000" flipH="1">
            <a:off x="4500562" y="4214818"/>
            <a:ext cx="571504" cy="2857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16200000" flipH="1">
            <a:off x="4214810" y="3643314"/>
            <a:ext cx="571504" cy="28575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0" y="471488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Через три точки проведено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різні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Як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розміщені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точки?</a:t>
            </a:r>
          </a:p>
          <a:p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А) Лежать на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одній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прямій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Б) Не лежать на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одній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прямій</a:t>
            </a:r>
            <a:r>
              <a:rPr lang="ru-RU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shade val="45000"/>
                <a:satMod val="125000"/>
              </a:schemeClr>
            </a:gs>
            <a:gs pos="100000">
              <a:schemeClr val="bg2">
                <a:shade val="55000"/>
                <a:satMod val="12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Дано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існує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проходять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пряму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прямій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Ь?</a:t>
            </a:r>
          </a:p>
          <a:p>
            <a:pPr>
              <a:buNone/>
            </a:pP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А)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Жодної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Б) Одна; В)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Г) </a:t>
            </a:r>
            <a:r>
              <a:rPr lang="ru-RU" sz="31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Безліч</a:t>
            </a:r>
            <a:r>
              <a:rPr lang="ru-RU" sz="31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Д) Три</a:t>
            </a:r>
          </a:p>
          <a:p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Дано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мимобіжні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існує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проходять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пряму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прямій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>
              <a:buNone/>
            </a:pPr>
            <a:r>
              <a:rPr lang="ru-R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Б)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Жодної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В) Одна; Г) </a:t>
            </a:r>
            <a:r>
              <a:rPr lang="ru-RU" sz="31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Безліч</a:t>
            </a:r>
            <a:r>
              <a:rPr lang="ru-RU" sz="31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Д) Три</a:t>
            </a:r>
          </a:p>
          <a:p>
            <a:r>
              <a:rPr lang="uk-UA" sz="3100" dirty="0" smtClean="0">
                <a:solidFill>
                  <a:srgbClr val="FFC000"/>
                </a:solidFill>
              </a:rPr>
              <a:t>7</a:t>
            </a:r>
            <a:r>
              <a:rPr lang="uk-UA" sz="3100" dirty="0" smtClean="0">
                <a:solidFill>
                  <a:srgbClr val="FFC000"/>
                </a:solidFill>
              </a:rPr>
              <a:t>.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Дві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прямі</a:t>
            </a:r>
            <a:r>
              <a:rPr lang="ru-RU" sz="3100" dirty="0" smtClean="0">
                <a:solidFill>
                  <a:srgbClr val="FFC000"/>
                </a:solidFill>
              </a:rPr>
              <a:t> не </a:t>
            </a:r>
            <a:r>
              <a:rPr lang="ru-RU" sz="3100" dirty="0" err="1" smtClean="0">
                <a:solidFill>
                  <a:srgbClr val="FFC000"/>
                </a:solidFill>
              </a:rPr>
              <a:t>паралельні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і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не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перетинаються</a:t>
            </a:r>
            <a:r>
              <a:rPr lang="ru-RU" sz="3100" dirty="0" smtClean="0">
                <a:solidFill>
                  <a:srgbClr val="FFC000"/>
                </a:solidFill>
              </a:rPr>
              <a:t>. </a:t>
            </a:r>
            <a:r>
              <a:rPr lang="ru-RU" sz="3100" dirty="0" err="1" smtClean="0">
                <a:solidFill>
                  <a:srgbClr val="FFC000"/>
                </a:solidFill>
              </a:rPr>
              <a:t>Скільки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площин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можна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smtClean="0">
                <a:solidFill>
                  <a:srgbClr val="FFC000"/>
                </a:solidFill>
              </a:rPr>
              <a:t>провести </a:t>
            </a:r>
            <a:r>
              <a:rPr lang="ru-RU" sz="3100" dirty="0" smtClean="0">
                <a:solidFill>
                  <a:srgbClr val="FFC000"/>
                </a:solidFill>
              </a:rPr>
              <a:t>через </a:t>
            </a:r>
            <a:r>
              <a:rPr lang="ru-RU" sz="3100" dirty="0" err="1" smtClean="0">
                <a:solidFill>
                  <a:srgbClr val="FFC000"/>
                </a:solidFill>
              </a:rPr>
              <a:t>ці</a:t>
            </a:r>
            <a:r>
              <a:rPr lang="ru-RU" sz="3100" dirty="0" smtClean="0">
                <a:solidFill>
                  <a:srgbClr val="FFC000"/>
                </a:solidFill>
              </a:rPr>
              <a:t> </a:t>
            </a:r>
            <a:r>
              <a:rPr lang="ru-RU" sz="3100" dirty="0" err="1" smtClean="0">
                <a:solidFill>
                  <a:srgbClr val="FFC000"/>
                </a:solidFill>
              </a:rPr>
              <a:t>прямі</a:t>
            </a:r>
            <a:r>
              <a:rPr lang="ru-RU" sz="3100" dirty="0" smtClean="0">
                <a:solidFill>
                  <a:srgbClr val="FFC000"/>
                </a:solidFill>
              </a:rPr>
              <a:t>?</a:t>
            </a:r>
          </a:p>
          <a:p>
            <a:pPr>
              <a:buNone/>
            </a:pPr>
            <a:r>
              <a:rPr lang="ru-RU" sz="3100" dirty="0" smtClean="0">
                <a:solidFill>
                  <a:srgbClr val="FFC000"/>
                </a:solidFill>
              </a:rPr>
              <a:t>    А) </a:t>
            </a:r>
            <a:r>
              <a:rPr lang="ru-RU" sz="3100" dirty="0" err="1" smtClean="0">
                <a:solidFill>
                  <a:srgbClr val="FFC000"/>
                </a:solidFill>
              </a:rPr>
              <a:t>Дві</a:t>
            </a:r>
            <a:r>
              <a:rPr lang="ru-RU" sz="3100" dirty="0" smtClean="0">
                <a:solidFill>
                  <a:srgbClr val="FFC000"/>
                </a:solidFill>
              </a:rPr>
              <a:t>; Б) </a:t>
            </a:r>
            <a:r>
              <a:rPr lang="ru-RU" sz="3100" dirty="0" err="1" smtClean="0">
                <a:solidFill>
                  <a:srgbClr val="FFC000"/>
                </a:solidFill>
              </a:rPr>
              <a:t>Жодної</a:t>
            </a:r>
            <a:r>
              <a:rPr lang="ru-RU" sz="3100" dirty="0" smtClean="0">
                <a:solidFill>
                  <a:srgbClr val="FFC000"/>
                </a:solidFill>
              </a:rPr>
              <a:t>; В) Одну; Г) </a:t>
            </a:r>
            <a:r>
              <a:rPr lang="ru-RU" sz="3100" dirty="0" err="1" smtClean="0">
                <a:solidFill>
                  <a:srgbClr val="FFC000"/>
                </a:solidFill>
              </a:rPr>
              <a:t>Безліч</a:t>
            </a:r>
            <a:r>
              <a:rPr lang="ru-RU" sz="3100" dirty="0" smtClean="0">
                <a:solidFill>
                  <a:srgbClr val="FFC000"/>
                </a:solidFill>
              </a:rPr>
              <a:t>; Д) Три</a:t>
            </a:r>
            <a:endParaRPr lang="ru-RU" sz="31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A0700"/>
            </a:gs>
            <a:gs pos="100000">
              <a:srgbClr val="8A07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rgbClr val="FFFF00"/>
                </a:solidFill>
              </a:rPr>
              <a:t>8.Вказати </a:t>
            </a:r>
            <a:r>
              <a:rPr lang="uk-UA" sz="2800" dirty="0" smtClean="0">
                <a:solidFill>
                  <a:srgbClr val="FFFF00"/>
                </a:solidFill>
              </a:rPr>
              <a:t>неправильне твердження:</a:t>
            </a:r>
          </a:p>
          <a:p>
            <a:pPr>
              <a:buNone/>
            </a:pPr>
            <a:r>
              <a:rPr lang="ru-RU" sz="2800" dirty="0" smtClean="0">
                <a:solidFill>
                  <a:srgbClr val="FFFF00"/>
                </a:solidFill>
              </a:rPr>
              <a:t>     А) Через точку поза </a:t>
            </a:r>
            <a:r>
              <a:rPr lang="ru-RU" sz="2800" dirty="0" err="1" smtClean="0">
                <a:solidFill>
                  <a:srgbClr val="FFFF00"/>
                </a:solidFill>
              </a:rPr>
              <a:t>даною</a:t>
            </a:r>
            <a:r>
              <a:rPr lang="ru-RU" sz="2800" dirty="0" smtClean="0">
                <a:solidFill>
                  <a:srgbClr val="FFFF00"/>
                </a:solidFill>
              </a:rPr>
              <a:t> прямою </a:t>
            </a:r>
            <a:r>
              <a:rPr lang="ru-RU" sz="2800" dirty="0" err="1" smtClean="0">
                <a:solidFill>
                  <a:srgbClr val="FFFF00"/>
                </a:solidFill>
              </a:rPr>
              <a:t>можна</a:t>
            </a:r>
            <a:r>
              <a:rPr lang="ru-RU" sz="2800" dirty="0" smtClean="0">
                <a:solidFill>
                  <a:srgbClr val="FFFF00"/>
                </a:solidFill>
              </a:rPr>
              <a:t> провести </a:t>
            </a:r>
            <a:r>
              <a:rPr lang="ru-RU" sz="2800" dirty="0" err="1" smtClean="0">
                <a:solidFill>
                  <a:srgbClr val="FFFF00"/>
                </a:solidFill>
              </a:rPr>
              <a:t>пряму</a:t>
            </a:r>
            <a:r>
              <a:rPr lang="ru-RU" sz="2800" dirty="0" smtClean="0">
                <a:solidFill>
                  <a:srgbClr val="FFFF00"/>
                </a:solidFill>
              </a:rPr>
              <a:t>, </a:t>
            </a:r>
            <a:r>
              <a:rPr lang="ru-RU" sz="2800" dirty="0" err="1" smtClean="0">
                <a:solidFill>
                  <a:srgbClr val="FFFF00"/>
                </a:solidFill>
              </a:rPr>
              <a:t>паралельну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цій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прямій</a:t>
            </a:r>
            <a:r>
              <a:rPr lang="ru-RU" sz="2800" dirty="0" smtClean="0">
                <a:solidFill>
                  <a:srgbClr val="FFFF00"/>
                </a:solidFill>
              </a:rPr>
              <a:t>, </a:t>
            </a:r>
            <a:r>
              <a:rPr lang="ru-RU" sz="2800" dirty="0" err="1" smtClean="0">
                <a:solidFill>
                  <a:srgbClr val="FFFF00"/>
                </a:solidFill>
              </a:rPr>
              <a:t>і</a:t>
            </a:r>
            <a:r>
              <a:rPr lang="ru-RU" sz="2800" dirty="0" smtClean="0">
                <a:solidFill>
                  <a:srgbClr val="FFFF00"/>
                </a:solidFill>
              </a:rPr>
              <a:t> до того ж </a:t>
            </a:r>
            <a:r>
              <a:rPr lang="ru-RU" sz="2800" dirty="0" err="1" smtClean="0">
                <a:solidFill>
                  <a:srgbClr val="FFFF00"/>
                </a:solidFill>
              </a:rPr>
              <a:t>тільки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одну;Б</a:t>
            </a:r>
            <a:r>
              <a:rPr lang="ru-RU" sz="2800" dirty="0" smtClean="0">
                <a:solidFill>
                  <a:srgbClr val="FFFF00"/>
                </a:solidFill>
              </a:rPr>
              <a:t>) </a:t>
            </a:r>
            <a:r>
              <a:rPr lang="ru-RU" sz="2800" dirty="0" err="1" smtClean="0">
                <a:solidFill>
                  <a:srgbClr val="FFFF00"/>
                </a:solidFill>
              </a:rPr>
              <a:t>Якщо</a:t>
            </a:r>
            <a:r>
              <a:rPr lang="ru-RU" sz="2800" dirty="0" smtClean="0">
                <a:solidFill>
                  <a:srgbClr val="FFFF00"/>
                </a:solidFill>
              </a:rPr>
              <a:t> пряма в </a:t>
            </a:r>
            <a:r>
              <a:rPr lang="ru-RU" sz="2800" dirty="0" err="1" smtClean="0">
                <a:solidFill>
                  <a:srgbClr val="FFFF00"/>
                </a:solidFill>
              </a:rPr>
              <a:t>просторі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перетинає</a:t>
            </a:r>
            <a:r>
              <a:rPr lang="ru-RU" sz="2800" dirty="0" smtClean="0">
                <a:solidFill>
                  <a:srgbClr val="FFFF00"/>
                </a:solidFill>
              </a:rPr>
              <a:t> одну </a:t>
            </a:r>
            <a:r>
              <a:rPr lang="ru-RU" sz="2800" dirty="0" err="1" smtClean="0">
                <a:solidFill>
                  <a:srgbClr val="FFFF00"/>
                </a:solidFill>
              </a:rPr>
              <a:t>з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двох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паралельних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прямих</a:t>
            </a:r>
            <a:r>
              <a:rPr lang="ru-RU" sz="2800" dirty="0" smtClean="0">
                <a:solidFill>
                  <a:srgbClr val="FFFF00"/>
                </a:solidFill>
              </a:rPr>
              <a:t>, то вона </a:t>
            </a:r>
            <a:r>
              <a:rPr lang="ru-RU" sz="2800" dirty="0" err="1" smtClean="0">
                <a:solidFill>
                  <a:srgbClr val="FFFF00"/>
                </a:solidFill>
              </a:rPr>
              <a:t>обов'язково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перетинає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і</a:t>
            </a:r>
            <a:r>
              <a:rPr lang="ru-RU" sz="2800" dirty="0" smtClean="0">
                <a:solidFill>
                  <a:srgbClr val="FFFF00"/>
                </a:solidFill>
              </a:rPr>
              <a:t> другу </a:t>
            </a:r>
            <a:r>
              <a:rPr lang="ru-RU" sz="2800" dirty="0" err="1" smtClean="0">
                <a:solidFill>
                  <a:srgbClr val="FFFF00"/>
                </a:solidFill>
              </a:rPr>
              <a:t>пряму</a:t>
            </a:r>
            <a:r>
              <a:rPr lang="ru-RU" sz="2800" dirty="0" smtClean="0">
                <a:solidFill>
                  <a:srgbClr val="FFFF00"/>
                </a:solidFill>
              </a:rPr>
              <a:t>; В) </a:t>
            </a:r>
            <a:r>
              <a:rPr lang="ru-RU" sz="2800" dirty="0" err="1" smtClean="0">
                <a:solidFill>
                  <a:srgbClr val="FFFF00"/>
                </a:solidFill>
              </a:rPr>
              <a:t>Якщо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дві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різні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площини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мають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спільну</a:t>
            </a:r>
            <a:r>
              <a:rPr lang="ru-RU" sz="2800" dirty="0" smtClean="0">
                <a:solidFill>
                  <a:srgbClr val="FFFF00"/>
                </a:solidFill>
              </a:rPr>
              <a:t> точку, то вони </a:t>
            </a:r>
            <a:r>
              <a:rPr lang="ru-RU" sz="2800" dirty="0" err="1" smtClean="0">
                <a:solidFill>
                  <a:srgbClr val="FFFF00"/>
                </a:solidFill>
              </a:rPr>
              <a:t>перетинаються</a:t>
            </a:r>
            <a:r>
              <a:rPr lang="ru-RU" sz="2800" dirty="0" smtClean="0">
                <a:solidFill>
                  <a:srgbClr val="FFFF00"/>
                </a:solidFill>
              </a:rPr>
              <a:t> по </a:t>
            </a:r>
            <a:r>
              <a:rPr lang="ru-RU" sz="2800" dirty="0" err="1" smtClean="0">
                <a:solidFill>
                  <a:srgbClr val="FFFF00"/>
                </a:solidFill>
              </a:rPr>
              <a:t>прямій</a:t>
            </a:r>
            <a:r>
              <a:rPr lang="ru-RU" sz="2800" dirty="0" smtClean="0">
                <a:solidFill>
                  <a:srgbClr val="FFFF00"/>
                </a:solidFill>
              </a:rPr>
              <a:t>; Г) </a:t>
            </a:r>
            <a:r>
              <a:rPr lang="ru-RU" sz="2800" dirty="0" err="1" smtClean="0">
                <a:solidFill>
                  <a:srgbClr val="FFFF00"/>
                </a:solidFill>
              </a:rPr>
              <a:t>Якщо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дві</a:t>
            </a:r>
            <a:r>
              <a:rPr lang="ru-RU" sz="2800" dirty="0" smtClean="0">
                <a:solidFill>
                  <a:srgbClr val="FFFF00"/>
                </a:solidFill>
              </a:rPr>
              <a:t> точки </a:t>
            </a:r>
            <a:r>
              <a:rPr lang="ru-RU" sz="2800" dirty="0" err="1" smtClean="0">
                <a:solidFill>
                  <a:srgbClr val="FFFF00"/>
                </a:solidFill>
              </a:rPr>
              <a:t>прямої</a:t>
            </a:r>
            <a:r>
              <a:rPr lang="ru-RU" sz="2800" dirty="0" smtClean="0">
                <a:solidFill>
                  <a:srgbClr val="FFFF00"/>
                </a:solidFill>
              </a:rPr>
              <a:t> належать </a:t>
            </a:r>
            <a:r>
              <a:rPr lang="ru-RU" sz="2800" dirty="0" err="1" smtClean="0">
                <a:solidFill>
                  <a:srgbClr val="FFFF00"/>
                </a:solidFill>
              </a:rPr>
              <a:t>площині</a:t>
            </a:r>
            <a:r>
              <a:rPr lang="ru-RU" sz="2800" dirty="0" smtClean="0">
                <a:solidFill>
                  <a:srgbClr val="FFFF00"/>
                </a:solidFill>
              </a:rPr>
              <a:t>, то вен пряма </a:t>
            </a:r>
            <a:r>
              <a:rPr lang="ru-RU" sz="2800" dirty="0" err="1" smtClean="0">
                <a:solidFill>
                  <a:srgbClr val="FFFF00"/>
                </a:solidFill>
              </a:rPr>
              <a:t>належить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цій</a:t>
            </a:r>
            <a:r>
              <a:rPr lang="ru-RU" sz="2800" dirty="0" smtClean="0">
                <a:solidFill>
                  <a:srgbClr val="FFFF00"/>
                </a:solidFill>
              </a:rPr>
              <a:t> </a:t>
            </a:r>
            <a:r>
              <a:rPr lang="ru-RU" sz="2800" dirty="0" err="1" smtClean="0">
                <a:solidFill>
                  <a:srgbClr val="FFFF00"/>
                </a:solidFill>
              </a:rPr>
              <a:t>площині</a:t>
            </a:r>
            <a:endParaRPr lang="ru-RU" sz="2800" dirty="0" smtClean="0">
              <a:solidFill>
                <a:srgbClr val="FFFF00"/>
              </a:solidFill>
            </a:endParaRPr>
          </a:p>
          <a:p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Трикутник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лежить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а, яка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паралельна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р. Як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розміщені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сторони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цього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трикутника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відносно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>
              <a:buNone/>
            </a:pP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А)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Перетинають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площину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Б)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Паралельні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     В) Лежать на </a:t>
            </a:r>
            <a:r>
              <a:rPr lang="ru-RU" sz="28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площині</a:t>
            </a:r>
            <a:r>
              <a:rPr lang="ru-RU" sz="2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ru-RU" sz="2800" b="1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FF9933"/>
            </a:gs>
            <a:gs pos="96000">
              <a:srgbClr val="8A07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араллелограмм 6"/>
          <p:cNvSpPr/>
          <p:nvPr/>
        </p:nvSpPr>
        <p:spPr>
          <a:xfrm rot="521827">
            <a:off x="4656813" y="3488737"/>
            <a:ext cx="3731637" cy="1405553"/>
          </a:xfrm>
          <a:prstGeom prst="parallelogram">
            <a:avLst>
              <a:gd name="adj" fmla="val 96836"/>
            </a:avLst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250033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Т.6(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ознака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дві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прямі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перетинаються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однієї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відповідно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двом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прямим,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перетинаються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іншої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то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площини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ru-RU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uk-UA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l-GR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0"/>
            <a:ext cx="9144001" cy="1754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ОЗНАКА ПАРАЛЕЛЬНОСТІ ПЛОЩИН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16200000" flipH="1">
            <a:off x="5929322" y="3929066"/>
            <a:ext cx="1000132" cy="42862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500694" y="4000504"/>
            <a:ext cx="1857388" cy="3571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6000768"/>
            <a:ext cx="4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bg1"/>
                </a:solidFill>
              </a:rPr>
              <a:t>β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86314" y="4286256"/>
            <a:ext cx="500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chemeClr val="bg1"/>
                </a:solidFill>
              </a:rPr>
              <a:t>α</a:t>
            </a:r>
            <a:endParaRPr lang="ru-RU" sz="2000" b="1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5572132" y="4000504"/>
            <a:ext cx="300237" cy="40031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6357950" y="3500438"/>
            <a:ext cx="300237" cy="400316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5357818" y="6000768"/>
            <a:ext cx="277997" cy="400316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50000"/>
          </a:blip>
          <a:srcRect/>
          <a:stretch>
            <a:fillRect/>
          </a:stretch>
        </p:blipFill>
        <p:spPr bwMode="auto">
          <a:xfrm>
            <a:off x="6072198" y="5214950"/>
            <a:ext cx="289117" cy="400315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9" name="Параллелограмм 58"/>
          <p:cNvSpPr/>
          <p:nvPr/>
        </p:nvSpPr>
        <p:spPr>
          <a:xfrm rot="521827">
            <a:off x="4371062" y="5178395"/>
            <a:ext cx="3731637" cy="1405553"/>
          </a:xfrm>
          <a:prstGeom prst="parallelogram">
            <a:avLst>
              <a:gd name="adj" fmla="val 96836"/>
            </a:avLst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rot="16200000" flipH="1">
            <a:off x="5643571" y="5618724"/>
            <a:ext cx="1000132" cy="42862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5214943" y="5690162"/>
            <a:ext cx="1857388" cy="35719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light">
  <a:themeElements>
    <a:clrScheme name="Firelight">
      <a:dk1>
        <a:sysClr val="windowText" lastClr="000000"/>
      </a:dk1>
      <a:lt1>
        <a:sysClr val="window" lastClr="F4F4F4"/>
      </a:lt1>
      <a:dk2>
        <a:srgbClr val="9F1C00"/>
      </a:dk2>
      <a:lt2>
        <a:srgbClr val="EEECE1"/>
      </a:lt2>
      <a:accent1>
        <a:srgbClr val="FF881F"/>
      </a:accent1>
      <a:accent2>
        <a:srgbClr val="771C00"/>
      </a:accent2>
      <a:accent3>
        <a:srgbClr val="576A2C"/>
      </a:accent3>
      <a:accent4>
        <a:srgbClr val="A24D00"/>
      </a:accent4>
      <a:accent5>
        <a:srgbClr val="244872"/>
      </a:accent5>
      <a:accent6>
        <a:srgbClr val="5E341C"/>
      </a:accent6>
      <a:hlink>
        <a:srgbClr val="FF912E"/>
      </a:hlink>
      <a:folHlink>
        <a:srgbClr val="B5CB83"/>
      </a:folHlink>
    </a:clrScheme>
    <a:fontScheme name="Firelight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accent1">
                <a:shade val="45000"/>
                <a:satMod val="125000"/>
              </a:schemeClr>
            </a:gs>
            <a:gs pos="100000">
              <a:schemeClr val="phClr">
                <a:shade val="55000"/>
                <a:satMod val="125000"/>
              </a:schemeClr>
            </a:gs>
          </a:gsLst>
          <a:lin ang="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Theme_Firelight_theme</Template>
  <TotalTime>425</TotalTime>
  <Words>585</Words>
  <Application>Microsoft Office PowerPoint</Application>
  <PresentationFormat>Экран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Firelight</vt:lpstr>
      <vt:lpstr>ТЕМА:</vt:lpstr>
      <vt:lpstr>Слайд 2</vt:lpstr>
      <vt:lpstr>МЕТА:</vt:lpstr>
      <vt:lpstr>АКТУАЛІЗАЦІЯ ОПОРНИХ ЗНАНЬ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Домашнє завдання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</dc:title>
  <dc:creator>Xedg22</dc:creator>
  <cp:lastModifiedBy>Наташа</cp:lastModifiedBy>
  <cp:revision>46</cp:revision>
  <dcterms:created xsi:type="dcterms:W3CDTF">2010-12-05T07:56:08Z</dcterms:created>
  <dcterms:modified xsi:type="dcterms:W3CDTF">2011-08-25T18:49:06Z</dcterms:modified>
</cp:coreProperties>
</file>