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86475" autoAdjust="0"/>
  </p:normalViewPr>
  <p:slideViewPr>
    <p:cSldViewPr>
      <p:cViewPr varScale="1">
        <p:scale>
          <a:sx n="63" d="100"/>
          <a:sy n="63" d="100"/>
        </p:scale>
        <p:origin x="-120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B3C5-5F6F-49F9-9ED4-A3A8CBA65CC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562-72D1-4B6B-B409-A05090B1A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B3C5-5F6F-49F9-9ED4-A3A8CBA65CC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562-72D1-4B6B-B409-A05090B1A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B3C5-5F6F-49F9-9ED4-A3A8CBA65CC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562-72D1-4B6B-B409-A05090B1A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B3C5-5F6F-49F9-9ED4-A3A8CBA65CC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562-72D1-4B6B-B409-A05090B1A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B3C5-5F6F-49F9-9ED4-A3A8CBA65CC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562-72D1-4B6B-B409-A05090B1A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B3C5-5F6F-49F9-9ED4-A3A8CBA65CC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562-72D1-4B6B-B409-A05090B1A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B3C5-5F6F-49F9-9ED4-A3A8CBA65CC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562-72D1-4B6B-B409-A05090B1A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B3C5-5F6F-49F9-9ED4-A3A8CBA65CC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562-72D1-4B6B-B409-A05090B1A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B3C5-5F6F-49F9-9ED4-A3A8CBA65CC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562-72D1-4B6B-B409-A05090B1A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B3C5-5F6F-49F9-9ED4-A3A8CBA65CC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562-72D1-4B6B-B409-A05090B1A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B3C5-5F6F-49F9-9ED4-A3A8CBA65CC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562-72D1-4B6B-B409-A05090B1A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B3C5-5F6F-49F9-9ED4-A3A8CBA65CC0}" type="datetimeFigureOut">
              <a:rPr lang="ru-RU" smtClean="0"/>
              <a:pPr/>
              <a:t>26.08.2011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5562-72D1-4B6B-B409-A05090B1AF7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Тема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кон</a:t>
            </a:r>
            <a:r>
              <a:rPr lang="en-US" dirty="0" err="1" smtClean="0"/>
              <a:t>i</a:t>
            </a:r>
            <a:r>
              <a:rPr lang="ru-RU" dirty="0" err="1" smtClean="0"/>
              <a:t>чна</a:t>
            </a:r>
            <a:r>
              <a:rPr lang="ru-RU" dirty="0" smtClean="0"/>
              <a:t> </a:t>
            </a:r>
            <a:r>
              <a:rPr lang="ru-RU" dirty="0" err="1" smtClean="0"/>
              <a:t>поверхня</a:t>
            </a:r>
            <a:r>
              <a:rPr lang="ru-RU" dirty="0" smtClean="0"/>
              <a:t>, конус, </a:t>
            </a:r>
            <a:r>
              <a:rPr lang="ru-RU" dirty="0" err="1" smtClean="0"/>
              <a:t>означення</a:t>
            </a:r>
            <a:r>
              <a:rPr lang="ru-RU" dirty="0" smtClean="0"/>
              <a:t> </a:t>
            </a:r>
            <a:r>
              <a:rPr lang="ru-RU" dirty="0" err="1" smtClean="0"/>
              <a:t>р</a:t>
            </a:r>
            <a:r>
              <a:rPr lang="en-US" dirty="0" err="1" smtClean="0"/>
              <a:t>i</a:t>
            </a:r>
            <a:r>
              <a:rPr lang="ru-RU" dirty="0" err="1" smtClean="0"/>
              <a:t>вноб</a:t>
            </a:r>
            <a:r>
              <a:rPr lang="en-US" dirty="0" err="1" smtClean="0"/>
              <a:t>i</a:t>
            </a:r>
            <a:r>
              <a:rPr lang="ru-RU" dirty="0" err="1" smtClean="0"/>
              <a:t>чного</a:t>
            </a:r>
            <a:r>
              <a:rPr lang="ru-RU" dirty="0" smtClean="0"/>
              <a:t> конуса.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H="1">
            <a:off x="-3571932" y="5286388"/>
            <a:ext cx="285752" cy="352412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ЗАКРІПЛЕННЯ ЗНАНЬ 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                      Контрольні запитання  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 1. Дати означення конуса.</a:t>
            </a:r>
          </a:p>
          <a:p>
            <a:pPr>
              <a:buNone/>
            </a:pPr>
            <a:r>
              <a:rPr lang="uk-UA" dirty="0" smtClean="0"/>
              <a:t> 2. Назвати його елементи.</a:t>
            </a:r>
          </a:p>
          <a:p>
            <a:pPr>
              <a:buNone/>
            </a:pPr>
            <a:r>
              <a:rPr lang="uk-UA" dirty="0" smtClean="0"/>
              <a:t> 3. Властивості конуса.</a:t>
            </a:r>
          </a:p>
          <a:p>
            <a:pPr>
              <a:buNone/>
            </a:pPr>
            <a:r>
              <a:rPr lang="uk-UA" dirty="0" smtClean="0"/>
              <a:t> 4.  Назвати перерізи конуса.</a:t>
            </a:r>
            <a:r>
              <a:rPr lang="ru-RU" dirty="0" smtClean="0"/>
              <a:t> 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newsfla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/>
            </a:r>
            <a:br>
              <a:rPr lang="uk-UA" dirty="0" smtClean="0"/>
            </a:br>
            <a:endParaRPr lang="ru-RU" dirty="0"/>
          </a:p>
        </p:txBody>
      </p:sp>
      <p:sp>
        <p:nvSpPr>
          <p:cNvPr id="13" name="Содержимое 1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587900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uk-UA" dirty="0" smtClean="0"/>
              <a:t> </a:t>
            </a:r>
            <a:r>
              <a:rPr lang="uk-UA" sz="9600" dirty="0" smtClean="0"/>
              <a:t>1. Осьовим перерізом циліндра </a:t>
            </a:r>
            <a:r>
              <a:rPr lang="uk-UA" sz="9600" dirty="0" err="1" smtClean="0"/>
              <a:t>єквадрат</a:t>
            </a:r>
            <a:r>
              <a:rPr lang="uk-UA" sz="9600" dirty="0" smtClean="0"/>
              <a:t>. Площа основи циліндра дорівнює  З6П </a:t>
            </a:r>
            <a:r>
              <a:rPr lang="ru-RU" sz="9600" dirty="0" smtClean="0"/>
              <a:t>См</a:t>
            </a:r>
            <a:r>
              <a:rPr lang="ru-RU" sz="9600" baseline="30000" dirty="0" smtClean="0"/>
              <a:t>2          </a:t>
            </a:r>
            <a:endParaRPr lang="ru-RU" sz="9600" dirty="0" smtClean="0"/>
          </a:p>
          <a:p>
            <a:pPr>
              <a:buNone/>
            </a:pPr>
            <a:r>
              <a:rPr lang="uk-UA" sz="9600" dirty="0" smtClean="0"/>
              <a:t>Обчислити висоту циліндра.</a:t>
            </a:r>
          </a:p>
          <a:p>
            <a:pPr>
              <a:buNone/>
            </a:pPr>
            <a:r>
              <a:rPr lang="uk-UA" sz="9600" dirty="0" smtClean="0"/>
              <a:t>А) 12см:  Б) 6см: В) 6∏см: Г) 9см: Д) 18см.</a:t>
            </a:r>
          </a:p>
          <a:p>
            <a:pPr>
              <a:buNone/>
            </a:pPr>
            <a:r>
              <a:rPr lang="uk-UA" sz="9600" dirty="0" smtClean="0"/>
              <a:t> </a:t>
            </a:r>
            <a:endParaRPr lang="uk-UA" sz="9600" dirty="0" smtClean="0"/>
          </a:p>
          <a:p>
            <a:pPr>
              <a:buNone/>
            </a:pPr>
            <a:r>
              <a:rPr lang="ru-RU" sz="9600" dirty="0" smtClean="0"/>
              <a:t>2</a:t>
            </a:r>
            <a:r>
              <a:rPr lang="ru-RU" sz="9600" dirty="0" smtClean="0"/>
              <a:t>. </a:t>
            </a:r>
            <a:r>
              <a:rPr lang="ru-RU" sz="9600" dirty="0" err="1" smtClean="0"/>
              <a:t>Осьовим</a:t>
            </a:r>
            <a:r>
              <a:rPr lang="ru-RU" sz="9600" dirty="0" smtClean="0"/>
              <a:t> </a:t>
            </a:r>
            <a:r>
              <a:rPr lang="ru-RU" sz="9600" dirty="0" err="1" smtClean="0"/>
              <a:t>перерізом</a:t>
            </a:r>
            <a:r>
              <a:rPr lang="ru-RU" sz="9600" dirty="0" smtClean="0"/>
              <a:t> конуса </a:t>
            </a:r>
            <a:r>
              <a:rPr lang="ru-RU" sz="9600" dirty="0" err="1" smtClean="0"/>
              <a:t>є</a:t>
            </a:r>
            <a:r>
              <a:rPr lang="ru-RU" sz="9600" dirty="0" smtClean="0"/>
              <a:t> </a:t>
            </a:r>
            <a:r>
              <a:rPr lang="ru-RU" sz="9600" dirty="0" err="1" smtClean="0"/>
              <a:t>правильний</a:t>
            </a:r>
            <a:r>
              <a:rPr lang="ru-RU" sz="9600" dirty="0" smtClean="0"/>
              <a:t> </a:t>
            </a:r>
            <a:r>
              <a:rPr lang="ru-RU" sz="9600" dirty="0" err="1" smtClean="0"/>
              <a:t>трикутник</a:t>
            </a:r>
            <a:r>
              <a:rPr lang="ru-RU" sz="9600" dirty="0" smtClean="0"/>
              <a:t>.</a:t>
            </a:r>
          </a:p>
          <a:p>
            <a:pPr>
              <a:buNone/>
            </a:pPr>
            <a:r>
              <a:rPr lang="uk-UA" sz="9600" dirty="0" smtClean="0"/>
              <a:t>   Твірна конуса дорівнює 6√3 см. Обчислити висоту конуса.</a:t>
            </a:r>
          </a:p>
          <a:p>
            <a:pPr>
              <a:buNone/>
            </a:pPr>
            <a:r>
              <a:rPr lang="uk-UA" sz="9600" dirty="0" smtClean="0"/>
              <a:t>А) 3√3см; Б) 4см; В) 4√3см; Г) 6см; Д) 9см.</a:t>
            </a:r>
          </a:p>
          <a:p>
            <a:pPr>
              <a:buNone/>
            </a:pPr>
            <a:endParaRPr lang="uk-UA" sz="9600" dirty="0" smtClean="0"/>
          </a:p>
          <a:p>
            <a:pPr>
              <a:buNone/>
            </a:pPr>
            <a:r>
              <a:rPr lang="uk-UA" sz="9600" dirty="0" smtClean="0"/>
              <a:t> </a:t>
            </a:r>
            <a:r>
              <a:rPr lang="uk-UA" sz="9600" dirty="0" smtClean="0"/>
              <a:t>3. Осьовим перерізом циліндра є квадрат, діагональ якого дорівнює      см. Обчислити довжину основи циліндра.</a:t>
            </a:r>
          </a:p>
          <a:p>
            <a:pPr>
              <a:buNone/>
            </a:pPr>
            <a:r>
              <a:rPr lang="uk-UA" sz="9600" dirty="0" smtClean="0"/>
              <a:t> А) 4∏см; Б) 2∏см; В) 8∏см; Г) 12∏см; Д)4∏ √2см.</a:t>
            </a:r>
          </a:p>
          <a:p>
            <a:pPr>
              <a:buNone/>
            </a:pPr>
            <a:r>
              <a:rPr lang="uk-UA" sz="9600" dirty="0" smtClean="0"/>
              <a:t> </a:t>
            </a:r>
            <a:endParaRPr lang="uk-UA" sz="9600" dirty="0" smtClean="0"/>
          </a:p>
          <a:p>
            <a:pPr>
              <a:buNone/>
            </a:pPr>
            <a:r>
              <a:rPr lang="uk-UA" sz="9600" dirty="0" smtClean="0"/>
              <a:t>4</a:t>
            </a:r>
            <a:r>
              <a:rPr lang="uk-UA" sz="9600" dirty="0" smtClean="0"/>
              <a:t>. Осьовим перерізом конуса є правильний трикутник, висота якого дорівнює 2√3см. Обчислити довжину основи конуса.</a:t>
            </a:r>
          </a:p>
          <a:p>
            <a:pPr>
              <a:buNone/>
            </a:pPr>
            <a:r>
              <a:rPr lang="uk-UA" sz="9600" dirty="0" smtClean="0"/>
              <a:t>А) 12∏см; Б) 4√5см; В) 4∏см; Г) 8см; Д) 4∏√3см.</a:t>
            </a:r>
          </a:p>
          <a:p>
            <a:pPr>
              <a:buNone/>
            </a:pPr>
            <a:endParaRPr lang="uk-UA" sz="8000" dirty="0" smtClean="0"/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 flipV="1">
            <a:off x="-10858608" y="6286520"/>
            <a:ext cx="71438" cy="5714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Вид </a:t>
            </a:r>
            <a:r>
              <a:rPr lang="ru-RU" dirty="0" err="1" smtClean="0">
                <a:solidFill>
                  <a:schemeClr val="accent2">
                    <a:lumMod val="50000"/>
                  </a:schemeClr>
                </a:solidFill>
              </a:rPr>
              <a:t>заняття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ru-RU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ru-RU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ru-RU" sz="5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5400" dirty="0" err="1" smtClean="0">
                <a:solidFill>
                  <a:schemeClr val="accent2">
                    <a:lumMod val="50000"/>
                  </a:schemeClr>
                </a:solidFill>
              </a:rPr>
              <a:t>лекц</a:t>
            </a:r>
            <a:r>
              <a:rPr lang="en-US" sz="5400" dirty="0" err="1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ru-RU" sz="5400" dirty="0" smtClean="0">
                <a:solidFill>
                  <a:schemeClr val="accent2">
                    <a:lumMod val="50000"/>
                  </a:schemeClr>
                </a:solidFill>
              </a:rPr>
              <a:t>я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643238" y="274638"/>
            <a:ext cx="71438" cy="825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Мета</a:t>
            </a:r>
            <a:r>
              <a:rPr lang="ru-RU" dirty="0"/>
              <a:t> </a:t>
            </a:r>
            <a:endParaRPr lang="ru-RU" dirty="0" smtClean="0"/>
          </a:p>
          <a:p>
            <a:pPr>
              <a:buNone/>
            </a:pPr>
            <a:r>
              <a:rPr lang="ru-RU" b="1" u="sng" dirty="0" smtClean="0"/>
              <a:t>дидактична</a:t>
            </a:r>
            <a:r>
              <a:rPr lang="en-US" b="1" u="sng" dirty="0" smtClean="0"/>
              <a:t> </a:t>
            </a:r>
            <a:r>
              <a:rPr lang="en-US" dirty="0" smtClean="0"/>
              <a:t>: </a:t>
            </a:r>
            <a:r>
              <a:rPr lang="ru-RU" dirty="0" smtClean="0"/>
              <a:t>Ввести </a:t>
            </a:r>
            <a:r>
              <a:rPr lang="ru-RU" dirty="0" err="1" smtClean="0"/>
              <a:t>поняття</a:t>
            </a:r>
            <a:r>
              <a:rPr lang="ru-RU" dirty="0" smtClean="0"/>
              <a:t> конуса, </a:t>
            </a:r>
            <a:r>
              <a:rPr lang="ru-RU" dirty="0" err="1" smtClean="0"/>
              <a:t>розглянути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властивост</a:t>
            </a:r>
            <a:r>
              <a:rPr lang="en-US" dirty="0" err="1" smtClean="0"/>
              <a:t>i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b="1" u="sng" dirty="0" smtClean="0"/>
          </a:p>
          <a:p>
            <a:pPr>
              <a:buNone/>
            </a:pPr>
            <a:r>
              <a:rPr lang="ru-RU" b="1" u="sng" dirty="0" err="1" smtClean="0"/>
              <a:t>розвиваюча</a:t>
            </a:r>
            <a:r>
              <a:rPr lang="ru-RU" b="1" u="sng" dirty="0" smtClean="0"/>
              <a:t> 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розвивати</a:t>
            </a:r>
            <a:r>
              <a:rPr lang="ru-RU" dirty="0" smtClean="0"/>
              <a:t> </a:t>
            </a:r>
            <a:r>
              <a:rPr lang="ru-RU" dirty="0" err="1" smtClean="0"/>
              <a:t>просторове</a:t>
            </a:r>
            <a:r>
              <a:rPr lang="ru-RU" dirty="0" smtClean="0"/>
              <a:t> </a:t>
            </a:r>
            <a:r>
              <a:rPr lang="ru-RU" dirty="0" err="1" smtClean="0"/>
              <a:t>мислення</a:t>
            </a:r>
            <a:r>
              <a:rPr lang="ru-RU" dirty="0" smtClean="0"/>
              <a:t>, ум</a:t>
            </a:r>
            <a:r>
              <a:rPr lang="en-US" dirty="0" err="1" smtClean="0"/>
              <a:t>i</a:t>
            </a:r>
            <a:r>
              <a:rPr lang="ru-RU" dirty="0" err="1" smtClean="0"/>
              <a:t>ння</a:t>
            </a:r>
            <a:r>
              <a:rPr lang="ru-RU" dirty="0" smtClean="0"/>
              <a:t> </a:t>
            </a:r>
            <a:r>
              <a:rPr lang="ru-RU" dirty="0" err="1" smtClean="0"/>
              <a:t>видшляти</a:t>
            </a:r>
            <a:r>
              <a:rPr lang="ru-RU" dirty="0" smtClean="0"/>
              <a:t> головне.</a:t>
            </a:r>
          </a:p>
          <a:p>
            <a:pPr>
              <a:buNone/>
            </a:pPr>
            <a:endParaRPr lang="ru-RU" b="1" u="sng" dirty="0" smtClean="0"/>
          </a:p>
          <a:p>
            <a:pPr>
              <a:buNone/>
            </a:pPr>
            <a:r>
              <a:rPr lang="ru-RU" b="1" u="sng" dirty="0" err="1" smtClean="0"/>
              <a:t>виховна</a:t>
            </a:r>
            <a:r>
              <a:rPr lang="ru-RU" b="1" u="sng" dirty="0" smtClean="0"/>
              <a:t> </a:t>
            </a:r>
            <a:r>
              <a:rPr lang="en-US" dirty="0" smtClean="0"/>
              <a:t>: </a:t>
            </a:r>
            <a:r>
              <a:rPr lang="ru-RU" dirty="0" err="1" smtClean="0"/>
              <a:t>акуратн</a:t>
            </a:r>
            <a:r>
              <a:rPr lang="en-US" dirty="0" err="1" smtClean="0"/>
              <a:t>i</a:t>
            </a:r>
            <a:r>
              <a:rPr lang="ru-RU" dirty="0" err="1" smtClean="0"/>
              <a:t>сть</a:t>
            </a:r>
            <a:r>
              <a:rPr lang="ru-RU" dirty="0" smtClean="0"/>
              <a:t> у </a:t>
            </a:r>
            <a:r>
              <a:rPr lang="ru-RU" dirty="0" err="1" smtClean="0"/>
              <a:t>малюнках</a:t>
            </a:r>
            <a:r>
              <a:rPr lang="ru-RU" dirty="0" smtClean="0"/>
              <a:t>, </a:t>
            </a:r>
            <a:r>
              <a:rPr lang="ru-RU" dirty="0" err="1" smtClean="0"/>
              <a:t>кулльтуру</a:t>
            </a:r>
            <a:r>
              <a:rPr lang="ru-RU" dirty="0" smtClean="0"/>
              <a:t> </a:t>
            </a:r>
            <a:r>
              <a:rPr lang="ru-RU" dirty="0" err="1" smtClean="0"/>
              <a:t>мисл</a:t>
            </a:r>
            <a:r>
              <a:rPr lang="en-US" dirty="0" err="1" smtClean="0"/>
              <a:t>i</a:t>
            </a:r>
            <a:r>
              <a:rPr lang="ru-RU" dirty="0" smtClean="0"/>
              <a:t> та </a:t>
            </a:r>
            <a:r>
              <a:rPr lang="ru-RU" dirty="0" err="1" smtClean="0"/>
              <a:t>мовлення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b="1" u="sng" dirty="0" smtClean="0"/>
              <a:t> </a:t>
            </a:r>
            <a:endParaRPr lang="ru-RU" b="1" u="sng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Актуал</a:t>
            </a:r>
            <a:r>
              <a:rPr lang="en-US" dirty="0" err="1" smtClean="0"/>
              <a:t>i</a:t>
            </a:r>
            <a:r>
              <a:rPr lang="ru-RU" dirty="0" err="1" smtClean="0"/>
              <a:t>зац</a:t>
            </a:r>
            <a:r>
              <a:rPr lang="en-US" dirty="0" err="1" smtClean="0"/>
              <a:t>i</a:t>
            </a:r>
            <a:r>
              <a:rPr lang="ru-RU" dirty="0" smtClean="0"/>
              <a:t>я </a:t>
            </a:r>
            <a:r>
              <a:rPr lang="ru-RU" dirty="0" err="1" smtClean="0"/>
              <a:t>опорних</a:t>
            </a:r>
            <a:r>
              <a:rPr lang="ru-RU" dirty="0" smtClean="0"/>
              <a:t> </a:t>
            </a:r>
            <a:r>
              <a:rPr lang="ru-RU" dirty="0" err="1" smtClean="0"/>
              <a:t>знань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1.Назвати т</a:t>
            </a:r>
            <a:r>
              <a:rPr lang="en-US" dirty="0" err="1" smtClean="0"/>
              <a:t>i</a:t>
            </a:r>
            <a:r>
              <a:rPr lang="ru-RU" dirty="0" err="1" smtClean="0"/>
              <a:t>ла</a:t>
            </a:r>
            <a:r>
              <a:rPr lang="ru-RU" dirty="0" smtClean="0"/>
              <a:t> </a:t>
            </a:r>
            <a:r>
              <a:rPr lang="ru-RU" dirty="0" err="1" smtClean="0"/>
              <a:t>обертання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 smtClean="0"/>
              <a:t>2.Дати </a:t>
            </a:r>
            <a:r>
              <a:rPr lang="ru-RU" dirty="0" err="1" smtClean="0"/>
              <a:t>означення</a:t>
            </a:r>
            <a:r>
              <a:rPr lang="ru-RU" dirty="0" smtClean="0"/>
              <a:t> цел</a:t>
            </a:r>
            <a:r>
              <a:rPr lang="en-US" dirty="0" err="1" smtClean="0"/>
              <a:t>i</a:t>
            </a:r>
            <a:r>
              <a:rPr lang="ru-RU" dirty="0" err="1" smtClean="0"/>
              <a:t>ндра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3.Назвати ел</a:t>
            </a:r>
            <a:r>
              <a:rPr lang="en-US" dirty="0" err="1" smtClean="0"/>
              <a:t>i</a:t>
            </a:r>
            <a:r>
              <a:rPr lang="ru-RU" dirty="0" err="1" smtClean="0"/>
              <a:t>менти</a:t>
            </a:r>
            <a:r>
              <a:rPr lang="ru-RU" dirty="0" smtClean="0"/>
              <a:t> </a:t>
            </a:r>
            <a:r>
              <a:rPr lang="ru-RU" dirty="0" err="1" smtClean="0"/>
              <a:t>цил</a:t>
            </a:r>
            <a:r>
              <a:rPr lang="en-US" dirty="0" err="1" smtClean="0"/>
              <a:t>i</a:t>
            </a:r>
            <a:r>
              <a:rPr lang="ru-RU" dirty="0" err="1" smtClean="0"/>
              <a:t>ндра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4.Властивост</a:t>
            </a:r>
            <a:r>
              <a:rPr lang="en-US" dirty="0" err="1" smtClean="0"/>
              <a:t>i</a:t>
            </a:r>
            <a:r>
              <a:rPr lang="ru-RU" dirty="0" smtClean="0"/>
              <a:t> цел</a:t>
            </a:r>
            <a:r>
              <a:rPr lang="en-US" dirty="0" err="1" smtClean="0"/>
              <a:t>i</a:t>
            </a:r>
            <a:r>
              <a:rPr lang="ru-RU" dirty="0" err="1" smtClean="0"/>
              <a:t>ндра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5.Площа </a:t>
            </a:r>
            <a:r>
              <a:rPr lang="en-US" dirty="0" err="1" smtClean="0"/>
              <a:t>i</a:t>
            </a:r>
            <a:r>
              <a:rPr lang="ru-RU" dirty="0" smtClean="0"/>
              <a:t> об</a:t>
            </a:r>
            <a:r>
              <a:rPr lang="en-US" dirty="0" smtClean="0"/>
              <a:t>’</a:t>
            </a:r>
            <a:r>
              <a:rPr lang="uk-UA" noProof="1" smtClean="0"/>
              <a:t>єм цил</a:t>
            </a:r>
            <a:r>
              <a:rPr lang="en-US" noProof="1" smtClean="0"/>
              <a:t>i</a:t>
            </a:r>
            <a:r>
              <a:rPr lang="ru-RU" noProof="1" smtClean="0"/>
              <a:t>ндра.</a:t>
            </a:r>
          </a:p>
          <a:p>
            <a:pPr>
              <a:buNone/>
            </a:pPr>
            <a:r>
              <a:rPr lang="ru-RU" noProof="1"/>
              <a:t> </a:t>
            </a:r>
            <a:r>
              <a:rPr lang="ru-RU" noProof="1" smtClean="0"/>
              <a:t> 6.Перер</a:t>
            </a:r>
            <a:r>
              <a:rPr lang="en-US" noProof="1" smtClean="0"/>
              <a:t>i</a:t>
            </a:r>
            <a:r>
              <a:rPr lang="ru-RU" noProof="1" smtClean="0"/>
              <a:t>з</a:t>
            </a:r>
            <a:r>
              <a:rPr lang="en-US" noProof="1" smtClean="0"/>
              <a:t>i </a:t>
            </a:r>
            <a:r>
              <a:rPr lang="uk-UA" noProof="1" smtClean="0"/>
              <a:t>цил</a:t>
            </a:r>
            <a:r>
              <a:rPr lang="en-US" noProof="1" smtClean="0"/>
              <a:t>i</a:t>
            </a:r>
            <a:r>
              <a:rPr lang="ru-RU" noProof="1" smtClean="0"/>
              <a:t>рдра площинами.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План </a:t>
            </a:r>
            <a:r>
              <a:rPr lang="uk-UA" dirty="0" err="1" smtClean="0"/>
              <a:t>лекц</a:t>
            </a:r>
            <a:r>
              <a:rPr lang="en-US" dirty="0" err="1" smtClean="0"/>
              <a:t>i</a:t>
            </a:r>
            <a:r>
              <a:rPr lang="uk-UA" dirty="0" smtClean="0"/>
              <a:t>ї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  1. Означення конуса. Елементи конуса.</a:t>
            </a:r>
          </a:p>
          <a:p>
            <a:pPr>
              <a:buNone/>
            </a:pPr>
            <a:r>
              <a:rPr lang="uk-UA" dirty="0" smtClean="0"/>
              <a:t>  2. </a:t>
            </a:r>
            <a:r>
              <a:rPr lang="uk-UA" dirty="0" err="1" smtClean="0"/>
              <a:t>Властивост</a:t>
            </a:r>
            <a:r>
              <a:rPr lang="en-US" dirty="0" err="1" smtClean="0"/>
              <a:t>i</a:t>
            </a:r>
            <a:r>
              <a:rPr lang="ru-RU" dirty="0" smtClean="0"/>
              <a:t> конуса.</a:t>
            </a:r>
          </a:p>
          <a:p>
            <a:pPr>
              <a:buNone/>
            </a:pPr>
            <a:r>
              <a:rPr lang="ru-RU" dirty="0" smtClean="0"/>
              <a:t>  3. Р</a:t>
            </a:r>
            <a:r>
              <a:rPr lang="en-US" dirty="0" err="1" smtClean="0"/>
              <a:t>i</a:t>
            </a:r>
            <a:r>
              <a:rPr lang="ru-RU" dirty="0" err="1" smtClean="0"/>
              <a:t>внобокий</a:t>
            </a:r>
            <a:r>
              <a:rPr lang="ru-RU" dirty="0" smtClean="0"/>
              <a:t> конус.</a:t>
            </a:r>
          </a:p>
          <a:p>
            <a:pPr>
              <a:buNone/>
            </a:pPr>
            <a:r>
              <a:rPr lang="ru-RU" dirty="0" smtClean="0"/>
              <a:t>  4. </a:t>
            </a:r>
            <a:r>
              <a:rPr lang="ru-RU" dirty="0" err="1" smtClean="0"/>
              <a:t>Поверхня</a:t>
            </a:r>
            <a:r>
              <a:rPr lang="ru-RU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єм</a:t>
            </a:r>
            <a:r>
              <a:rPr lang="uk-UA" dirty="0" smtClean="0"/>
              <a:t> конуса.</a:t>
            </a:r>
          </a:p>
          <a:p>
            <a:pPr>
              <a:buNone/>
            </a:pPr>
            <a:r>
              <a:rPr lang="uk-UA" dirty="0" smtClean="0"/>
              <a:t>  5. </a:t>
            </a:r>
            <a:r>
              <a:rPr lang="uk-UA" dirty="0" err="1" smtClean="0"/>
              <a:t>Перер</a:t>
            </a:r>
            <a:r>
              <a:rPr lang="en-US" dirty="0" err="1" smtClean="0"/>
              <a:t>i</a:t>
            </a:r>
            <a:r>
              <a:rPr lang="ru-RU" dirty="0" err="1" smtClean="0"/>
              <a:t>зи</a:t>
            </a:r>
            <a:r>
              <a:rPr lang="ru-RU" dirty="0" smtClean="0"/>
              <a:t> конуса </a:t>
            </a:r>
            <a:r>
              <a:rPr lang="ru-RU" dirty="0" err="1" smtClean="0"/>
              <a:t>полощинами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-4357750" y="-500090"/>
            <a:ext cx="71438" cy="2857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 </a:t>
            </a:r>
            <a:r>
              <a:rPr lang="ru-RU" b="1" u="sng" dirty="0" smtClean="0"/>
              <a:t>Конусом-</a:t>
            </a:r>
            <a:r>
              <a:rPr lang="ru-RU" dirty="0" smtClean="0"/>
              <a:t> (</a:t>
            </a:r>
            <a:r>
              <a:rPr lang="ru-RU" dirty="0" err="1" smtClean="0"/>
              <a:t>круговим</a:t>
            </a:r>
            <a:r>
              <a:rPr lang="ru-RU" dirty="0" smtClean="0"/>
              <a:t> конусом) </a:t>
            </a:r>
            <a:r>
              <a:rPr lang="ru-RU" dirty="0" err="1" smtClean="0"/>
              <a:t>назива</a:t>
            </a:r>
            <a:r>
              <a:rPr lang="uk-UA" dirty="0" err="1" smtClean="0"/>
              <a:t>ється</a:t>
            </a:r>
            <a:r>
              <a:rPr lang="uk-UA" dirty="0" smtClean="0"/>
              <a:t> т</a:t>
            </a:r>
            <a:r>
              <a:rPr lang="en-US" dirty="0" err="1" smtClean="0"/>
              <a:t>i</a:t>
            </a:r>
            <a:r>
              <a:rPr lang="ru-RU" dirty="0" err="1" smtClean="0"/>
              <a:t>ло</a:t>
            </a:r>
            <a:r>
              <a:rPr lang="ru-RU" dirty="0" smtClean="0"/>
              <a:t>, яке </a:t>
            </a:r>
            <a:r>
              <a:rPr lang="ru-RU" dirty="0" err="1" smtClean="0"/>
              <a:t>складаеться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круга, точки, яка не </a:t>
            </a:r>
            <a:r>
              <a:rPr lang="ru-RU" dirty="0" err="1" smtClean="0"/>
              <a:t>лежить</a:t>
            </a:r>
            <a:r>
              <a:rPr lang="ru-RU" dirty="0" smtClean="0"/>
              <a:t> в </a:t>
            </a:r>
            <a:r>
              <a:rPr lang="ru-RU" dirty="0" err="1" smtClean="0"/>
              <a:t>площин</a:t>
            </a:r>
            <a:r>
              <a:rPr lang="uk-UA" dirty="0" smtClean="0"/>
              <a:t>ш</a:t>
            </a:r>
            <a:r>
              <a:rPr lang="en-US" dirty="0" err="1" smtClean="0"/>
              <a:t>i</a:t>
            </a:r>
            <a:r>
              <a:rPr lang="uk-UA" dirty="0" smtClean="0"/>
              <a:t>круга, </a:t>
            </a:r>
            <a:r>
              <a:rPr lang="en-US" dirty="0" err="1" smtClean="0"/>
              <a:t>i</a:t>
            </a:r>
            <a:r>
              <a:rPr lang="ru-RU" dirty="0" err="1" smtClean="0"/>
              <a:t>вс</a:t>
            </a:r>
            <a:r>
              <a:rPr lang="en-US" dirty="0" err="1" smtClean="0"/>
              <a:t>i</a:t>
            </a:r>
            <a:r>
              <a:rPr lang="ru-RU" dirty="0" err="1" smtClean="0"/>
              <a:t>х</a:t>
            </a:r>
            <a:r>
              <a:rPr lang="ru-RU" dirty="0" smtClean="0"/>
              <a:t> в</a:t>
            </a:r>
            <a:r>
              <a:rPr lang="en-US" dirty="0" err="1" smtClean="0"/>
              <a:t>i</a:t>
            </a:r>
            <a:r>
              <a:rPr lang="ru-RU" dirty="0" err="1" smtClean="0"/>
              <a:t>др</a:t>
            </a:r>
            <a:r>
              <a:rPr lang="en-US" dirty="0" err="1" smtClean="0"/>
              <a:t>i</a:t>
            </a:r>
            <a:r>
              <a:rPr lang="ru-RU" dirty="0" err="1" smtClean="0"/>
              <a:t>зк</a:t>
            </a:r>
            <a:r>
              <a:rPr lang="en-US" dirty="0" err="1" smtClean="0"/>
              <a:t>i</a:t>
            </a:r>
            <a:r>
              <a:rPr lang="ru-RU" dirty="0" smtClean="0"/>
              <a:t>в,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сполучають</a:t>
            </a:r>
            <a:r>
              <a:rPr lang="ru-RU" dirty="0" smtClean="0"/>
              <a:t> </a:t>
            </a:r>
            <a:r>
              <a:rPr lang="ru-RU" dirty="0" err="1" smtClean="0"/>
              <a:t>заданну</a:t>
            </a:r>
            <a:r>
              <a:rPr lang="ru-RU" dirty="0" smtClean="0"/>
              <a:t> точку </a:t>
            </a:r>
            <a:r>
              <a:rPr lang="ru-RU" dirty="0" err="1" smtClean="0"/>
              <a:t>з</a:t>
            </a:r>
            <a:r>
              <a:rPr lang="ru-RU" dirty="0" smtClean="0"/>
              <a:t> точками круга.</a:t>
            </a:r>
          </a:p>
          <a:p>
            <a:pPr algn="just">
              <a:buNone/>
            </a:pPr>
            <a:r>
              <a:rPr lang="ru-RU" dirty="0" smtClean="0"/>
              <a:t> </a:t>
            </a:r>
            <a:r>
              <a:rPr lang="ru-RU" b="1" u="sng" dirty="0" smtClean="0"/>
              <a:t> Коло- </a:t>
            </a:r>
            <a:r>
              <a:rPr lang="ru-RU" dirty="0" smtClean="0"/>
              <a:t>основа круга.</a:t>
            </a:r>
          </a:p>
          <a:p>
            <a:pPr algn="just">
              <a:buNone/>
            </a:pPr>
            <a:r>
              <a:rPr lang="ru-RU" dirty="0" smtClean="0"/>
              <a:t>                                        </a:t>
            </a:r>
            <a:r>
              <a:rPr lang="ru-RU" sz="2400" dirty="0" smtClean="0"/>
              <a:t>Точка </a:t>
            </a:r>
            <a:r>
              <a:rPr lang="en-US" sz="2400" dirty="0" smtClean="0"/>
              <a:t>S </a:t>
            </a:r>
            <a:r>
              <a:rPr lang="uk-UA" sz="2400" dirty="0" smtClean="0"/>
              <a:t>- вершина конуса.</a:t>
            </a:r>
          </a:p>
          <a:p>
            <a:pPr algn="just">
              <a:buNone/>
            </a:pPr>
            <a:r>
              <a:rPr lang="uk-UA" sz="2400" dirty="0" smtClean="0"/>
              <a:t>                                                       </a:t>
            </a:r>
            <a:r>
              <a:rPr lang="en-US" sz="2400" dirty="0" smtClean="0"/>
              <a:t>SA</a:t>
            </a:r>
            <a:r>
              <a:rPr lang="ru-RU" sz="2400" dirty="0" smtClean="0"/>
              <a:t>,</a:t>
            </a:r>
            <a:r>
              <a:rPr lang="en-US" sz="2400" dirty="0" smtClean="0"/>
              <a:t> SB</a:t>
            </a:r>
            <a:r>
              <a:rPr lang="ru-RU" sz="2400" dirty="0" smtClean="0"/>
              <a:t>,</a:t>
            </a:r>
            <a:r>
              <a:rPr lang="uk-UA" sz="2400" dirty="0" smtClean="0"/>
              <a:t> … - твірні конуса.</a:t>
            </a:r>
          </a:p>
          <a:p>
            <a:pPr algn="just">
              <a:buNone/>
            </a:pPr>
            <a:r>
              <a:rPr lang="uk-UA" sz="2400" dirty="0" smtClean="0"/>
              <a:t>                                                       </a:t>
            </a:r>
            <a:r>
              <a:rPr lang="en-US" sz="2400" dirty="0" smtClean="0"/>
              <a:t>SO  (AOB)</a:t>
            </a:r>
            <a:r>
              <a:rPr lang="ru-RU" sz="2400" dirty="0" smtClean="0"/>
              <a:t>,</a:t>
            </a:r>
            <a:r>
              <a:rPr lang="en-US" sz="2400" dirty="0" smtClean="0"/>
              <a:t>  SO = </a:t>
            </a:r>
            <a:r>
              <a:rPr lang="en-US" sz="2400" dirty="0" smtClean="0"/>
              <a:t>H</a:t>
            </a:r>
            <a:r>
              <a:rPr lang="ru-RU" sz="2400" dirty="0" smtClean="0"/>
              <a:t> </a:t>
            </a:r>
            <a:r>
              <a:rPr lang="uk-UA" sz="2400" dirty="0" smtClean="0"/>
              <a:t>КОНУСА    </a:t>
            </a:r>
            <a:r>
              <a:rPr lang="uk-UA" sz="2400" dirty="0" smtClean="0"/>
              <a:t>-</a:t>
            </a:r>
          </a:p>
          <a:p>
            <a:pPr algn="just">
              <a:buNone/>
            </a:pPr>
            <a:r>
              <a:rPr lang="uk-UA" sz="2400" dirty="0" smtClean="0"/>
              <a:t>                                                       (перпендикуляр, опущений </a:t>
            </a:r>
          </a:p>
          <a:p>
            <a:pPr algn="just">
              <a:buNone/>
            </a:pPr>
            <a:r>
              <a:rPr lang="uk-UA" sz="2400" dirty="0" smtClean="0"/>
              <a:t>                                                       з вершини на площину основи).</a:t>
            </a:r>
          </a:p>
          <a:p>
            <a:pPr algn="just">
              <a:buNone/>
            </a:pPr>
            <a:endParaRPr lang="uk-UA" sz="2400" dirty="0" smtClean="0"/>
          </a:p>
          <a:p>
            <a:pPr algn="just">
              <a:buNone/>
            </a:pPr>
            <a:endParaRPr lang="ru-RU" dirty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 descr="C:\Documents and Settings\Admin\Мои документы\Мои рисунки\Безымянный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643182"/>
            <a:ext cx="3500462" cy="3286118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Перерізи конуса </a:t>
            </a:r>
            <a:r>
              <a:rPr lang="uk-UA" b="1" dirty="0" err="1" smtClean="0"/>
              <a:t>полщинами</a:t>
            </a:r>
            <a:r>
              <a:rPr lang="uk-UA" b="1" dirty="0" smtClean="0"/>
              <a:t>.</a:t>
            </a:r>
            <a:br>
              <a:rPr lang="uk-UA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uk-UA" dirty="0" smtClean="0"/>
              <a:t>                  Осьовий переріз конуса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71750"/>
            <a:ext cx="7620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Перерізи конуса площиною, </a:t>
            </a:r>
            <a:r>
              <a:rPr lang="uk-UA" dirty="0" smtClean="0"/>
              <a:t>що проходить </a:t>
            </a:r>
            <a:r>
              <a:rPr lang="uk-UA" dirty="0" smtClean="0"/>
              <a:t>через його вершину</a:t>
            </a:r>
            <a:br>
              <a:rPr lang="uk-UA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285992"/>
            <a:ext cx="7620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Переріз конуса площиною паралельною </a:t>
            </a:r>
            <a:r>
              <a:rPr lang="uk-UA" dirty="0" err="1" smtClean="0"/>
              <a:t>осноі</a:t>
            </a:r>
            <a:r>
              <a:rPr lang="uk-UA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66" y="1643050"/>
            <a:ext cx="62151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489</Words>
  <Application>Microsoft Office PowerPoint</Application>
  <PresentationFormat>Экран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Тема  конiчна поверхня, конус, означення рiвнобiчного конуса.</vt:lpstr>
      <vt:lpstr>.</vt:lpstr>
      <vt:lpstr>.</vt:lpstr>
      <vt:lpstr>Актуалiзацiя опорних знань</vt:lpstr>
      <vt:lpstr>План лекцiї</vt:lpstr>
      <vt:lpstr>.</vt:lpstr>
      <vt:lpstr>Перерізи конуса полщинами. </vt:lpstr>
      <vt:lpstr>Перерізи конуса площиною, що проходить через його вершину </vt:lpstr>
      <vt:lpstr>Переріз конуса площиною паралельною осноі.</vt:lpstr>
      <vt:lpstr>ЗАКРІПЛЕННЯ ЗНАНЬ .</vt:lpstr>
      <vt:lpstr> 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конiчна поверхня, конус, означення рiвнобiчного конуса.</dc:title>
  <dc:creator>Admin</dc:creator>
  <cp:lastModifiedBy>Наташа</cp:lastModifiedBy>
  <cp:revision>32</cp:revision>
  <dcterms:created xsi:type="dcterms:W3CDTF">2010-11-22T13:50:36Z</dcterms:created>
  <dcterms:modified xsi:type="dcterms:W3CDTF">2011-08-26T11:23:06Z</dcterms:modified>
</cp:coreProperties>
</file>