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diagrams/layout1.xml" ContentType="application/vnd.openxmlformats-officedocument.drawingml.diagram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32" r:id="rId6"/>
    <p:sldMasterId id="2147483744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0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017361-D334-4CF4-9633-7F1436062D0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0906669-6A88-44ED-8BF7-6428F60576BA}">
      <dgm:prSet phldrT="[Текст]"/>
      <dgm:spPr/>
      <dgm:t>
        <a:bodyPr/>
        <a:lstStyle/>
        <a:p>
          <a:r>
            <a:rPr lang="uk-UA" dirty="0" smtClean="0"/>
            <a:t>МЕТА</a:t>
          </a:r>
          <a:endParaRPr lang="ru-RU" dirty="0"/>
        </a:p>
      </dgm:t>
    </dgm:pt>
    <dgm:pt modelId="{DC3F91BB-0F99-41E7-ADCE-6DB771C57A6C}" type="parTrans" cxnId="{D64E4217-698F-40E8-846C-7FA230FE9AB9}">
      <dgm:prSet/>
      <dgm:spPr/>
      <dgm:t>
        <a:bodyPr/>
        <a:lstStyle/>
        <a:p>
          <a:endParaRPr lang="ru-RU"/>
        </a:p>
      </dgm:t>
    </dgm:pt>
    <dgm:pt modelId="{861405F8-0C10-4830-8B94-459A8C794148}" type="sibTrans" cxnId="{D64E4217-698F-40E8-846C-7FA230FE9AB9}">
      <dgm:prSet/>
      <dgm:spPr/>
      <dgm:t>
        <a:bodyPr/>
        <a:lstStyle/>
        <a:p>
          <a:endParaRPr lang="ru-RU"/>
        </a:p>
      </dgm:t>
    </dgm:pt>
    <dgm:pt modelId="{64EF2F8F-87C4-4D00-A4AD-F7A1A53065AD}">
      <dgm:prSet phldrT="[Текст]"/>
      <dgm:spPr/>
      <dgm:t>
        <a:bodyPr/>
        <a:lstStyle/>
        <a:p>
          <a:endParaRPr lang="ru-RU" sz="3000" dirty="0"/>
        </a:p>
      </dgm:t>
    </dgm:pt>
    <dgm:pt modelId="{3F2B7337-0C87-4575-A2FD-2A65F41C7D26}" type="parTrans" cxnId="{EA944EEE-223F-4401-A602-FB27C36F11CD}">
      <dgm:prSet/>
      <dgm:spPr/>
      <dgm:t>
        <a:bodyPr/>
        <a:lstStyle/>
        <a:p>
          <a:endParaRPr lang="ru-RU"/>
        </a:p>
      </dgm:t>
    </dgm:pt>
    <dgm:pt modelId="{D0259776-4F6B-40A8-9A1D-E049682FDB91}" type="sibTrans" cxnId="{EA944EEE-223F-4401-A602-FB27C36F11CD}">
      <dgm:prSet/>
      <dgm:spPr/>
      <dgm:t>
        <a:bodyPr/>
        <a:lstStyle/>
        <a:p>
          <a:endParaRPr lang="ru-RU"/>
        </a:p>
      </dgm:t>
    </dgm:pt>
    <dgm:pt modelId="{D4204350-9300-4776-98B3-1B7510D9539A}">
      <dgm:prSet phldrT="[Текст]" custT="1"/>
      <dgm:spPr/>
      <dgm:t>
        <a:bodyPr/>
        <a:lstStyle/>
        <a:p>
          <a:r>
            <a:rPr lang="uk-UA" sz="4000" dirty="0" smtClean="0"/>
            <a:t>ДИДАКТИЧНА</a:t>
          </a:r>
          <a:endParaRPr lang="ru-RU" sz="4000" dirty="0"/>
        </a:p>
      </dgm:t>
    </dgm:pt>
    <dgm:pt modelId="{5E3681CE-1762-4A1E-A24D-D5140645F756}" type="parTrans" cxnId="{9664E8B1-C2BA-4EF8-93AF-1E4EB58233B9}">
      <dgm:prSet/>
      <dgm:spPr/>
      <dgm:t>
        <a:bodyPr/>
        <a:lstStyle/>
        <a:p>
          <a:endParaRPr lang="ru-RU"/>
        </a:p>
      </dgm:t>
    </dgm:pt>
    <dgm:pt modelId="{6F807C47-96CF-4FD4-B4F3-C394810E3A9C}" type="sibTrans" cxnId="{9664E8B1-C2BA-4EF8-93AF-1E4EB58233B9}">
      <dgm:prSet/>
      <dgm:spPr/>
      <dgm:t>
        <a:bodyPr/>
        <a:lstStyle/>
        <a:p>
          <a:endParaRPr lang="ru-RU"/>
        </a:p>
      </dgm:t>
    </dgm:pt>
    <dgm:pt modelId="{B815E5BB-6997-4330-89BE-14C494616F82}">
      <dgm:prSet phldrT="[Текст]"/>
      <dgm:spPr/>
      <dgm:t>
        <a:bodyPr/>
        <a:lstStyle/>
        <a:p>
          <a:r>
            <a:rPr lang="uk-UA" dirty="0" smtClean="0"/>
            <a:t>МЕТА</a:t>
          </a:r>
          <a:endParaRPr lang="ru-RU" dirty="0"/>
        </a:p>
      </dgm:t>
    </dgm:pt>
    <dgm:pt modelId="{DAEF457B-3F2E-471E-8FD6-0966D68FE397}" type="parTrans" cxnId="{5C1D1467-8B86-4ED3-91D2-057ED33D7E3D}">
      <dgm:prSet/>
      <dgm:spPr/>
      <dgm:t>
        <a:bodyPr/>
        <a:lstStyle/>
        <a:p>
          <a:endParaRPr lang="ru-RU"/>
        </a:p>
      </dgm:t>
    </dgm:pt>
    <dgm:pt modelId="{8FA11EAB-52CE-47F1-86CD-37DF6C4691A0}" type="sibTrans" cxnId="{5C1D1467-8B86-4ED3-91D2-057ED33D7E3D}">
      <dgm:prSet/>
      <dgm:spPr/>
      <dgm:t>
        <a:bodyPr/>
        <a:lstStyle/>
        <a:p>
          <a:endParaRPr lang="ru-RU"/>
        </a:p>
      </dgm:t>
    </dgm:pt>
    <dgm:pt modelId="{03E7791F-D068-4530-A80E-09D7C44A85DF}">
      <dgm:prSet phldrT="[Текст]"/>
      <dgm:spPr/>
      <dgm:t>
        <a:bodyPr/>
        <a:lstStyle/>
        <a:p>
          <a:r>
            <a:rPr lang="uk-UA" dirty="0" smtClean="0"/>
            <a:t>РОЗВИВАЮЧА</a:t>
          </a:r>
          <a:endParaRPr lang="ru-RU" dirty="0"/>
        </a:p>
      </dgm:t>
    </dgm:pt>
    <dgm:pt modelId="{568DE9CF-9F25-4CE1-9FE2-5DB1F4A6026A}" type="parTrans" cxnId="{9397A52C-A50B-4D20-AA0D-D917FA730D20}">
      <dgm:prSet/>
      <dgm:spPr/>
      <dgm:t>
        <a:bodyPr/>
        <a:lstStyle/>
        <a:p>
          <a:endParaRPr lang="ru-RU"/>
        </a:p>
      </dgm:t>
    </dgm:pt>
    <dgm:pt modelId="{68AC336D-39C0-4BCF-8452-A42577C83AEA}" type="sibTrans" cxnId="{9397A52C-A50B-4D20-AA0D-D917FA730D20}">
      <dgm:prSet/>
      <dgm:spPr/>
      <dgm:t>
        <a:bodyPr/>
        <a:lstStyle/>
        <a:p>
          <a:endParaRPr lang="ru-RU"/>
        </a:p>
      </dgm:t>
    </dgm:pt>
    <dgm:pt modelId="{9DC4D914-E1E7-4D95-AA9B-35DF2E5B2C1D}">
      <dgm:prSet phldrT="[Текст]"/>
      <dgm:spPr/>
      <dgm:t>
        <a:bodyPr/>
        <a:lstStyle/>
        <a:p>
          <a:r>
            <a:rPr lang="uk-UA" dirty="0" smtClean="0"/>
            <a:t>МЕТА</a:t>
          </a:r>
          <a:endParaRPr lang="ru-RU" dirty="0"/>
        </a:p>
      </dgm:t>
    </dgm:pt>
    <dgm:pt modelId="{D46D6058-7BD0-4BE8-BB96-CB27FFCBEC7A}" type="parTrans" cxnId="{74D0B42A-D3AC-4E55-B65D-7B49C32429CF}">
      <dgm:prSet/>
      <dgm:spPr/>
      <dgm:t>
        <a:bodyPr/>
        <a:lstStyle/>
        <a:p>
          <a:endParaRPr lang="ru-RU"/>
        </a:p>
      </dgm:t>
    </dgm:pt>
    <dgm:pt modelId="{8EDC6951-461E-418C-9FCA-D5B7A2CEED43}" type="sibTrans" cxnId="{74D0B42A-D3AC-4E55-B65D-7B49C32429CF}">
      <dgm:prSet/>
      <dgm:spPr/>
      <dgm:t>
        <a:bodyPr/>
        <a:lstStyle/>
        <a:p>
          <a:endParaRPr lang="ru-RU"/>
        </a:p>
      </dgm:t>
    </dgm:pt>
    <dgm:pt modelId="{60767174-8315-406F-BB96-D692B0AEC82B}">
      <dgm:prSet phldrT="[Текст]" custT="1"/>
      <dgm:spPr/>
      <dgm:t>
        <a:bodyPr/>
        <a:lstStyle/>
        <a:p>
          <a:r>
            <a:rPr lang="uk-UA" sz="4800" dirty="0" smtClean="0"/>
            <a:t>ВИХОВНА</a:t>
          </a:r>
          <a:endParaRPr lang="ru-RU" sz="4800" dirty="0"/>
        </a:p>
      </dgm:t>
    </dgm:pt>
    <dgm:pt modelId="{555C6824-0195-46C8-BAD8-D991EFA919E2}" type="parTrans" cxnId="{820404CD-81EB-4F57-B2D3-B15C3195395B}">
      <dgm:prSet/>
      <dgm:spPr/>
      <dgm:t>
        <a:bodyPr/>
        <a:lstStyle/>
        <a:p>
          <a:endParaRPr lang="ru-RU"/>
        </a:p>
      </dgm:t>
    </dgm:pt>
    <dgm:pt modelId="{8444C952-9BDD-4C96-895F-2886B41DF59A}" type="sibTrans" cxnId="{820404CD-81EB-4F57-B2D3-B15C3195395B}">
      <dgm:prSet/>
      <dgm:spPr/>
      <dgm:t>
        <a:bodyPr/>
        <a:lstStyle/>
        <a:p>
          <a:endParaRPr lang="ru-RU"/>
        </a:p>
      </dgm:t>
    </dgm:pt>
    <dgm:pt modelId="{E38C0CDF-2F76-48F1-B836-1C58718D6EA0}" type="pres">
      <dgm:prSet presAssocID="{94017361-D334-4CF4-9633-7F1436062D0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5C0D1DB-F73E-40F5-B55B-0FD0E3299685}" type="pres">
      <dgm:prSet presAssocID="{80906669-6A88-44ED-8BF7-6428F60576BA}" presName="composite" presStyleCnt="0"/>
      <dgm:spPr/>
    </dgm:pt>
    <dgm:pt modelId="{81DA0625-9864-41B9-B101-F1B0B6F98643}" type="pres">
      <dgm:prSet presAssocID="{80906669-6A88-44ED-8BF7-6428F60576B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0291E1-7BCF-4A68-8A77-C01E5C0BA876}" type="pres">
      <dgm:prSet presAssocID="{80906669-6A88-44ED-8BF7-6428F60576BA}" presName="descendantText" presStyleLbl="alignAcc1" presStyleIdx="0" presStyleCnt="3" custLinFactNeighborX="-1106" custLinFactNeighborY="-741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61B034-3D98-4235-9B75-0A0740C9871D}" type="pres">
      <dgm:prSet presAssocID="{861405F8-0C10-4830-8B94-459A8C794148}" presName="sp" presStyleCnt="0"/>
      <dgm:spPr/>
    </dgm:pt>
    <dgm:pt modelId="{856E7266-339E-4BE7-B58C-B4B677A4F155}" type="pres">
      <dgm:prSet presAssocID="{B815E5BB-6997-4330-89BE-14C494616F82}" presName="composite" presStyleCnt="0"/>
      <dgm:spPr/>
    </dgm:pt>
    <dgm:pt modelId="{2A49D6F7-8151-4490-B08A-3AE957B7F462}" type="pres">
      <dgm:prSet presAssocID="{B815E5BB-6997-4330-89BE-14C494616F8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218162-A86A-44D3-B649-59F8A80F51B9}" type="pres">
      <dgm:prSet presAssocID="{B815E5BB-6997-4330-89BE-14C494616F8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E29A4D-0F3C-429D-8115-8DCFAA5A72C3}" type="pres">
      <dgm:prSet presAssocID="{8FA11EAB-52CE-47F1-86CD-37DF6C4691A0}" presName="sp" presStyleCnt="0"/>
      <dgm:spPr/>
    </dgm:pt>
    <dgm:pt modelId="{119ABAC8-9BC3-4B88-B374-1D11D421124F}" type="pres">
      <dgm:prSet presAssocID="{9DC4D914-E1E7-4D95-AA9B-35DF2E5B2C1D}" presName="composite" presStyleCnt="0"/>
      <dgm:spPr/>
    </dgm:pt>
    <dgm:pt modelId="{9A8D1904-BCB6-48C9-91D7-FD1EDDAF9F69}" type="pres">
      <dgm:prSet presAssocID="{9DC4D914-E1E7-4D95-AA9B-35DF2E5B2C1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692414-B8AC-4F63-8D2F-84614C07F522}" type="pres">
      <dgm:prSet presAssocID="{9DC4D914-E1E7-4D95-AA9B-35DF2E5B2C1D}" presName="descendantText" presStyleLbl="alignAcc1" presStyleIdx="2" presStyleCnt="3" custLinFactNeighborX="1045" custLinFactNeighborY="7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A312EC5-911F-423B-B203-98F682DA7C69}" type="presOf" srcId="{9DC4D914-E1E7-4D95-AA9B-35DF2E5B2C1D}" destId="{9A8D1904-BCB6-48C9-91D7-FD1EDDAF9F69}" srcOrd="0" destOrd="0" presId="urn:microsoft.com/office/officeart/2005/8/layout/chevron2"/>
    <dgm:cxn modelId="{9397A52C-A50B-4D20-AA0D-D917FA730D20}" srcId="{B815E5BB-6997-4330-89BE-14C494616F82}" destId="{03E7791F-D068-4530-A80E-09D7C44A85DF}" srcOrd="0" destOrd="0" parTransId="{568DE9CF-9F25-4CE1-9FE2-5DB1F4A6026A}" sibTransId="{68AC336D-39C0-4BCF-8452-A42577C83AEA}"/>
    <dgm:cxn modelId="{EA944EEE-223F-4401-A602-FB27C36F11CD}" srcId="{80906669-6A88-44ED-8BF7-6428F60576BA}" destId="{64EF2F8F-87C4-4D00-A4AD-F7A1A53065AD}" srcOrd="0" destOrd="0" parTransId="{3F2B7337-0C87-4575-A2FD-2A65F41C7D26}" sibTransId="{D0259776-4F6B-40A8-9A1D-E049682FDB91}"/>
    <dgm:cxn modelId="{9664E8B1-C2BA-4EF8-93AF-1E4EB58233B9}" srcId="{80906669-6A88-44ED-8BF7-6428F60576BA}" destId="{D4204350-9300-4776-98B3-1B7510D9539A}" srcOrd="1" destOrd="0" parTransId="{5E3681CE-1762-4A1E-A24D-D5140645F756}" sibTransId="{6F807C47-96CF-4FD4-B4F3-C394810E3A9C}"/>
    <dgm:cxn modelId="{4F825CAF-3AA7-4CFB-A6FA-3D0420401782}" type="presOf" srcId="{94017361-D334-4CF4-9633-7F1436062D05}" destId="{E38C0CDF-2F76-48F1-B836-1C58718D6EA0}" srcOrd="0" destOrd="0" presId="urn:microsoft.com/office/officeart/2005/8/layout/chevron2"/>
    <dgm:cxn modelId="{DAAADA94-9E7E-4D03-AB2C-08675A559A82}" type="presOf" srcId="{80906669-6A88-44ED-8BF7-6428F60576BA}" destId="{81DA0625-9864-41B9-B101-F1B0B6F98643}" srcOrd="0" destOrd="0" presId="urn:microsoft.com/office/officeart/2005/8/layout/chevron2"/>
    <dgm:cxn modelId="{ECCF1B9C-A644-4D7F-9387-6BD6568CA8E7}" type="presOf" srcId="{60767174-8315-406F-BB96-D692B0AEC82B}" destId="{89692414-B8AC-4F63-8D2F-84614C07F522}" srcOrd="0" destOrd="0" presId="urn:microsoft.com/office/officeart/2005/8/layout/chevron2"/>
    <dgm:cxn modelId="{D64E4217-698F-40E8-846C-7FA230FE9AB9}" srcId="{94017361-D334-4CF4-9633-7F1436062D05}" destId="{80906669-6A88-44ED-8BF7-6428F60576BA}" srcOrd="0" destOrd="0" parTransId="{DC3F91BB-0F99-41E7-ADCE-6DB771C57A6C}" sibTransId="{861405F8-0C10-4830-8B94-459A8C794148}"/>
    <dgm:cxn modelId="{5C1D1467-8B86-4ED3-91D2-057ED33D7E3D}" srcId="{94017361-D334-4CF4-9633-7F1436062D05}" destId="{B815E5BB-6997-4330-89BE-14C494616F82}" srcOrd="1" destOrd="0" parTransId="{DAEF457B-3F2E-471E-8FD6-0966D68FE397}" sibTransId="{8FA11EAB-52CE-47F1-86CD-37DF6C4691A0}"/>
    <dgm:cxn modelId="{820404CD-81EB-4F57-B2D3-B15C3195395B}" srcId="{9DC4D914-E1E7-4D95-AA9B-35DF2E5B2C1D}" destId="{60767174-8315-406F-BB96-D692B0AEC82B}" srcOrd="0" destOrd="0" parTransId="{555C6824-0195-46C8-BAD8-D991EFA919E2}" sibTransId="{8444C952-9BDD-4C96-895F-2886B41DF59A}"/>
    <dgm:cxn modelId="{C6DA6808-7439-4B89-8FAA-C088EDE2F882}" type="presOf" srcId="{D4204350-9300-4776-98B3-1B7510D9539A}" destId="{150291E1-7BCF-4A68-8A77-C01E5C0BA876}" srcOrd="0" destOrd="1" presId="urn:microsoft.com/office/officeart/2005/8/layout/chevron2"/>
    <dgm:cxn modelId="{F3CD7264-83BE-40E9-8BC9-5E20CEBBCD8A}" type="presOf" srcId="{03E7791F-D068-4530-A80E-09D7C44A85DF}" destId="{95218162-A86A-44D3-B649-59F8A80F51B9}" srcOrd="0" destOrd="0" presId="urn:microsoft.com/office/officeart/2005/8/layout/chevron2"/>
    <dgm:cxn modelId="{85E6D45D-D306-421A-860F-2BFEE831A6C3}" type="presOf" srcId="{B815E5BB-6997-4330-89BE-14C494616F82}" destId="{2A49D6F7-8151-4490-B08A-3AE957B7F462}" srcOrd="0" destOrd="0" presId="urn:microsoft.com/office/officeart/2005/8/layout/chevron2"/>
    <dgm:cxn modelId="{74D0B42A-D3AC-4E55-B65D-7B49C32429CF}" srcId="{94017361-D334-4CF4-9633-7F1436062D05}" destId="{9DC4D914-E1E7-4D95-AA9B-35DF2E5B2C1D}" srcOrd="2" destOrd="0" parTransId="{D46D6058-7BD0-4BE8-BB96-CB27FFCBEC7A}" sibTransId="{8EDC6951-461E-418C-9FCA-D5B7A2CEED43}"/>
    <dgm:cxn modelId="{E98D4D33-51E8-4421-ACA2-56972731523D}" type="presOf" srcId="{64EF2F8F-87C4-4D00-A4AD-F7A1A53065AD}" destId="{150291E1-7BCF-4A68-8A77-C01E5C0BA876}" srcOrd="0" destOrd="0" presId="urn:microsoft.com/office/officeart/2005/8/layout/chevron2"/>
    <dgm:cxn modelId="{261CFFD9-F61B-4E57-B21F-BCF10B0CEEFD}" type="presParOf" srcId="{E38C0CDF-2F76-48F1-B836-1C58718D6EA0}" destId="{75C0D1DB-F73E-40F5-B55B-0FD0E3299685}" srcOrd="0" destOrd="0" presId="urn:microsoft.com/office/officeart/2005/8/layout/chevron2"/>
    <dgm:cxn modelId="{EA4DF61F-8D7D-4E7B-802E-60E52DC843E7}" type="presParOf" srcId="{75C0D1DB-F73E-40F5-B55B-0FD0E3299685}" destId="{81DA0625-9864-41B9-B101-F1B0B6F98643}" srcOrd="0" destOrd="0" presId="urn:microsoft.com/office/officeart/2005/8/layout/chevron2"/>
    <dgm:cxn modelId="{AC966CAE-D1A7-48A9-8B15-6634D4A3BA89}" type="presParOf" srcId="{75C0D1DB-F73E-40F5-B55B-0FD0E3299685}" destId="{150291E1-7BCF-4A68-8A77-C01E5C0BA876}" srcOrd="1" destOrd="0" presId="urn:microsoft.com/office/officeart/2005/8/layout/chevron2"/>
    <dgm:cxn modelId="{AEABC612-C154-4B7D-8B4B-66CD71FEC2FC}" type="presParOf" srcId="{E38C0CDF-2F76-48F1-B836-1C58718D6EA0}" destId="{8661B034-3D98-4235-9B75-0A0740C9871D}" srcOrd="1" destOrd="0" presId="urn:microsoft.com/office/officeart/2005/8/layout/chevron2"/>
    <dgm:cxn modelId="{5F08F8EB-2555-441F-AE4D-A6EE6FDE1D30}" type="presParOf" srcId="{E38C0CDF-2F76-48F1-B836-1C58718D6EA0}" destId="{856E7266-339E-4BE7-B58C-B4B677A4F155}" srcOrd="2" destOrd="0" presId="urn:microsoft.com/office/officeart/2005/8/layout/chevron2"/>
    <dgm:cxn modelId="{5DD29693-37AC-4802-895F-7D73AA103A77}" type="presParOf" srcId="{856E7266-339E-4BE7-B58C-B4B677A4F155}" destId="{2A49D6F7-8151-4490-B08A-3AE957B7F462}" srcOrd="0" destOrd="0" presId="urn:microsoft.com/office/officeart/2005/8/layout/chevron2"/>
    <dgm:cxn modelId="{E7685E33-FF63-4F1C-9A51-2EFDEADA9091}" type="presParOf" srcId="{856E7266-339E-4BE7-B58C-B4B677A4F155}" destId="{95218162-A86A-44D3-B649-59F8A80F51B9}" srcOrd="1" destOrd="0" presId="urn:microsoft.com/office/officeart/2005/8/layout/chevron2"/>
    <dgm:cxn modelId="{A071066E-867C-449B-9DF4-9C64206BDDB5}" type="presParOf" srcId="{E38C0CDF-2F76-48F1-B836-1C58718D6EA0}" destId="{24E29A4D-0F3C-429D-8115-8DCFAA5A72C3}" srcOrd="3" destOrd="0" presId="urn:microsoft.com/office/officeart/2005/8/layout/chevron2"/>
    <dgm:cxn modelId="{E3FFC804-C3D7-42AD-A303-E4B2CD616569}" type="presParOf" srcId="{E38C0CDF-2F76-48F1-B836-1C58718D6EA0}" destId="{119ABAC8-9BC3-4B88-B374-1D11D421124F}" srcOrd="4" destOrd="0" presId="urn:microsoft.com/office/officeart/2005/8/layout/chevron2"/>
    <dgm:cxn modelId="{6575C92F-09D8-467F-8D81-235D36B09A8A}" type="presParOf" srcId="{119ABAC8-9BC3-4B88-B374-1D11D421124F}" destId="{9A8D1904-BCB6-48C9-91D7-FD1EDDAF9F69}" srcOrd="0" destOrd="0" presId="urn:microsoft.com/office/officeart/2005/8/layout/chevron2"/>
    <dgm:cxn modelId="{AFE101B8-BA99-4E2E-8C1F-164BCF63776B}" type="presParOf" srcId="{119ABAC8-9BC3-4B88-B374-1D11D421124F}" destId="{89692414-B8AC-4F63-8D2F-84614C07F52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1DA0625-9864-41B9-B101-F1B0B6F98643}">
      <dsp:nvSpPr>
        <dsp:cNvPr id="0" name=""/>
        <dsp:cNvSpPr/>
      </dsp:nvSpPr>
      <dsp:spPr>
        <a:xfrm rot="5400000">
          <a:off x="-245395" y="248052"/>
          <a:ext cx="1635968" cy="11451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100" kern="1200" dirty="0" smtClean="0"/>
            <a:t>МЕТА</a:t>
          </a:r>
          <a:endParaRPr lang="ru-RU" sz="3100" kern="1200" dirty="0"/>
        </a:p>
      </dsp:txBody>
      <dsp:txXfrm rot="5400000">
        <a:off x="-245395" y="248052"/>
        <a:ext cx="1635968" cy="1145177"/>
      </dsp:txXfrm>
    </dsp:sp>
    <dsp:sp modelId="{150291E1-7BCF-4A68-8A77-C01E5C0BA876}">
      <dsp:nvSpPr>
        <dsp:cNvPr id="0" name=""/>
        <dsp:cNvSpPr/>
      </dsp:nvSpPr>
      <dsp:spPr>
        <a:xfrm rot="5400000">
          <a:off x="4077345" y="-3010521"/>
          <a:ext cx="1063379" cy="70844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4000" kern="1200" dirty="0" smtClean="0"/>
            <a:t>ДИДАКТИЧНА</a:t>
          </a:r>
          <a:endParaRPr lang="ru-RU" sz="4000" kern="1200" dirty="0"/>
        </a:p>
      </dsp:txBody>
      <dsp:txXfrm rot="5400000">
        <a:off x="4077345" y="-3010521"/>
        <a:ext cx="1063379" cy="7084422"/>
      </dsp:txXfrm>
    </dsp:sp>
    <dsp:sp modelId="{2A49D6F7-8151-4490-B08A-3AE957B7F462}">
      <dsp:nvSpPr>
        <dsp:cNvPr id="0" name=""/>
        <dsp:cNvSpPr/>
      </dsp:nvSpPr>
      <dsp:spPr>
        <a:xfrm rot="5400000">
          <a:off x="-245395" y="1690392"/>
          <a:ext cx="1635968" cy="11451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100" kern="1200" dirty="0" smtClean="0"/>
            <a:t>МЕТА</a:t>
          </a:r>
          <a:endParaRPr lang="ru-RU" sz="3100" kern="1200" dirty="0"/>
        </a:p>
      </dsp:txBody>
      <dsp:txXfrm rot="5400000">
        <a:off x="-245395" y="1690392"/>
        <a:ext cx="1635968" cy="1145177"/>
      </dsp:txXfrm>
    </dsp:sp>
    <dsp:sp modelId="{95218162-A86A-44D3-B649-59F8A80F51B9}">
      <dsp:nvSpPr>
        <dsp:cNvPr id="0" name=""/>
        <dsp:cNvSpPr/>
      </dsp:nvSpPr>
      <dsp:spPr>
        <a:xfrm rot="5400000">
          <a:off x="4155699" y="-1565524"/>
          <a:ext cx="1063379" cy="70844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4600" kern="1200" dirty="0" smtClean="0"/>
            <a:t>РОЗВИВАЮЧА</a:t>
          </a:r>
          <a:endParaRPr lang="ru-RU" sz="4600" kern="1200" dirty="0"/>
        </a:p>
      </dsp:txBody>
      <dsp:txXfrm rot="5400000">
        <a:off x="4155699" y="-1565524"/>
        <a:ext cx="1063379" cy="7084422"/>
      </dsp:txXfrm>
    </dsp:sp>
    <dsp:sp modelId="{9A8D1904-BCB6-48C9-91D7-FD1EDDAF9F69}">
      <dsp:nvSpPr>
        <dsp:cNvPr id="0" name=""/>
        <dsp:cNvSpPr/>
      </dsp:nvSpPr>
      <dsp:spPr>
        <a:xfrm rot="5400000">
          <a:off x="-245395" y="3132732"/>
          <a:ext cx="1635968" cy="11451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100" kern="1200" dirty="0" smtClean="0"/>
            <a:t>МЕТА</a:t>
          </a:r>
          <a:endParaRPr lang="ru-RU" sz="3100" kern="1200" dirty="0"/>
        </a:p>
      </dsp:txBody>
      <dsp:txXfrm rot="5400000">
        <a:off x="-245395" y="3132732"/>
        <a:ext cx="1635968" cy="1145177"/>
      </dsp:txXfrm>
    </dsp:sp>
    <dsp:sp modelId="{89692414-B8AC-4F63-8D2F-84614C07F522}">
      <dsp:nvSpPr>
        <dsp:cNvPr id="0" name=""/>
        <dsp:cNvSpPr/>
      </dsp:nvSpPr>
      <dsp:spPr>
        <a:xfrm rot="5400000">
          <a:off x="4155699" y="-114921"/>
          <a:ext cx="1063379" cy="70844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0480" rIns="30480" bIns="3048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4800" kern="1200" dirty="0" smtClean="0"/>
            <a:t>ВИХОВНА</a:t>
          </a:r>
          <a:endParaRPr lang="ru-RU" sz="4800" kern="1200" dirty="0"/>
        </a:p>
      </dsp:txBody>
      <dsp:txXfrm rot="5400000">
        <a:off x="4155699" y="-114921"/>
        <a:ext cx="1063379" cy="7084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2.docx"/><Relationship Id="rId7" Type="http://schemas.openxmlformats.org/officeDocument/2006/relationships/package" Target="../embeddings/_________Microsoft_Office_Word6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_________Microsoft_Office_Word5.docx"/><Relationship Id="rId5" Type="http://schemas.openxmlformats.org/officeDocument/2006/relationships/package" Target="../embeddings/_________Microsoft_Office_Word4.docx"/><Relationship Id="rId4" Type="http://schemas.openxmlformats.org/officeDocument/2006/relationships/package" Target="../embeddings/_________Microsoft_Office_Word3.doc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47800" y="2057400"/>
            <a:ext cx="6400800" cy="3657600"/>
          </a:xfrm>
        </p:spPr>
        <p:txBody>
          <a:bodyPr>
            <a:noAutofit/>
          </a:bodyPr>
          <a:lstStyle/>
          <a:p>
            <a:r>
              <a:rPr lang="uk-UA" sz="3200" dirty="0" smtClean="0">
                <a:ln>
                  <a:solidFill>
                    <a:schemeClr val="accent1"/>
                  </a:solidFill>
                </a:ln>
                <a:solidFill>
                  <a:srgbClr val="7030A0"/>
                </a:solidFill>
              </a:rPr>
              <a:t>ВЕКТОРНІ ТА СКАЛЯРНІ </a:t>
            </a:r>
          </a:p>
          <a:p>
            <a:endParaRPr lang="uk-UA" sz="3200" dirty="0" smtClean="0">
              <a:ln>
                <a:solidFill>
                  <a:schemeClr val="accent1"/>
                </a:solidFill>
              </a:ln>
              <a:solidFill>
                <a:srgbClr val="7030A0"/>
              </a:solidFill>
            </a:endParaRPr>
          </a:p>
          <a:p>
            <a:r>
              <a:rPr lang="uk-UA" sz="3200" dirty="0" smtClean="0">
                <a:ln>
                  <a:solidFill>
                    <a:schemeClr val="accent1"/>
                  </a:solidFill>
                </a:ln>
                <a:solidFill>
                  <a:srgbClr val="7030A0"/>
                </a:solidFill>
              </a:rPr>
              <a:t>ВЕЛИЧИНИ. ПОНЯТТЯ ВЕКТОРА.</a:t>
            </a:r>
          </a:p>
          <a:p>
            <a:r>
              <a:rPr lang="uk-UA" sz="3200" dirty="0" smtClean="0">
                <a:ln>
                  <a:solidFill>
                    <a:schemeClr val="accent1"/>
                  </a:solidFill>
                </a:ln>
                <a:solidFill>
                  <a:srgbClr val="7030A0"/>
                </a:solidFill>
              </a:rPr>
              <a:t> </a:t>
            </a:r>
          </a:p>
          <a:p>
            <a:r>
              <a:rPr lang="uk-UA" sz="3200" dirty="0" smtClean="0">
                <a:ln>
                  <a:solidFill>
                    <a:schemeClr val="accent1"/>
                  </a:solidFill>
                </a:ln>
                <a:solidFill>
                  <a:srgbClr val="7030A0"/>
                </a:solidFill>
              </a:rPr>
              <a:t>ГЕОМЕТРИЧНЕ ТЛУМАЧЕННЯ </a:t>
            </a:r>
          </a:p>
          <a:p>
            <a:endParaRPr lang="uk-UA" sz="3200" dirty="0" smtClean="0">
              <a:ln>
                <a:solidFill>
                  <a:schemeClr val="accent1"/>
                </a:solidFill>
              </a:ln>
              <a:solidFill>
                <a:srgbClr val="7030A0"/>
              </a:solidFill>
            </a:endParaRPr>
          </a:p>
          <a:p>
            <a:r>
              <a:rPr lang="uk-UA" sz="3200" dirty="0" smtClean="0">
                <a:ln>
                  <a:solidFill>
                    <a:schemeClr val="accent1"/>
                  </a:solidFill>
                </a:ln>
                <a:solidFill>
                  <a:srgbClr val="7030A0"/>
                </a:solidFill>
              </a:rPr>
              <a:t>ПОНЯТТЯ ВЕКТОРА.</a:t>
            </a:r>
          </a:p>
          <a:p>
            <a:endParaRPr lang="uk-UA" sz="3200" dirty="0" smtClean="0">
              <a:ln>
                <a:solidFill>
                  <a:schemeClr val="accent1"/>
                </a:solidFill>
              </a:ln>
              <a:solidFill>
                <a:srgbClr val="7030A0"/>
              </a:solidFill>
            </a:endParaRPr>
          </a:p>
          <a:p>
            <a:r>
              <a:rPr lang="uk-UA" sz="3200" dirty="0" smtClean="0">
                <a:ln>
                  <a:solidFill>
                    <a:schemeClr val="accent1"/>
                  </a:solidFill>
                </a:ln>
                <a:solidFill>
                  <a:srgbClr val="7030A0"/>
                </a:solidFill>
              </a:rPr>
              <a:t> ДІЇ З ВЕКТОРАМИ</a:t>
            </a:r>
            <a:r>
              <a:rPr lang="uk-UA" sz="3200" dirty="0" smtClean="0">
                <a:ln>
                  <a:solidFill>
                    <a:schemeClr val="accent1"/>
                  </a:solidFill>
                </a:ln>
              </a:rPr>
              <a:t>.</a:t>
            </a:r>
            <a:endParaRPr lang="ru-RU" sz="3200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381000"/>
            <a:ext cx="8305800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Тема</a:t>
            </a:r>
            <a:endParaRPr lang="ru-RU" sz="8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sz="2800" dirty="0" smtClean="0"/>
              <a:t>ВПРАВА 1: </a:t>
            </a:r>
            <a:r>
              <a:rPr lang="en-US" sz="2800" dirty="0" smtClean="0"/>
              <a:t>ABCD A, B, C, D- </a:t>
            </a:r>
            <a:r>
              <a:rPr lang="uk-UA" sz="2800" dirty="0" smtClean="0"/>
              <a:t>паралелепіпед, Знайти </a:t>
            </a:r>
            <a:r>
              <a:rPr lang="en-US" sz="2800" dirty="0" smtClean="0"/>
              <a:t>AB+BC+CC+BA+BB</a:t>
            </a:r>
          </a:p>
          <a:p>
            <a:endParaRPr lang="uk-UA" sz="2800" dirty="0" smtClean="0"/>
          </a:p>
          <a:p>
            <a:r>
              <a:rPr lang="uk-UA" sz="2800" dirty="0" smtClean="0"/>
              <a:t>ВПРАВА </a:t>
            </a:r>
            <a:r>
              <a:rPr lang="uk-UA" sz="2800" dirty="0" smtClean="0"/>
              <a:t>2: </a:t>
            </a:r>
            <a:r>
              <a:rPr lang="en-US" sz="2800" dirty="0" smtClean="0"/>
              <a:t>SABC </a:t>
            </a:r>
            <a:r>
              <a:rPr lang="uk-UA" sz="2800" dirty="0" smtClean="0"/>
              <a:t>піраміда. Знайти </a:t>
            </a:r>
            <a:r>
              <a:rPr lang="en-US" sz="2800" dirty="0" smtClean="0"/>
              <a:t>AB-SC-CA-CB+SA</a:t>
            </a:r>
          </a:p>
          <a:p>
            <a:endParaRPr lang="uk-UA" sz="2800" dirty="0" smtClean="0"/>
          </a:p>
          <a:p>
            <a:r>
              <a:rPr lang="uk-UA" sz="2800" dirty="0" smtClean="0"/>
              <a:t>ВПРАВА </a:t>
            </a:r>
            <a:r>
              <a:rPr lang="uk-UA" sz="2800" dirty="0" smtClean="0"/>
              <a:t>3: </a:t>
            </a:r>
            <a:r>
              <a:rPr lang="en-US" sz="2800" dirty="0" smtClean="0"/>
              <a:t>ABC</a:t>
            </a:r>
            <a:r>
              <a:rPr lang="uk-UA" sz="2800" dirty="0" smtClean="0"/>
              <a:t>- паралелограм, т. О - т. перетину</a:t>
            </a:r>
            <a:r>
              <a:rPr lang="en-US" sz="2800" dirty="0" smtClean="0"/>
              <a:t> </a:t>
            </a:r>
            <a:r>
              <a:rPr lang="uk-UA" sz="2800" dirty="0" smtClean="0"/>
              <a:t> діагоналей. Знайти множник </a:t>
            </a:r>
            <a:r>
              <a:rPr lang="en-US" sz="2800" dirty="0" smtClean="0"/>
              <a:t>k </a:t>
            </a:r>
            <a:r>
              <a:rPr lang="uk-UA" sz="2800" dirty="0" smtClean="0"/>
              <a:t>такий, що </a:t>
            </a:r>
            <a:r>
              <a:rPr lang="en-US" sz="2800" dirty="0" smtClean="0"/>
              <a:t>C= KCA   BD= KBO   AA=KCC </a:t>
            </a:r>
          </a:p>
          <a:p>
            <a:pPr>
              <a:buNone/>
            </a:pPr>
            <a:r>
              <a:rPr lang="uk-UA" sz="2800" dirty="0" smtClean="0"/>
              <a:t>     </a:t>
            </a:r>
            <a:r>
              <a:rPr lang="en-US" sz="2800" dirty="0" smtClean="0"/>
              <a:t>                 BB=KBD  AC=KCO    </a:t>
            </a:r>
          </a:p>
          <a:p>
            <a:endParaRPr lang="uk-UA" sz="2800" dirty="0" smtClean="0"/>
          </a:p>
          <a:p>
            <a:r>
              <a:rPr lang="uk-UA" sz="2800" dirty="0" smtClean="0"/>
              <a:t>ВПРАВА </a:t>
            </a:r>
            <a:r>
              <a:rPr lang="uk-UA" sz="2800" dirty="0" smtClean="0"/>
              <a:t>4: Довести, що </a:t>
            </a:r>
            <a:r>
              <a:rPr lang="en-US" sz="2800" dirty="0" smtClean="0"/>
              <a:t>AB+CB+2BA </a:t>
            </a:r>
            <a:r>
              <a:rPr lang="ru-RU" sz="2800" dirty="0" smtClean="0"/>
              <a:t>та 1</a:t>
            </a:r>
            <a:r>
              <a:rPr lang="en-US" sz="2800" dirty="0" smtClean="0"/>
              <a:t>/3AC </a:t>
            </a:r>
            <a:r>
              <a:rPr lang="uk-UA" sz="2800" dirty="0" smtClean="0"/>
              <a:t>колінеарні.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457200"/>
            <a:ext cx="75809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uk-UA" sz="4400" b="1" dirty="0" smtClean="0">
                <a:ln/>
                <a:solidFill>
                  <a:schemeClr val="accent3"/>
                </a:solidFill>
              </a:rPr>
              <a:t>ЗАКРІПЛЕННЯ ЗНАНЬ</a:t>
            </a:r>
            <a:r>
              <a:rPr lang="uk-UA" sz="5400" b="1" dirty="0" smtClean="0">
                <a:ln/>
                <a:solidFill>
                  <a:schemeClr val="accent3"/>
                </a:solidFill>
              </a:rPr>
              <a:t> </a:t>
            </a:r>
            <a:endParaRPr lang="ru-RU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/>
            </a:r>
            <a:br>
              <a:rPr lang="uk-UA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FF0000"/>
                </a:solidFill>
              </a:rPr>
              <a:t>ВИВЧИТИ ЛЕКЦІЮ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44734" y="152400"/>
            <a:ext cx="91887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uk-UA" sz="54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Домашне</a:t>
            </a:r>
            <a:r>
              <a:rPr lang="uk-UA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завдання</a:t>
            </a:r>
            <a:endParaRPr lang="ru-RU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219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/>
            </a:r>
            <a:br>
              <a:rPr lang="uk-UA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228600"/>
            <a:ext cx="594360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ВИД ЗАНЯТТЯ</a:t>
            </a:r>
            <a:endParaRPr lang="ru-RU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00200" y="3581400"/>
            <a:ext cx="52578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9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ЛЕКЦІЯ</a:t>
            </a:r>
            <a:endParaRPr lang="ru-RU" sz="9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/>
            </a:r>
            <a:br>
              <a:rPr lang="uk-UA" dirty="0" smtClean="0"/>
            </a:b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3400" y="11430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/>
            </a:r>
            <a:br>
              <a:rPr lang="uk-UA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uk-UA" b="1" dirty="0" smtClean="0"/>
              <a:t>Вектором </a:t>
            </a:r>
            <a:r>
              <a:rPr lang="uk-UA" dirty="0" smtClean="0"/>
              <a:t>-</a:t>
            </a:r>
            <a:r>
              <a:rPr lang="uk-UA" b="1" dirty="0" smtClean="0"/>
              <a:t> </a:t>
            </a:r>
            <a:r>
              <a:rPr lang="uk-UA" dirty="0" smtClean="0"/>
              <a:t>називається </a:t>
            </a:r>
            <a:r>
              <a:rPr lang="uk-UA" dirty="0" smtClean="0"/>
              <a:t> </a:t>
            </a:r>
            <a:r>
              <a:rPr lang="uk-UA" dirty="0" smtClean="0"/>
              <a:t>спрямований</a:t>
            </a:r>
            <a:r>
              <a:rPr lang="uk-UA" dirty="0" smtClean="0"/>
              <a:t> </a:t>
            </a:r>
            <a:r>
              <a:rPr lang="uk-UA" dirty="0" smtClean="0"/>
              <a:t>відрізок.</a:t>
            </a:r>
          </a:p>
          <a:p>
            <a:r>
              <a:rPr lang="uk-UA" b="1" dirty="0" smtClean="0"/>
              <a:t>Рівні вектори </a:t>
            </a:r>
            <a:r>
              <a:rPr lang="uk-UA" dirty="0" smtClean="0"/>
              <a:t>- однаково спрямовані та рівні по довжині.</a:t>
            </a:r>
          </a:p>
          <a:p>
            <a:r>
              <a:rPr lang="uk-UA" b="1" dirty="0" smtClean="0"/>
              <a:t>Нульовий вектор </a:t>
            </a:r>
            <a:r>
              <a:rPr lang="uk-UA" dirty="0" smtClean="0"/>
              <a:t>- називається вектор, у якого кінець співпадає з початком.          </a:t>
            </a:r>
          </a:p>
          <a:p>
            <a:pPr>
              <a:buNone/>
            </a:pPr>
            <a:r>
              <a:rPr lang="uk-UA" dirty="0" smtClean="0"/>
              <a:t>                               </a:t>
            </a:r>
            <a:r>
              <a:rPr lang="uk-UA" sz="2000" dirty="0" smtClean="0"/>
              <a:t>А          </a:t>
            </a:r>
          </a:p>
          <a:p>
            <a:pPr>
              <a:buNone/>
            </a:pPr>
            <a:endParaRPr lang="uk-UA" sz="2000" dirty="0" smtClean="0"/>
          </a:p>
          <a:p>
            <a:pPr>
              <a:buNone/>
            </a:pPr>
            <a:r>
              <a:rPr lang="uk-UA" sz="2000" dirty="0" smtClean="0"/>
              <a:t>                                          ОА</a:t>
            </a:r>
          </a:p>
          <a:p>
            <a:pPr>
              <a:buNone/>
            </a:pPr>
            <a:endParaRPr lang="uk-UA" sz="2000" dirty="0" smtClean="0"/>
          </a:p>
          <a:p>
            <a:pPr>
              <a:buNone/>
            </a:pPr>
            <a:r>
              <a:rPr lang="uk-UA" sz="2000" dirty="0" smtClean="0"/>
              <a:t> О</a:t>
            </a:r>
            <a:endParaRPr lang="uk-UA" dirty="0" smtClean="0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838200" y="4191000"/>
            <a:ext cx="2819400" cy="1447800"/>
          </a:xfrm>
          <a:prstGeom prst="straightConnector1">
            <a:avLst/>
          </a:prstGeom>
          <a:ln w="31750">
            <a:solidFill>
              <a:srgbClr val="FF0000">
                <a:alpha val="9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598613" y="3267075"/>
          <a:ext cx="5946775" cy="323850"/>
        </p:xfrm>
        <a:graphic>
          <a:graphicData uri="http://schemas.openxmlformats.org/presentationml/2006/ole">
            <p:oleObj spid="_x0000_s1026" name="Документ" r:id="rId3" imgW="5946213" imgH="323243" progId="Word.Document.12">
              <p:embed/>
            </p:oleObj>
          </a:graphicData>
        </a:graphic>
      </p:graphicFrame>
      <p:cxnSp>
        <p:nvCxnSpPr>
          <p:cNvPr id="10" name="Прямая со стрелкой 9"/>
          <p:cNvCxnSpPr/>
          <p:nvPr/>
        </p:nvCxnSpPr>
        <p:spPr>
          <a:xfrm>
            <a:off x="3581400" y="4343400"/>
            <a:ext cx="30480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dirty="0" smtClean="0"/>
              <a:t>                                           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1200" dirty="0" smtClean="0"/>
          </a:p>
          <a:p>
            <a:pPr>
              <a:buNone/>
            </a:pPr>
            <a:r>
              <a:rPr lang="ru-RU" sz="1200" dirty="0" smtClean="0"/>
              <a:t>                                а                                                                                с              </a:t>
            </a:r>
          </a:p>
          <a:p>
            <a:pPr>
              <a:buNone/>
            </a:pPr>
            <a:r>
              <a:rPr lang="en-US" sz="1200" dirty="0" smtClean="0"/>
              <a:t>                                                                                    </a:t>
            </a:r>
            <a:endParaRPr lang="ru-RU" sz="1200" dirty="0" smtClean="0"/>
          </a:p>
          <a:p>
            <a:pPr>
              <a:buNone/>
            </a:pPr>
            <a:r>
              <a:rPr lang="ru-RU" sz="1200" dirty="0" smtClean="0"/>
              <a:t>                              </a:t>
            </a:r>
            <a:r>
              <a:rPr lang="en-US" sz="1200" dirty="0" smtClean="0"/>
              <a:t> </a:t>
            </a:r>
            <a:r>
              <a:rPr lang="ru-RU" sz="1200" dirty="0" smtClean="0"/>
              <a:t>в                                                                      </a:t>
            </a:r>
            <a:r>
              <a:rPr lang="en-US" sz="1200" dirty="0" smtClean="0"/>
              <a:t>d 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                    k                                                                                                       n    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                   m                                                                     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                                  			              p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838200" y="2209800"/>
            <a:ext cx="2133600" cy="1588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10800000">
            <a:off x="838200" y="2590800"/>
            <a:ext cx="2057400" cy="1588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3581400" y="2209800"/>
            <a:ext cx="1981200" cy="1588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3657600" y="2590800"/>
            <a:ext cx="1371600" cy="1588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838200" y="3962400"/>
            <a:ext cx="2057400" cy="1588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838200" y="4419600"/>
            <a:ext cx="1905000" cy="1588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962400" y="3962400"/>
            <a:ext cx="2514600" cy="1588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3962400" y="4495800"/>
            <a:ext cx="1371600" cy="685800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676400" y="2438400"/>
            <a:ext cx="152400" cy="1588"/>
          </a:xfrm>
          <a:prstGeom prst="line">
            <a:avLst/>
          </a:prstGeom>
          <a:ln w="317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4800600" y="1981200"/>
            <a:ext cx="76200" cy="1588"/>
          </a:xfrm>
          <a:prstGeom prst="line">
            <a:avLst/>
          </a:prstGeom>
          <a:ln w="317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4343400" y="2362200"/>
            <a:ext cx="152400" cy="1588"/>
          </a:xfrm>
          <a:prstGeom prst="line">
            <a:avLst/>
          </a:prstGeom>
          <a:ln w="317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1524000" y="3733800"/>
            <a:ext cx="76200" cy="1588"/>
          </a:xfrm>
          <a:prstGeom prst="line">
            <a:avLst/>
          </a:prstGeom>
          <a:ln w="317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1447800" y="4191000"/>
            <a:ext cx="228600" cy="1588"/>
          </a:xfrm>
          <a:prstGeom prst="line">
            <a:avLst/>
          </a:prstGeom>
          <a:ln w="317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5562600" y="3733800"/>
            <a:ext cx="76200" cy="1588"/>
          </a:xfrm>
          <a:prstGeom prst="line">
            <a:avLst/>
          </a:prstGeom>
          <a:ln w="317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4572000" y="4572000"/>
            <a:ext cx="152400" cy="1588"/>
          </a:xfrm>
          <a:prstGeom prst="line">
            <a:avLst/>
          </a:prstGeom>
          <a:ln w="317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1676400" y="1981200"/>
            <a:ext cx="76200" cy="1588"/>
          </a:xfrm>
          <a:prstGeom prst="line">
            <a:avLst/>
          </a:prstGeom>
          <a:ln w="317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609600" y="762000"/>
            <a:ext cx="81506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uk-UA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Які з даних векторів рівні?</a:t>
            </a:r>
            <a:endParaRPr lang="ru-RU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/>
            </a:r>
            <a:br>
              <a:rPr lang="uk-UA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  <a:ln w="25400">
            <a:solidFill>
              <a:srgbClr val="7030A0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uk-UA" sz="2800" dirty="0" smtClean="0">
                <a:solidFill>
                  <a:srgbClr val="FF0000"/>
                </a:solidFill>
              </a:rPr>
              <a:t>Сума двох векторів знаходиться за правилом трикутника або паралелограма </a:t>
            </a:r>
            <a:r>
              <a:rPr lang="ru-RU" sz="2800" dirty="0" smtClean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r>
              <a:rPr lang="uk-UA" sz="2800" dirty="0" smtClean="0">
                <a:solidFill>
                  <a:srgbClr val="FF0000"/>
                </a:solidFill>
              </a:rPr>
              <a:t>    с = а+</a:t>
            </a:r>
            <a:r>
              <a:rPr lang="en-US" sz="2800" dirty="0" smtClean="0">
                <a:solidFill>
                  <a:srgbClr val="FF0000"/>
                </a:solidFill>
              </a:rPr>
              <a:t>b</a:t>
            </a:r>
          </a:p>
          <a:p>
            <a:r>
              <a:rPr lang="uk-UA" sz="2800" dirty="0" smtClean="0">
                <a:solidFill>
                  <a:srgbClr val="FF0000"/>
                </a:solidFill>
              </a:rPr>
              <a:t>Правило трикутника           Правило паралелограма</a:t>
            </a:r>
          </a:p>
          <a:p>
            <a:pPr>
              <a:buNone/>
            </a:pPr>
            <a:r>
              <a:rPr lang="uk-UA" sz="2800" dirty="0" smtClean="0">
                <a:solidFill>
                  <a:srgbClr val="FF0000"/>
                </a:solidFill>
              </a:rPr>
              <a:t> (Один вектор за другим)     (Спільний початок) </a:t>
            </a:r>
          </a:p>
          <a:p>
            <a:pPr>
              <a:buNone/>
            </a:pPr>
            <a:r>
              <a:rPr lang="uk-UA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                                                 </a:t>
            </a:r>
            <a:endParaRPr lang="ru-RU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             </a:t>
            </a:r>
            <a:r>
              <a:rPr lang="en-US" sz="1200" dirty="0" smtClean="0">
                <a:solidFill>
                  <a:srgbClr val="7030A0"/>
                </a:solidFill>
              </a:rPr>
              <a:t> </a:t>
            </a:r>
            <a:r>
              <a:rPr lang="uk-UA" sz="1200" dirty="0" smtClean="0">
                <a:solidFill>
                  <a:srgbClr val="7030A0"/>
                </a:solidFill>
              </a:rPr>
              <a:t>               </a:t>
            </a:r>
            <a:endParaRPr lang="uk-UA" sz="28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uk-UA" dirty="0" smtClean="0"/>
              <a:t>                                                </a:t>
            </a:r>
            <a:r>
              <a:rPr lang="en-US" dirty="0" smtClean="0"/>
              <a:t> </a:t>
            </a:r>
            <a:r>
              <a:rPr lang="uk-UA" dirty="0" smtClean="0"/>
              <a:t>    </a:t>
            </a:r>
            <a:r>
              <a:rPr lang="uk-UA" sz="1200" dirty="0" smtClean="0"/>
              <a:t>                   </a:t>
            </a:r>
            <a:r>
              <a:rPr lang="uk-UA" dirty="0" smtClean="0"/>
              <a:t>   </a:t>
            </a:r>
          </a:p>
          <a:p>
            <a:pPr>
              <a:buNone/>
            </a:pPr>
            <a:r>
              <a:rPr lang="uk-UA" sz="1200" dirty="0" smtClean="0"/>
              <a:t>              </a:t>
            </a:r>
            <a:r>
              <a:rPr lang="uk-UA" sz="1600" dirty="0" smtClean="0"/>
              <a:t>                                 </a:t>
            </a:r>
          </a:p>
          <a:p>
            <a:pPr>
              <a:buNone/>
            </a:pPr>
            <a:endParaRPr lang="uk-UA" sz="1600" dirty="0" smtClean="0"/>
          </a:p>
          <a:p>
            <a:pPr>
              <a:buNone/>
            </a:pPr>
            <a:r>
              <a:rPr lang="uk-UA" sz="1600" dirty="0" smtClean="0"/>
              <a:t>                       </a:t>
            </a:r>
            <a:r>
              <a:rPr lang="en-US" sz="1600" dirty="0" smtClean="0"/>
              <a:t> </a:t>
            </a:r>
            <a:endParaRPr lang="uk-UA" sz="12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752600" y="304800"/>
            <a:ext cx="46696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uk-UA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Сума векторів</a:t>
            </a:r>
            <a:endParaRPr lang="ru-RU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762000" y="4800600"/>
            <a:ext cx="1447800" cy="685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2209800" y="4800600"/>
            <a:ext cx="990600" cy="685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762000" y="5486400"/>
            <a:ext cx="2438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V="1">
            <a:off x="5029200" y="4267200"/>
            <a:ext cx="1295400" cy="609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6324600" y="4267200"/>
            <a:ext cx="990600" cy="609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5029200" y="4876800"/>
            <a:ext cx="1219200" cy="6096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rot="10800000" flipV="1">
            <a:off x="6248400" y="4876800"/>
            <a:ext cx="1066800" cy="6096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5029200" y="4876800"/>
            <a:ext cx="22860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>
            <a:off x="762000" y="2438400"/>
            <a:ext cx="2286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1295400" y="2438400"/>
            <a:ext cx="1524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1600200" y="2438400"/>
            <a:ext cx="1524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1066800" y="5105400"/>
            <a:ext cx="152400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>
            <a:off x="2819400" y="5105400"/>
            <a:ext cx="228600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1828800" y="5562600"/>
            <a:ext cx="381000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5486400" y="4343400"/>
            <a:ext cx="152400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>
            <a:off x="6096000" y="4648200"/>
            <a:ext cx="304800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>
            <a:off x="5334000" y="5181600"/>
            <a:ext cx="228600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5562600" y="4343400"/>
          <a:ext cx="6099175" cy="4064000"/>
        </p:xfrm>
        <a:graphic>
          <a:graphicData uri="http://schemas.openxmlformats.org/presentationml/2006/ole">
            <p:oleObj spid="_x0000_s93186" name="Документ" r:id="rId3" imgW="6099003" imgH="4063581" progId="Word.Document.12">
              <p:embed/>
            </p:oleObj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5410200" y="5181600"/>
          <a:ext cx="6099175" cy="4064000"/>
        </p:xfrm>
        <a:graphic>
          <a:graphicData uri="http://schemas.openxmlformats.org/presentationml/2006/ole">
            <p:oleObj spid="_x0000_s93187" name="Документ" r:id="rId4" imgW="6099003" imgH="4063581" progId="Word.Document.12">
              <p:embed/>
            </p:oleObj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6094412" y="4648200"/>
          <a:ext cx="6099175" cy="4064000"/>
        </p:xfrm>
        <a:graphic>
          <a:graphicData uri="http://schemas.openxmlformats.org/presentationml/2006/ole">
            <p:oleObj spid="_x0000_s93188" name="Документ" r:id="rId5" imgW="6099003" imgH="4063581" progId="Word.Document.12">
              <p:embed/>
            </p:oleObj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1828800" y="5562600"/>
          <a:ext cx="6099175" cy="4064000"/>
        </p:xfrm>
        <a:graphic>
          <a:graphicData uri="http://schemas.openxmlformats.org/presentationml/2006/ole">
            <p:oleObj spid="_x0000_s93189" name="Документ" r:id="rId6" imgW="6099003" imgH="4063581" progId="Word.Document.12">
              <p:embed/>
            </p:oleObj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1066800" y="5105400"/>
          <a:ext cx="6099175" cy="4064000"/>
        </p:xfrm>
        <a:graphic>
          <a:graphicData uri="http://schemas.openxmlformats.org/presentationml/2006/ole">
            <p:oleObj spid="_x0000_s93190" name="Документ" r:id="rId7" imgW="6099003" imgH="4063581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 w="19050">
            <a:solidFill>
              <a:srgbClr val="FFC000"/>
            </a:solidFill>
          </a:ln>
        </p:spPr>
        <p:txBody>
          <a:bodyPr>
            <a:normAutofit/>
          </a:bodyPr>
          <a:lstStyle/>
          <a:p>
            <a:r>
              <a:rPr lang="uk-UA" dirty="0" smtClean="0"/>
              <a:t>Протилежні вектори – </a:t>
            </a:r>
            <a:r>
              <a:rPr lang="uk-UA" dirty="0" err="1" smtClean="0"/>
              <a:t>вектори</a:t>
            </a:r>
            <a:r>
              <a:rPr lang="uk-UA" dirty="0" smtClean="0"/>
              <a:t>, сума яких дорівнює 0 (рівні по довжині та протилежно спрямовані)</a:t>
            </a:r>
          </a:p>
          <a:p>
            <a:endParaRPr lang="uk-UA" sz="1200" dirty="0"/>
          </a:p>
          <a:p>
            <a:r>
              <a:rPr lang="en-US" sz="1200" dirty="0" smtClean="0"/>
              <a:t> </a:t>
            </a:r>
            <a:r>
              <a:rPr lang="uk-UA" sz="1200" dirty="0" smtClean="0"/>
              <a:t>                    а </a:t>
            </a:r>
            <a:r>
              <a:rPr lang="en-US" sz="1200" dirty="0" smtClean="0"/>
              <a:t>                                                                                                           a                                                                                                                </a:t>
            </a:r>
            <a:endParaRPr lang="uk-UA" sz="1200" dirty="0" smtClean="0"/>
          </a:p>
          <a:p>
            <a:r>
              <a:rPr lang="en-US" sz="1200" dirty="0" smtClean="0"/>
              <a:t>                                                                                                                </a:t>
            </a:r>
            <a:endParaRPr lang="uk-UA" sz="1200" dirty="0" smtClean="0"/>
          </a:p>
          <a:p>
            <a:pPr>
              <a:buNone/>
            </a:pPr>
            <a:r>
              <a:rPr lang="uk-UA" sz="1400" dirty="0" smtClean="0"/>
              <a:t>                      </a:t>
            </a:r>
            <a:r>
              <a:rPr lang="uk-UA" sz="1200" dirty="0" smtClean="0"/>
              <a:t>-а</a:t>
            </a:r>
            <a:r>
              <a:rPr lang="en-US" sz="1200" dirty="0" smtClean="0"/>
              <a:t>                                                                                                             a                    </a:t>
            </a:r>
            <a:r>
              <a:rPr lang="uk-UA" sz="1200" dirty="0" smtClean="0"/>
              <a:t> </a:t>
            </a:r>
          </a:p>
          <a:p>
            <a:pPr>
              <a:buNone/>
            </a:pPr>
            <a:r>
              <a:rPr lang="en-US" sz="1200" dirty="0" smtClean="0"/>
              <a:t>                                                                     </a:t>
            </a:r>
            <a:endParaRPr lang="uk-UA" sz="1200" dirty="0" smtClean="0"/>
          </a:p>
          <a:p>
            <a:pPr>
              <a:buNone/>
            </a:pPr>
            <a:r>
              <a:rPr lang="uk-UA" sz="1200" dirty="0" smtClean="0"/>
              <a:t>Правило трикутника  а-</a:t>
            </a:r>
            <a:r>
              <a:rPr lang="en-US" sz="1200" dirty="0" smtClean="0"/>
              <a:t>b=a+(-b)</a:t>
            </a:r>
            <a:r>
              <a:rPr lang="uk-UA" sz="1200" dirty="0" smtClean="0"/>
              <a:t>  </a:t>
            </a:r>
            <a:r>
              <a:rPr lang="en-US" sz="1200" dirty="0" smtClean="0"/>
              <a:t>                                                         </a:t>
            </a:r>
            <a:r>
              <a:rPr lang="uk-UA" sz="1200" dirty="0" smtClean="0"/>
              <a:t>Правило паралелограма</a:t>
            </a:r>
            <a:endParaRPr lang="en-US" sz="1200" dirty="0" smtClean="0"/>
          </a:p>
          <a:p>
            <a:pPr>
              <a:buNone/>
            </a:pPr>
            <a:r>
              <a:rPr lang="uk-UA" sz="1200" dirty="0" smtClean="0"/>
              <a:t>(один за другим)                                                                                        (спільний початок)</a:t>
            </a:r>
          </a:p>
          <a:p>
            <a:pPr>
              <a:buNone/>
            </a:pPr>
            <a:r>
              <a:rPr lang="uk-UA" sz="1200" dirty="0" smtClean="0"/>
              <a:t>                    а </a:t>
            </a:r>
            <a:r>
              <a:rPr lang="en-US" sz="1200" dirty="0" smtClean="0"/>
              <a:t>                                                                                                  </a:t>
            </a:r>
            <a:endParaRPr lang="uk-UA" sz="1200" dirty="0" smtClean="0"/>
          </a:p>
          <a:p>
            <a:pPr>
              <a:buNone/>
            </a:pPr>
            <a:endParaRPr lang="uk-UA" sz="1200" dirty="0" smtClean="0"/>
          </a:p>
          <a:p>
            <a:pPr>
              <a:buNone/>
            </a:pPr>
            <a:r>
              <a:rPr lang="uk-UA" sz="1200" dirty="0" smtClean="0"/>
              <a:t>                                                      -</a:t>
            </a:r>
            <a:r>
              <a:rPr lang="en-US" sz="1200" dirty="0" smtClean="0"/>
              <a:t>b                                                                                     a-b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                             a-b                                                                                             b                    a                                                                                        </a:t>
            </a:r>
          </a:p>
          <a:p>
            <a:pPr>
              <a:buNone/>
            </a:pPr>
            <a:r>
              <a:rPr lang="en-US" sz="1200" dirty="0" smtClean="0"/>
              <a:t> </a:t>
            </a:r>
          </a:p>
          <a:p>
            <a:pPr>
              <a:buNone/>
            </a:pPr>
            <a:r>
              <a:rPr lang="en-US" sz="1200" dirty="0" smtClean="0"/>
              <a:t>                                                                                                                                                  </a:t>
            </a:r>
            <a:endParaRPr lang="uk-UA" sz="1200" dirty="0" smtClean="0"/>
          </a:p>
          <a:p>
            <a:pPr>
              <a:buNone/>
            </a:pPr>
            <a:r>
              <a:rPr lang="uk-UA" sz="1200" dirty="0" smtClean="0"/>
              <a:t>                  </a:t>
            </a:r>
          </a:p>
          <a:p>
            <a:pPr>
              <a:buNone/>
            </a:pPr>
            <a:endParaRPr lang="uk-UA" sz="1200" dirty="0" smtClean="0"/>
          </a:p>
          <a:p>
            <a:pPr>
              <a:buNone/>
            </a:pPr>
            <a:endParaRPr lang="uk-UA" sz="14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219200" y="685800"/>
            <a:ext cx="72045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</a:t>
            </a:r>
            <a:r>
              <a:rPr lang="uk-UA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ізниця</a:t>
            </a:r>
            <a:r>
              <a:rPr lang="uk-UA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векторів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914400" y="3200400"/>
            <a:ext cx="2133600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rot="10800000">
            <a:off x="914400" y="3733800"/>
            <a:ext cx="2057400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914400" y="4648200"/>
            <a:ext cx="1219200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2133600" y="4648200"/>
            <a:ext cx="1219200" cy="9906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914400" y="4648200"/>
            <a:ext cx="2438400" cy="9906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1295400" y="4419600"/>
            <a:ext cx="76200" cy="15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590800" y="4800600"/>
            <a:ext cx="152400" cy="15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1905000" y="5257800"/>
            <a:ext cx="76200" cy="15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2057400" y="5257800"/>
            <a:ext cx="76200" cy="15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rot="5400000" flipH="1" flipV="1">
            <a:off x="3657600" y="5257800"/>
            <a:ext cx="1828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4953000" y="3200400"/>
            <a:ext cx="2362200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4953000" y="3733800"/>
            <a:ext cx="2362200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4876800" y="4724400"/>
            <a:ext cx="2286000" cy="4572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V="1">
            <a:off x="4800600" y="4495800"/>
            <a:ext cx="1066800" cy="2286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5867400" y="4495800"/>
            <a:ext cx="1295400" cy="6858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rot="10800000">
            <a:off x="4800600" y="4724400"/>
            <a:ext cx="1219200" cy="6096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V="1">
            <a:off x="6019800" y="5181600"/>
            <a:ext cx="1143000" cy="1524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5943600" y="4876800"/>
            <a:ext cx="76200" cy="15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6096000" y="4800600"/>
            <a:ext cx="76200" cy="15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>
            <a:off x="5791200" y="3048000"/>
            <a:ext cx="76200" cy="15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5791200" y="3505200"/>
            <a:ext cx="76200" cy="15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/>
            </a:r>
            <a:br>
              <a:rPr lang="uk-UA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uk-UA" dirty="0" smtClean="0">
                <a:solidFill>
                  <a:srgbClr val="FF0000"/>
                </a:solidFill>
              </a:rPr>
              <a:t>     ДОБУДКОМ ВЕКТОРА а НА ЧИСЛО х – називається вектор х а з довжиною І х І  </a:t>
            </a:r>
            <a:r>
              <a:rPr lang="uk-UA" dirty="0" err="1" smtClean="0">
                <a:solidFill>
                  <a:srgbClr val="FF0000"/>
                </a:solidFill>
              </a:rPr>
              <a:t>І</a:t>
            </a:r>
            <a:r>
              <a:rPr lang="uk-UA" dirty="0" smtClean="0">
                <a:solidFill>
                  <a:srgbClr val="FF0000"/>
                </a:solidFill>
              </a:rPr>
              <a:t> а І  </a:t>
            </a:r>
          </a:p>
          <a:p>
            <a:pPr>
              <a:buNone/>
            </a:pPr>
            <a:r>
              <a:rPr lang="uk-UA" dirty="0" smtClean="0">
                <a:solidFill>
                  <a:srgbClr val="FF0000"/>
                </a:solidFill>
              </a:rPr>
              <a:t>     та однаково спрямований з а, якщо х   0 та протилежно спрямований з а,якщо х    0</a:t>
            </a:r>
          </a:p>
          <a:p>
            <a:pPr>
              <a:buNone/>
            </a:pPr>
            <a:endParaRPr lang="uk-UA" sz="1400" dirty="0" smtClean="0"/>
          </a:p>
          <a:p>
            <a:pPr>
              <a:buNone/>
            </a:pPr>
            <a:r>
              <a:rPr lang="uk-UA" sz="1400" dirty="0" smtClean="0"/>
              <a:t>                           </a:t>
            </a:r>
            <a:r>
              <a:rPr lang="uk-UA" sz="1400" dirty="0" smtClean="0">
                <a:solidFill>
                  <a:schemeClr val="accent2"/>
                </a:solidFill>
              </a:rPr>
              <a:t>а</a:t>
            </a:r>
          </a:p>
          <a:p>
            <a:pPr>
              <a:buNone/>
            </a:pPr>
            <a:endParaRPr lang="uk-UA" sz="1400" dirty="0" smtClean="0"/>
          </a:p>
          <a:p>
            <a:pPr>
              <a:buNone/>
            </a:pPr>
            <a:r>
              <a:rPr lang="uk-UA" sz="1400" dirty="0" smtClean="0">
                <a:solidFill>
                  <a:schemeClr val="accent2"/>
                </a:solidFill>
              </a:rPr>
              <a:t>             0,5а</a:t>
            </a:r>
          </a:p>
          <a:p>
            <a:pPr>
              <a:buNone/>
            </a:pPr>
            <a:r>
              <a:rPr lang="uk-UA" sz="1400" dirty="0" smtClean="0"/>
              <a:t> </a:t>
            </a:r>
          </a:p>
          <a:p>
            <a:pPr>
              <a:buNone/>
            </a:pPr>
            <a:r>
              <a:rPr lang="uk-UA" sz="1400" dirty="0" smtClean="0">
                <a:solidFill>
                  <a:schemeClr val="accent2"/>
                </a:solidFill>
              </a:rPr>
              <a:t>                                             -2а</a:t>
            </a:r>
          </a:p>
          <a:p>
            <a:pPr>
              <a:buNone/>
            </a:pPr>
            <a:endParaRPr lang="uk-UA" sz="1400" dirty="0" smtClean="0"/>
          </a:p>
          <a:p>
            <a:pPr>
              <a:buNone/>
            </a:pPr>
            <a:r>
              <a:rPr lang="uk-UA" sz="1400" dirty="0" smtClean="0"/>
              <a:t> </a:t>
            </a:r>
          </a:p>
          <a:p>
            <a:pPr>
              <a:buNone/>
            </a:pPr>
            <a:endParaRPr lang="uk-UA" sz="1400" dirty="0" smtClean="0"/>
          </a:p>
          <a:p>
            <a:pPr>
              <a:buNone/>
            </a:pPr>
            <a:endParaRPr lang="uk-UA" sz="1400" dirty="0" smtClean="0"/>
          </a:p>
          <a:p>
            <a:pPr>
              <a:buNone/>
            </a:pPr>
            <a:endParaRPr lang="uk-UA" sz="1400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457200"/>
            <a:ext cx="80188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МНОЖЕННЯ ВЕКТОРА НА ЧИСЛО</a:t>
            </a:r>
            <a:endParaRPr lang="ru-RU" sz="4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7543800" y="3048000"/>
            <a:ext cx="152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7543800" y="3124200"/>
            <a:ext cx="152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7467600" y="3505200"/>
            <a:ext cx="152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7467600" y="3581400"/>
            <a:ext cx="152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1295400" y="4343400"/>
            <a:ext cx="2362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1295400" y="49530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rot="10800000">
            <a:off x="1219200" y="5562600"/>
            <a:ext cx="3886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/>
            </a:r>
            <a:br>
              <a:rPr lang="uk-UA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sz="2600" dirty="0" smtClean="0">
                <a:solidFill>
                  <a:srgbClr val="FFFF00"/>
                </a:solidFill>
              </a:rPr>
              <a:t>КОЛІНЕАРНІ ВЕКТОРИ -2 вектора     0, які лежать на паралельних прямих. Напрям може  бути: однаково спрямовані та протилежно спрямовані</a:t>
            </a:r>
          </a:p>
          <a:p>
            <a:pPr>
              <a:buNone/>
            </a:pPr>
            <a:r>
              <a:rPr lang="uk-UA" sz="2600" dirty="0" smtClean="0">
                <a:solidFill>
                  <a:srgbClr val="FFFF00"/>
                </a:solidFill>
              </a:rPr>
              <a:t>   </a:t>
            </a:r>
            <a:endParaRPr lang="uk-UA" sz="26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uk-UA" sz="2600" dirty="0" smtClean="0">
                <a:solidFill>
                  <a:srgbClr val="FFFF00"/>
                </a:solidFill>
              </a:rPr>
              <a:t> </a:t>
            </a:r>
            <a:r>
              <a:rPr lang="uk-UA" sz="2600" dirty="0" smtClean="0">
                <a:solidFill>
                  <a:srgbClr val="FFFF00"/>
                </a:solidFill>
              </a:rPr>
              <a:t>ВЛАСТИВОСТІ КОЛІНЕАРНИХ ВЕКТОРІВ  </a:t>
            </a:r>
          </a:p>
          <a:p>
            <a:pPr>
              <a:buNone/>
            </a:pPr>
            <a:r>
              <a:rPr lang="uk-UA" sz="2600" dirty="0" smtClean="0">
                <a:solidFill>
                  <a:srgbClr val="FFFF00"/>
                </a:solidFill>
              </a:rPr>
              <a:t>  Якщо а колінеарний </a:t>
            </a:r>
            <a:r>
              <a:rPr lang="en-US" sz="2600" dirty="0" smtClean="0">
                <a:solidFill>
                  <a:srgbClr val="FFFF00"/>
                </a:solidFill>
              </a:rPr>
              <a:t>b</a:t>
            </a:r>
            <a:r>
              <a:rPr lang="uk-UA" sz="2600" dirty="0" smtClean="0">
                <a:solidFill>
                  <a:srgbClr val="FFFF00"/>
                </a:solidFill>
              </a:rPr>
              <a:t>, то </a:t>
            </a:r>
            <a:r>
              <a:rPr lang="en-US" sz="2600" dirty="0" smtClean="0">
                <a:solidFill>
                  <a:srgbClr val="FFFF00"/>
                </a:solidFill>
              </a:rPr>
              <a:t>b</a:t>
            </a:r>
            <a:r>
              <a:rPr lang="uk-UA" sz="2600" dirty="0" smtClean="0">
                <a:solidFill>
                  <a:srgbClr val="FFFF00"/>
                </a:solidFill>
              </a:rPr>
              <a:t> колінеарний а 0 колінеарний будь-якому вектору</a:t>
            </a:r>
          </a:p>
          <a:p>
            <a:pPr>
              <a:buNone/>
            </a:pPr>
            <a:endParaRPr lang="uk-UA" sz="26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uk-UA" sz="2600" dirty="0" smtClean="0">
                <a:solidFill>
                  <a:srgbClr val="FFFF00"/>
                </a:solidFill>
              </a:rPr>
              <a:t>Т.1 </a:t>
            </a:r>
            <a:r>
              <a:rPr lang="uk-UA" sz="2600" dirty="0" smtClean="0">
                <a:solidFill>
                  <a:srgbClr val="FFFF00"/>
                </a:solidFill>
              </a:rPr>
              <a:t>(ознака </a:t>
            </a:r>
            <a:r>
              <a:rPr lang="uk-UA" sz="2600" dirty="0" err="1" smtClean="0">
                <a:solidFill>
                  <a:srgbClr val="FFFF00"/>
                </a:solidFill>
              </a:rPr>
              <a:t>колінеарністі</a:t>
            </a:r>
            <a:r>
              <a:rPr lang="uk-UA" sz="2600" dirty="0" smtClean="0">
                <a:solidFill>
                  <a:srgbClr val="FFFF00"/>
                </a:solidFill>
              </a:rPr>
              <a:t>) Для того щоб вектор а був колінеарним вектору </a:t>
            </a:r>
            <a:r>
              <a:rPr lang="en-US" sz="2600" dirty="0" smtClean="0">
                <a:solidFill>
                  <a:srgbClr val="FFFF00"/>
                </a:solidFill>
              </a:rPr>
              <a:t>b </a:t>
            </a:r>
            <a:r>
              <a:rPr lang="uk-UA" sz="2600" dirty="0" smtClean="0">
                <a:solidFill>
                  <a:srgbClr val="FFFF00"/>
                </a:solidFill>
              </a:rPr>
              <a:t>необхідно та достатньо щоб існувало таке число </a:t>
            </a:r>
            <a:r>
              <a:rPr lang="en-US" sz="2600" dirty="0" smtClean="0">
                <a:solidFill>
                  <a:srgbClr val="FFFF00"/>
                </a:solidFill>
              </a:rPr>
              <a:t>k</a:t>
            </a:r>
            <a:r>
              <a:rPr lang="uk-UA" sz="2600" dirty="0" smtClean="0">
                <a:solidFill>
                  <a:srgbClr val="FFFF00"/>
                </a:solidFill>
              </a:rPr>
              <a:t>, яке </a:t>
            </a:r>
            <a:r>
              <a:rPr lang="uk-UA" sz="2600" dirty="0" err="1" smtClean="0">
                <a:solidFill>
                  <a:srgbClr val="FFFF00"/>
                </a:solidFill>
              </a:rPr>
              <a:t>задовільнює</a:t>
            </a:r>
            <a:r>
              <a:rPr lang="uk-UA" sz="2600" dirty="0" smtClean="0">
                <a:solidFill>
                  <a:srgbClr val="FFFF00"/>
                </a:solidFill>
              </a:rPr>
              <a:t> умові а=</a:t>
            </a:r>
            <a:r>
              <a:rPr lang="en-US" sz="2600" dirty="0" smtClean="0">
                <a:solidFill>
                  <a:srgbClr val="FFFF00"/>
                </a:solidFill>
              </a:rPr>
              <a:t>kb</a:t>
            </a:r>
            <a:r>
              <a:rPr lang="uk-UA" sz="2600" dirty="0" smtClean="0">
                <a:solidFill>
                  <a:srgbClr val="FFFF00"/>
                </a:solidFill>
              </a:rPr>
              <a:t> </a:t>
            </a:r>
            <a:endParaRPr lang="ru-RU" sz="2600" dirty="0">
              <a:solidFill>
                <a:srgbClr val="FFFF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95400" y="381000"/>
            <a:ext cx="6248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uk-UA" sz="5400" b="1" cap="none" spc="0" dirty="0" smtClean="0">
                <a:ln w="11430"/>
                <a:solidFill>
                  <a:srgbClr val="FFFF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КОЛІНЕАРНІСТЬ</a:t>
            </a:r>
            <a:endParaRPr lang="ru-RU" sz="5400" b="1" cap="none" spc="0" dirty="0">
              <a:ln w="11430"/>
              <a:solidFill>
                <a:srgbClr val="FFFF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6248400" y="1828800"/>
            <a:ext cx="304800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6248400" y="1905000"/>
            <a:ext cx="304800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6248400" y="1752600"/>
            <a:ext cx="304800" cy="2286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4F4F4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4F4F4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4F4F4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4F4F4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4F4F4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4F4F4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4F4F4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375</Words>
  <Application>Microsoft Office PowerPoint</Application>
  <PresentationFormat>Экран (4:3)</PresentationFormat>
  <Paragraphs>112</Paragraphs>
  <Slides>11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7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Метро</vt:lpstr>
      <vt:lpstr>Солнцестояние</vt:lpstr>
      <vt:lpstr>Аспект</vt:lpstr>
      <vt:lpstr>Яркая</vt:lpstr>
      <vt:lpstr>Трек</vt:lpstr>
      <vt:lpstr>Поток</vt:lpstr>
      <vt:lpstr>Апекс</vt:lpstr>
      <vt:lpstr>Документ</vt:lpstr>
      <vt:lpstr> </vt:lpstr>
      <vt:lpstr> </vt:lpstr>
      <vt:lpstr> </vt:lpstr>
      <vt:lpstr> </vt:lpstr>
      <vt:lpstr>                                           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Гриша</dc:creator>
  <cp:lastModifiedBy>Наташа</cp:lastModifiedBy>
  <cp:revision>24</cp:revision>
  <dcterms:created xsi:type="dcterms:W3CDTF">2010-12-09T13:27:23Z</dcterms:created>
  <dcterms:modified xsi:type="dcterms:W3CDTF">2011-08-26T12:21:30Z</dcterms:modified>
</cp:coreProperties>
</file>