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0" autoAdjust="0"/>
    <p:restoredTop sz="94660"/>
  </p:normalViewPr>
  <p:slideViewPr>
    <p:cSldViewPr>
      <p:cViewPr varScale="1">
        <p:scale>
          <a:sx n="74" d="100"/>
          <a:sy n="74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06DD7-19C7-4353-9B28-1AD1B595BFB1}" type="datetimeFigureOut">
              <a:rPr lang="uk-UA" smtClean="0"/>
              <a:t>27.10.2018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F56C4-7A80-4C55-9F32-08A19D1AB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35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F56C4-7A80-4C55-9F32-08A19D1AB41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712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F56C4-7A80-4C55-9F32-08A19D1AB41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71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F56C4-7A80-4C55-9F32-08A19D1AB41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33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F56C4-7A80-4C55-9F32-08A19D1AB41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33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5978982-1DA8-4ED7-AD08-5635612B9DB9}" type="datetimeFigureOut">
              <a:rPr lang="ru-RU" smtClean="0"/>
              <a:t>27.10.2018</a:t>
            </a:fld>
            <a:endParaRPr lang="ru-RU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EB31A10-BDFB-47BF-AFDC-561F6A7671B3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8982-1DA8-4ED7-AD08-5635612B9DB9}" type="datetimeFigureOut">
              <a:rPr lang="ru-RU" smtClean="0"/>
              <a:t>27.10.2018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1A10-BDFB-47BF-AFDC-561F6A7671B3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8982-1DA8-4ED7-AD08-5635612B9DB9}" type="datetimeFigureOut">
              <a:rPr lang="ru-RU" smtClean="0"/>
              <a:t>27.10.2018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1A10-BDFB-47BF-AFDC-561F6A7671B3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5978982-1DA8-4ED7-AD08-5635612B9DB9}" type="datetimeFigureOut">
              <a:rPr lang="ru-RU" smtClean="0"/>
              <a:t>27.10.2018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1A10-BDFB-47BF-AFDC-561F6A7671B3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5978982-1DA8-4ED7-AD08-5635612B9DB9}" type="datetimeFigureOut">
              <a:rPr lang="ru-RU" smtClean="0"/>
              <a:t>27.10.2018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EB31A10-BDFB-47BF-AFDC-561F6A7671B3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5978982-1DA8-4ED7-AD08-5635612B9DB9}" type="datetimeFigureOut">
              <a:rPr lang="ru-RU" smtClean="0"/>
              <a:t>27.10.2018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EB31A10-BDFB-47BF-AFDC-561F6A7671B3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5978982-1DA8-4ED7-AD08-5635612B9DB9}" type="datetimeFigureOut">
              <a:rPr lang="ru-RU" smtClean="0"/>
              <a:t>27.10.2018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EB31A10-BDFB-47BF-AFDC-561F6A7671B3}" type="slidenum">
              <a:rPr lang="ru-RU" smtClean="0"/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8982-1DA8-4ED7-AD08-5635612B9DB9}" type="datetimeFigureOut">
              <a:rPr lang="ru-RU" smtClean="0"/>
              <a:t>27.10.2018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1A10-BDFB-47BF-AFDC-561F6A7671B3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5978982-1DA8-4ED7-AD08-5635612B9DB9}" type="datetimeFigureOut">
              <a:rPr lang="ru-RU" smtClean="0"/>
              <a:t>27.10.2018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EB31A10-BDFB-47BF-AFDC-561F6A7671B3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5978982-1DA8-4ED7-AD08-5635612B9DB9}" type="datetimeFigureOut">
              <a:rPr lang="ru-RU" smtClean="0"/>
              <a:t>27.10.2018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EB31A10-BDFB-47BF-AFDC-561F6A7671B3}" type="slidenum">
              <a:rPr lang="ru-RU" smtClean="0"/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5978982-1DA8-4ED7-AD08-5635612B9DB9}" type="datetimeFigureOut">
              <a:rPr lang="ru-RU" smtClean="0"/>
              <a:t>27.10.2018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EB31A10-BDFB-47BF-AFDC-561F6A7671B3}" type="slidenum">
              <a:rPr lang="ru-RU" smtClean="0"/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5978982-1DA8-4ED7-AD08-5635612B9DB9}" type="datetimeFigureOut">
              <a:rPr lang="ru-RU" smtClean="0"/>
              <a:t>27.10.2018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EB31A10-BDFB-47BF-AFDC-561F6A7671B3}" type="slidenum">
              <a:rPr lang="ru-RU" smtClean="0"/>
              <a:t>‹#›</a:t>
            </a:fld>
            <a:endParaRPr lang="ru-R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Математична</a:t>
            </a:r>
            <a:r>
              <a:rPr lang="ru-RU" dirty="0" smtClean="0"/>
              <a:t> база ш</a:t>
            </a:r>
            <a:r>
              <a:rPr lang="uk-UA" dirty="0" smtClean="0"/>
              <a:t>тучних нейронних мереж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Підготував </a:t>
            </a:r>
            <a:r>
              <a:rPr lang="uk-UA" dirty="0" err="1" smtClean="0"/>
              <a:t>Моруженко</a:t>
            </a:r>
            <a:r>
              <a:rPr lang="uk-UA" dirty="0" smtClean="0"/>
              <a:t> Євгеній</a:t>
            </a:r>
            <a:endParaRPr lang="uk-UA" dirty="0"/>
          </a:p>
        </p:txBody>
      </p:sp>
      <p:pic>
        <p:nvPicPr>
          <p:cNvPr id="1026" name="Picture 2" descr="C:\Users\Nightmare God\Статья и Доклад на конференцию. Искуственные нейронные сети и их польза в ИКТ\pic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56992"/>
            <a:ext cx="4437564" cy="304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5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Навчання</a:t>
            </a:r>
            <a:r>
              <a:rPr lang="ru-RU" dirty="0" smtClean="0"/>
              <a:t> </a:t>
            </a:r>
            <a:r>
              <a:rPr lang="ru-RU" dirty="0" err="1" smtClean="0"/>
              <a:t>нейронної</a:t>
            </a:r>
            <a:r>
              <a:rPr lang="ru-RU" dirty="0" smtClean="0"/>
              <a:t> </a:t>
            </a:r>
            <a:r>
              <a:rPr lang="ru-RU" dirty="0" err="1" smtClean="0"/>
              <a:t>мережі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42699" y="5427636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/>
              <a:t>де i – ідеальний результат, a – отриманий результат, n – кількість тренувальних вибірок.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3871" y="3001338"/>
                <a:ext cx="3661233" cy="524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1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1400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uk-UA" sz="1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uk-UA" sz="1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14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uk-UA" sz="1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uk-UA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uk-UA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1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1400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uk-UA" sz="1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uk-UA" sz="1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14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uk-UA" sz="1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uk-UA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uk-UA" sz="1400" i="1">
                              <a:latin typeface="Cambria Math"/>
                            </a:rPr>
                            <m:t>+⋯+</m:t>
                          </m:r>
                          <m:sSup>
                            <m:sSupPr>
                              <m:ctrlPr>
                                <a:rPr lang="ru-RU" sz="1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1400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uk-UA" sz="1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uk-UA" sz="1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14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uk-UA" sz="1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uk-UA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uk-UA" sz="1400" i="1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71" y="3001338"/>
                <a:ext cx="3661233" cy="52456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56092" y="2797051"/>
                <a:ext cx="3476016" cy="72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uk-UA" sz="14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14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1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uk-UA" sz="1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uk-UA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uk-UA" sz="1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uk-UA" sz="14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uk-UA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uk-UA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uk-UA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1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uk-UA" sz="1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uk-UA" sz="1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uk-UA" sz="1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uk-UA" sz="14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uk-UA" sz="1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uk-UA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uk-UA" sz="1400" i="1">
                                  <a:latin typeface="Cambria Math"/>
                                </a:rPr>
                                <m:t>+⋯+</m:t>
                              </m:r>
                              <m:sSup>
                                <m:sSupPr>
                                  <m:ctrlPr>
                                    <a:rPr lang="ru-RU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1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uk-UA" sz="1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uk-UA" sz="14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uk-UA" sz="1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uk-UA" sz="14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uk-UA" sz="14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uk-UA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uk-UA" sz="1400" i="1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092" y="2797051"/>
                <a:ext cx="3476016" cy="7288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30312" y="3789040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Mean Squared Error (MSE)</a:t>
            </a:r>
          </a:p>
          <a:p>
            <a:pPr algn="ctr"/>
            <a:r>
              <a:rPr lang="ru-RU" dirty="0" err="1" smtClean="0"/>
              <a:t>Середньоквадратична</a:t>
            </a:r>
            <a:r>
              <a:rPr lang="ru-RU" dirty="0" smtClean="0"/>
              <a:t> </a:t>
            </a:r>
            <a:r>
              <a:rPr lang="ru-RU" dirty="0" err="1" smtClean="0"/>
              <a:t>помилка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5085872" y="3789040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Root MSE</a:t>
            </a:r>
          </a:p>
          <a:p>
            <a:pPr algn="ctr"/>
            <a:r>
              <a:rPr lang="ru-RU" dirty="0" err="1" smtClean="0"/>
              <a:t>Середньоквадратична</a:t>
            </a:r>
            <a:r>
              <a:rPr lang="ru-RU" dirty="0" smtClean="0"/>
              <a:t> </a:t>
            </a:r>
            <a:r>
              <a:rPr lang="ru-RU" dirty="0" err="1" smtClean="0"/>
              <a:t>відхилення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3182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Навчання</a:t>
            </a:r>
            <a:r>
              <a:rPr lang="ru-RU" dirty="0" smtClean="0"/>
              <a:t> </a:t>
            </a:r>
            <a:r>
              <a:rPr lang="ru-RU" dirty="0" err="1" smtClean="0"/>
              <a:t>нейронної</a:t>
            </a:r>
            <a:r>
              <a:rPr lang="ru-RU" dirty="0" smtClean="0"/>
              <a:t> </a:t>
            </a:r>
            <a:r>
              <a:rPr lang="ru-RU" dirty="0" err="1" smtClean="0"/>
              <a:t>мережі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1042136"/>
          </a:xfrm>
        </p:spPr>
        <p:txBody>
          <a:bodyPr>
            <a:normAutofit/>
          </a:bodyPr>
          <a:lstStyle/>
          <a:p>
            <a:pPr marL="64008" indent="457200" algn="just">
              <a:buNone/>
            </a:pPr>
            <a:r>
              <a:rPr lang="uk-UA" sz="1400" dirty="0" err="1" smtClean="0"/>
              <a:t>Error</a:t>
            </a:r>
            <a:r>
              <a:rPr lang="uk-UA" sz="1400" dirty="0" smtClean="0"/>
              <a:t> </a:t>
            </a:r>
            <a:r>
              <a:rPr lang="uk-UA" sz="1400" dirty="0" err="1"/>
              <a:t>Back</a:t>
            </a:r>
            <a:r>
              <a:rPr lang="uk-UA" sz="1400" dirty="0"/>
              <a:t> </a:t>
            </a:r>
            <a:r>
              <a:rPr lang="uk-UA" sz="1400" dirty="0" err="1" smtClean="0"/>
              <a:t>Propagation</a:t>
            </a:r>
            <a:r>
              <a:rPr lang="uk-UA" sz="1400" dirty="0"/>
              <a:t> </a:t>
            </a:r>
            <a:r>
              <a:rPr lang="uk-UA" sz="1400" dirty="0" smtClean="0"/>
              <a:t>– </a:t>
            </a:r>
            <a:r>
              <a:rPr lang="ru-RU" sz="1400" dirty="0" smtClean="0"/>
              <a:t>метод </a:t>
            </a:r>
            <a:r>
              <a:rPr lang="ru-RU" sz="1400" dirty="0" err="1"/>
              <a:t>обчислення</a:t>
            </a:r>
            <a:r>
              <a:rPr lang="ru-RU" sz="1400" dirty="0"/>
              <a:t> </a:t>
            </a:r>
            <a:r>
              <a:rPr lang="ru-RU" sz="1400" dirty="0" err="1"/>
              <a:t>градієнта</a:t>
            </a:r>
            <a:r>
              <a:rPr lang="ru-RU" sz="1400" dirty="0"/>
              <a:t>, </a:t>
            </a:r>
            <a:r>
              <a:rPr lang="ru-RU" sz="1400" dirty="0" err="1"/>
              <a:t>який</a:t>
            </a:r>
            <a:r>
              <a:rPr lang="ru-RU" sz="1400" dirty="0"/>
              <a:t> </a:t>
            </a:r>
            <a:r>
              <a:rPr lang="ru-RU" sz="1400" dirty="0" err="1"/>
              <a:t>використовується</a:t>
            </a:r>
            <a:r>
              <a:rPr lang="ru-RU" sz="1400" dirty="0"/>
              <a:t> при </a:t>
            </a:r>
            <a:r>
              <a:rPr lang="ru-RU" sz="1400" dirty="0" err="1"/>
              <a:t>оновленні</a:t>
            </a:r>
            <a:r>
              <a:rPr lang="ru-RU" sz="1400" dirty="0"/>
              <a:t> ваг </a:t>
            </a:r>
            <a:r>
              <a:rPr lang="ru-RU" sz="1400" dirty="0" err="1"/>
              <a:t>багатошарового</a:t>
            </a:r>
            <a:r>
              <a:rPr lang="ru-RU" sz="1400" dirty="0"/>
              <a:t> </a:t>
            </a:r>
            <a:r>
              <a:rPr lang="ru-RU" sz="1400" dirty="0" err="1" smtClean="0"/>
              <a:t>перцептрона</a:t>
            </a:r>
            <a:r>
              <a:rPr lang="ru-RU" sz="1400" dirty="0" smtClean="0"/>
              <a:t> та </a:t>
            </a:r>
            <a:r>
              <a:rPr lang="ru-RU" sz="1400" dirty="0" err="1" smtClean="0"/>
              <a:t>полягає</a:t>
            </a:r>
            <a:r>
              <a:rPr lang="ru-RU" sz="1400" dirty="0" smtClean="0"/>
              <a:t> </a:t>
            </a:r>
            <a:r>
              <a:rPr lang="ru-RU" sz="1400" dirty="0"/>
              <a:t>в </a:t>
            </a:r>
            <a:r>
              <a:rPr lang="ru-RU" sz="1400" dirty="0" err="1"/>
              <a:t>поширенні</a:t>
            </a:r>
            <a:r>
              <a:rPr lang="ru-RU" sz="1400" dirty="0"/>
              <a:t> </a:t>
            </a:r>
            <a:r>
              <a:rPr lang="ru-RU" sz="1400" dirty="0" err="1"/>
              <a:t>сигналів</a:t>
            </a:r>
            <a:r>
              <a:rPr lang="ru-RU" sz="1400" dirty="0"/>
              <a:t> </a:t>
            </a:r>
            <a:r>
              <a:rPr lang="ru-RU" sz="1400" dirty="0" err="1"/>
              <a:t>помилки</a:t>
            </a:r>
            <a:r>
              <a:rPr lang="ru-RU" sz="1400" dirty="0"/>
              <a:t> </a:t>
            </a:r>
            <a:r>
              <a:rPr lang="ru-RU" sz="1400" dirty="0" err="1"/>
              <a:t>від</a:t>
            </a:r>
            <a:r>
              <a:rPr lang="ru-RU" sz="1400" dirty="0"/>
              <a:t> </a:t>
            </a:r>
            <a:r>
              <a:rPr lang="ru-RU" sz="1400" dirty="0" err="1"/>
              <a:t>виходів</a:t>
            </a:r>
            <a:r>
              <a:rPr lang="ru-RU" sz="1400" dirty="0"/>
              <a:t> </a:t>
            </a:r>
            <a:r>
              <a:rPr lang="ru-RU" sz="1400" dirty="0" err="1"/>
              <a:t>мережі</a:t>
            </a:r>
            <a:r>
              <a:rPr lang="ru-RU" sz="1400" dirty="0"/>
              <a:t> до </a:t>
            </a:r>
            <a:r>
              <a:rPr lang="ru-RU" sz="1400" dirty="0" err="1"/>
              <a:t>її</a:t>
            </a:r>
            <a:r>
              <a:rPr lang="ru-RU" sz="1400" dirty="0"/>
              <a:t> </a:t>
            </a:r>
            <a:r>
              <a:rPr lang="ru-RU" sz="1400" dirty="0" err="1"/>
              <a:t>входів</a:t>
            </a:r>
            <a:r>
              <a:rPr lang="ru-RU" sz="1400" dirty="0"/>
              <a:t>, в </a:t>
            </a:r>
            <a:r>
              <a:rPr lang="ru-RU" sz="1400" dirty="0" err="1"/>
              <a:t>напрямку</a:t>
            </a:r>
            <a:r>
              <a:rPr lang="ru-RU" sz="1400" dirty="0"/>
              <a:t>, </a:t>
            </a:r>
            <a:r>
              <a:rPr lang="ru-RU" sz="1400" dirty="0" err="1"/>
              <a:t>зворотному</a:t>
            </a:r>
            <a:r>
              <a:rPr lang="ru-RU" sz="1400" dirty="0"/>
              <a:t> прямому </a:t>
            </a:r>
            <a:r>
              <a:rPr lang="ru-RU" sz="1400" dirty="0" err="1"/>
              <a:t>поширенню</a:t>
            </a:r>
            <a:r>
              <a:rPr lang="ru-RU" sz="1400" dirty="0"/>
              <a:t> </a:t>
            </a:r>
            <a:r>
              <a:rPr lang="ru-RU" sz="1400" dirty="0" err="1"/>
              <a:t>сигналів</a:t>
            </a:r>
            <a:r>
              <a:rPr lang="ru-RU" sz="1400" dirty="0"/>
              <a:t> у </a:t>
            </a:r>
            <a:r>
              <a:rPr lang="ru-RU" sz="1400" dirty="0" err="1"/>
              <a:t>звичайному</a:t>
            </a:r>
            <a:r>
              <a:rPr lang="ru-RU" sz="1400" dirty="0"/>
              <a:t> </a:t>
            </a:r>
            <a:r>
              <a:rPr lang="ru-RU" sz="1400" dirty="0" err="1"/>
              <a:t>режимі</a:t>
            </a:r>
            <a:r>
              <a:rPr lang="ru-RU" sz="1400" dirty="0"/>
              <a:t> </a:t>
            </a:r>
            <a:r>
              <a:rPr lang="ru-RU" sz="1400" dirty="0" err="1"/>
              <a:t>роботи</a:t>
            </a:r>
            <a:r>
              <a:rPr lang="ru-RU" sz="1400" dirty="0" smtClean="0"/>
              <a:t>.</a:t>
            </a:r>
            <a:endParaRPr lang="uk-UA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9514" y="2827544"/>
                <a:ext cx="8136904" cy="3226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 algn="just"/>
                <a:r>
                  <a:rPr lang="ru-RU" sz="1400" dirty="0" smtClean="0"/>
                  <a:t>Найбільш </a:t>
                </a:r>
                <a:r>
                  <a:rPr lang="ru-RU" sz="1400" dirty="0"/>
                  <a:t>часто в </a:t>
                </a:r>
                <a:r>
                  <a:rPr lang="ru-RU" sz="1400" dirty="0" err="1"/>
                  <a:t>якості</a:t>
                </a:r>
                <a:r>
                  <a:rPr lang="ru-RU" sz="1400" dirty="0"/>
                  <a:t> </a:t>
                </a:r>
                <a:r>
                  <a:rPr lang="ru-RU" sz="1400" dirty="0" err="1"/>
                  <a:t>функцій</a:t>
                </a:r>
                <a:r>
                  <a:rPr lang="ru-RU" sz="1400" dirty="0"/>
                  <a:t> </a:t>
                </a:r>
                <a:r>
                  <a:rPr lang="ru-RU" sz="1400" dirty="0" err="1"/>
                  <a:t>активації</a:t>
                </a:r>
                <a:r>
                  <a:rPr lang="ru-RU" sz="1400" dirty="0"/>
                  <a:t> </a:t>
                </a:r>
                <a:r>
                  <a:rPr lang="ru-RU" sz="1400" dirty="0" err="1"/>
                  <a:t>використовуються</a:t>
                </a:r>
                <a:r>
                  <a:rPr lang="ru-RU" sz="1400" dirty="0"/>
                  <a:t> </a:t>
                </a:r>
                <a:r>
                  <a:rPr lang="ru-RU" sz="1400" dirty="0" err="1"/>
                  <a:t>наступні</a:t>
                </a:r>
                <a:r>
                  <a:rPr lang="ru-RU" sz="1400" dirty="0"/>
                  <a:t> </a:t>
                </a:r>
                <a:r>
                  <a:rPr lang="ru-RU" sz="1400" dirty="0" err="1"/>
                  <a:t>види</a:t>
                </a:r>
                <a:r>
                  <a:rPr lang="ru-RU" sz="1400" dirty="0"/>
                  <a:t> </a:t>
                </a:r>
                <a:r>
                  <a:rPr lang="ru-RU" sz="1400" dirty="0" err="1" smtClean="0"/>
                  <a:t>сигмоид</a:t>
                </a:r>
                <a:r>
                  <a:rPr lang="ru-RU" sz="1400" dirty="0" smtClean="0"/>
                  <a:t>:</a:t>
                </a:r>
              </a:p>
              <a:p>
                <a:pPr indent="457200" algn="just"/>
                <a:r>
                  <a:rPr lang="ru-RU" sz="1400" dirty="0" err="1" smtClean="0"/>
                  <a:t>Функція</a:t>
                </a:r>
                <a:r>
                  <a:rPr lang="ru-RU" sz="1400" dirty="0" smtClean="0"/>
                  <a:t> </a:t>
                </a:r>
                <a:r>
                  <a:rPr lang="ru-RU" sz="1400" dirty="0" err="1"/>
                  <a:t>Фермі</a:t>
                </a:r>
                <a:r>
                  <a:rPr lang="ru-RU" sz="1400" dirty="0"/>
                  <a:t> (</a:t>
                </a:r>
                <a:r>
                  <a:rPr lang="ru-RU" sz="1400" dirty="0" err="1"/>
                  <a:t>експоненціальна</a:t>
                </a:r>
                <a:r>
                  <a:rPr lang="ru-RU" sz="1400" dirty="0"/>
                  <a:t> </a:t>
                </a:r>
                <a:r>
                  <a:rPr lang="ru-RU" sz="1400" dirty="0" err="1"/>
                  <a:t>сигмоїда</a:t>
                </a:r>
                <a:r>
                  <a:rPr lang="ru-RU" sz="1400" dirty="0" smtClean="0"/>
                  <a:t>):</a:t>
                </a:r>
                <a:endParaRPr lang="en-US" sz="1400" dirty="0" smtClean="0"/>
              </a:p>
              <a:p>
                <a:pPr indent="457200" algn="just"/>
                <a:endParaRPr lang="ru-RU" sz="1400" dirty="0" smtClean="0"/>
              </a:p>
              <a:p>
                <a:pPr indent="45720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1+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1400" dirty="0" smtClean="0"/>
              </a:p>
              <a:p>
                <a:pPr indent="457200" algn="just"/>
                <a:r>
                  <a:rPr lang="ru-RU" sz="1400" dirty="0" err="1"/>
                  <a:t>Раціональна</a:t>
                </a:r>
                <a:r>
                  <a:rPr lang="ru-RU" sz="1400" dirty="0"/>
                  <a:t> </a:t>
                </a:r>
                <a:r>
                  <a:rPr lang="ru-RU" sz="1400" dirty="0" err="1"/>
                  <a:t>сигмоїда</a:t>
                </a:r>
                <a:r>
                  <a:rPr lang="ru-RU" sz="1400" dirty="0"/>
                  <a:t> (при </a:t>
                </a:r>
                <a:r>
                  <a:rPr lang="el-GR" sz="1400" dirty="0"/>
                  <a:t>α = 0 </a:t>
                </a:r>
                <a:r>
                  <a:rPr lang="ru-RU" sz="1400" dirty="0" err="1"/>
                  <a:t>вироджується</a:t>
                </a:r>
                <a:r>
                  <a:rPr lang="ru-RU" sz="1400" dirty="0"/>
                  <a:t> в т. н. </a:t>
                </a:r>
                <a:r>
                  <a:rPr lang="ru-RU" sz="1400" dirty="0" err="1"/>
                  <a:t>порогову</a:t>
                </a:r>
                <a:r>
                  <a:rPr lang="ru-RU" sz="1400" dirty="0"/>
                  <a:t> </a:t>
                </a:r>
                <a:r>
                  <a:rPr lang="ru-RU" sz="1400" dirty="0" err="1"/>
                  <a:t>функцію</a:t>
                </a:r>
                <a:r>
                  <a:rPr lang="ru-RU" sz="1400" dirty="0"/>
                  <a:t> </a:t>
                </a:r>
                <a:r>
                  <a:rPr lang="ru-RU" sz="1400" dirty="0" err="1"/>
                  <a:t>активації</a:t>
                </a:r>
                <a:r>
                  <a:rPr lang="ru-RU" sz="1400" dirty="0"/>
                  <a:t>):</a:t>
                </a:r>
              </a:p>
              <a:p>
                <a:pPr indent="457200" algn="just"/>
                <a:endParaRPr lang="en-US" sz="1400" dirty="0" smtClean="0"/>
              </a:p>
              <a:p>
                <a:pPr indent="45720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𝑠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−2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𝑎𝑠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1400" dirty="0" smtClean="0"/>
              </a:p>
              <a:p>
                <a:pPr indent="457200" algn="just"/>
                <a:r>
                  <a:rPr lang="ru-RU" sz="1400" dirty="0" err="1" smtClean="0"/>
                  <a:t>Гіперболічний</a:t>
                </a:r>
                <a:r>
                  <a:rPr lang="ru-RU" sz="1400" dirty="0" smtClean="0"/>
                  <a:t> тангенс</a:t>
                </a:r>
                <a:r>
                  <a:rPr lang="en-US" sz="1400" dirty="0" smtClean="0"/>
                  <a:t>:</a:t>
                </a:r>
              </a:p>
              <a:p>
                <a:pPr indent="45720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</a:rPr>
                        <m:t>𝑡h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𝑠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𝑎</m:t>
                          </m:r>
                        </m:den>
                      </m:f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14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𝑎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1400" b="0" i="1" smtClean="0">
                              <a:latin typeface="Cambria Math"/>
                            </a:rPr>
                            <m:t>− 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𝑎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14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𝑎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1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𝑎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ru-RU" sz="1400" dirty="0" smtClean="0"/>
              </a:p>
              <a:p>
                <a:pPr algn="just"/>
                <a:r>
                  <a:rPr lang="ru-RU" sz="1400" dirty="0" smtClean="0"/>
                  <a:t>де</a:t>
                </a:r>
                <a:r>
                  <a:rPr lang="en-US" sz="1400" dirty="0" smtClean="0"/>
                  <a:t> s </a:t>
                </a:r>
                <a:r>
                  <a:rPr lang="en-US" sz="1400" dirty="0"/>
                  <a:t>- </a:t>
                </a:r>
                <a:r>
                  <a:rPr lang="ru-RU" sz="1400" dirty="0" err="1"/>
                  <a:t>вихід</a:t>
                </a:r>
                <a:r>
                  <a:rPr lang="ru-RU" sz="1400" dirty="0"/>
                  <a:t> </a:t>
                </a:r>
                <a:r>
                  <a:rPr lang="ru-RU" sz="1400" dirty="0" err="1"/>
                  <a:t>суматора</a:t>
                </a:r>
                <a:r>
                  <a:rPr lang="ru-RU" sz="1400" dirty="0"/>
                  <a:t> нейрона, </a:t>
                </a:r>
                <a:r>
                  <a:rPr lang="el-GR" sz="1400" dirty="0"/>
                  <a:t>α </a:t>
                </a:r>
                <a:r>
                  <a:rPr lang="en-US" sz="1400" dirty="0" smtClean="0"/>
                  <a:t>- </a:t>
                </a:r>
                <a:r>
                  <a:rPr lang="ru-RU" sz="1400" dirty="0" err="1"/>
                  <a:t>довільна</a:t>
                </a:r>
                <a:r>
                  <a:rPr lang="ru-RU" sz="1400" dirty="0"/>
                  <a:t> константа</a:t>
                </a:r>
                <a:r>
                  <a:rPr lang="ru-RU" sz="1400" dirty="0" smtClean="0"/>
                  <a:t>.</a:t>
                </a:r>
                <a:endParaRPr lang="uk-UA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14" y="2827544"/>
                <a:ext cx="8136904" cy="3226140"/>
              </a:xfrm>
              <a:prstGeom prst="rect">
                <a:avLst/>
              </a:prstGeom>
              <a:blipFill rotWithShape="1">
                <a:blip r:embed="rId3"/>
                <a:stretch>
                  <a:fillRect l="-150" t="-189" r="-300" b="-94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83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Навчання</a:t>
            </a:r>
            <a:r>
              <a:rPr lang="ru-RU" dirty="0" smtClean="0"/>
              <a:t> </a:t>
            </a:r>
            <a:r>
              <a:rPr lang="ru-RU" dirty="0" err="1" smtClean="0"/>
              <a:t>нейронної</a:t>
            </a:r>
            <a:r>
              <a:rPr lang="ru-RU" dirty="0" smtClean="0"/>
              <a:t> </a:t>
            </a:r>
            <a:r>
              <a:rPr lang="ru-RU" dirty="0" err="1" smtClean="0"/>
              <a:t>мережі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498520"/>
          </a:xfrm>
        </p:spPr>
        <p:txBody>
          <a:bodyPr>
            <a:normAutofit/>
          </a:bodyPr>
          <a:lstStyle/>
          <a:p>
            <a:pPr marL="64008" indent="457200" algn="just">
              <a:buNone/>
            </a:pPr>
            <a:r>
              <a:rPr lang="ru-RU" sz="1400" dirty="0" err="1" smtClean="0"/>
              <a:t>Існує</a:t>
            </a:r>
            <a:r>
              <a:rPr lang="ru-RU" sz="1400" dirty="0" smtClean="0"/>
              <a:t> два </a:t>
            </a:r>
            <a:r>
              <a:rPr lang="ru-RU" sz="1400" dirty="0" err="1" smtClean="0"/>
              <a:t>режими</a:t>
            </a:r>
            <a:r>
              <a:rPr lang="ru-RU" sz="1400" dirty="0" smtClean="0"/>
              <a:t> </a:t>
            </a:r>
            <a:r>
              <a:rPr lang="ru-RU" sz="1400" dirty="0" err="1" smtClean="0"/>
              <a:t>реалізації</a:t>
            </a:r>
            <a:r>
              <a:rPr lang="ru-RU" sz="1400" dirty="0" smtClean="0"/>
              <a:t> методу </a:t>
            </a:r>
            <a:r>
              <a:rPr lang="ru-RU" sz="1400" dirty="0" err="1" smtClean="0"/>
              <a:t>зворотнього</a:t>
            </a:r>
            <a:r>
              <a:rPr lang="ru-RU" sz="1400" dirty="0" smtClean="0"/>
              <a:t> </a:t>
            </a:r>
            <a:r>
              <a:rPr lang="ru-RU" sz="1400" dirty="0" err="1" smtClean="0"/>
              <a:t>поширення</a:t>
            </a:r>
            <a:r>
              <a:rPr lang="ru-RU" sz="1400" dirty="0" smtClean="0"/>
              <a:t> </a:t>
            </a:r>
            <a:r>
              <a:rPr lang="ru-RU" sz="1400" dirty="0" err="1" smtClean="0"/>
              <a:t>помилки</a:t>
            </a:r>
            <a:r>
              <a:rPr lang="ru-RU" sz="1400" dirty="0" smtClean="0"/>
              <a:t>:</a:t>
            </a:r>
            <a:endParaRPr lang="uk-UA" sz="1400" dirty="0" smtClean="0"/>
          </a:p>
          <a:p>
            <a:pPr marL="781812" lvl="1" indent="-342900" algn="just">
              <a:buFont typeface="+mj-lt"/>
              <a:buAutoNum type="arabicPeriod"/>
            </a:pPr>
            <a:r>
              <a:rPr lang="ru-RU" sz="1400" dirty="0" smtClean="0"/>
              <a:t>Стохастичного </a:t>
            </a:r>
            <a:r>
              <a:rPr lang="en-US" sz="1400" dirty="0"/>
              <a:t>(stochastic) </a:t>
            </a:r>
            <a:r>
              <a:rPr lang="ru-RU" sz="1400" dirty="0" err="1" smtClean="0"/>
              <a:t>градієнтного</a:t>
            </a:r>
            <a:r>
              <a:rPr lang="ru-RU" sz="1400" dirty="0" smtClean="0"/>
              <a:t> спуску</a:t>
            </a:r>
          </a:p>
          <a:p>
            <a:pPr marL="781812" lvl="1" indent="-342900" algn="just">
              <a:buFont typeface="+mj-lt"/>
              <a:buAutoNum type="arabicPeriod"/>
            </a:pPr>
            <a:r>
              <a:rPr lang="ru-RU" sz="1400" dirty="0" smtClean="0"/>
              <a:t>Пакетного</a:t>
            </a:r>
            <a:r>
              <a:rPr lang="en-US" sz="1400" dirty="0" smtClean="0"/>
              <a:t> (batch) </a:t>
            </a:r>
            <a:r>
              <a:rPr lang="ru-RU" sz="1400" dirty="0" err="1" smtClean="0"/>
              <a:t>градієнтного</a:t>
            </a:r>
            <a:r>
              <a:rPr lang="ru-RU" sz="1400" dirty="0" smtClean="0"/>
              <a:t> спуску</a:t>
            </a:r>
          </a:p>
          <a:p>
            <a:pPr marL="781812" lvl="1" indent="-342900" algn="just">
              <a:buFont typeface="+mj-lt"/>
              <a:buAutoNum type="arabicPeriod"/>
            </a:pPr>
            <a:endParaRPr lang="ru-RU" sz="1400" dirty="0" smtClean="0"/>
          </a:p>
          <a:p>
            <a:pPr marL="438912" lvl="1" indent="457200" algn="just">
              <a:buNone/>
            </a:pPr>
            <a:r>
              <a:rPr lang="uk-UA" sz="1400" dirty="0" smtClean="0"/>
              <a:t>Стохастичний </a:t>
            </a:r>
            <a:r>
              <a:rPr lang="uk-UA" sz="1400" dirty="0"/>
              <a:t>метод негайно після обчислення виходу мережі на одному зразку вводить поправки в вагові коефіцієнти</a:t>
            </a:r>
            <a:r>
              <a:rPr lang="uk-UA" sz="1400" dirty="0" smtClean="0"/>
              <a:t>.</a:t>
            </a:r>
            <a:r>
              <a:rPr lang="uk-UA" sz="1400" dirty="0"/>
              <a:t/>
            </a:r>
            <a:br>
              <a:rPr lang="uk-UA" sz="1400" dirty="0"/>
            </a:br>
            <a:r>
              <a:rPr lang="uk-UA" sz="1400" dirty="0" smtClean="0"/>
              <a:t>Стохастичний </a:t>
            </a:r>
            <a:r>
              <a:rPr lang="uk-UA" sz="1400" dirty="0"/>
              <a:t>метод повільніше, але від того, що він не здійснює точного градієнтного спуску, а вносить «шуми», використовуючи </a:t>
            </a:r>
            <a:r>
              <a:rPr lang="uk-UA" sz="1400" dirty="0" err="1"/>
              <a:t>недовичісленний</a:t>
            </a:r>
            <a:r>
              <a:rPr lang="uk-UA" sz="1400" dirty="0"/>
              <a:t> градієнт, він здатний виходити з локальних мінімумів і може привести до кращого </a:t>
            </a:r>
            <a:r>
              <a:rPr lang="uk-UA" sz="1400" dirty="0" smtClean="0"/>
              <a:t>результату.</a:t>
            </a:r>
          </a:p>
          <a:p>
            <a:pPr marL="438912" lvl="1" indent="457200" algn="just">
              <a:buNone/>
            </a:pPr>
            <a:r>
              <a:rPr lang="uk-UA" sz="1400" dirty="0" smtClean="0"/>
              <a:t>Пакетний </a:t>
            </a:r>
            <a:r>
              <a:rPr lang="uk-UA" sz="1400" dirty="0"/>
              <a:t>метод більш швидкий і стабільний, але він має тенденцію зупинятися і застрявати в локальних мінімумах. Тому для виходу з локальних мінімумів потрібно використовувати особливі прийоми, наприклад, алгоритм імітації відпалу.</a:t>
            </a:r>
            <a:br>
              <a:rPr lang="uk-UA" sz="1400" dirty="0"/>
            </a:br>
            <a:r>
              <a:rPr lang="uk-UA" sz="1400" dirty="0"/>
              <a:t>Для пакетного градієнтного спуску функція втрат обчислюється для всіх зразків разом узятих після закінчення епохи, і потім вводяться поправки вагових коефіцієнтів нейрона відповідно до методу зворотного поширення помилки</a:t>
            </a:r>
            <a:r>
              <a:rPr lang="uk-UA" sz="1400" dirty="0" smtClean="0"/>
              <a:t>.</a:t>
            </a:r>
          </a:p>
          <a:p>
            <a:pPr marL="438912" lvl="1" indent="457200" algn="just">
              <a:buNone/>
            </a:pPr>
            <a:r>
              <a:rPr lang="uk-UA" sz="1400" dirty="0" smtClean="0"/>
              <a:t>У </a:t>
            </a:r>
            <a:r>
              <a:rPr lang="uk-UA" sz="1400" dirty="0"/>
              <a:t>вигляді компромісу рекомендують також застосовувати міні-пакети, коли поправка шуканих </a:t>
            </a:r>
            <a:r>
              <a:rPr lang="uk-UA" sz="1400" dirty="0" smtClean="0"/>
              <a:t>ваг здійснюється </a:t>
            </a:r>
            <a:r>
              <a:rPr lang="uk-UA" sz="1400" dirty="0"/>
              <a:t>після обробки декількох зразків (міні-пакета), тобто, рідше ніж при стохастичному спуску, але частіше ніж при пакетному.</a:t>
            </a:r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33309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8358" indent="-514350">
              <a:buFont typeface="+mj-lt"/>
              <a:buAutoNum type="arabicPeriod"/>
            </a:pPr>
            <a:r>
              <a:rPr lang="ru-RU" sz="2000" dirty="0" err="1" smtClean="0"/>
              <a:t>Штучна</a:t>
            </a:r>
            <a:r>
              <a:rPr lang="ru-RU" sz="2000" dirty="0" smtClean="0"/>
              <a:t> </a:t>
            </a:r>
            <a:r>
              <a:rPr lang="ru-RU" sz="2000" dirty="0" err="1" smtClean="0"/>
              <a:t>нейронна</a:t>
            </a:r>
            <a:r>
              <a:rPr lang="ru-RU" sz="2000" dirty="0" smtClean="0"/>
              <a:t> мережа – </a:t>
            </a:r>
            <a:r>
              <a:rPr lang="ru-RU" sz="2000" dirty="0" err="1" smtClean="0"/>
              <a:t>математична</a:t>
            </a:r>
            <a:r>
              <a:rPr lang="ru-RU" sz="2000" dirty="0" smtClean="0"/>
              <a:t> та </a:t>
            </a:r>
            <a:r>
              <a:rPr lang="ru-RU" sz="2000" dirty="0" err="1" smtClean="0"/>
              <a:t>програмна</a:t>
            </a:r>
            <a:r>
              <a:rPr lang="ru-RU" sz="2000" dirty="0" smtClean="0"/>
              <a:t> </a:t>
            </a:r>
            <a:r>
              <a:rPr lang="ru-RU" sz="2000" dirty="0" err="1" smtClean="0"/>
              <a:t>реалізація</a:t>
            </a:r>
            <a:r>
              <a:rPr lang="ru-RU" sz="2000" dirty="0" smtClean="0"/>
              <a:t> </a:t>
            </a:r>
            <a:r>
              <a:rPr lang="ru-RU" sz="2000" dirty="0" err="1" smtClean="0"/>
              <a:t>біологічних</a:t>
            </a:r>
            <a:r>
              <a:rPr lang="ru-RU" sz="2000" dirty="0" smtClean="0"/>
              <a:t> </a:t>
            </a:r>
            <a:r>
              <a:rPr lang="ru-RU" sz="2000" dirty="0" err="1" smtClean="0"/>
              <a:t>можливостей</a:t>
            </a:r>
            <a:r>
              <a:rPr lang="ru-RU" sz="2000" dirty="0" smtClean="0"/>
              <a:t> </a:t>
            </a:r>
            <a:r>
              <a:rPr lang="ru-RU" sz="2000" dirty="0" err="1" smtClean="0"/>
              <a:t>нейронних</a:t>
            </a:r>
            <a:r>
              <a:rPr lang="ru-RU" sz="2000" dirty="0" smtClean="0"/>
              <a:t> мереж;</a:t>
            </a:r>
          </a:p>
          <a:p>
            <a:pPr marL="578358" indent="-514350">
              <a:buFont typeface="+mj-lt"/>
              <a:buAutoNum type="arabicPeriod"/>
            </a:pPr>
            <a:r>
              <a:rPr lang="ru-RU" sz="2000" dirty="0" smtClean="0"/>
              <a:t>Вона </a:t>
            </a:r>
            <a:r>
              <a:rPr lang="ru-RU" sz="2000" dirty="0" err="1" smtClean="0"/>
              <a:t>скаладається</a:t>
            </a:r>
            <a:r>
              <a:rPr lang="ru-RU" sz="2000" dirty="0" smtClean="0"/>
              <a:t> з </a:t>
            </a:r>
            <a:r>
              <a:rPr lang="ru-RU" sz="2000" dirty="0" err="1" smtClean="0"/>
              <a:t>нейронів</a:t>
            </a:r>
            <a:r>
              <a:rPr lang="ru-RU" sz="2000" dirty="0" smtClean="0"/>
              <a:t> </a:t>
            </a:r>
            <a:r>
              <a:rPr lang="ru-RU" sz="2000" dirty="0" err="1" smtClean="0"/>
              <a:t>вхідного</a:t>
            </a:r>
            <a:r>
              <a:rPr lang="ru-RU" sz="2000" dirty="0" smtClean="0"/>
              <a:t>, </a:t>
            </a:r>
            <a:r>
              <a:rPr lang="ru-RU" sz="2000" dirty="0" err="1" smtClean="0"/>
              <a:t>пригованого</a:t>
            </a:r>
            <a:r>
              <a:rPr lang="ru-RU" sz="2000" dirty="0" smtClean="0"/>
              <a:t> та </a:t>
            </a:r>
            <a:r>
              <a:rPr lang="ru-RU" sz="2000" dirty="0" err="1" smtClean="0"/>
              <a:t>вихідного</a:t>
            </a:r>
            <a:r>
              <a:rPr lang="ru-RU" sz="2000" dirty="0" smtClean="0"/>
              <a:t> шару;</a:t>
            </a:r>
          </a:p>
          <a:p>
            <a:pPr marL="578358" indent="-514350">
              <a:buFont typeface="+mj-lt"/>
              <a:buAutoNum type="arabicPeriod"/>
            </a:pPr>
            <a:r>
              <a:rPr lang="ru-RU" sz="2000" dirty="0" err="1" smtClean="0"/>
              <a:t>Кожен</a:t>
            </a:r>
            <a:r>
              <a:rPr lang="ru-RU" sz="2000" dirty="0" smtClean="0"/>
              <a:t> нейрон </a:t>
            </a:r>
            <a:r>
              <a:rPr lang="ru-RU" sz="2000" dirty="0" err="1" smtClean="0"/>
              <a:t>має</a:t>
            </a:r>
            <a:r>
              <a:rPr lang="ru-RU" sz="2000" dirty="0" smtClean="0"/>
              <a:t> свою вагу, 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  <a:r>
              <a:rPr lang="ru-RU" sz="2000" dirty="0" err="1" smtClean="0"/>
              <a:t>визначає</a:t>
            </a:r>
            <a:r>
              <a:rPr lang="ru-RU" sz="2000" dirty="0" smtClean="0"/>
              <a:t> </a:t>
            </a:r>
            <a:r>
              <a:rPr lang="ru-RU" sz="2000" dirty="0" err="1" smtClean="0"/>
              <a:t>важливість</a:t>
            </a:r>
            <a:r>
              <a:rPr lang="ru-RU" sz="2000" dirty="0" smtClean="0"/>
              <a:t> </a:t>
            </a:r>
            <a:r>
              <a:rPr lang="ru-RU" sz="2000" dirty="0" err="1" smtClean="0"/>
              <a:t>інформації</a:t>
            </a:r>
            <a:r>
              <a:rPr lang="ru-RU" sz="2000" dirty="0" smtClean="0"/>
              <a:t> </a:t>
            </a:r>
            <a:r>
              <a:rPr lang="ru-RU" sz="2000" dirty="0" err="1" smtClean="0"/>
              <a:t>цього</a:t>
            </a:r>
            <a:r>
              <a:rPr lang="ru-RU" sz="2000" dirty="0" smtClean="0"/>
              <a:t> нейрона;</a:t>
            </a:r>
          </a:p>
          <a:p>
            <a:pPr marL="578358" indent="-514350">
              <a:buFont typeface="+mj-lt"/>
              <a:buAutoNum type="arabicPeriod"/>
            </a:pPr>
            <a:r>
              <a:rPr lang="ru-RU" sz="2000" dirty="0" err="1" smtClean="0"/>
              <a:t>Кожен</a:t>
            </a:r>
            <a:r>
              <a:rPr lang="ru-RU" sz="2000" dirty="0" smtClean="0"/>
              <a:t> нейрон </a:t>
            </a:r>
            <a:r>
              <a:rPr lang="ru-RU" sz="2000" dirty="0" err="1" smtClean="0"/>
              <a:t>оперує</a:t>
            </a:r>
            <a:r>
              <a:rPr lang="ru-RU" sz="2000" dirty="0" smtClean="0"/>
              <a:t> </a:t>
            </a:r>
            <a:r>
              <a:rPr lang="ru-RU" sz="2000" dirty="0" err="1" smtClean="0"/>
              <a:t>лише</a:t>
            </a:r>
            <a:r>
              <a:rPr lang="ru-RU" sz="2000" dirty="0" smtClean="0"/>
              <a:t> </a:t>
            </a:r>
            <a:r>
              <a:rPr lang="ru-RU" sz="2000" dirty="0" err="1" smtClean="0"/>
              <a:t>тими</a:t>
            </a:r>
            <a:r>
              <a:rPr lang="ru-RU" sz="2000" dirty="0" smtClean="0"/>
              <a:t> числами, </a:t>
            </a:r>
            <a:r>
              <a:rPr lang="ru-RU" sz="2000" dirty="0" err="1" smtClean="0"/>
              <a:t>які</a:t>
            </a:r>
            <a:r>
              <a:rPr lang="ru-RU" sz="2000" dirty="0" smtClean="0"/>
              <a:t> </a:t>
            </a:r>
            <a:r>
              <a:rPr lang="ru-RU" sz="2000" dirty="0" err="1" smtClean="0"/>
              <a:t>входять</a:t>
            </a:r>
            <a:r>
              <a:rPr lang="ru-RU" sz="2000" dirty="0" smtClean="0"/>
              <a:t> в область </a:t>
            </a:r>
            <a:r>
              <a:rPr lang="ru-RU" sz="2000" dirty="0" err="1" smtClean="0"/>
              <a:t>визначення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функції</a:t>
            </a:r>
            <a:r>
              <a:rPr lang="ru-RU" sz="2000" dirty="0" smtClean="0"/>
              <a:t> </a:t>
            </a:r>
            <a:r>
              <a:rPr lang="ru-RU" sz="2000" dirty="0" err="1" smtClean="0"/>
              <a:t>активації</a:t>
            </a:r>
            <a:r>
              <a:rPr lang="ru-RU" sz="2000" dirty="0" smtClean="0"/>
              <a:t> (</a:t>
            </a:r>
            <a:r>
              <a:rPr lang="ru-RU" sz="2000" dirty="0" err="1" smtClean="0"/>
              <a:t>зазвичай</a:t>
            </a:r>
            <a:r>
              <a:rPr lang="ru-RU" sz="2000" dirty="0" smtClean="0"/>
              <a:t> </a:t>
            </a:r>
            <a:r>
              <a:rPr lang="ru-RU" sz="2000" dirty="0" err="1" smtClean="0"/>
              <a:t>це</a:t>
            </a:r>
            <a:r>
              <a:rPr lang="ru-RU" sz="2000" dirty="0" smtClean="0"/>
              <a:t> </a:t>
            </a:r>
            <a:r>
              <a:rPr lang="en-US" sz="2000" dirty="0" smtClean="0"/>
              <a:t>[0,1]</a:t>
            </a:r>
            <a:r>
              <a:rPr lang="ru-RU" sz="2000" dirty="0" smtClean="0"/>
              <a:t> та </a:t>
            </a:r>
            <a:r>
              <a:rPr lang="en-US" sz="2000" dirty="0" smtClean="0"/>
              <a:t>[-1,1]</a:t>
            </a:r>
            <a:r>
              <a:rPr lang="ru-RU" sz="2000" dirty="0" smtClean="0"/>
              <a:t>);</a:t>
            </a:r>
            <a:endParaRPr lang="uk-UA" sz="2000" dirty="0" smtClean="0"/>
          </a:p>
          <a:p>
            <a:pPr marL="578358" indent="-514350">
              <a:buFont typeface="+mj-lt"/>
              <a:buAutoNum type="arabicPeriod"/>
            </a:pPr>
            <a:r>
              <a:rPr lang="ru-RU" sz="2000" dirty="0" err="1" smtClean="0"/>
              <a:t>Функція</a:t>
            </a:r>
            <a:r>
              <a:rPr lang="ru-RU" sz="2000" dirty="0" smtClean="0"/>
              <a:t> </a:t>
            </a:r>
            <a:r>
              <a:rPr lang="ru-RU" sz="2000" dirty="0" err="1" smtClean="0"/>
              <a:t>активації</a:t>
            </a:r>
            <a:r>
              <a:rPr lang="ru-RU" sz="2000" dirty="0" smtClean="0"/>
              <a:t> – </a:t>
            </a:r>
            <a:r>
              <a:rPr lang="ru-RU" sz="2000" dirty="0" err="1" smtClean="0"/>
              <a:t>обчислення</a:t>
            </a:r>
            <a:r>
              <a:rPr lang="ru-RU" sz="2000" dirty="0" smtClean="0"/>
              <a:t>, яке </a:t>
            </a:r>
            <a:r>
              <a:rPr lang="ru-RU" sz="2000" dirty="0" err="1" smtClean="0"/>
              <a:t>необхідно</a:t>
            </a:r>
            <a:r>
              <a:rPr lang="ru-RU" sz="2000" dirty="0" smtClean="0"/>
              <a:t> провести з сумою </a:t>
            </a:r>
            <a:r>
              <a:rPr lang="ru-RU" sz="2000" dirty="0" err="1" smtClean="0"/>
              <a:t>отриманих</a:t>
            </a:r>
            <a:r>
              <a:rPr lang="ru-RU" sz="2000" dirty="0" smtClean="0"/>
              <a:t> </a:t>
            </a:r>
            <a:r>
              <a:rPr lang="ru-RU" sz="2000" dirty="0" err="1" smtClean="0"/>
              <a:t>даних</a:t>
            </a:r>
            <a:r>
              <a:rPr lang="ru-RU" sz="2000" dirty="0" smtClean="0"/>
              <a:t>;</a:t>
            </a:r>
          </a:p>
          <a:p>
            <a:pPr marL="578358" indent="-514350">
              <a:buFont typeface="+mj-lt"/>
              <a:buAutoNum type="arabicPeriod"/>
            </a:pPr>
            <a:r>
              <a:rPr lang="ru-RU" sz="2000" dirty="0" err="1" smtClean="0"/>
              <a:t>Навчання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або</a:t>
            </a:r>
            <a:r>
              <a:rPr lang="ru-RU" sz="2000" dirty="0" smtClean="0"/>
              <a:t> </a:t>
            </a:r>
            <a:r>
              <a:rPr lang="ru-RU" sz="2000" dirty="0" err="1" smtClean="0"/>
              <a:t>тренування</a:t>
            </a:r>
            <a:r>
              <a:rPr lang="ru-RU" sz="2000" dirty="0" smtClean="0"/>
              <a:t> – </a:t>
            </a:r>
            <a:r>
              <a:rPr lang="ru-RU" sz="2000" dirty="0" err="1" smtClean="0"/>
              <a:t>процес</a:t>
            </a:r>
            <a:r>
              <a:rPr lang="ru-RU" sz="2000" dirty="0" smtClean="0"/>
              <a:t>, в </a:t>
            </a:r>
            <a:r>
              <a:rPr lang="ru-RU" sz="2000" dirty="0" err="1" smtClean="0"/>
              <a:t>результаті</a:t>
            </a:r>
            <a:r>
              <a:rPr lang="ru-RU" sz="2000" dirty="0" smtClean="0"/>
              <a:t> </a:t>
            </a:r>
            <a:r>
              <a:rPr lang="ru-RU" sz="2000" dirty="0" err="1" smtClean="0"/>
              <a:t>якого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отримуємо</a:t>
            </a:r>
            <a:r>
              <a:rPr lang="ru-RU" sz="2000" dirty="0" smtClean="0"/>
              <a:t> </a:t>
            </a:r>
            <a:r>
              <a:rPr lang="ru-RU" sz="2000" dirty="0" err="1" smtClean="0"/>
              <a:t>адекватну</a:t>
            </a:r>
            <a:r>
              <a:rPr lang="ru-RU" sz="2000" dirty="0" smtClean="0"/>
              <a:t> (</a:t>
            </a:r>
            <a:r>
              <a:rPr lang="ru-RU" sz="2000" dirty="0" err="1" smtClean="0"/>
              <a:t>спроміжню</a:t>
            </a:r>
            <a:r>
              <a:rPr lang="ru-RU" sz="2000" dirty="0" smtClean="0"/>
              <a:t> </a:t>
            </a:r>
            <a:r>
              <a:rPr lang="ru-RU" sz="2000" dirty="0" err="1" smtClean="0"/>
              <a:t>вирішувати</a:t>
            </a:r>
            <a:r>
              <a:rPr lang="ru-RU" sz="2000" dirty="0" smtClean="0"/>
              <a:t> </a:t>
            </a:r>
            <a:r>
              <a:rPr lang="ru-RU" sz="2000" dirty="0" err="1" smtClean="0"/>
              <a:t>поставлену</a:t>
            </a:r>
            <a:r>
              <a:rPr lang="ru-RU" sz="2000" dirty="0" smtClean="0"/>
              <a:t> задачу) </a:t>
            </a:r>
            <a:r>
              <a:rPr lang="ru-RU" sz="2000" dirty="0" err="1" smtClean="0"/>
              <a:t>нейронну</a:t>
            </a:r>
            <a:r>
              <a:rPr lang="ru-RU" sz="2000" dirty="0" smtClean="0"/>
              <a:t> мережу.</a:t>
            </a:r>
          </a:p>
        </p:txBody>
      </p:sp>
    </p:spTree>
    <p:extLst>
      <p:ext uri="{BB962C8B-B14F-4D97-AF65-F5344CB8AC3E}">
        <p14:creationId xmlns:p14="http://schemas.microsoft.com/office/powerpoint/2010/main" val="274469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399032"/>
          </a:xfrm>
        </p:spPr>
        <p:txBody>
          <a:bodyPr/>
          <a:lstStyle/>
          <a:p>
            <a:pPr algn="ctr"/>
            <a:r>
              <a:rPr lang="ru-RU" b="1" dirty="0" err="1" smtClean="0"/>
              <a:t>Дякую</a:t>
            </a:r>
            <a:r>
              <a:rPr lang="ru-RU" b="1" dirty="0" smtClean="0"/>
              <a:t> за </a:t>
            </a:r>
            <a:r>
              <a:rPr lang="ru-RU" b="1" dirty="0" err="1" smtClean="0"/>
              <a:t>увагу</a:t>
            </a:r>
            <a:r>
              <a:rPr lang="ru-RU" b="1" dirty="0" smtClean="0"/>
              <a:t>!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380837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16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algn="ctr"/>
            <a:r>
              <a:rPr lang="uk-UA" dirty="0" smtClean="0"/>
              <a:t>Зміст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8358" indent="-514350">
              <a:buFont typeface="+mj-lt"/>
              <a:buAutoNum type="arabicPeriod"/>
            </a:pPr>
            <a:r>
              <a:rPr lang="uk-UA" dirty="0" smtClean="0"/>
              <a:t>Нейронні мережі, їх класифікації та задачі</a:t>
            </a:r>
          </a:p>
          <a:p>
            <a:pPr marL="578358" indent="-514350">
              <a:buFont typeface="+mj-lt"/>
              <a:buAutoNum type="arabicPeriod"/>
            </a:pPr>
            <a:r>
              <a:rPr lang="uk-UA" dirty="0" smtClean="0"/>
              <a:t>Будова нейронної мережі</a:t>
            </a:r>
            <a:endParaRPr lang="en-US" dirty="0" smtClean="0"/>
          </a:p>
          <a:p>
            <a:pPr lvl="1"/>
            <a:r>
              <a:rPr lang="ru-RU" dirty="0" smtClean="0"/>
              <a:t>Структура</a:t>
            </a:r>
            <a:r>
              <a:rPr lang="uk-UA" dirty="0" smtClean="0"/>
              <a:t>, нейрони та вага нейрона</a:t>
            </a:r>
          </a:p>
          <a:p>
            <a:pPr lvl="1"/>
            <a:r>
              <a:rPr lang="uk-UA" dirty="0" smtClean="0"/>
              <a:t>Функція активації</a:t>
            </a:r>
          </a:p>
          <a:p>
            <a:pPr marL="578358" indent="-514350">
              <a:buFont typeface="+mj-lt"/>
              <a:buAutoNum type="arabicPeriod"/>
            </a:pPr>
            <a:r>
              <a:rPr lang="uk-UA" dirty="0" smtClean="0"/>
              <a:t>Методи навчання (тренування)</a:t>
            </a:r>
          </a:p>
          <a:p>
            <a:pPr lvl="1"/>
            <a:r>
              <a:rPr lang="uk-UA" dirty="0" smtClean="0"/>
              <a:t>Тренувальна вибірка, ітерація, епоха, помилка</a:t>
            </a:r>
          </a:p>
          <a:p>
            <a:pPr lvl="1"/>
            <a:r>
              <a:rPr lang="ru-RU" dirty="0" smtClean="0"/>
              <a:t>Метод </a:t>
            </a:r>
            <a:r>
              <a:rPr lang="uk-UA" dirty="0" err="1" smtClean="0"/>
              <a:t>зворотньго</a:t>
            </a:r>
            <a:r>
              <a:rPr lang="ru-RU" dirty="0" smtClean="0"/>
              <a:t> </a:t>
            </a:r>
            <a:r>
              <a:rPr lang="uk-UA" dirty="0" smtClean="0"/>
              <a:t>розповсюдження</a:t>
            </a:r>
            <a:r>
              <a:rPr lang="ru-RU" dirty="0" smtClean="0"/>
              <a:t> </a:t>
            </a:r>
            <a:r>
              <a:rPr lang="uk-UA" dirty="0" smtClean="0"/>
              <a:t>помилки</a:t>
            </a:r>
          </a:p>
        </p:txBody>
      </p:sp>
    </p:spTree>
    <p:extLst>
      <p:ext uri="{BB962C8B-B14F-4D97-AF65-F5344CB8AC3E}">
        <p14:creationId xmlns:p14="http://schemas.microsoft.com/office/powerpoint/2010/main" val="92897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dirty="0"/>
              <a:t>Нейронні мережі, їх типи та </a:t>
            </a:r>
            <a:r>
              <a:rPr lang="uk-UA" dirty="0" smtClean="0"/>
              <a:t>задачі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457200" algn="just">
              <a:buNone/>
            </a:pPr>
            <a:r>
              <a:rPr lang="uk-UA" sz="2000" dirty="0"/>
              <a:t>Нейронна мережа – послідовність </a:t>
            </a:r>
            <a:r>
              <a:rPr lang="uk-UA" sz="2000" dirty="0" smtClean="0"/>
              <a:t>нейронів, що обмінюються інформацією за допомогою електричних імпульсів та об’єднаних між собою синапсами. </a:t>
            </a:r>
            <a:r>
              <a:rPr lang="uk-UA" sz="2000" dirty="0"/>
              <a:t>Структура нейронної мережі прийшла до світу </a:t>
            </a:r>
            <a:r>
              <a:rPr lang="uk-UA" sz="2000" dirty="0" smtClean="0"/>
              <a:t>програмування </a:t>
            </a:r>
            <a:r>
              <a:rPr lang="uk-UA" sz="2000" dirty="0"/>
              <a:t>з біології. Завдяки цій структурі, машина отримує навички аналізування, запам’ятовування різного вигляду інформації, та відтворювання її зі своєї пам’яті, але використовує для цих цілей </a:t>
            </a:r>
            <a:r>
              <a:rPr lang="uk-UA" sz="2000" dirty="0" smtClean="0"/>
              <a:t>математику</a:t>
            </a:r>
            <a:r>
              <a:rPr lang="uk-UA" sz="2000" dirty="0"/>
              <a:t>.</a:t>
            </a:r>
            <a:endParaRPr lang="ru-RU" sz="2000" dirty="0"/>
          </a:p>
          <a:p>
            <a:pPr algn="just"/>
            <a:endParaRPr lang="ru-RU" dirty="0"/>
          </a:p>
        </p:txBody>
      </p:sp>
      <p:pic>
        <p:nvPicPr>
          <p:cNvPr id="2050" name="Picture 2" descr="C:\Users\Nightmare God\Статья и Доклад на конференцию. Искуственные нейронные сети и их польза в ИКТ\pic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077072"/>
            <a:ext cx="2573536" cy="251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31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Нейронні мережі, їх типи та задачі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627784" y="2035095"/>
            <a:ext cx="388843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b="1" dirty="0" smtClean="0"/>
              <a:t>Класифікація за характером навчання</a:t>
            </a:r>
            <a:endParaRPr lang="uk-UA" sz="1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94478" y="4293096"/>
            <a:ext cx="224933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Навчання з вчителем</a:t>
            </a:r>
          </a:p>
          <a:p>
            <a:pPr algn="ctr"/>
            <a:r>
              <a:rPr lang="uk-UA" sz="1200" dirty="0" smtClean="0"/>
              <a:t>(мережі відомий простір рішень)</a:t>
            </a:r>
            <a:endParaRPr lang="uk-UA" sz="1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491880" y="4293096"/>
            <a:ext cx="216024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Навчання без вчителя</a:t>
            </a:r>
          </a:p>
          <a:p>
            <a:pPr algn="ctr"/>
            <a:r>
              <a:rPr lang="uk-UA" sz="1200" dirty="0" smtClean="0"/>
              <a:t>(</a:t>
            </a:r>
            <a:r>
              <a:rPr lang="uk-UA" sz="1200" dirty="0" err="1" smtClean="0"/>
              <a:t>Самоорганізаційні</a:t>
            </a:r>
            <a:r>
              <a:rPr lang="uk-UA" sz="1200" dirty="0" smtClean="0"/>
              <a:t> нейронні мережі формують вихідний простір рішень тільки на основі вхідних даних)</a:t>
            </a:r>
            <a:endParaRPr lang="uk-UA" sz="1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300192" y="4265331"/>
            <a:ext cx="2304256" cy="1827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Навчання з підкріпленням</a:t>
            </a:r>
          </a:p>
          <a:p>
            <a:pPr algn="ctr"/>
            <a:r>
              <a:rPr lang="uk-UA" sz="1200" dirty="0" smtClean="0"/>
              <a:t>(система призначення штрафів та заохочень від середовища)</a:t>
            </a:r>
            <a:endParaRPr lang="uk-UA" sz="1200" dirty="0"/>
          </a:p>
        </p:txBody>
      </p:sp>
      <p:cxnSp>
        <p:nvCxnSpPr>
          <p:cNvPr id="9" name="Прямая со стрелкой 8"/>
          <p:cNvCxnSpPr>
            <a:stCxn id="4" idx="3"/>
            <a:endCxn id="5" idx="0"/>
          </p:cNvCxnSpPr>
          <p:nvPr/>
        </p:nvCxnSpPr>
        <p:spPr>
          <a:xfrm flipH="1">
            <a:off x="1719143" y="3079960"/>
            <a:ext cx="1478089" cy="12131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4" idx="5"/>
            <a:endCxn id="7" idx="0"/>
          </p:cNvCxnSpPr>
          <p:nvPr/>
        </p:nvCxnSpPr>
        <p:spPr>
          <a:xfrm>
            <a:off x="5946768" y="3079960"/>
            <a:ext cx="1505552" cy="11853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4"/>
            <a:endCxn id="6" idx="0"/>
          </p:cNvCxnSpPr>
          <p:nvPr/>
        </p:nvCxnSpPr>
        <p:spPr>
          <a:xfrm>
            <a:off x="4572000" y="3259231"/>
            <a:ext cx="0" cy="10338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73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Нейронні мережі, їх типи та задачі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627784" y="1700808"/>
            <a:ext cx="388843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b="1" dirty="0" smtClean="0"/>
              <a:t>Класифікація за характером зв'язків</a:t>
            </a:r>
            <a:endParaRPr lang="uk-UA" sz="1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3861048"/>
            <a:ext cx="1961298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 smtClean="0"/>
              <a:t>Мережі прямого розповсюдження</a:t>
            </a:r>
          </a:p>
          <a:p>
            <a:pPr algn="just"/>
            <a:r>
              <a:rPr lang="uk-UA" sz="1200" dirty="0" smtClean="0"/>
              <a:t>(Всі зв'язки направлені суворо від вхідних нейронів до вихідних)</a:t>
            </a:r>
            <a:endParaRPr lang="uk-UA" sz="1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326873" y="3861048"/>
            <a:ext cx="180020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 smtClean="0"/>
              <a:t>Рекурентні нейронні мережі</a:t>
            </a:r>
          </a:p>
          <a:p>
            <a:pPr algn="just"/>
            <a:r>
              <a:rPr lang="uk-UA" sz="1200" dirty="0" smtClean="0"/>
              <a:t>(Сигнал з вихідних нейронів чи нейронів прихованого шару частково передається назад на входи нейронів вхідного шару)</a:t>
            </a:r>
            <a:endParaRPr lang="uk-UA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211960" y="3861048"/>
                <a:ext cx="2088232" cy="26642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1600" dirty="0" smtClean="0"/>
                  <a:t>Мережі </a:t>
                </a:r>
                <a:r>
                  <a:rPr lang="uk-UA" sz="1600" dirty="0" err="1" smtClean="0"/>
                  <a:t>радиально-базисних</a:t>
                </a:r>
                <a:r>
                  <a:rPr lang="uk-UA" sz="1600" dirty="0" smtClean="0"/>
                  <a:t> функцій</a:t>
                </a:r>
              </a:p>
              <a:p>
                <a:pPr algn="just"/>
                <a:r>
                  <a:rPr lang="uk-UA" sz="1200" dirty="0" smtClean="0"/>
                  <a:t>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/>
                      </a:rPr>
                      <m:t>=</m:t>
                    </m:r>
                    <m:r>
                      <a:rPr lang="en-US" sz="1200" b="0" i="1" smtClean="0">
                        <a:latin typeface="Cambria Math"/>
                        <a:ea typeface="Cambria Math"/>
                      </a:rPr>
                      <m:t>𝜑</m:t>
                    </m:r>
                    <m:d>
                      <m:dPr>
                        <m:ctrlPr>
                          <a:rPr lang="en-US" sz="12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1200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endParaRPr lang="en-US" sz="1200" b="0" dirty="0" smtClean="0">
                  <a:ea typeface="Cambria Math"/>
                </a:endParaRPr>
              </a:p>
              <a:p>
                <a:pPr algn="just"/>
                <a:r>
                  <a:rPr lang="ru-RU" sz="1200" dirty="0" smtClean="0"/>
                  <a:t>де</a:t>
                </a:r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1200" dirty="0" smtClean="0"/>
                  <a:t> – </a:t>
                </a:r>
                <a:r>
                  <a:rPr lang="ru-RU" sz="1200" dirty="0" smtClean="0"/>
                  <a:t>вектор </a:t>
                </a:r>
                <a:r>
                  <a:rPr lang="ru-RU" sz="1200" dirty="0" err="1" smtClean="0"/>
                  <a:t>вхідних</a:t>
                </a:r>
                <a:r>
                  <a:rPr lang="ru-RU" sz="1200" dirty="0" smtClean="0"/>
                  <a:t> </a:t>
                </a:r>
                <a:r>
                  <a:rPr lang="ru-RU" sz="1200" dirty="0" err="1" smtClean="0"/>
                  <a:t>сигналів</a:t>
                </a:r>
                <a:r>
                  <a:rPr lang="ru-RU" sz="1200" dirty="0" smtClean="0"/>
                  <a:t> нейрона, </a:t>
                </a:r>
                <a14:m>
                  <m:oMath xmlns:m="http://schemas.openxmlformats.org/officeDocument/2006/math">
                    <m:r>
                      <a:rPr lang="ru-RU" sz="1200" i="1" dirty="0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ru-RU" sz="1200" dirty="0" smtClean="0"/>
                  <a:t> – ширина </a:t>
                </a:r>
                <a:r>
                  <a:rPr lang="ru-RU" sz="1200" dirty="0" err="1" smtClean="0"/>
                  <a:t>вікна</a:t>
                </a:r>
                <a:r>
                  <a:rPr lang="ru-RU" sz="1200" dirty="0" smtClean="0"/>
                  <a:t> </a:t>
                </a:r>
                <a:r>
                  <a:rPr lang="ru-RU" sz="1200" dirty="0" err="1" smtClean="0"/>
                  <a:t>функції</a:t>
                </a:r>
                <a:r>
                  <a:rPr lang="ru-RU" sz="1200" dirty="0" smtClean="0"/>
                  <a:t>,</a:t>
                </a:r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r>
                      <a:rPr lang="ru-RU" sz="1200" i="1" dirty="0" smtClean="0">
                        <a:latin typeface="Cambria Math"/>
                        <a:ea typeface="Cambria Math"/>
                      </a:rPr>
                      <m:t>𝜑</m:t>
                    </m:r>
                    <m:r>
                      <a:rPr lang="en-US" sz="1200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200" b="0" i="1" dirty="0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sz="1200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uk-UA" sz="1200" dirty="0" smtClean="0"/>
                  <a:t> – спадна функція (найчастіше дорівнює нулю поза деякого відрізка))</a:t>
                </a:r>
                <a:endParaRPr lang="uk-UA" sz="12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3861048"/>
                <a:ext cx="2088232" cy="2664296"/>
              </a:xfrm>
              <a:prstGeom prst="rect">
                <a:avLst/>
              </a:prstGeom>
              <a:blipFill rotWithShape="1">
                <a:blip r:embed="rId3"/>
                <a:stretch>
                  <a:fillRect l="-2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 стрелкой 8"/>
          <p:cNvCxnSpPr>
            <a:stCxn id="4" idx="3"/>
            <a:endCxn id="5" idx="0"/>
          </p:cNvCxnSpPr>
          <p:nvPr/>
        </p:nvCxnSpPr>
        <p:spPr>
          <a:xfrm flipH="1">
            <a:off x="1232169" y="2745673"/>
            <a:ext cx="1965063" cy="11153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endCxn id="7" idx="0"/>
          </p:cNvCxnSpPr>
          <p:nvPr/>
        </p:nvCxnSpPr>
        <p:spPr>
          <a:xfrm>
            <a:off x="5076056" y="2893869"/>
            <a:ext cx="180020" cy="96717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6" idx="0"/>
          </p:cNvCxnSpPr>
          <p:nvPr/>
        </p:nvCxnSpPr>
        <p:spPr>
          <a:xfrm flipH="1">
            <a:off x="3226973" y="2845510"/>
            <a:ext cx="510672" cy="106389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6444208" y="3861048"/>
            <a:ext cx="2448272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err="1" smtClean="0"/>
              <a:t>Самоорганізаційні</a:t>
            </a:r>
            <a:r>
              <a:rPr lang="ru-RU" sz="1600" dirty="0" smtClean="0"/>
              <a:t> </a:t>
            </a:r>
            <a:r>
              <a:rPr lang="ru-RU" sz="1600" dirty="0" err="1" smtClean="0"/>
              <a:t>карти</a:t>
            </a:r>
            <a:endParaRPr lang="ru-RU" sz="1600" dirty="0" smtClean="0"/>
          </a:p>
          <a:p>
            <a:pPr algn="just"/>
            <a:r>
              <a:rPr lang="ru-RU" sz="1200" dirty="0" smtClean="0"/>
              <a:t>(</a:t>
            </a:r>
            <a:r>
              <a:rPr lang="ru-RU" sz="1200" dirty="0" err="1" smtClean="0"/>
              <a:t>Змагальні</a:t>
            </a:r>
            <a:r>
              <a:rPr lang="ru-RU" sz="1200" dirty="0" smtClean="0"/>
              <a:t> </a:t>
            </a:r>
            <a:r>
              <a:rPr lang="ru-RU" sz="1200" dirty="0" err="1" smtClean="0"/>
              <a:t>нейронні</a:t>
            </a:r>
            <a:r>
              <a:rPr lang="ru-RU" sz="1200" dirty="0" smtClean="0"/>
              <a:t> </a:t>
            </a:r>
            <a:r>
              <a:rPr lang="ru-RU" sz="1200" dirty="0" err="1" smtClean="0"/>
              <a:t>мережі</a:t>
            </a:r>
            <a:r>
              <a:rPr lang="ru-RU" sz="1200" dirty="0" smtClean="0"/>
              <a:t> </a:t>
            </a:r>
            <a:r>
              <a:rPr lang="ru-RU" sz="1200" dirty="0"/>
              <a:t>з </a:t>
            </a:r>
            <a:r>
              <a:rPr lang="ru-RU" sz="1200" dirty="0" err="1"/>
              <a:t>навчанням</a:t>
            </a:r>
            <a:r>
              <a:rPr lang="ru-RU" sz="1200" dirty="0"/>
              <a:t> без учителя, </a:t>
            </a:r>
            <a:r>
              <a:rPr lang="ru-RU" sz="1200" dirty="0" err="1"/>
              <a:t>що</a:t>
            </a:r>
            <a:r>
              <a:rPr lang="ru-RU" sz="1200" dirty="0"/>
              <a:t> </a:t>
            </a:r>
            <a:r>
              <a:rPr lang="ru-RU" sz="1200" dirty="0" err="1" smtClean="0"/>
              <a:t>виконують</a:t>
            </a:r>
            <a:r>
              <a:rPr lang="ru-RU" sz="1200" dirty="0" smtClean="0"/>
              <a:t> </a:t>
            </a:r>
            <a:r>
              <a:rPr lang="ru-RU" sz="1200" dirty="0" err="1" smtClean="0"/>
              <a:t>завдання</a:t>
            </a:r>
            <a:r>
              <a:rPr lang="ru-RU" sz="1200" dirty="0"/>
              <a:t> </a:t>
            </a:r>
            <a:r>
              <a:rPr lang="ru-RU" sz="1200" dirty="0" err="1" smtClean="0"/>
              <a:t>візуалізації</a:t>
            </a:r>
            <a:r>
              <a:rPr lang="ru-RU" sz="1200" dirty="0" smtClean="0"/>
              <a:t> і </a:t>
            </a:r>
            <a:r>
              <a:rPr lang="ru-RU" sz="1200" dirty="0" err="1" smtClean="0"/>
              <a:t>кластеризації</a:t>
            </a:r>
            <a:r>
              <a:rPr lang="ru-RU" sz="1200" dirty="0" smtClean="0"/>
              <a:t>. Є </a:t>
            </a:r>
            <a:r>
              <a:rPr lang="ru-RU" sz="1200" dirty="0" err="1"/>
              <a:t>однією</a:t>
            </a:r>
            <a:r>
              <a:rPr lang="ru-RU" sz="1200" dirty="0"/>
              <a:t> з </a:t>
            </a:r>
            <a:r>
              <a:rPr lang="ru-RU" sz="1200" dirty="0" err="1"/>
              <a:t>версій</a:t>
            </a:r>
            <a:r>
              <a:rPr lang="ru-RU" sz="1200" dirty="0"/>
              <a:t> </a:t>
            </a:r>
            <a:r>
              <a:rPr lang="ru-RU" sz="1200" dirty="0" err="1"/>
              <a:t>нейронних</a:t>
            </a:r>
            <a:r>
              <a:rPr lang="ru-RU" sz="1200" dirty="0"/>
              <a:t> мереж </a:t>
            </a:r>
            <a:r>
              <a:rPr lang="ru-RU" sz="1200" dirty="0" err="1" smtClean="0"/>
              <a:t>Кохонена</a:t>
            </a:r>
            <a:r>
              <a:rPr lang="ru-RU" sz="1200" dirty="0"/>
              <a:t>)</a:t>
            </a:r>
            <a:endParaRPr lang="uk-UA" sz="1200" dirty="0"/>
          </a:p>
        </p:txBody>
      </p:sp>
      <p:cxnSp>
        <p:nvCxnSpPr>
          <p:cNvPr id="51" name="Прямая со стрелкой 50"/>
          <p:cNvCxnSpPr>
            <a:stCxn id="4" idx="5"/>
            <a:endCxn id="41" idx="0"/>
          </p:cNvCxnSpPr>
          <p:nvPr/>
        </p:nvCxnSpPr>
        <p:spPr>
          <a:xfrm>
            <a:off x="5946768" y="2745673"/>
            <a:ext cx="1721576" cy="11153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03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Нейронні мережі, їх типи та задачі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915816" y="3379387"/>
            <a:ext cx="3164792" cy="1044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b="1" dirty="0" smtClean="0"/>
              <a:t>Задачі нейронних мереж</a:t>
            </a:r>
            <a:endParaRPr lang="uk-UA" sz="1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844824"/>
            <a:ext cx="196129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 smtClean="0"/>
              <a:t>Розпізнавання образів та класифікація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5108198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 smtClean="0"/>
              <a:t>Прийняття рішень та керування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804248" y="5149192"/>
            <a:ext cx="208823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 err="1" smtClean="0"/>
              <a:t>Кластеризація</a:t>
            </a:r>
            <a:endParaRPr lang="uk-UA" sz="1600" dirty="0" smtClean="0"/>
          </a:p>
        </p:txBody>
      </p:sp>
      <p:cxnSp>
        <p:nvCxnSpPr>
          <p:cNvPr id="9" name="Прямая со стрелкой 8"/>
          <p:cNvCxnSpPr>
            <a:stCxn id="4" idx="1"/>
            <a:endCxn id="5" idx="2"/>
          </p:cNvCxnSpPr>
          <p:nvPr/>
        </p:nvCxnSpPr>
        <p:spPr>
          <a:xfrm flipH="1" flipV="1">
            <a:off x="1232169" y="2924944"/>
            <a:ext cx="2147120" cy="6074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4" idx="5"/>
            <a:endCxn id="7" idx="0"/>
          </p:cNvCxnSpPr>
          <p:nvPr/>
        </p:nvCxnSpPr>
        <p:spPr>
          <a:xfrm>
            <a:off x="5617135" y="4271235"/>
            <a:ext cx="2231229" cy="8779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3"/>
            <a:endCxn id="6" idx="0"/>
          </p:cNvCxnSpPr>
          <p:nvPr/>
        </p:nvCxnSpPr>
        <p:spPr>
          <a:xfrm flipH="1">
            <a:off x="1151620" y="4271235"/>
            <a:ext cx="2227669" cy="8369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6444208" y="1844824"/>
            <a:ext cx="244827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err="1" smtClean="0"/>
              <a:t>Прогнозування</a:t>
            </a:r>
            <a:endParaRPr lang="ru-RU" sz="1600" dirty="0" smtClean="0"/>
          </a:p>
        </p:txBody>
      </p:sp>
      <p:cxnSp>
        <p:nvCxnSpPr>
          <p:cNvPr id="51" name="Прямая со стрелкой 50"/>
          <p:cNvCxnSpPr>
            <a:stCxn id="4" idx="7"/>
            <a:endCxn id="41" idx="2"/>
          </p:cNvCxnSpPr>
          <p:nvPr/>
        </p:nvCxnSpPr>
        <p:spPr>
          <a:xfrm flipV="1">
            <a:off x="5617135" y="2924944"/>
            <a:ext cx="2051209" cy="6074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3517563" y="1835733"/>
            <a:ext cx="196129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err="1" smtClean="0"/>
              <a:t>Апроксимація</a:t>
            </a:r>
            <a:endParaRPr lang="uk-UA" sz="1600" dirty="0" smtClean="0"/>
          </a:p>
        </p:txBody>
      </p:sp>
      <p:cxnSp>
        <p:nvCxnSpPr>
          <p:cNvPr id="43" name="Прямая со стрелкой 42"/>
          <p:cNvCxnSpPr>
            <a:stCxn id="4" idx="0"/>
            <a:endCxn id="42" idx="2"/>
          </p:cNvCxnSpPr>
          <p:nvPr/>
        </p:nvCxnSpPr>
        <p:spPr>
          <a:xfrm flipV="1">
            <a:off x="4498212" y="2915853"/>
            <a:ext cx="0" cy="4635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3517563" y="5129241"/>
            <a:ext cx="196129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 smtClean="0"/>
              <a:t>Стиснення даних та асоціативна пам'ять</a:t>
            </a:r>
          </a:p>
        </p:txBody>
      </p:sp>
      <p:cxnSp>
        <p:nvCxnSpPr>
          <p:cNvPr id="50" name="Прямая со стрелкой 49"/>
          <p:cNvCxnSpPr>
            <a:stCxn id="4" idx="4"/>
            <a:endCxn id="49" idx="0"/>
          </p:cNvCxnSpPr>
          <p:nvPr/>
        </p:nvCxnSpPr>
        <p:spPr>
          <a:xfrm>
            <a:off x="4498212" y="4424252"/>
            <a:ext cx="0" cy="704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251520" y="3352946"/>
            <a:ext cx="196129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 smtClean="0"/>
              <a:t>Аналіз даних</a:t>
            </a:r>
          </a:p>
        </p:txBody>
      </p:sp>
      <p:cxnSp>
        <p:nvCxnSpPr>
          <p:cNvPr id="55" name="Прямая со стрелкой 54"/>
          <p:cNvCxnSpPr>
            <a:stCxn id="4" idx="2"/>
            <a:endCxn id="54" idx="3"/>
          </p:cNvCxnSpPr>
          <p:nvPr/>
        </p:nvCxnSpPr>
        <p:spPr>
          <a:xfrm flipH="1" flipV="1">
            <a:off x="2212818" y="3893006"/>
            <a:ext cx="702998" cy="88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6804248" y="3357353"/>
            <a:ext cx="196129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 err="1" smtClean="0"/>
              <a:t>Отимізація</a:t>
            </a:r>
            <a:endParaRPr lang="uk-UA" sz="1600" dirty="0" smtClean="0"/>
          </a:p>
        </p:txBody>
      </p:sp>
      <p:cxnSp>
        <p:nvCxnSpPr>
          <p:cNvPr id="63" name="Прямая со стрелкой 62"/>
          <p:cNvCxnSpPr>
            <a:stCxn id="4" idx="6"/>
            <a:endCxn id="62" idx="1"/>
          </p:cNvCxnSpPr>
          <p:nvPr/>
        </p:nvCxnSpPr>
        <p:spPr>
          <a:xfrm flipV="1">
            <a:off x="6080608" y="3897413"/>
            <a:ext cx="723640" cy="440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85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41" grpId="0" animBg="1"/>
      <p:bldP spid="42" grpId="0" animBg="1"/>
      <p:bldP spid="49" grpId="0" animBg="1"/>
      <p:bldP spid="54" grpId="0" animBg="1"/>
      <p:bldP spid="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Будова </a:t>
            </a:r>
            <a:r>
              <a:rPr lang="ru-RU" dirty="0" err="1" smtClean="0"/>
              <a:t>нейронної</a:t>
            </a:r>
            <a:r>
              <a:rPr lang="ru-RU" dirty="0" smtClean="0"/>
              <a:t> </a:t>
            </a:r>
            <a:r>
              <a:rPr lang="ru-RU" dirty="0" err="1" smtClean="0"/>
              <a:t>мержі</a:t>
            </a:r>
            <a:endParaRPr lang="uk-UA" dirty="0"/>
          </a:p>
        </p:txBody>
      </p:sp>
      <p:sp>
        <p:nvSpPr>
          <p:cNvPr id="4" name="Овал 3"/>
          <p:cNvSpPr/>
          <p:nvPr/>
        </p:nvSpPr>
        <p:spPr>
          <a:xfrm>
            <a:off x="251789" y="1974283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r>
              <a:rPr lang="en-US" sz="1100" dirty="0" smtClean="0"/>
              <a:t>1</a:t>
            </a:r>
            <a:endParaRPr lang="uk-UA" sz="1100" dirty="0"/>
          </a:p>
        </p:txBody>
      </p:sp>
      <p:sp>
        <p:nvSpPr>
          <p:cNvPr id="6" name="Овал 5"/>
          <p:cNvSpPr/>
          <p:nvPr/>
        </p:nvSpPr>
        <p:spPr>
          <a:xfrm>
            <a:off x="301929" y="3454001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r>
              <a:rPr lang="en-US" sz="1100" dirty="0"/>
              <a:t>2</a:t>
            </a:r>
            <a:endParaRPr lang="uk-UA" sz="1100" dirty="0"/>
          </a:p>
        </p:txBody>
      </p:sp>
      <p:sp>
        <p:nvSpPr>
          <p:cNvPr id="11" name="Овал 10"/>
          <p:cNvSpPr/>
          <p:nvPr/>
        </p:nvSpPr>
        <p:spPr>
          <a:xfrm>
            <a:off x="2294854" y="1831524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sz="1100" dirty="0" smtClean="0"/>
              <a:t>1</a:t>
            </a:r>
            <a:endParaRPr lang="uk-UA" sz="1100" dirty="0"/>
          </a:p>
        </p:txBody>
      </p:sp>
      <p:sp>
        <p:nvSpPr>
          <p:cNvPr id="12" name="Овал 11"/>
          <p:cNvSpPr/>
          <p:nvPr/>
        </p:nvSpPr>
        <p:spPr>
          <a:xfrm>
            <a:off x="2314560" y="3616296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sz="1100" dirty="0" smtClean="0"/>
              <a:t>2</a:t>
            </a:r>
            <a:endParaRPr lang="uk-UA" sz="1100" dirty="0"/>
          </a:p>
        </p:txBody>
      </p:sp>
      <p:sp>
        <p:nvSpPr>
          <p:cNvPr id="13" name="Овал 12"/>
          <p:cNvSpPr/>
          <p:nvPr/>
        </p:nvSpPr>
        <p:spPr>
          <a:xfrm>
            <a:off x="3734333" y="2695057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endParaRPr lang="uk-UA" sz="1100" dirty="0"/>
          </a:p>
        </p:txBody>
      </p:sp>
      <p:cxnSp>
        <p:nvCxnSpPr>
          <p:cNvPr id="14" name="Прямая соединительная линия 13"/>
          <p:cNvCxnSpPr>
            <a:stCxn id="4" idx="6"/>
            <a:endCxn id="11" idx="2"/>
          </p:cNvCxnSpPr>
          <p:nvPr/>
        </p:nvCxnSpPr>
        <p:spPr>
          <a:xfrm flipV="1">
            <a:off x="1187893" y="2299576"/>
            <a:ext cx="1106961" cy="1427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4" idx="6"/>
            <a:endCxn id="12" idx="2"/>
          </p:cNvCxnSpPr>
          <p:nvPr/>
        </p:nvCxnSpPr>
        <p:spPr>
          <a:xfrm>
            <a:off x="1187893" y="2442335"/>
            <a:ext cx="1126667" cy="16420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6" idx="6"/>
            <a:endCxn id="12" idx="2"/>
          </p:cNvCxnSpPr>
          <p:nvPr/>
        </p:nvCxnSpPr>
        <p:spPr>
          <a:xfrm>
            <a:off x="1238033" y="3922053"/>
            <a:ext cx="1076527" cy="16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6" idx="6"/>
            <a:endCxn id="11" idx="2"/>
          </p:cNvCxnSpPr>
          <p:nvPr/>
        </p:nvCxnSpPr>
        <p:spPr>
          <a:xfrm flipV="1">
            <a:off x="1238033" y="2299576"/>
            <a:ext cx="1056821" cy="1622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>
            <a:stCxn id="11" idx="6"/>
            <a:endCxn id="13" idx="1"/>
          </p:cNvCxnSpPr>
          <p:nvPr/>
        </p:nvCxnSpPr>
        <p:spPr>
          <a:xfrm>
            <a:off x="3230958" y="2299576"/>
            <a:ext cx="640464" cy="5325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12" idx="6"/>
            <a:endCxn id="13" idx="3"/>
          </p:cNvCxnSpPr>
          <p:nvPr/>
        </p:nvCxnSpPr>
        <p:spPr>
          <a:xfrm flipV="1">
            <a:off x="3250664" y="3494072"/>
            <a:ext cx="620758" cy="5902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076056" y="1512744"/>
            <a:ext cx="37977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cs typeface="Times New Roman" pitchFamily="18" charset="0"/>
              </a:rPr>
              <a:t>Нейрон </a:t>
            </a:r>
            <a:r>
              <a:rPr lang="en-US" sz="1400" dirty="0" smtClean="0">
                <a:cs typeface="Times New Roman" pitchFamily="18" charset="0"/>
              </a:rPr>
              <a:t>(I, H, O)</a:t>
            </a:r>
            <a:r>
              <a:rPr lang="uk-UA" sz="1400" dirty="0" smtClean="0">
                <a:cs typeface="Times New Roman" pitchFamily="18" charset="0"/>
              </a:rPr>
              <a:t>– </a:t>
            </a:r>
            <a:r>
              <a:rPr lang="ru-RU" sz="1400" dirty="0" smtClean="0">
                <a:cs typeface="Times New Roman" pitchFamily="18" charset="0"/>
              </a:rPr>
              <a:t>є </a:t>
            </a:r>
            <a:r>
              <a:rPr lang="uk-UA" sz="1400" dirty="0" smtClean="0">
                <a:cs typeface="Times New Roman" pitchFamily="18" charset="0"/>
              </a:rPr>
              <a:t>обчислювальною одиницею мережі, він отримує </a:t>
            </a:r>
            <a:r>
              <a:rPr lang="uk-UA" sz="1400" dirty="0">
                <a:cs typeface="Times New Roman" pitchFamily="18" charset="0"/>
              </a:rPr>
              <a:t>інформацію, виконує над нею прості обчислення та передає її наступному </a:t>
            </a:r>
            <a:r>
              <a:rPr lang="uk-UA" sz="1400" dirty="0" smtClean="0">
                <a:cs typeface="Times New Roman" pitchFamily="18" charset="0"/>
              </a:rPr>
              <a:t>нейрону</a:t>
            </a:r>
            <a:r>
              <a:rPr lang="en-US" sz="1400" dirty="0">
                <a:cs typeface="Times New Roman" pitchFamily="18" charset="0"/>
              </a:rPr>
              <a:t>.</a:t>
            </a:r>
            <a:r>
              <a:rPr lang="uk-UA" sz="1400" dirty="0" smtClean="0">
                <a:cs typeface="Times New Roman" pitchFamily="18" charset="0"/>
              </a:rPr>
              <a:t> </a:t>
            </a:r>
            <a:r>
              <a:rPr lang="uk-UA" sz="1400" dirty="0">
                <a:cs typeface="Times New Roman" pitchFamily="18" charset="0"/>
              </a:rPr>
              <a:t>Нейрони оперують числами у діапазонах [0, 1] або [-1, 1].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60903" y="2930249"/>
            <a:ext cx="37977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Вага </a:t>
            </a:r>
            <a:r>
              <a:rPr lang="uk-UA" sz="1400" dirty="0" smtClean="0"/>
              <a:t>нейрона </a:t>
            </a:r>
            <a:r>
              <a:rPr lang="en-US" sz="1400" dirty="0" smtClean="0"/>
              <a:t>(W) </a:t>
            </a:r>
            <a:r>
              <a:rPr lang="uk-UA" sz="1400" dirty="0" smtClean="0"/>
              <a:t>– </a:t>
            </a:r>
            <a:r>
              <a:rPr lang="uk-UA" sz="1400" dirty="0"/>
              <a:t>за її допомогою змінюються вхідні дані коли передаються від одного нейрона до іншого. Чим більше вага нейрона, тим більше значення має його інформація. Сукупність усіх ваг нейронної мережі – матриця ваг – мозок всієї системи. Завдяки ним виконується обробка даних. </a:t>
            </a:r>
            <a:endParaRPr lang="uk-UA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228191" y="19939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sz="1100" dirty="0" smtClean="0"/>
              <a:t>1</a:t>
            </a:r>
            <a:endParaRPr lang="uk-UA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873610" y="268049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ru-RU" sz="1100" dirty="0"/>
              <a:t>2</a:t>
            </a:r>
            <a:endParaRPr lang="uk-UA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873610" y="32282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ru-RU" sz="1100" dirty="0" smtClean="0"/>
              <a:t>3</a:t>
            </a:r>
            <a:endParaRPr lang="uk-UA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265735" y="398629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ru-RU" sz="1100" dirty="0"/>
              <a:t>4</a:t>
            </a:r>
            <a:endParaRPr lang="uk-UA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412302" y="219652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ru-RU" sz="1100" dirty="0" smtClean="0"/>
              <a:t>5</a:t>
            </a:r>
            <a:endParaRPr lang="uk-UA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511382" y="37150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ru-RU" sz="1100" dirty="0" smtClean="0"/>
              <a:t>6</a:t>
            </a:r>
            <a:endParaRPr lang="uk-UA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1266510" y="5022481"/>
                <a:ext cx="6646243" cy="494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sz="24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uk-UA" sz="2400" i="1">
                              <a:latin typeface="Cambria Math"/>
                            </a:rPr>
                            <m:t>𝑖𝑛𝑝𝑢𝑡</m:t>
                          </m:r>
                        </m:sub>
                      </m:sSub>
                      <m:r>
                        <a:rPr lang="uk-UA" sz="2400" i="1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ru-RU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uk-UA" sz="2400" i="1">
                              <a:latin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uk-UA" sz="2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ru-RU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uk-UA" sz="2400" i="1">
                              <a:latin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uk-UA" sz="2400" i="1">
                          <a:latin typeface="Cambria Math"/>
                        </a:rPr>
                        <m:t>+⋯+</m:t>
                      </m:r>
                      <m:d>
                        <m:dPr>
                          <m:ctrlPr>
                            <a:rPr lang="ru-RU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uk-UA" sz="2400" i="1">
                              <a:latin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uk-UA" sz="2400"/>
                        <m:t>,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510" y="5022481"/>
                <a:ext cx="6646243" cy="494751"/>
              </a:xfrm>
              <a:prstGeom prst="rect">
                <a:avLst/>
              </a:prstGeom>
              <a:blipFill rotWithShape="1">
                <a:blip r:embed="rId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TextBox 161"/>
          <p:cNvSpPr txBox="1"/>
          <p:nvPr/>
        </p:nvSpPr>
        <p:spPr>
          <a:xfrm>
            <a:off x="107504" y="5517232"/>
            <a:ext cx="88569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/>
              <a:t>де </a:t>
            </a:r>
            <a:r>
              <a:rPr lang="uk-UA" sz="1400" dirty="0" err="1"/>
              <a:t>H</a:t>
            </a:r>
            <a:r>
              <a:rPr lang="uk-UA" sz="1400" baseline="-25000" dirty="0" err="1"/>
              <a:t>input</a:t>
            </a:r>
            <a:r>
              <a:rPr lang="uk-UA" sz="1400" dirty="0"/>
              <a:t> – прихований нейрон, I – вхідні дані, w – вага нейрона, n – кількість попередніх нейронів (і ваг нейронів відповідно). Таким чином, дані передаються від нейрона до нейрона, доки не дійдуть до вихідного шару. Під час ініціалізації нейронної мережі, ваги розставляються у випадковому порядку. Процес зміни ваг для досягнення результату називається навчанням або тренуванням нейронної мережі.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/>
              <p:cNvSpPr txBox="1"/>
              <p:nvPr/>
            </p:nvSpPr>
            <p:spPr>
              <a:xfrm>
                <a:off x="3261838" y="4740674"/>
                <a:ext cx="2379306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uk-UA" i="1">
                              <a:latin typeface="Cambria Math"/>
                            </a:rPr>
                            <m:t>𝑖𝑛𝑝𝑢𝑡</m:t>
                          </m:r>
                        </m:sub>
                      </m:sSub>
                      <m:r>
                        <a:rPr lang="uk-UA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uk-UA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88" name="TextBox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838" y="4740674"/>
                <a:ext cx="2379306" cy="84856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73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" decel="100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50" accel="100000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450" decel="100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1" grpId="0" animBg="1"/>
      <p:bldP spid="12" grpId="0" animBg="1"/>
      <p:bldP spid="13" grpId="0" animBg="1"/>
      <p:bldP spid="77" grpId="0"/>
      <p:bldP spid="80" grpId="0"/>
      <p:bldP spid="101" grpId="0"/>
      <p:bldP spid="102" grpId="0"/>
      <p:bldP spid="103" grpId="0"/>
      <p:bldP spid="104" grpId="0"/>
      <p:bldP spid="105" grpId="0"/>
      <p:bldP spid="106" grpId="0"/>
      <p:bldP spid="161" grpId="0"/>
      <p:bldP spid="161" grpId="1"/>
      <p:bldP spid="162" grpId="0"/>
      <p:bldP spid="1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Будова </a:t>
            </a:r>
            <a:r>
              <a:rPr lang="ru-RU" dirty="0" err="1"/>
              <a:t>нейронної</a:t>
            </a:r>
            <a:r>
              <a:rPr lang="ru-RU" dirty="0"/>
              <a:t> </a:t>
            </a:r>
            <a:r>
              <a:rPr lang="ru-RU" dirty="0" err="1"/>
              <a:t>мержі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53808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uk-UA" sz="1800" dirty="0"/>
              <a:t>Функція </a:t>
            </a:r>
            <a:r>
              <a:rPr lang="uk-UA" sz="1800" dirty="0" smtClean="0"/>
              <a:t>активації </a:t>
            </a:r>
            <a:r>
              <a:rPr lang="uk-UA" sz="1800" dirty="0"/>
              <a:t>– функція нормалізування вхідних даних </a:t>
            </a:r>
            <a:r>
              <a:rPr lang="uk-UA" sz="1800" dirty="0" smtClean="0"/>
              <a:t>нейрона</a:t>
            </a:r>
            <a:r>
              <a:rPr lang="en-US" sz="1800" dirty="0" smtClean="0"/>
              <a:t>.</a:t>
            </a:r>
            <a:endParaRPr lang="ru-RU" sz="1800" dirty="0"/>
          </a:p>
        </p:txBody>
      </p:sp>
      <p:pic>
        <p:nvPicPr>
          <p:cNvPr id="1026" name="Picture 2" descr="C:\Users\Nightmare God\Статья и Доклад на конференцию. Искуственные нейронные сети и их польза в ИКТ\pic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281388"/>
            <a:ext cx="3132348" cy="278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ightmare God\Статья и Доклад на конференцию. Искуственные нейронные сети и их польза в ИКТ\pic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281388"/>
            <a:ext cx="3123069" cy="278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5229200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dirty="0"/>
              <a:t>Сигмоїд або логістична </a:t>
            </a:r>
            <a:r>
              <a:rPr lang="uk-UA" dirty="0" smtClean="0"/>
              <a:t>функція</a:t>
            </a:r>
            <a:r>
              <a:rPr lang="en-US" dirty="0" smtClean="0"/>
              <a:t> – </a:t>
            </a:r>
            <a:r>
              <a:rPr lang="uk-UA" dirty="0" smtClean="0"/>
              <a:t>використовується </a:t>
            </a:r>
            <a:r>
              <a:rPr lang="uk-UA" dirty="0"/>
              <a:t>найчастіше. Діапазон значень [0, 1</a:t>
            </a:r>
            <a:r>
              <a:rPr lang="uk-UA" dirty="0" smtClean="0"/>
              <a:t>]</a:t>
            </a:r>
            <a:r>
              <a:rPr lang="en-US" dirty="0"/>
              <a:t>.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5157192"/>
            <a:ext cx="4392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Гіперболічний тангенс</a:t>
            </a:r>
            <a:r>
              <a:rPr lang="en-US" dirty="0" smtClean="0"/>
              <a:t> – </a:t>
            </a:r>
            <a:r>
              <a:rPr lang="uk-UA" dirty="0" smtClean="0"/>
              <a:t>використовується у </a:t>
            </a:r>
            <a:r>
              <a:rPr lang="uk-UA" dirty="0"/>
              <a:t>випадку, коли значення можуть бути від'ємними та додатними, так як діапазон функції [-1, 1].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0626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Навчання</a:t>
            </a:r>
            <a:r>
              <a:rPr lang="ru-RU" dirty="0" smtClean="0"/>
              <a:t> </a:t>
            </a:r>
            <a:r>
              <a:rPr lang="ru-RU" dirty="0" err="1" smtClean="0"/>
              <a:t>нейронної</a:t>
            </a:r>
            <a:r>
              <a:rPr lang="ru-RU" dirty="0" smtClean="0"/>
              <a:t> </a:t>
            </a:r>
            <a:r>
              <a:rPr lang="ru-RU" dirty="0" err="1" smtClean="0"/>
              <a:t>мережі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3058360"/>
          </a:xfrm>
        </p:spPr>
        <p:txBody>
          <a:bodyPr>
            <a:noAutofit/>
          </a:bodyPr>
          <a:lstStyle/>
          <a:p>
            <a:pPr marL="64008" indent="457200" algn="just">
              <a:buNone/>
            </a:pPr>
            <a:r>
              <a:rPr lang="uk-UA" sz="1400" dirty="0" smtClean="0"/>
              <a:t>Тренувальна </a:t>
            </a:r>
            <a:r>
              <a:rPr lang="uk-UA" sz="1400" dirty="0"/>
              <a:t>вибірка – </a:t>
            </a:r>
            <a:r>
              <a:rPr lang="uk-UA" sz="1400" dirty="0" smtClean="0"/>
              <a:t>послідовність</a:t>
            </a:r>
            <a:r>
              <a:rPr lang="en-US" sz="1400" dirty="0" smtClean="0"/>
              <a:t> </a:t>
            </a:r>
            <a:r>
              <a:rPr lang="uk-UA" sz="1400" dirty="0" smtClean="0"/>
              <a:t>даних</a:t>
            </a:r>
            <a:r>
              <a:rPr lang="uk-UA" sz="1400" dirty="0"/>
              <a:t>, якими оперує нейронна </a:t>
            </a:r>
            <a:r>
              <a:rPr lang="uk-UA" sz="1400" dirty="0" smtClean="0"/>
              <a:t>мережа.</a:t>
            </a:r>
            <a:endParaRPr lang="en-US" sz="1400" dirty="0" smtClean="0"/>
          </a:p>
          <a:p>
            <a:pPr marL="64008" indent="457200" algn="just">
              <a:buNone/>
            </a:pPr>
            <a:r>
              <a:rPr lang="uk-UA" sz="1400" dirty="0" smtClean="0"/>
              <a:t>Ітерація </a:t>
            </a:r>
            <a:r>
              <a:rPr lang="uk-UA" sz="1400" dirty="0"/>
              <a:t>– лічильник, який збільшується кожний раз, коли мережа проходить одну тренувальну вибірку або кількість пройдених тренувальних </a:t>
            </a:r>
            <a:r>
              <a:rPr lang="uk-UA" sz="1400" dirty="0" smtClean="0"/>
              <a:t>вибірок.</a:t>
            </a:r>
            <a:endParaRPr lang="en-US" sz="1400" dirty="0" smtClean="0"/>
          </a:p>
          <a:p>
            <a:pPr marL="64008" indent="457200" algn="just">
              <a:buNone/>
            </a:pPr>
            <a:endParaRPr lang="en-US" sz="1400" dirty="0" smtClean="0"/>
          </a:p>
          <a:p>
            <a:pPr marL="64008" indent="457200" algn="just">
              <a:buNone/>
            </a:pPr>
            <a:r>
              <a:rPr lang="uk-UA" sz="1400" dirty="0" smtClean="0"/>
              <a:t>Епоха </a:t>
            </a:r>
            <a:r>
              <a:rPr lang="uk-UA" sz="1400" dirty="0"/>
              <a:t>– при ініціалізації нейронної мережі ця величина встановлюється в 0. З кожною ітерацією вона збільшується. Чим вона більша, тим краще мережа натренована, тим краще її результат. Важливо не плутати ітерацію та епоху та розуміти послідовність </a:t>
            </a:r>
            <a:r>
              <a:rPr lang="uk-UA" sz="1400" dirty="0" err="1"/>
              <a:t>інкремента</a:t>
            </a:r>
            <a:r>
              <a:rPr lang="uk-UA" sz="1400" dirty="0"/>
              <a:t>. Спочатку n разів збільшується ітерація, тільки потім епоха</a:t>
            </a:r>
            <a:r>
              <a:rPr lang="uk-UA" sz="1400" dirty="0" smtClean="0"/>
              <a:t>.</a:t>
            </a:r>
            <a:endParaRPr lang="en-US" sz="1400" dirty="0" smtClean="0"/>
          </a:p>
          <a:p>
            <a:pPr marL="64008" indent="457200" algn="just">
              <a:buNone/>
            </a:pPr>
            <a:endParaRPr lang="en-US" sz="1400" dirty="0" smtClean="0"/>
          </a:p>
          <a:p>
            <a:pPr marL="64008" indent="457200" algn="just">
              <a:buNone/>
            </a:pPr>
            <a:r>
              <a:rPr lang="uk-UA" sz="1400" dirty="0"/>
              <a:t>Помилка – процентна величина, що відображає різницю між очікуваною та отриманою відповіддю, яка  формується кожну епоху та має зменшуватись. Потім, або возводиться в квадрат, або вираховується квадратний тангенс цієї різниці. Отримане число ділиться на кількість тренувальних вибірок.</a:t>
            </a:r>
            <a:endParaRPr lang="en-US" sz="1400" dirty="0"/>
          </a:p>
          <a:p>
            <a:pPr marL="64008" indent="457200" algn="just">
              <a:buNone/>
            </a:pPr>
            <a:endParaRPr lang="en-US" sz="1400" dirty="0" smtClean="0"/>
          </a:p>
          <a:p>
            <a:pPr indent="457200" algn="just"/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5937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648</TotalTime>
  <Words>1153</Words>
  <Application>Microsoft Office PowerPoint</Application>
  <PresentationFormat>Экран (4:3)</PresentationFormat>
  <Paragraphs>109</Paragraphs>
  <Slides>15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Яркая</vt:lpstr>
      <vt:lpstr>Математична база штучних нейронних мереж</vt:lpstr>
      <vt:lpstr>Зміст</vt:lpstr>
      <vt:lpstr>Нейронні мережі, їх типи та задачі</vt:lpstr>
      <vt:lpstr>Нейронні мережі, їх типи та задачі</vt:lpstr>
      <vt:lpstr>Нейронні мережі, їх типи та задачі</vt:lpstr>
      <vt:lpstr>Нейронні мережі, їх типи та задачі</vt:lpstr>
      <vt:lpstr>Будова нейронної мержі</vt:lpstr>
      <vt:lpstr>Будова нейронної мержі</vt:lpstr>
      <vt:lpstr>Навчання нейронної мережі</vt:lpstr>
      <vt:lpstr>Навчання нейронної мережі</vt:lpstr>
      <vt:lpstr>Навчання нейронної мережі</vt:lpstr>
      <vt:lpstr>Навчання нейронної мережі</vt:lpstr>
      <vt:lpstr>Резюме</vt:lpstr>
      <vt:lpstr>Дякую за увагу!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Математична база штучних нейронних мереж</dc:title>
  <dc:creator>Евгений Моруженко</dc:creator>
  <cp:lastModifiedBy>Евгений Моруженко</cp:lastModifiedBy>
  <cp:revision>68</cp:revision>
  <dcterms:created xsi:type="dcterms:W3CDTF">2018-10-05T05:22:47Z</dcterms:created>
  <dcterms:modified xsi:type="dcterms:W3CDTF">2018-10-27T19:09:02Z</dcterms:modified>
</cp:coreProperties>
</file>