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0" r:id="rId10"/>
    <p:sldId id="264" r:id="rId11"/>
    <p:sldId id="262" r:id="rId12"/>
    <p:sldId id="266" r:id="rId13"/>
    <p:sldId id="269" r:id="rId14"/>
    <p:sldId id="271" r:id="rId15"/>
    <p:sldId id="270" r:id="rId16"/>
    <p:sldId id="267" r:id="rId17"/>
    <p:sldId id="268" r:id="rId18"/>
    <p:sldId id="272" r:id="rId19"/>
    <p:sldId id="291" r:id="rId20"/>
    <p:sldId id="292" r:id="rId21"/>
    <p:sldId id="293" r:id="rId22"/>
    <p:sldId id="294" r:id="rId23"/>
    <p:sldId id="295" r:id="rId24"/>
    <p:sldId id="296" r:id="rId25"/>
    <p:sldId id="297" r:id="rId26"/>
    <p:sldId id="276"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22" r:id="rId41"/>
    <p:sldId id="298" r:id="rId42"/>
    <p:sldId id="310" r:id="rId43"/>
    <p:sldId id="311" r:id="rId44"/>
    <p:sldId id="312" r:id="rId45"/>
    <p:sldId id="313" r:id="rId46"/>
    <p:sldId id="314" r:id="rId47"/>
    <p:sldId id="301" r:id="rId48"/>
    <p:sldId id="315" r:id="rId49"/>
    <p:sldId id="302" r:id="rId50"/>
    <p:sldId id="316" r:id="rId51"/>
    <p:sldId id="317" r:id="rId52"/>
    <p:sldId id="318" r:id="rId53"/>
    <p:sldId id="304" r:id="rId54"/>
    <p:sldId id="319" r:id="rId55"/>
    <p:sldId id="320" r:id="rId56"/>
    <p:sldId id="305" r:id="rId57"/>
    <p:sldId id="306" r:id="rId58"/>
    <p:sldId id="303" r:id="rId59"/>
    <p:sldId id="321" r:id="rId60"/>
    <p:sldId id="307" r:id="rId61"/>
    <p:sldId id="308" r:id="rId62"/>
    <p:sldId id="309" r:id="rId63"/>
    <p:sldId id="323" r:id="rId64"/>
    <p:sldId id="328" r:id="rId65"/>
    <p:sldId id="327" r:id="rId66"/>
    <p:sldId id="329" r:id="rId67"/>
    <p:sldId id="324" r:id="rId68"/>
    <p:sldId id="325" r:id="rId69"/>
    <p:sldId id="330" r:id="rId70"/>
    <p:sldId id="33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61EDA-B826-4E22-8465-43470A4FDB55}" v="1" dt="2023-08-14T13:35:57.405"/>
    <p1510:client id="{A2E34BDB-CF83-4CB5-96D0-8400D0204986}" v="1" dt="2023-08-18T13:03:04.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27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NA LIMBU" userId="S::srijana.5428@kistcollege.edu.np::1b6bb47d-5574-4df9-9e18-9053c2ac11d8" providerId="AD" clId="Web-{A2E34BDB-CF83-4CB5-96D0-8400D0204986}"/>
    <pc:docChg chg="sldOrd">
      <pc:chgData name="SRIJANA LIMBU" userId="S::srijana.5428@kistcollege.edu.np::1b6bb47d-5574-4df9-9e18-9053c2ac11d8" providerId="AD" clId="Web-{A2E34BDB-CF83-4CB5-96D0-8400D0204986}" dt="2023-08-18T13:03:04.851" v="0"/>
      <pc:docMkLst>
        <pc:docMk/>
      </pc:docMkLst>
      <pc:sldChg chg="ord">
        <pc:chgData name="SRIJANA LIMBU" userId="S::srijana.5428@kistcollege.edu.np::1b6bb47d-5574-4df9-9e18-9053c2ac11d8" providerId="AD" clId="Web-{A2E34BDB-CF83-4CB5-96D0-8400D0204986}" dt="2023-08-18T13:03:04.851" v="0"/>
        <pc:sldMkLst>
          <pc:docMk/>
          <pc:sldMk cId="0" sldId="270"/>
        </pc:sldMkLst>
      </pc:sldChg>
    </pc:docChg>
  </pc:docChgLst>
  <pc:docChgLst>
    <pc:chgData name="SRIJANA LIMBU" userId="S::srijana.5428@kistcollege.edu.np::1b6bb47d-5574-4df9-9e18-9053c2ac11d8" providerId="AD" clId="Web-{1B261EDA-B826-4E22-8465-43470A4FDB55}"/>
    <pc:docChg chg="sldOrd">
      <pc:chgData name="SRIJANA LIMBU" userId="S::srijana.5428@kistcollege.edu.np::1b6bb47d-5574-4df9-9e18-9053c2ac11d8" providerId="AD" clId="Web-{1B261EDA-B826-4E22-8465-43470A4FDB55}" dt="2023-08-14T13:35:57.389" v="0"/>
      <pc:docMkLst>
        <pc:docMk/>
      </pc:docMkLst>
      <pc:sldChg chg="ord">
        <pc:chgData name="SRIJANA LIMBU" userId="S::srijana.5428@kistcollege.edu.np::1b6bb47d-5574-4df9-9e18-9053c2ac11d8" providerId="AD" clId="Web-{1B261EDA-B826-4E22-8465-43470A4FDB55}" dt="2023-08-14T13:35:57.389" v="0"/>
        <pc:sldMkLst>
          <pc:docMk/>
          <pc:sldMk cId="0"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Research Methodology </a:t>
            </a:r>
          </a:p>
        </p:txBody>
      </p:sp>
      <p:sp>
        <p:nvSpPr>
          <p:cNvPr id="3" name="Subtitle 2"/>
          <p:cNvSpPr>
            <a:spLocks noGrp="1"/>
          </p:cNvSpPr>
          <p:nvPr>
            <p:ph type="subTitle" idx="1"/>
          </p:nvPr>
        </p:nvSpPr>
        <p:spPr/>
        <p:txBody>
          <a:bodyPr/>
          <a:lstStyle/>
          <a:p>
            <a:r>
              <a:rPr lang="en-US" dirty="0"/>
              <a:t>Mukunda Dahal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US" dirty="0"/>
              <a:t>Fundamental research, also known as basic research, aims to expand our understanding of the fundamental principles and underlying concepts of a particular phenomenon. The primary goal is to gain knowledge for the sake of knowledge itself, without any immediate practical application. This type of research often lays the groundwork for future applied research.</a:t>
            </a:r>
          </a:p>
          <a:p>
            <a:pPr algn="just"/>
            <a:r>
              <a:rPr lang="en-US" dirty="0"/>
              <a:t>For example: Imagine a group of economists conducting a study to understand the underlying factors that influence consumer behavior and spending patterns during economic downturns. They might analyze historical data, conduct surveys, and study psychological and sociological aspects to uncover fundamental principles that drive consumer decisions during tough economic times. This research contributes to a deeper theoretical understanding of how economic factors interact with human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6705600"/>
          </a:xfrm>
        </p:spPr>
        <p:txBody>
          <a:bodyPr>
            <a:normAutofit fontScale="70000" lnSpcReduction="20000"/>
          </a:bodyPr>
          <a:lstStyle/>
          <a:p>
            <a:pPr algn="just"/>
            <a:r>
              <a:rPr lang="en-US" dirty="0"/>
              <a:t>In this scenario, the researchers might:</a:t>
            </a:r>
          </a:p>
          <a:p>
            <a:pPr algn="just"/>
            <a:r>
              <a:rPr lang="en-US" b="1" dirty="0"/>
              <a:t>Explore Biometric Authentication: </a:t>
            </a:r>
            <a:r>
              <a:rPr lang="en-US" dirty="0"/>
              <a:t>They could investigate the use of biometric data, such as fingerprints or facial recognition, as a secure method for users to access their online accounts. The team would study how these biometric measures can be integrated seamlessly into banking applications while ensuring user privacy.</a:t>
            </a:r>
          </a:p>
          <a:p>
            <a:pPr algn="just"/>
            <a:r>
              <a:rPr lang="en-US" b="1" dirty="0"/>
              <a:t>Develop Behavioral Analytics: </a:t>
            </a:r>
            <a:r>
              <a:rPr lang="en-US" dirty="0"/>
              <a:t>The researchers might develop algorithms that analyze user behavior patterns, such as typing speed and mouse movement, to detect potential unauthorized access attempts. By continuously monitoring and learning from user behavior, the system can identify suspicious activities and trigger additional security measures.</a:t>
            </a:r>
          </a:p>
          <a:p>
            <a:pPr algn="just"/>
            <a:r>
              <a:rPr lang="en-US" b="1" dirty="0"/>
              <a:t>Implement Multi-Factor Authentication (MFA): </a:t>
            </a:r>
            <a:r>
              <a:rPr lang="en-US" dirty="0"/>
              <a:t>The team could design and test innovative multi-factor authentication methods, combining something the user knows (password), something the user has (mobile device), and something the user is (biometric data). They would assess the usability and effectiveness of different MFA approaches to ensure a balance between security and user convenience.</a:t>
            </a:r>
          </a:p>
          <a:p>
            <a:pPr algn="just"/>
            <a:r>
              <a:rPr lang="en-US" b="1" dirty="0"/>
              <a:t>Collaborate with Financial Institutions: </a:t>
            </a:r>
            <a:r>
              <a:rPr lang="en-US" dirty="0"/>
              <a:t>The researchers may partner with banks and financial institutions to conduct real-world testing and implementation of the new security measures. This collaboration allows them to gather feedback, fine-tune the solutions, and address any practical challenges that arise.</a:t>
            </a:r>
          </a:p>
          <a:p>
            <a:pPr algn="just"/>
            <a:r>
              <a:rPr lang="en-US" dirty="0"/>
              <a:t>The goal of this applied research is to develop and implement practical solutions that directly address the pressing security concerns faced by online banking platforms. The research outcomes could lead to more secure and user-friendly online banking experiences, reducing the risk of </a:t>
            </a:r>
            <a:r>
              <a:rPr lang="en-US" dirty="0" err="1"/>
              <a:t>cyberattacks</a:t>
            </a:r>
            <a:r>
              <a:rPr lang="en-US" dirty="0"/>
              <a:t> and protecting users' financial information.</a:t>
            </a:r>
          </a:p>
          <a:p>
            <a:pPr algn="just"/>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gn="just"/>
            <a:r>
              <a:rPr lang="en-US" dirty="0"/>
              <a:t>Applied research focuses on using the knowledge gained from fundamental research to address specific real-world problems or develop practical solutions. The primary goal is to solve practical issues and improve existing processes or products.</a:t>
            </a:r>
          </a:p>
          <a:p>
            <a:pPr algn="just"/>
            <a:r>
              <a:rPr lang="en-US" dirty="0"/>
              <a:t>Applied Research in IT:</a:t>
            </a:r>
          </a:p>
          <a:p>
            <a:pPr algn="just"/>
            <a:r>
              <a:rPr lang="en-US" dirty="0"/>
              <a:t>Imagine a team of IT researchers working on improving </a:t>
            </a:r>
            <a:r>
              <a:rPr lang="en-US" dirty="0" err="1"/>
              <a:t>cybersecurity</a:t>
            </a:r>
            <a:r>
              <a:rPr lang="en-US" dirty="0"/>
              <a:t> measures for online banking platforms. They could be conducting applied research to develop advanced authentication methods that enhance the security of user accounts and financial transactions.</a:t>
            </a:r>
          </a:p>
          <a:p>
            <a:pPr algn="just"/>
            <a:endParaRPr lang="en-US" dirty="0"/>
          </a:p>
          <a:p>
            <a:pPr algn="just"/>
            <a:endParaRPr lang="en-US" dirty="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undamental versus applied research | Psychology for UPSC Optional (Notes)"/>
          <p:cNvPicPr>
            <a:picLocks noChangeAspect="1" noChangeArrowheads="1"/>
          </p:cNvPicPr>
          <p:nvPr/>
        </p:nvPicPr>
        <p:blipFill>
          <a:blip r:embed="rId2"/>
          <a:srcRect/>
          <a:stretch>
            <a:fillRect/>
          </a:stretch>
        </p:blipFill>
        <p:spPr bwMode="auto">
          <a:xfrm>
            <a:off x="457200" y="685800"/>
            <a:ext cx="8077200" cy="578041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3000" b="1" dirty="0"/>
              <a:t>Quantitative Research VS Qualitative Research </a:t>
            </a:r>
            <a:br>
              <a:rPr lang="en-US" sz="3000" b="1" dirty="0"/>
            </a:br>
            <a:endParaRPr lang="en-US" sz="3000" b="1"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lgn="just"/>
            <a:r>
              <a:rPr lang="en-US" dirty="0"/>
              <a:t>Quantitative research is all about numbers and data. It focuses on collecting and analyzing numerical information to identify patterns, trends, and relationships. This type of research aims to answer specific questions and test hypotheses using measurable data.</a:t>
            </a:r>
          </a:p>
          <a:p>
            <a:pPr algn="just"/>
            <a:r>
              <a:rPr lang="en-US" dirty="0"/>
              <a:t>For Example: Imagine a researcher is studying the relationship between hours of study and exam scores among high school students. They collect data from a large group of students, noting how many hours each student studied and their corresponding exam scores. By analyzing the data, the researcher can determine if there's a statistical correlation between study hours and exam performance. For instance, they might find that students who study more tend to have higher exam scores.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pPr algn="just"/>
            <a:r>
              <a:rPr lang="en-US" dirty="0"/>
              <a:t>Qualitative research is more about understanding people's experiences, perspectives, and behaviors. It involves collecting and analyzing non-numerical data, such as interviews, observations, and written or spoken responses. Qualitative research seeks to uncover insights and gain a deeper understanding of complex phenomena.</a:t>
            </a:r>
          </a:p>
          <a:p>
            <a:pPr algn="just"/>
            <a:r>
              <a:rPr lang="en-US" dirty="0"/>
              <a:t>For Example: Consider a researcher interested in exploring the reasons behind people's decision to switch to electric cars. They conduct in-depth interviews with a small group of electric car owners, asking open-ended questions about their motivations, experiences, and challenges. Through these interviews, the researcher gains insights into various factors influencing the switch, such as environmental concerns, cost savings, and the desire to be part of a sustainable movement. These qualitative findings provide a rich and detailed understanding of the drivers behind the decision to adopt electric cars.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000" b="1" dirty="0"/>
              <a:t>Scientific Research</a:t>
            </a:r>
          </a:p>
        </p:txBody>
      </p:sp>
      <p:sp>
        <p:nvSpPr>
          <p:cNvPr id="3" name="Content Placeholder 2"/>
          <p:cNvSpPr>
            <a:spLocks noGrp="1"/>
          </p:cNvSpPr>
          <p:nvPr>
            <p:ph idx="1"/>
          </p:nvPr>
        </p:nvSpPr>
        <p:spPr>
          <a:xfrm>
            <a:off x="457200" y="1676400"/>
            <a:ext cx="8229600" cy="4800600"/>
          </a:xfrm>
        </p:spPr>
        <p:txBody>
          <a:bodyPr>
            <a:normAutofit fontScale="85000" lnSpcReduction="20000"/>
          </a:bodyPr>
          <a:lstStyle/>
          <a:p>
            <a:pPr algn="just"/>
            <a:r>
              <a:rPr lang="en-US" dirty="0"/>
              <a:t>Systematic investigation on the basis of specified method and logics is known as science. There are some scientific methods and producers to undertake the research. </a:t>
            </a:r>
            <a:r>
              <a:rPr lang="en-US" b="1" i="1" dirty="0"/>
              <a:t>Thus, a systematic, controlled, empirical and critical investigation of hypothetical propositions about the presumed relations among natural phenomenon is known as scientific research. </a:t>
            </a:r>
            <a:r>
              <a:rPr lang="en-US" dirty="0"/>
              <a:t>Generally, people understands as scientific research to the </a:t>
            </a:r>
            <a:r>
              <a:rPr lang="en-US" dirty="0" err="1"/>
              <a:t>laboratorary</a:t>
            </a:r>
            <a:r>
              <a:rPr lang="en-US" dirty="0"/>
              <a:t> research but nowadays, a systematic, organized and logical study is made in the social science and their fields as well to find the actual knowledge. </a:t>
            </a:r>
          </a:p>
          <a:p>
            <a:pPr algn="just"/>
            <a:r>
              <a:rPr lang="en-US" dirty="0"/>
              <a:t>Generally, scientific research is conducted for solving the problems. It analyses all the dimensions of the problem systematically, and finds out the real causes of the problems, collects and interprets the data and finds out the solutions of the problems. Thus, scientific research is not undertaken based on intuition, experience and estimation but it remains always purposive and comprehensive.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lgn="just"/>
            <a:r>
              <a:rPr lang="en-US" dirty="0"/>
              <a:t>According to F. N. </a:t>
            </a:r>
            <a:r>
              <a:rPr lang="en-US" dirty="0" err="1"/>
              <a:t>Kerlinger</a:t>
            </a:r>
            <a:r>
              <a:rPr lang="en-US" dirty="0"/>
              <a:t>, </a:t>
            </a:r>
            <a:r>
              <a:rPr lang="en-US" i="1" dirty="0"/>
              <a:t>“Scientific research is a systematic, empirical and critical investigation of proposition about the presumed relationship among variables” </a:t>
            </a:r>
          </a:p>
          <a:p>
            <a:pPr algn="just"/>
            <a:r>
              <a:rPr lang="en-US" dirty="0"/>
              <a:t>It can be concluded that scientific research is an act of conducting research following specified process with rigor. </a:t>
            </a:r>
            <a:r>
              <a:rPr lang="en-US" i="1" dirty="0"/>
              <a:t>(Use of good theoretical base and a sound methodological design).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a:t>Features of Scientific Research</a:t>
            </a: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gn="just"/>
            <a:r>
              <a:rPr lang="en-US" dirty="0"/>
              <a:t>Scientific research is a systematic and empirical research that is conducted based on evidence and logics. In this regard, the key features of scientific research are explained below: </a:t>
            </a:r>
          </a:p>
          <a:p>
            <a:pPr algn="just"/>
            <a:r>
              <a:rPr lang="en-US" b="1" dirty="0"/>
              <a:t>1. Rigorous: </a:t>
            </a:r>
            <a:r>
              <a:rPr lang="en-US" dirty="0"/>
              <a:t>Use of good theoretical base and a sound methodological design is considered as rigorous study in research. Rigorous study refers to the carefulness and degree of exactness in research investigation. </a:t>
            </a:r>
          </a:p>
          <a:p>
            <a:pPr algn="just"/>
            <a:r>
              <a:rPr lang="en-US" dirty="0"/>
              <a:t>Suppose if any one is doing research considering to few samples then such research is not rigorous research so that the results may not be conclusive, there may be biasness in asking questions and many other influences. Thus a research should be conducted taking large sample and using numbers of test so that the result will be correct and conclusive.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lnSpcReduction="10000"/>
          </a:bodyPr>
          <a:lstStyle/>
          <a:p>
            <a:pPr algn="just"/>
            <a:r>
              <a:rPr lang="en-US" b="1" dirty="0"/>
              <a:t>2. Purposive: </a:t>
            </a:r>
            <a:r>
              <a:rPr lang="en-US" dirty="0"/>
              <a:t>A research should start with a definite aim. If research is conducted without aim, such research is useless. Purpose of research determines the process of sample selection, data collection and its interpretation. Thus, if a researcher is able to set the clear and operational objectives then he/she can avoid the errors and come to the real conclusion. </a:t>
            </a:r>
          </a:p>
          <a:p>
            <a:pPr algn="just"/>
            <a:r>
              <a:rPr lang="en-US" b="1" dirty="0"/>
              <a:t>3. </a:t>
            </a:r>
            <a:r>
              <a:rPr lang="en-US" b="1" dirty="0" err="1"/>
              <a:t>Replicability</a:t>
            </a:r>
            <a:r>
              <a:rPr lang="en-US" b="1" dirty="0"/>
              <a:t>: </a:t>
            </a:r>
            <a:r>
              <a:rPr lang="en-US" dirty="0"/>
              <a:t>If the same results is found while conducting the research again then result is considered as replicable. Scientific research requires such quality. If observations are not repeatable, then our findings or results are considered unreliable. Thus, the research should be replicable.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to Research </a:t>
            </a:r>
            <a:endParaRPr lang="en-US" dirty="0"/>
          </a:p>
        </p:txBody>
      </p:sp>
      <p:sp>
        <p:nvSpPr>
          <p:cNvPr id="3" name="Content Placeholder 2"/>
          <p:cNvSpPr>
            <a:spLocks noGrp="1"/>
          </p:cNvSpPr>
          <p:nvPr>
            <p:ph idx="1"/>
          </p:nvPr>
        </p:nvSpPr>
        <p:spPr/>
        <p:txBody>
          <a:bodyPr>
            <a:normAutofit/>
          </a:bodyPr>
          <a:lstStyle/>
          <a:p>
            <a:r>
              <a:rPr lang="en-US" dirty="0"/>
              <a:t>Meaning of Research </a:t>
            </a:r>
          </a:p>
          <a:p>
            <a:r>
              <a:rPr lang="en-US" dirty="0"/>
              <a:t>Applied and fundamental Research </a:t>
            </a:r>
          </a:p>
          <a:p>
            <a:r>
              <a:rPr lang="en-US" dirty="0"/>
              <a:t>Scientific Research Process </a:t>
            </a:r>
          </a:p>
          <a:p>
            <a:r>
              <a:rPr lang="en-US" dirty="0"/>
              <a:t>Management Research Methods: Action Research, Evaluation Research, Managerial Research </a:t>
            </a:r>
          </a:p>
          <a:p>
            <a:r>
              <a:rPr lang="en-US" dirty="0"/>
              <a:t>Meaning of Project Work, Objectives of Project work,</a:t>
            </a:r>
          </a:p>
          <a:p>
            <a:r>
              <a:rPr lang="en-US" dirty="0"/>
              <a:t>Methods of field and project work: Exploratory/descriptive, case study, feasible study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lgn="just"/>
            <a:r>
              <a:rPr lang="en-US" b="1" dirty="0"/>
              <a:t>4. Objective: </a:t>
            </a:r>
            <a:r>
              <a:rPr lang="en-US" dirty="0"/>
              <a:t>The scientific research should enable us to classify facts accurately and carefully without any bias (unfairness). The results our data should be based on the facts resulting from actual data and not on our own subjective or emotional values. Non-data based conclusions mislead to the organization and supports in the reduction of performance. </a:t>
            </a:r>
          </a:p>
          <a:p>
            <a:pPr algn="just"/>
            <a:r>
              <a:rPr lang="en-US" b="1" dirty="0"/>
              <a:t>5. Testability: </a:t>
            </a:r>
            <a:r>
              <a:rPr lang="en-US" dirty="0"/>
              <a:t>Researcher develop hypothesis logically in scientific research. Hypothesis is the estimation of relationship between the variables. Such relationship is established logically. Relationships are tested using various statistical and mathematical tools in scientific research. Thus, testability is one of the qualities of scientific research.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pPr algn="just"/>
            <a:r>
              <a:rPr lang="en-US" b="1" dirty="0"/>
              <a:t>6. Precision: </a:t>
            </a:r>
            <a:r>
              <a:rPr lang="en-US" dirty="0"/>
              <a:t>Precision reflects the degree of exactness of the results. The conclusions drawn from the scientific research must be nearer to the actual results. Accordingly, scientific research is based on evidence and objectivity. </a:t>
            </a:r>
          </a:p>
          <a:p>
            <a:pPr algn="just"/>
            <a:r>
              <a:rPr lang="en-US" b="1" dirty="0"/>
              <a:t>7. Operational definitions: </a:t>
            </a:r>
            <a:r>
              <a:rPr lang="en-US" dirty="0"/>
              <a:t>The variables should be defined in such a way that they can be measured. This eliminated confusion in meaning and communication.</a:t>
            </a:r>
          </a:p>
          <a:p>
            <a:pPr algn="just"/>
            <a:r>
              <a:rPr lang="en-US" b="1" dirty="0"/>
              <a:t>8. </a:t>
            </a:r>
            <a:r>
              <a:rPr lang="en-US" b="1" dirty="0" err="1"/>
              <a:t>Generalizability</a:t>
            </a:r>
            <a:r>
              <a:rPr lang="en-US" b="1" dirty="0"/>
              <a:t>: </a:t>
            </a:r>
            <a:r>
              <a:rPr lang="en-US" dirty="0"/>
              <a:t>It refers to the scope of applicability of the research findings in other organizations too. The wider the range of applicability of the solutions generated by research, the more useful the research to the users. For example, if a researcher finds that tension reduces performances is true in varieties of organization then the chances of </a:t>
            </a:r>
            <a:r>
              <a:rPr lang="en-US" dirty="0" err="1"/>
              <a:t>generalizability</a:t>
            </a:r>
            <a:r>
              <a:rPr lang="en-US" dirty="0"/>
              <a:t> of findings are high.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000" b="1" dirty="0"/>
              <a:t>Scientific Research Process</a:t>
            </a:r>
          </a:p>
        </p:txBody>
      </p:sp>
      <p:sp>
        <p:nvSpPr>
          <p:cNvPr id="3" name="Content Placeholder 2"/>
          <p:cNvSpPr>
            <a:spLocks noGrp="1"/>
          </p:cNvSpPr>
          <p:nvPr>
            <p:ph idx="1"/>
          </p:nvPr>
        </p:nvSpPr>
        <p:spPr>
          <a:xfrm>
            <a:off x="457200" y="1905000"/>
            <a:ext cx="8229600" cy="4419600"/>
          </a:xfrm>
        </p:spPr>
        <p:txBody>
          <a:bodyPr/>
          <a:lstStyle/>
          <a:p>
            <a:pPr algn="just"/>
            <a:r>
              <a:rPr lang="en-US" dirty="0"/>
              <a:t>It refers to the works or steps which are to be followed while conducting research. Such process helps to carry forward the research work and draw reliable conclusions. </a:t>
            </a:r>
          </a:p>
          <a:p>
            <a:pPr algn="just"/>
            <a:r>
              <a:rPr lang="en-US" dirty="0"/>
              <a:t>There are a few process of scientific research. We will discuss the most widely used process of scientific research.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Research Process Steps: What they are + How To Follow | QuestionP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Research Process Steps: What they are + How To Follow | QuestionP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Research Process Steps: What they are + How To Follow | QuestionP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10 research process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457200" y="685800"/>
            <a:ext cx="7924800" cy="5943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715000"/>
          </a:xfrm>
        </p:spPr>
        <p:txBody>
          <a:bodyPr>
            <a:normAutofit/>
          </a:bodyPr>
          <a:lstStyle/>
          <a:p>
            <a:pPr algn="just"/>
            <a:r>
              <a:rPr lang="en-US" sz="2000" dirty="0"/>
              <a:t>The process of research involves a systematic and organized approach to acquiring knowledge, investigating a topic, or answering specific questions. It typically follows a series of steps that help ensure the validity, reliability, and credibility of the findings. </a:t>
            </a:r>
          </a:p>
          <a:p>
            <a:pPr algn="just"/>
            <a:r>
              <a:rPr lang="en-US" sz="2000" dirty="0"/>
              <a:t>While the exact steps can vary depending on the field of study and the nature of the research, here is a general outline of the research process:</a:t>
            </a:r>
          </a:p>
          <a:p>
            <a:pPr algn="just"/>
            <a:r>
              <a:rPr lang="en-US" sz="2000" dirty="0"/>
              <a:t>1. </a:t>
            </a:r>
            <a:r>
              <a:rPr lang="en-US" sz="2000" b="1" dirty="0"/>
              <a:t>Identifying the Research Question or Problem</a:t>
            </a:r>
          </a:p>
          <a:p>
            <a:pPr algn="just"/>
            <a:r>
              <a:rPr lang="en-US" sz="2000" b="1" dirty="0"/>
              <a:t>2. Conduct a Literature Review:</a:t>
            </a:r>
          </a:p>
          <a:p>
            <a:pPr algn="just"/>
            <a:r>
              <a:rPr lang="en-US" sz="2000" b="1" dirty="0"/>
              <a:t>3. Formulating Hypothesis </a:t>
            </a:r>
          </a:p>
          <a:p>
            <a:pPr algn="just"/>
            <a:r>
              <a:rPr lang="en-US" sz="2000" b="1" dirty="0"/>
              <a:t>4. Preparing the research design</a:t>
            </a:r>
          </a:p>
          <a:p>
            <a:pPr algn="just"/>
            <a:r>
              <a:rPr lang="en-US" sz="2000" b="1" dirty="0"/>
              <a:t>5. Determining sample size </a:t>
            </a:r>
          </a:p>
          <a:p>
            <a:pPr algn="just"/>
            <a:r>
              <a:rPr lang="en-US" sz="2000" b="1" dirty="0"/>
              <a:t>6.  Collecting the data</a:t>
            </a:r>
          </a:p>
          <a:p>
            <a:pPr algn="just"/>
            <a:r>
              <a:rPr lang="en-US" sz="2000" b="1" dirty="0"/>
              <a:t>7. Analysis of data </a:t>
            </a:r>
          </a:p>
          <a:p>
            <a:pPr algn="just"/>
            <a:r>
              <a:rPr lang="en-US" sz="2000" b="1" dirty="0"/>
              <a:t>8. Hypothesis testing </a:t>
            </a:r>
          </a:p>
          <a:p>
            <a:pPr algn="just"/>
            <a:r>
              <a:rPr lang="en-US" sz="2000" b="1" dirty="0"/>
              <a:t>9. Generalization and interpretation </a:t>
            </a:r>
          </a:p>
          <a:p>
            <a:pPr algn="just"/>
            <a:r>
              <a:rPr lang="en-US" sz="2000" b="1" dirty="0"/>
              <a:t>10. Report writing </a:t>
            </a:r>
          </a:p>
          <a:p>
            <a:pPr algn="just"/>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sz="3000" b="1" dirty="0"/>
              <a:t>1. Identifying the Research Question or Problem:</a:t>
            </a:r>
            <a:br>
              <a:rPr lang="en-US" sz="3000" b="1" dirty="0"/>
            </a:br>
            <a:endParaRPr lang="en-US" sz="3000" b="1" dirty="0"/>
          </a:p>
        </p:txBody>
      </p:sp>
      <p:sp>
        <p:nvSpPr>
          <p:cNvPr id="3" name="Content Placeholder 2"/>
          <p:cNvSpPr>
            <a:spLocks noGrp="1"/>
          </p:cNvSpPr>
          <p:nvPr>
            <p:ph idx="1"/>
          </p:nvPr>
        </p:nvSpPr>
        <p:spPr>
          <a:xfrm>
            <a:off x="381000" y="990600"/>
            <a:ext cx="8534400" cy="5638800"/>
          </a:xfrm>
        </p:spPr>
        <p:txBody>
          <a:bodyPr>
            <a:noAutofit/>
          </a:bodyPr>
          <a:lstStyle/>
          <a:p>
            <a:pPr algn="just"/>
            <a:r>
              <a:rPr lang="en-US" sz="1300" dirty="0"/>
              <a:t>The process of identifying a research question or problem is the first and crucial step in any research endeavor. It involves narrowing down your area of interest to a specific topic that you want to investigate. This step is vital because it provides direction, focus, and purpose to your research. Here's how you can go about it:</a:t>
            </a:r>
          </a:p>
          <a:p>
            <a:pPr algn="just"/>
            <a:r>
              <a:rPr lang="en-US" sz="1300" b="1" dirty="0"/>
              <a:t>Select a Broad Area of Interest:</a:t>
            </a:r>
            <a:r>
              <a:rPr lang="en-US" sz="1300" dirty="0"/>
              <a:t> Start by choosing a general subject or field that you're curious about or passionate about. This could be a topic related to your academic discipline, a social issue, a scientific phenomenon, a technological advancement, or anything else that intrigues you.</a:t>
            </a:r>
          </a:p>
          <a:p>
            <a:pPr algn="just"/>
            <a:r>
              <a:rPr lang="en-US" sz="1300" b="1" dirty="0"/>
              <a:t>Conduct Preliminary Research:</a:t>
            </a:r>
            <a:r>
              <a:rPr lang="en-US" sz="1300" dirty="0"/>
              <a:t> Before finalizing your research question or problem, conduct a preliminary exploration of the chosen area. Look for existing literature, studies, articles, and information to gain a better understanding of the current state of knowledge and identify gaps or areas that need further investigation.</a:t>
            </a:r>
          </a:p>
          <a:p>
            <a:pPr algn="just"/>
            <a:r>
              <a:rPr lang="en-US" sz="1300" b="1" dirty="0"/>
              <a:t>Narrow Down Your Focus:</a:t>
            </a:r>
            <a:r>
              <a:rPr lang="en-US" sz="1300" dirty="0"/>
              <a:t> Based on your preliminary research, narrow down your focus to a specific aspect, issue, or question within the broader area. Consider what interests you the most and what aspects have not been thoroughly explored.</a:t>
            </a:r>
          </a:p>
          <a:p>
            <a:pPr algn="just"/>
            <a:r>
              <a:rPr lang="en-US" sz="1300" b="1" dirty="0"/>
              <a:t>Formulate a Research Question or Problem Statement:</a:t>
            </a:r>
            <a:r>
              <a:rPr lang="en-US" sz="1300" dirty="0"/>
              <a:t> Your research question should be clear, concise, and specific. It should outline the main topic and the specific aspect you intend to investigate. If your research is more exploratory, you can frame it as a problem statement that highlights an issue that needs to be addressed.</a:t>
            </a:r>
          </a:p>
          <a:p>
            <a:pPr algn="just"/>
            <a:r>
              <a:rPr lang="en-US" sz="1300" b="1" dirty="0"/>
              <a:t>Ensure Relevance and Significance:</a:t>
            </a:r>
            <a:r>
              <a:rPr lang="en-US" sz="1300" dirty="0"/>
              <a:t> Your research question or problem should be relevant to your field of study or the larger context in which you're working. It should also have significance or potential implications for theory, practice, policy, or the betterment of society.</a:t>
            </a:r>
          </a:p>
          <a:p>
            <a:pPr algn="just"/>
            <a:r>
              <a:rPr lang="en-US" sz="1300" b="1" dirty="0"/>
              <a:t>Consider Feasibility:</a:t>
            </a:r>
            <a:r>
              <a:rPr lang="en-US" sz="1300" dirty="0"/>
              <a:t> Assess the feasibility of your research question. Can you access the necessary resources, data, participants, and tools to conduct your research? Make sure your question is researchable within the constraints of your resources and timeframe.</a:t>
            </a:r>
          </a:p>
          <a:p>
            <a:pPr algn="just"/>
            <a:r>
              <a:rPr lang="en-US" sz="1300" b="1" dirty="0"/>
              <a:t>Refine and Iterate:</a:t>
            </a:r>
            <a:r>
              <a:rPr lang="en-US" sz="1300" dirty="0"/>
              <a:t> The process of identifying a research question may involve several iterations. You might need to refine, adjust, or even completely reframe your question based on feedback, further research, or changing circumstances.</a:t>
            </a:r>
          </a:p>
          <a:p>
            <a:pPr algn="just"/>
            <a:endParaRPr lang="en-US"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791200"/>
          </a:xfrm>
        </p:spPr>
        <p:txBody>
          <a:bodyPr>
            <a:normAutofit fontScale="77500" lnSpcReduction="20000"/>
          </a:bodyPr>
          <a:lstStyle/>
          <a:p>
            <a:pPr algn="just"/>
            <a:r>
              <a:rPr lang="en-US" b="1" dirty="0"/>
              <a:t>Example:</a:t>
            </a:r>
            <a:endParaRPr lang="en-US" dirty="0"/>
          </a:p>
          <a:p>
            <a:pPr algn="just"/>
            <a:r>
              <a:rPr lang="en-US" dirty="0"/>
              <a:t>Let's take an example to illustrate this process:</a:t>
            </a:r>
          </a:p>
          <a:p>
            <a:pPr algn="just"/>
            <a:r>
              <a:rPr lang="en-US" b="1" dirty="0"/>
              <a:t>Broad Area of Interest:</a:t>
            </a:r>
            <a:r>
              <a:rPr lang="en-US" dirty="0"/>
              <a:t> Environmental Pollution</a:t>
            </a:r>
          </a:p>
          <a:p>
            <a:pPr algn="just"/>
            <a:r>
              <a:rPr lang="en-US" b="1" dirty="0"/>
              <a:t>Preliminary Research:</a:t>
            </a:r>
            <a:r>
              <a:rPr lang="en-US" dirty="0"/>
              <a:t> You find existing studies about air pollution caused by vehicular emissions in urban areas.</a:t>
            </a:r>
          </a:p>
          <a:p>
            <a:pPr algn="just"/>
            <a:r>
              <a:rPr lang="en-US" b="1" dirty="0"/>
              <a:t>Narrowed Focus:</a:t>
            </a:r>
            <a:r>
              <a:rPr lang="en-US" dirty="0"/>
              <a:t> You decide to specifically investigate the impact of heavy traffic on air quality near schools in a particular city.</a:t>
            </a:r>
          </a:p>
          <a:p>
            <a:pPr algn="just"/>
            <a:r>
              <a:rPr lang="en-US" b="1" dirty="0"/>
              <a:t>Research Question:</a:t>
            </a:r>
            <a:r>
              <a:rPr lang="en-US" dirty="0"/>
              <a:t> "How does heavy traffic congestion near schools contribute to air quality degradation and potential health risks for students in City X?"</a:t>
            </a:r>
          </a:p>
          <a:p>
            <a:pPr algn="just"/>
            <a:r>
              <a:rPr lang="en-US" dirty="0"/>
              <a:t>In this example, you've moved from a broad area of interest (environmental pollution) to a specific research question that highlights a particular issue within that area (traffic-related air pollution near schools).</a:t>
            </a:r>
          </a:p>
          <a:p>
            <a:pPr algn="just"/>
            <a:r>
              <a:rPr lang="en-US" dirty="0"/>
              <a:t>Remember, a well-formulated research question or problem statement serves as the foundation for your entire research project. It guides your research process, methodology, data collection, analysis, and ultimately, your conclusions and contributions to the field.</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000" b="1" dirty="0"/>
              <a:t>2. Conduct a Literature Review:</a:t>
            </a:r>
            <a:endParaRPr lang="en-US" sz="3000" dirty="0"/>
          </a:p>
        </p:txBody>
      </p:sp>
      <p:sp>
        <p:nvSpPr>
          <p:cNvPr id="3" name="Content Placeholder 2"/>
          <p:cNvSpPr>
            <a:spLocks noGrp="1"/>
          </p:cNvSpPr>
          <p:nvPr>
            <p:ph idx="1"/>
          </p:nvPr>
        </p:nvSpPr>
        <p:spPr>
          <a:xfrm>
            <a:off x="457200" y="1752600"/>
            <a:ext cx="8229600" cy="4800600"/>
          </a:xfrm>
        </p:spPr>
        <p:txBody>
          <a:bodyPr>
            <a:normAutofit fontScale="85000" lnSpcReduction="10000"/>
          </a:bodyPr>
          <a:lstStyle/>
          <a:p>
            <a:pPr algn="just"/>
            <a:r>
              <a:rPr lang="en-US" dirty="0"/>
              <a:t>Conducting a literature review is a critical step in the research process. It involves systematically searching for, evaluating, and synthesizing existing research, literature, and relevant sources related to your research topic. A well-executed literature review helps you understand the current state of knowledge, identify gaps in research, and build a strong foundation for your own study.</a:t>
            </a:r>
          </a:p>
          <a:p>
            <a:pPr algn="just"/>
            <a:r>
              <a:rPr lang="en-US" dirty="0"/>
              <a:t>For this purpose, the abstracting and indexing journals and published or unpublished bibliographies are the first place to go to. Academic journals, conference proceedings, government reports, books etc., must be tapped depending on the nature of the problem. In this process, it should be remembered that one source will lead to another. The earlier studies, if any, which are similar to the study in hand should be carefully studied. A good library will be a great help to the researcher at this stage. </a:t>
            </a:r>
          </a:p>
          <a:p>
            <a:pPr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a:t>3. Formulating a hypothesis </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gn="just"/>
            <a:r>
              <a:rPr lang="en-US" dirty="0"/>
              <a:t>Formulating a hypothesis is a critical step in the research process, especially in quantitative research. A hypothesis is a testable statement or educated guess about the relationship between two or more variables. It provides a clear direction for your research and serves as the basis for designing experiments and collecting data.</a:t>
            </a:r>
          </a:p>
          <a:p>
            <a:pPr algn="just"/>
            <a:r>
              <a:rPr lang="en-US" dirty="0"/>
              <a:t>How does one go about developing working hypotheses? The answer is by using the following approach: </a:t>
            </a:r>
          </a:p>
          <a:p>
            <a:pPr algn="just"/>
            <a:r>
              <a:rPr lang="en-US" dirty="0"/>
              <a:t>(a) Discussions with colleagues and experts about the problem, its origin and the objectives in seeking a solution; </a:t>
            </a:r>
          </a:p>
          <a:p>
            <a:pPr algn="just"/>
            <a:r>
              <a:rPr lang="en-US" dirty="0"/>
              <a:t>(b) Examination of data and records, if available, concerning the problem for possible trends and other clues; </a:t>
            </a:r>
          </a:p>
          <a:p>
            <a:pPr algn="just"/>
            <a:r>
              <a:rPr lang="en-US" dirty="0"/>
              <a:t>(c) Review of similar studies in the area or of the studies on similar problems; and </a:t>
            </a:r>
          </a:p>
          <a:p>
            <a:pPr algn="just"/>
            <a:r>
              <a:rPr lang="en-US" dirty="0"/>
              <a:t>(d) Exploratory personal investigation which involves original field interviews on a limited scale with interested parties and individuals with a view to secure greater insight into the practical aspects of the problem. </a:t>
            </a:r>
          </a:p>
          <a:p>
            <a:pPr algn="just"/>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3000" b="1" dirty="0"/>
              <a:t>4. Preparing the research design </a:t>
            </a:r>
          </a:p>
        </p:txBody>
      </p:sp>
      <p:sp>
        <p:nvSpPr>
          <p:cNvPr id="3" name="Content Placeholder 2"/>
          <p:cNvSpPr>
            <a:spLocks noGrp="1"/>
          </p:cNvSpPr>
          <p:nvPr>
            <p:ph idx="1"/>
          </p:nvPr>
        </p:nvSpPr>
        <p:spPr/>
        <p:txBody>
          <a:bodyPr/>
          <a:lstStyle/>
          <a:p>
            <a:pPr algn="just"/>
            <a:r>
              <a:rPr lang="en-US" dirty="0"/>
              <a:t>Preparing the research design is a crucial step in the research process. The research design outlines the overall plan and strategy for conducting your study. </a:t>
            </a:r>
          </a:p>
          <a:p>
            <a:pPr algn="just"/>
            <a:r>
              <a:rPr lang="en-US" dirty="0"/>
              <a:t>It encompasses decisions about the type of research, methods of data collection, sampling techniques, and data analysis procedures. </a:t>
            </a:r>
          </a:p>
          <a:p>
            <a:pPr algn="just"/>
            <a:r>
              <a:rPr lang="en-US" dirty="0"/>
              <a:t>A well-structured research design helps ensure that your study is rigorous, valid, and capable of addressing your research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000" b="1" dirty="0"/>
              <a:t>Meaning of Research </a:t>
            </a:r>
          </a:p>
        </p:txBody>
      </p:sp>
      <p:sp>
        <p:nvSpPr>
          <p:cNvPr id="3" name="Content Placeholder 2"/>
          <p:cNvSpPr>
            <a:spLocks noGrp="1"/>
          </p:cNvSpPr>
          <p:nvPr>
            <p:ph idx="1"/>
          </p:nvPr>
        </p:nvSpPr>
        <p:spPr>
          <a:xfrm>
            <a:off x="381000" y="1676400"/>
            <a:ext cx="5715000" cy="5181600"/>
          </a:xfrm>
        </p:spPr>
        <p:txBody>
          <a:bodyPr>
            <a:normAutofit fontScale="85000" lnSpcReduction="20000"/>
          </a:bodyPr>
          <a:lstStyle/>
          <a:p>
            <a:pPr algn="just"/>
            <a:r>
              <a:rPr lang="en-US" dirty="0"/>
              <a:t>Research means searching or studying things to learn more about them. The word "research" is made up of 're' and 'search', where 're' means doing something again and again, and 'search' means looking for or finding. Basically, research is a way to find new information, facts, and knowledge using a scientific approach.</a:t>
            </a:r>
          </a:p>
          <a:p>
            <a:pPr algn="just"/>
            <a:r>
              <a:rPr lang="en-US" dirty="0"/>
              <a:t>In everyday language, research is like hunting for knowledge. It's a method we use to find answers to questions we have. Think of it as a skillful way of investigating things scientifically. In a nutshell, research is about following a systematic and careful method to solve problems and gain knowledge. It also involves creating general rules and theories based on what we find.</a:t>
            </a:r>
          </a:p>
          <a:p>
            <a:pPr algn="just"/>
            <a:endParaRPr lang="en-US" dirty="0"/>
          </a:p>
        </p:txBody>
      </p:sp>
      <p:pic>
        <p:nvPicPr>
          <p:cNvPr id="1026" name="Picture 2" descr="Factors affecting research design - www.howandwhat.net"/>
          <p:cNvPicPr>
            <a:picLocks noChangeAspect="1" noChangeArrowheads="1"/>
          </p:cNvPicPr>
          <p:nvPr/>
        </p:nvPicPr>
        <p:blipFill>
          <a:blip r:embed="rId2"/>
          <a:srcRect/>
          <a:stretch>
            <a:fillRect/>
          </a:stretch>
        </p:blipFill>
        <p:spPr bwMode="auto">
          <a:xfrm>
            <a:off x="6172200" y="2286000"/>
            <a:ext cx="2733675" cy="304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000" b="1" dirty="0"/>
              <a:t>5. Determining sample design:</a:t>
            </a:r>
            <a:endParaRPr lang="en-US" sz="3000" dirty="0"/>
          </a:p>
        </p:txBody>
      </p:sp>
      <p:sp>
        <p:nvSpPr>
          <p:cNvPr id="3" name="Content Placeholder 2"/>
          <p:cNvSpPr>
            <a:spLocks noGrp="1"/>
          </p:cNvSpPr>
          <p:nvPr>
            <p:ph idx="1"/>
          </p:nvPr>
        </p:nvSpPr>
        <p:spPr>
          <a:xfrm>
            <a:off x="457200" y="1600200"/>
            <a:ext cx="8229600" cy="4724400"/>
          </a:xfrm>
        </p:spPr>
        <p:txBody>
          <a:bodyPr>
            <a:normAutofit fontScale="92500"/>
          </a:bodyPr>
          <a:lstStyle/>
          <a:p>
            <a:pPr algn="just"/>
            <a:r>
              <a:rPr lang="en-US" dirty="0"/>
              <a:t>Determining the sample design is a crucial aspect of the research process, especially in quantitative research. The sample design involves selecting a subset of individuals, elements, or units from a larger population that you will study in order to make inferences or draw conclusions about the entire population.</a:t>
            </a:r>
          </a:p>
          <a:p>
            <a:pPr algn="just"/>
            <a:r>
              <a:rPr lang="en-US" dirty="0"/>
              <a:t>Remember that the quality of your research findings depends on the representativeness and appropriateness of your sample. A well-designed sample design increases the likelihood that your study's results can be generalized to the larger population and supports the validity of your research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000" b="1" dirty="0"/>
              <a:t>6. Collecting the data:</a:t>
            </a:r>
            <a:endParaRPr lang="en-US" sz="3000" dirty="0"/>
          </a:p>
        </p:txBody>
      </p:sp>
      <p:sp>
        <p:nvSpPr>
          <p:cNvPr id="3" name="Content Placeholder 2"/>
          <p:cNvSpPr>
            <a:spLocks noGrp="1"/>
          </p:cNvSpPr>
          <p:nvPr>
            <p:ph idx="1"/>
          </p:nvPr>
        </p:nvSpPr>
        <p:spPr/>
        <p:txBody>
          <a:bodyPr/>
          <a:lstStyle/>
          <a:p>
            <a:pPr algn="just"/>
            <a:r>
              <a:rPr lang="en-US" dirty="0"/>
              <a:t>Collecting data is a pivotal phase in the research process. It involves gathering information or observations that are relevant to your research question or hypothesis. The data collection process should be systematic, consistent, and aligned with your research design.</a:t>
            </a:r>
          </a:p>
          <a:p>
            <a:pPr algn="just"/>
            <a:r>
              <a:rPr lang="en-US" dirty="0"/>
              <a:t>In this method, the researcher adopts the method and instrument like observation, questionnaire, schedule, interview etc to gather data.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a:t>7. Data Analysis </a:t>
            </a:r>
          </a:p>
        </p:txBody>
      </p:sp>
      <p:sp>
        <p:nvSpPr>
          <p:cNvPr id="3" name="Content Placeholder 2"/>
          <p:cNvSpPr>
            <a:spLocks noGrp="1"/>
          </p:cNvSpPr>
          <p:nvPr>
            <p:ph idx="1"/>
          </p:nvPr>
        </p:nvSpPr>
        <p:spPr>
          <a:xfrm>
            <a:off x="457200" y="1524000"/>
            <a:ext cx="8305800" cy="5486400"/>
          </a:xfrm>
        </p:spPr>
        <p:txBody>
          <a:bodyPr>
            <a:normAutofit fontScale="92500" lnSpcReduction="20000"/>
          </a:bodyPr>
          <a:lstStyle/>
          <a:p>
            <a:pPr algn="just"/>
            <a:r>
              <a:rPr lang="en-US" dirty="0"/>
              <a:t>Data analysis is a critical phase in the research process where you make sense of the collected data to draw meaningful conclusions and answer your research question. The data analysis process depends on your research design, methodology, and the type of data you've gathered.</a:t>
            </a:r>
          </a:p>
          <a:p>
            <a:pPr algn="just"/>
            <a:r>
              <a:rPr lang="en-US" dirty="0"/>
              <a:t>The large amount of data collected needs to be made easier to work with, so the researcher groups it into smaller, organized categories and tables for analysis. This involves giving labels (codes) to the categories so they can be counted and compared easily. Before coding, the data is checked and cleaned (editing) to make sure it's accurate. Once the data is coded, it's ready to be put into tables. This step can be done using machines, like computers, especially for big studies. Computers are helpful because they save time and allow researchers to look at many different factors (variables) that affect a problem all at once.</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rmAutofit fontScale="85000" lnSpcReduction="20000"/>
          </a:bodyPr>
          <a:lstStyle/>
          <a:p>
            <a:pPr algn="just"/>
            <a:r>
              <a:rPr lang="en-US" dirty="0"/>
              <a:t>After the data is put into tables, the next step is to do some math to understand it better. This involves using specific math formulas to calculate things like percentages and coefficients. During this process, we also check if any patterns or differences we find are actually important or just random.</a:t>
            </a:r>
          </a:p>
          <a:p>
            <a:pPr algn="just"/>
            <a:r>
              <a:rPr lang="en-US" dirty="0"/>
              <a:t>For example, let's say we have information about how much people earn in two different parts of a city. If the numbers are a bit different, we use these math tests to figure out if the difference is meaningful or just happened by chance. If it's meaningful, it tells us that these two parts of the city are actually different. If it's not meaningful, then it's likely they're the same.</a:t>
            </a:r>
          </a:p>
          <a:p>
            <a:pPr algn="just"/>
            <a:r>
              <a:rPr lang="en-US" dirty="0"/>
              <a:t>Similarly, we can use these tests to figure out if different types of seeds grown in different fields really give different results or if it's just random luck.</a:t>
            </a:r>
          </a:p>
          <a:p>
            <a:pPr algn="just"/>
            <a:r>
              <a:rPr lang="en-US" dirty="0"/>
              <a:t>In simple words, after putting data in tables, the researcher does some special math to find out important things from the data. This helps us understand if what we're seeing is real or just random, and it helps us learn more about the topics we're studying.</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a:t>8. Hypothesis Testing </a:t>
            </a:r>
          </a:p>
        </p:txBody>
      </p:sp>
      <p:sp>
        <p:nvSpPr>
          <p:cNvPr id="3" name="Content Placeholder 2"/>
          <p:cNvSpPr>
            <a:spLocks noGrp="1"/>
          </p:cNvSpPr>
          <p:nvPr>
            <p:ph idx="1"/>
          </p:nvPr>
        </p:nvSpPr>
        <p:spPr>
          <a:xfrm>
            <a:off x="457200" y="1676400"/>
            <a:ext cx="8229600" cy="4648200"/>
          </a:xfrm>
        </p:spPr>
        <p:txBody>
          <a:bodyPr>
            <a:normAutofit fontScale="77500" lnSpcReduction="20000"/>
          </a:bodyPr>
          <a:lstStyle/>
          <a:p>
            <a:pPr algn="just"/>
            <a:r>
              <a:rPr lang="en-US" dirty="0"/>
              <a:t>Once all the data is analyzed, the researcher can check if their ideas (hypotheses) were right or not. They ask if the facts they found support what they thought before, or if it's actually different. This is like checking if their guesses match what they discovered.</a:t>
            </a:r>
          </a:p>
          <a:p>
            <a:pPr algn="just"/>
            <a:r>
              <a:rPr lang="en-US" dirty="0"/>
              <a:t>To do this, they use special tests made by math experts (statisticians). These tests have names like Chi square test, t-test, and F-test. They help figure out if the data fits the ideas (hypothesis) or not. Depending on what the research is about, they might use one or more of these tests.</a:t>
            </a:r>
          </a:p>
          <a:p>
            <a:pPr algn="just"/>
            <a:r>
              <a:rPr lang="en-US" dirty="0"/>
              <a:t>Testing hypotheses means deciding if what you thought is true or not. If it's true, that's great! If not, that's okay too. And if the researcher didn't have any guesses at the start, they can take what they learned from the data and make new guesses for future research.</a:t>
            </a:r>
          </a:p>
          <a:p>
            <a:pPr algn="just"/>
            <a:r>
              <a:rPr lang="en-US" dirty="0"/>
              <a:t>In simple words, this step checks if what the researcher thought is correct by using special math tests. It's like a final check to see if their ideas match what the data is showing.</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000" dirty="0"/>
              <a:t>9. </a:t>
            </a:r>
            <a:r>
              <a:rPr lang="en-US" sz="3000" b="1" dirty="0"/>
              <a:t>Generalizations and interpretation: </a:t>
            </a:r>
            <a:endParaRPr lang="en-US" sz="3000" dirty="0"/>
          </a:p>
        </p:txBody>
      </p:sp>
      <p:sp>
        <p:nvSpPr>
          <p:cNvPr id="3" name="Content Placeholder 2"/>
          <p:cNvSpPr>
            <a:spLocks noGrp="1"/>
          </p:cNvSpPr>
          <p:nvPr>
            <p:ph idx="1"/>
          </p:nvPr>
        </p:nvSpPr>
        <p:spPr/>
        <p:txBody>
          <a:bodyPr>
            <a:normAutofit lnSpcReduction="10000"/>
          </a:bodyPr>
          <a:lstStyle/>
          <a:p>
            <a:pPr algn="just"/>
            <a:r>
              <a:rPr lang="en-US" dirty="0"/>
              <a:t>If a hypothesis is tested and upheld several times, it may be possible for the researcher to arrive at </a:t>
            </a:r>
            <a:r>
              <a:rPr lang="en-US" dirty="0" err="1"/>
              <a:t>generalisation</a:t>
            </a:r>
            <a:r>
              <a:rPr lang="en-US" dirty="0"/>
              <a:t>, i.e., to build a theory. As a matter of fact, the real value of research lies in its ability to arrive at certain </a:t>
            </a:r>
            <a:r>
              <a:rPr lang="en-US" dirty="0" err="1"/>
              <a:t>generalisations</a:t>
            </a:r>
            <a:r>
              <a:rPr lang="en-US" dirty="0"/>
              <a:t>. </a:t>
            </a:r>
          </a:p>
          <a:p>
            <a:pPr algn="just"/>
            <a:r>
              <a:rPr lang="en-US" dirty="0"/>
              <a:t>If the researcher had no hypothesis to start with, he might seek to explain his findings on the basis of some theory. It is known as interpretation. The process of interpretation may quite often trigger off new questions which in turn may lead to further researches.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000" b="1" dirty="0"/>
              <a:t>10. Report Writing </a:t>
            </a:r>
          </a:p>
        </p:txBody>
      </p:sp>
      <p:sp>
        <p:nvSpPr>
          <p:cNvPr id="3" name="Content Placeholder 2"/>
          <p:cNvSpPr>
            <a:spLocks noGrp="1"/>
          </p:cNvSpPr>
          <p:nvPr>
            <p:ph idx="1"/>
          </p:nvPr>
        </p:nvSpPr>
        <p:spPr/>
        <p:txBody>
          <a:bodyPr/>
          <a:lstStyle/>
          <a:p>
            <a:pPr algn="just"/>
            <a:r>
              <a:rPr lang="en-US" dirty="0"/>
              <a:t>Finally, the researcher has to prepare the report of what has been done by him. You have to write a research paper or report that includes an introduction, literature review, methodology, results, discussion, and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5181600" cy="685800"/>
          </a:xfrm>
        </p:spPr>
        <p:txBody>
          <a:bodyPr>
            <a:normAutofit/>
          </a:bodyPr>
          <a:lstStyle/>
          <a:p>
            <a:r>
              <a:rPr lang="en-US" sz="3000" b="1" dirty="0"/>
              <a:t>Management Research Method:</a:t>
            </a:r>
          </a:p>
        </p:txBody>
      </p:sp>
      <p:sp>
        <p:nvSpPr>
          <p:cNvPr id="3" name="Content Placeholder 2"/>
          <p:cNvSpPr>
            <a:spLocks noGrp="1"/>
          </p:cNvSpPr>
          <p:nvPr>
            <p:ph idx="1"/>
          </p:nvPr>
        </p:nvSpPr>
        <p:spPr>
          <a:xfrm>
            <a:off x="457200" y="1371600"/>
            <a:ext cx="8686800" cy="5486400"/>
          </a:xfrm>
        </p:spPr>
        <p:txBody>
          <a:bodyPr>
            <a:normAutofit/>
          </a:bodyPr>
          <a:lstStyle/>
          <a:p>
            <a:pPr algn="just"/>
            <a:r>
              <a:rPr lang="en-US" sz="2000" dirty="0"/>
              <a:t>Concept:</a:t>
            </a:r>
          </a:p>
          <a:p>
            <a:pPr algn="just"/>
            <a:r>
              <a:rPr lang="en-US" sz="2000" dirty="0"/>
              <a:t>Research is about discovering new things and understanding how theories can be used to solve problems. In management research, we study different aspects of organizational issues and find practical ways to handle them using managerial tools and techniques. The goal is to improve how organizations work and make better decisions.</a:t>
            </a:r>
          </a:p>
          <a:p>
            <a:pPr algn="just"/>
            <a:r>
              <a:rPr lang="en-US" sz="2000" dirty="0"/>
              <a:t>Managerial research is a detailed, objective, and scientific examination of problems to provide management with recommendations for enhancing managerial procedures and resolving managerial challenges. </a:t>
            </a:r>
          </a:p>
          <a:p>
            <a:pPr algn="just"/>
            <a:r>
              <a:rPr lang="en-US" sz="2000" dirty="0"/>
              <a:t>It involves a systematic acquisition of knowledge and is customized to address specific management needs within a defined time frame. This field of study aims to comprehend the structure and functioning of management, including decision-making practices. In essence, management research is focused on solving problems related to planning, organizing, directing, and controlling within an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algn="just"/>
            <a:r>
              <a:rPr lang="en-US" dirty="0"/>
              <a:t>According to </a:t>
            </a:r>
            <a:r>
              <a:rPr lang="en-US" dirty="0" err="1"/>
              <a:t>Zimkund</a:t>
            </a:r>
            <a:r>
              <a:rPr lang="en-US" dirty="0"/>
              <a:t> </a:t>
            </a:r>
            <a:r>
              <a:rPr lang="en-US" b="1" dirty="0"/>
              <a:t>“Management research is the systematic and objective process of gathering, recording and analyzing data for aid in making business decisions“</a:t>
            </a:r>
          </a:p>
          <a:p>
            <a:pPr algn="just"/>
            <a:r>
              <a:rPr lang="en-US" dirty="0"/>
              <a:t>According to V.P. Michael. </a:t>
            </a:r>
            <a:r>
              <a:rPr lang="en-US" b="1" dirty="0"/>
              <a:t>"Research in management is a systematic activity directed towards investigating managerial or business problems, which may result in or discovery of management tools for problem solving and decision making“</a:t>
            </a:r>
          </a:p>
          <a:p>
            <a:pPr algn="just"/>
            <a:r>
              <a:rPr lang="en-US" dirty="0"/>
              <a:t>From the analysis of above definitions, we can say that management research is such a research that is conducted to identify and analyze the problem and develop managerial tools to take decisions for solving managerial problems.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534400" cy="6172200"/>
          </a:xfrm>
        </p:spPr>
        <p:txBody>
          <a:bodyPr>
            <a:normAutofit fontScale="77500" lnSpcReduction="20000"/>
          </a:bodyPr>
          <a:lstStyle/>
          <a:p>
            <a:pPr algn="just"/>
            <a:r>
              <a:rPr lang="en-US" dirty="0"/>
              <a:t>The Advanced Learner’s Dictionary of Current English lays down the meaning of research as </a:t>
            </a:r>
            <a:r>
              <a:rPr lang="en-US" i="1" dirty="0"/>
              <a:t>“a careful investigation or inquiry specially through search for new facts in any branch of knowledge.”</a:t>
            </a:r>
          </a:p>
          <a:p>
            <a:pPr algn="just"/>
            <a:r>
              <a:rPr lang="en-US" dirty="0"/>
              <a:t>Redman and </a:t>
            </a:r>
            <a:r>
              <a:rPr lang="en-US" dirty="0" err="1"/>
              <a:t>Mory</a:t>
            </a:r>
            <a:r>
              <a:rPr lang="en-US" dirty="0"/>
              <a:t> define research as a </a:t>
            </a:r>
            <a:r>
              <a:rPr lang="en-US" i="1" dirty="0"/>
              <a:t>“systematized effort to gain new knowledge.”</a:t>
            </a:r>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r>
              <a:rPr lang="en-US" dirty="0"/>
              <a:t>Some people consider research as a movement, a movement from the known to the unknown. </a:t>
            </a:r>
            <a:r>
              <a:rPr lang="en-US" b="1" i="1" dirty="0"/>
              <a:t>It is actually a voyage of discovery.</a:t>
            </a:r>
            <a:r>
              <a:rPr lang="en-US" dirty="0"/>
              <a:t> </a:t>
            </a:r>
          </a:p>
          <a:p>
            <a:pPr algn="just"/>
            <a:r>
              <a:rPr lang="en-US" dirty="0"/>
              <a:t>We all have a natural curiosity inside us. When we come across something we don't know, we feel curious and want to learn more. This curiosity drives us to ask questions and explore until we understand the unknown completely. This curiosity is like the source of all knowledge. The way people try to find out about things they don't know is called research.</a:t>
            </a:r>
          </a:p>
        </p:txBody>
      </p:sp>
      <p:pic>
        <p:nvPicPr>
          <p:cNvPr id="16388" name="Picture 4" descr="The Explorer Christopher Columbus and the Discovery of the Americas -  Owlcation"/>
          <p:cNvPicPr>
            <a:picLocks noChangeAspect="1" noChangeArrowheads="1"/>
          </p:cNvPicPr>
          <p:nvPr/>
        </p:nvPicPr>
        <p:blipFill>
          <a:blip r:embed="rId2"/>
          <a:srcRect/>
          <a:stretch>
            <a:fillRect/>
          </a:stretch>
        </p:blipFill>
        <p:spPr bwMode="auto">
          <a:xfrm>
            <a:off x="762000" y="2133600"/>
            <a:ext cx="7848600" cy="2133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20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Nature of Management Research: </a:t>
            </a:r>
            <a:br>
              <a:rPr lang="en-US" sz="3000" b="1" dirty="0"/>
            </a:br>
            <a:endParaRPr lang="en-US" sz="3000"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pPr algn="just"/>
            <a:r>
              <a:rPr lang="en-US" b="1" dirty="0"/>
              <a:t>Problem-solving orientation: </a:t>
            </a:r>
            <a:r>
              <a:rPr lang="en-US" dirty="0"/>
              <a:t>Management research is primarily focused on identifying and addressing managerial problems and challenges faced by organizations. It aims to find practical solutions and improvements to enhance managerial procedures and decision-making processes.</a:t>
            </a:r>
          </a:p>
          <a:p>
            <a:pPr algn="just">
              <a:buNone/>
            </a:pPr>
            <a:endParaRPr lang="en-US" dirty="0"/>
          </a:p>
          <a:p>
            <a:pPr algn="just"/>
            <a:r>
              <a:rPr lang="en-US" b="1" dirty="0"/>
              <a:t>Scientific approach: </a:t>
            </a:r>
            <a:r>
              <a:rPr lang="en-US" dirty="0"/>
              <a:t>Management research follows a systematic and scientific methodology to gather data, analyze information, and draw conclusions. It relies on rigorous methods to ensure objectivity and accuracy in its findings.</a:t>
            </a:r>
            <a:br>
              <a:rPr lang="en-US" dirty="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lgn="just"/>
            <a:r>
              <a:rPr lang="en-US" b="1" dirty="0"/>
              <a:t>Tailored to specific needs: </a:t>
            </a:r>
            <a:r>
              <a:rPr lang="en-US" dirty="0"/>
              <a:t>Management research is customized to meet the specific requirements and concerns of the management within a particular organization. It is designed to address the unique issues faced by the organization and align with its goals and objectives.</a:t>
            </a:r>
          </a:p>
          <a:p>
            <a:pPr algn="just">
              <a:buNone/>
            </a:pPr>
            <a:endParaRPr lang="en-US" dirty="0"/>
          </a:p>
          <a:p>
            <a:pPr algn="just"/>
            <a:r>
              <a:rPr lang="en-US" b="1" dirty="0"/>
              <a:t>Time-bound: </a:t>
            </a:r>
            <a:r>
              <a:rPr lang="en-US" dirty="0"/>
              <a:t>Management research is conducted within a specific time frame to ensure that results and recommendations are timely and relevant to the current organizational context.</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r>
              <a:rPr lang="en-US" b="1" dirty="0"/>
              <a:t>Interdisciplinary nature: </a:t>
            </a:r>
            <a:r>
              <a:rPr lang="en-US" dirty="0"/>
              <a:t>Management research often draws from various disciplines, such as economics, psychology, sociology, and statistics, to gain a comprehensive understanding of organizational dynamics and behavior.</a:t>
            </a:r>
          </a:p>
          <a:p>
            <a:pPr algn="just"/>
            <a:endParaRPr lang="en-US" dirty="0"/>
          </a:p>
          <a:p>
            <a:pPr algn="just"/>
            <a:r>
              <a:rPr lang="en-US" b="1" dirty="0"/>
              <a:t>Focus on decision-making: </a:t>
            </a:r>
            <a:r>
              <a:rPr lang="en-US" dirty="0"/>
              <a:t>It examines the practice of decision-making in the context of management, exploring how choices are made, and their impact on organizational outcomes.</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lgn="just"/>
            <a:r>
              <a:rPr lang="en-US" b="1" dirty="0"/>
              <a:t>Theory development: </a:t>
            </a:r>
            <a:r>
              <a:rPr lang="en-US" dirty="0"/>
              <a:t>Management research contributes to the development and refinement of management theories and models. It builds upon existing knowledge and generates new insights to improve managerial practices.</a:t>
            </a:r>
          </a:p>
          <a:p>
            <a:pPr algn="just"/>
            <a:r>
              <a:rPr lang="en-US" b="1" dirty="0"/>
              <a:t>Practical implications: </a:t>
            </a:r>
            <a:r>
              <a:rPr lang="en-US" dirty="0"/>
              <a:t>The ultimate goal of management research is to have practical implications for management practices. The findings and recommendations are intended to be actionable and useful for real-world managerial decision-making.</a:t>
            </a:r>
          </a:p>
          <a:p>
            <a:pPr algn="just"/>
            <a:r>
              <a:rPr lang="en-US" dirty="0"/>
              <a:t>Overall, management research plays a crucial role in advancing knowledge about effective management practices and helps organizations navigate challenges and achieve their objectives more efficiently.</a:t>
            </a:r>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000" b="1" dirty="0"/>
              <a:t>Action Research</a:t>
            </a:r>
          </a:p>
        </p:txBody>
      </p:sp>
      <p:sp>
        <p:nvSpPr>
          <p:cNvPr id="3" name="Content Placeholder 2"/>
          <p:cNvSpPr>
            <a:spLocks noGrp="1"/>
          </p:cNvSpPr>
          <p:nvPr>
            <p:ph idx="1"/>
          </p:nvPr>
        </p:nvSpPr>
        <p:spPr>
          <a:xfrm>
            <a:off x="457200" y="1600200"/>
            <a:ext cx="8229600" cy="5029200"/>
          </a:xfrm>
        </p:spPr>
        <p:txBody>
          <a:bodyPr>
            <a:normAutofit fontScale="92500"/>
          </a:bodyPr>
          <a:lstStyle/>
          <a:p>
            <a:pPr algn="just"/>
            <a:r>
              <a:rPr lang="en-US" dirty="0"/>
              <a:t>Kurt </a:t>
            </a:r>
            <a:r>
              <a:rPr lang="en-US" dirty="0" err="1"/>
              <a:t>Lewin</a:t>
            </a:r>
            <a:r>
              <a:rPr lang="en-US" dirty="0"/>
              <a:t>, then a professor at MIT, first coined the term "action research" in about 1944. This kind of research became popular in the years that followed. Today, this research has become an integral part of the management research methodology. </a:t>
            </a:r>
          </a:p>
          <a:p>
            <a:pPr algn="just"/>
            <a:r>
              <a:rPr lang="en-US" dirty="0"/>
              <a:t>Action Research involves a continuous gathering and analyzing of research data during the normal on- going operations of an organization. It is designed to identify effective ways of dealing with problems in the real world (Mason &amp; Bramble, 1989, p.37). It is, thus, concerned more with the execution of a specific management program. Since it feeds simultaneous results into the organization, it helps in changing its mode of functioning.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pPr algn="just"/>
            <a:r>
              <a:rPr lang="en-US" dirty="0"/>
              <a:t>Action research is, thus, a task-orientated form of study designed to provide continuous feedback regarding the performance of management activity and to improve that performance through direct form of investigation. </a:t>
            </a:r>
          </a:p>
          <a:p>
            <a:pPr algn="just"/>
            <a:r>
              <a:rPr lang="en-US" dirty="0"/>
              <a:t>Action research is a methodology that combines "action" and "research" together. It is a research strategy which pursues "action" and "knowledge" in an integrated fashion through a cyclical and participatory process. During a study, the researcher is repeating the process of performing an action, reflecting on what has happened and using this information to plan the next action.</a:t>
            </a:r>
          </a:p>
          <a:p>
            <a:pPr algn="just"/>
            <a:r>
              <a:rPr lang="en-US" dirty="0"/>
              <a:t>Hence, process outcomes and their applications are closely linked. The following are the basic features of action research:</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6172200"/>
          </a:xfrm>
        </p:spPr>
        <p:txBody>
          <a:bodyPr>
            <a:normAutofit/>
          </a:bodyPr>
          <a:lstStyle/>
          <a:p>
            <a:pPr algn="just"/>
            <a:r>
              <a:rPr lang="en-US" b="1" dirty="0"/>
              <a:t>Addresses practical problems: </a:t>
            </a:r>
            <a:r>
              <a:rPr lang="en-US" dirty="0"/>
              <a:t>Action research is grounded in real problem and real-life situation. It generally involves identification of practical problems in a specific context and attempts to seek and implement solutions within the context.</a:t>
            </a:r>
          </a:p>
          <a:p>
            <a:pPr algn="just"/>
            <a:r>
              <a:rPr lang="en-US" b="1" dirty="0"/>
              <a:t>Generates new knowledge: </a:t>
            </a:r>
            <a:r>
              <a:rPr lang="en-US" dirty="0"/>
              <a:t>Action research is more than just change implementation. It relies on both the generation of knowledge to produce change and enacting of change to produce knowledge.</a:t>
            </a:r>
          </a:p>
          <a:p>
            <a:pPr algn="just"/>
            <a:r>
              <a:rPr lang="en-US" b="1" dirty="0"/>
              <a:t>Enacts change: </a:t>
            </a:r>
            <a:r>
              <a:rPr lang="en-US" dirty="0"/>
              <a:t>Action research goes beyond knowledge generation and incorporates change into the system. It works towards situation improvement by implementing the new knowledge in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fontScale="92500" lnSpcReduction="20000"/>
          </a:bodyPr>
          <a:lstStyle/>
          <a:p>
            <a:pPr algn="just"/>
            <a:r>
              <a:rPr lang="en-US" b="1" dirty="0"/>
              <a:t>Is participatory: </a:t>
            </a:r>
            <a:r>
              <a:rPr lang="en-US" dirty="0"/>
              <a:t>Action research calls for participation of, and collaboration between, researchers, practitioners, and any other interested stakeholders. There is an attempt to minimize the distinction between the researcher and the researched, with high value placed on local knowledge.</a:t>
            </a:r>
          </a:p>
          <a:p>
            <a:pPr algn="just"/>
            <a:r>
              <a:rPr lang="en-US" b="1" dirty="0"/>
              <a:t>Relies on a cyclical process: </a:t>
            </a:r>
            <a:r>
              <a:rPr lang="en-US" dirty="0"/>
              <a:t>Action research is a cyclical process that takes shape as knowledge emerges. This research can therefore be seen as an experiential learning approach to change. The goal is to continuously refine methods, data, and interpretation in the light of the understanding developed in the earlier cycles. Improved action implementation is undertaken through cycles of observation, reflection, planning, and action.</a:t>
            </a:r>
          </a:p>
          <a:p>
            <a:pPr algn="just"/>
            <a:r>
              <a:rPr lang="en-US" dirty="0"/>
              <a:t>As a practical form of research, action research aims at a specific problem and management situation and with little or no control over independent variables (</a:t>
            </a:r>
            <a:r>
              <a:rPr lang="en-US" dirty="0" err="1"/>
              <a:t>Walliman</a:t>
            </a:r>
            <a:r>
              <a:rPr lang="en-US" dirty="0"/>
              <a:t>, 2005). Hence, this type of research may not always fulfill the specific requirements of research.</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85000" lnSpcReduction="10000"/>
          </a:bodyPr>
          <a:lstStyle/>
          <a:p>
            <a:pPr algn="just"/>
            <a:r>
              <a:rPr lang="en-US" b="1" dirty="0"/>
              <a:t>Example: </a:t>
            </a:r>
            <a:r>
              <a:rPr lang="en-US" dirty="0"/>
              <a:t>A marketing team for an e-commerce company notices a decline in website traffic and sales over the past few months. To address this issue, they decide to conduct action research.</a:t>
            </a:r>
          </a:p>
          <a:p>
            <a:pPr algn="just"/>
            <a:r>
              <a:rPr lang="en-US" b="1" dirty="0"/>
              <a:t>Identify the problem: </a:t>
            </a:r>
            <a:r>
              <a:rPr lang="en-US" dirty="0"/>
              <a:t>The problem is identified as a decline in website traffic and sales for the e-commerce company.</a:t>
            </a:r>
          </a:p>
          <a:p>
            <a:pPr algn="just"/>
            <a:r>
              <a:rPr lang="en-US" b="1" dirty="0"/>
              <a:t>Research and information gathering: </a:t>
            </a:r>
            <a:r>
              <a:rPr lang="en-US" dirty="0"/>
              <a:t>The marketing team conducts data analysis to identify potential reasons for the decline. They review website analytics, customer feedback, and competitor performance to gain insights.</a:t>
            </a:r>
          </a:p>
          <a:p>
            <a:pPr algn="just"/>
            <a:r>
              <a:rPr lang="en-US" b="1" dirty="0"/>
              <a:t>Develop an action plan: </a:t>
            </a:r>
            <a:r>
              <a:rPr lang="en-US" dirty="0"/>
              <a:t>Based on their research findings, the marketing team develops an action plan. The plan includes optimizing website content, running targeted marketing campaigns, and improving the user experience on the website.</a:t>
            </a:r>
          </a:p>
          <a:p>
            <a:pPr algn="just"/>
            <a:r>
              <a:rPr lang="en-US" b="1" dirty="0"/>
              <a:t>Implementation: </a:t>
            </a:r>
            <a:r>
              <a:rPr lang="en-US" dirty="0"/>
              <a:t>The marketing team starts implementing the action plan by making necessary changes to the website, launching new marketing campaigns, and conducting A/B testing to evaluate different strategies.</a:t>
            </a:r>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fontScale="77500" lnSpcReduction="20000"/>
          </a:bodyPr>
          <a:lstStyle/>
          <a:p>
            <a:pPr algn="just"/>
            <a:r>
              <a:rPr lang="en-US" b="1" dirty="0"/>
              <a:t>Data collection during implementation: </a:t>
            </a:r>
            <a:r>
              <a:rPr lang="en-US" dirty="0"/>
              <a:t>The team monitors website traffic, sales data, and customer feedback during the implementation phase to track the impact of the changes.</a:t>
            </a:r>
          </a:p>
          <a:p>
            <a:pPr algn="just"/>
            <a:r>
              <a:rPr lang="en-US" b="1" dirty="0"/>
              <a:t>Analysis and reflection: </a:t>
            </a:r>
            <a:r>
              <a:rPr lang="en-US" dirty="0"/>
              <a:t>After a few weeks of implementation, the marketing team analyzes the data to assess the effectiveness of the changes on website traffic and sales. They also reflect on the outcomes and any unforeseen challenges.</a:t>
            </a:r>
          </a:p>
          <a:p>
            <a:pPr algn="just"/>
            <a:r>
              <a:rPr lang="en-US" b="1" dirty="0"/>
              <a:t>Refinement and further action: </a:t>
            </a:r>
            <a:r>
              <a:rPr lang="en-US" dirty="0"/>
              <a:t>Based on the analysis, the marketing team refines the action plan, making adjustments to marketing strategies and website improvements to achieve better results.</a:t>
            </a:r>
          </a:p>
          <a:p>
            <a:pPr algn="just"/>
            <a:r>
              <a:rPr lang="en-US" b="1" dirty="0"/>
              <a:t>Continuous cycle: </a:t>
            </a:r>
            <a:r>
              <a:rPr lang="en-US" dirty="0"/>
              <a:t>The marketing team continues to use action research to monitor website performance regularly. They adapt marketing efforts, optimize the website, and conduct further research to ensure continuous improvement in website traffic and sales.</a:t>
            </a:r>
          </a:p>
          <a:p>
            <a:pPr algn="just"/>
            <a:r>
              <a:rPr lang="en-US" dirty="0"/>
              <a:t>In this example, action research helps the marketing team identify and address the problem of declining website traffic and sales. By conducting research, implementing changes, and continuously evaluating outcomes, they work towards improving the company's online presence and business performance.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OBJECTIVES OF RESEARCH </a:t>
            </a:r>
            <a:br>
              <a:rPr lang="en-US" sz="3000" b="1" dirty="0"/>
            </a:br>
            <a:endParaRPr lang="en-US" sz="3000" b="1" dirty="0"/>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pPr algn="just"/>
            <a:r>
              <a:rPr lang="en-US" dirty="0"/>
              <a:t>The purpose of research is to discover answers to questions through the application of scientific procedures. The main aim of research is to find out the truth which is hidden and which has not been discovered as yet. Though each research study has its own specific purpose, we may think of research objectives as falling into a number of following broad groupings: </a:t>
            </a:r>
          </a:p>
          <a:p>
            <a:pPr algn="just"/>
            <a:r>
              <a:rPr lang="en-US" dirty="0"/>
              <a:t>1. To gain familiarity with a phenomenon or to achieve new insights into it </a:t>
            </a:r>
          </a:p>
          <a:p>
            <a:pPr algn="just"/>
            <a:r>
              <a:rPr lang="en-US" dirty="0"/>
              <a:t>2. To portray accurately the characteristics of a particular individual, situation or a group </a:t>
            </a:r>
          </a:p>
          <a:p>
            <a:pPr algn="just"/>
            <a:r>
              <a:rPr lang="en-US" dirty="0"/>
              <a:t>3. To determine the frequency with which something occurs or with which it is associated with something else  </a:t>
            </a:r>
          </a:p>
          <a:p>
            <a:pPr algn="just"/>
            <a:r>
              <a:rPr lang="en-US" dirty="0"/>
              <a:t>4. To test a hypothesis of a causal relationship between variables (such studies are known as </a:t>
            </a:r>
            <a:r>
              <a:rPr lang="en-US" i="1" dirty="0"/>
              <a:t>hypothesis-testing </a:t>
            </a:r>
            <a:r>
              <a:rPr lang="en-US" dirty="0"/>
              <a:t>research studies)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a:t>Evaluation Research</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US" dirty="0"/>
              <a:t>Evaluation is "the process of determining the value or worth of something" (Mason &amp; Bramble, 1989, p.56). Evaluation research is, therefore, oriented toward formal and objective measurement of the extent which a given action, activity, or program has achieved its original objective. </a:t>
            </a:r>
          </a:p>
          <a:p>
            <a:pPr algn="just"/>
            <a:r>
              <a:rPr lang="en-US" dirty="0"/>
              <a:t>This research is closely related with policy research in which policies, objectives, strategies and programs are examined. Its real contribution lies on the fact that it helps management to determine how far have the programs initiated by it been successful and also analyses the underlying causes of failure, if any (Weiss, 1972).</a:t>
            </a:r>
          </a:p>
          <a:p>
            <a:pPr algn="just"/>
            <a:r>
              <a:rPr lang="en-US" dirty="0"/>
              <a:t>Evaluation research can be broken down into two general types: formative and summative evaluation. In fact, these two methods are frequently used in evaluation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algn="just"/>
            <a:r>
              <a:rPr lang="en-US" b="1" dirty="0"/>
              <a:t>Formative Evaluation:</a:t>
            </a:r>
          </a:p>
          <a:p>
            <a:pPr algn="just"/>
            <a:r>
              <a:rPr lang="en-US" b="1" dirty="0"/>
              <a:t>Timing: </a:t>
            </a:r>
            <a:r>
              <a:rPr lang="en-US" dirty="0"/>
              <a:t>Formative evaluation takes place during the development or implementation of a project or program. It occurs in real-time and is ongoing throughout the process.</a:t>
            </a:r>
          </a:p>
          <a:p>
            <a:pPr algn="just"/>
            <a:r>
              <a:rPr lang="en-US" b="1" dirty="0"/>
              <a:t>Focus: </a:t>
            </a:r>
            <a:r>
              <a:rPr lang="en-US" dirty="0"/>
              <a:t>The main focus of formative evaluation is to gather feedback and information that can be used to improve and enhance the project or program as it progresses. It aims to identify strengths, weaknesses, and areas for improvement to make timely adjustments.</a:t>
            </a:r>
          </a:p>
          <a:p>
            <a:pPr algn="just"/>
            <a:r>
              <a:rPr lang="en-US" b="1" dirty="0"/>
              <a:t>Purpose: </a:t>
            </a:r>
            <a:r>
              <a:rPr lang="en-US" dirty="0"/>
              <a:t>The primary purpose of formative evaluation is to provide insights and recommendations for refining and optimizing the project's design, delivery, and effectiveness.</a:t>
            </a:r>
          </a:p>
          <a:p>
            <a:pPr algn="just"/>
            <a:r>
              <a:rPr lang="en-US" b="1" dirty="0"/>
              <a:t>Nature: </a:t>
            </a:r>
            <a:r>
              <a:rPr lang="en-US" dirty="0"/>
              <a:t>Formative evaluation is a continuous and iterative process, emphasizing data collection, analysis, and feedback for ongoing improvement.</a:t>
            </a:r>
          </a:p>
          <a:p>
            <a:pPr algn="just"/>
            <a:r>
              <a:rPr lang="en-US" b="1" dirty="0"/>
              <a:t>Examples: </a:t>
            </a:r>
            <a:r>
              <a:rPr lang="en-US" dirty="0"/>
              <a:t>Surveys, interviews, observations, focus groups, and pilot testing are common methods used in formative evaluation.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324600"/>
          </a:xfrm>
        </p:spPr>
        <p:txBody>
          <a:bodyPr>
            <a:noAutofit/>
          </a:bodyPr>
          <a:lstStyle/>
          <a:p>
            <a:pPr algn="just"/>
            <a:r>
              <a:rPr lang="en-US" sz="2000" b="1" dirty="0"/>
              <a:t>Summative Evaluation:</a:t>
            </a:r>
          </a:p>
          <a:p>
            <a:pPr algn="just"/>
            <a:r>
              <a:rPr lang="en-US" sz="2000" b="1" dirty="0"/>
              <a:t>Timing: </a:t>
            </a:r>
            <a:r>
              <a:rPr lang="en-US" sz="2000" dirty="0"/>
              <a:t>Summative evaluation occurs after the completion of a project or program. It is conducted at the end of the intervention or at specific milestones to assess the overall effectiveness and outcomes.</a:t>
            </a:r>
          </a:p>
          <a:p>
            <a:pPr algn="just"/>
            <a:r>
              <a:rPr lang="en-US" sz="2000" b="1" dirty="0"/>
              <a:t>Focus: </a:t>
            </a:r>
            <a:r>
              <a:rPr lang="en-US" sz="2000" dirty="0"/>
              <a:t>The main focus of summative evaluation is to measure the final impact and achievements of the project or program. It aims to determine whether the objectives and goals have been met.</a:t>
            </a:r>
          </a:p>
          <a:p>
            <a:pPr algn="just"/>
            <a:r>
              <a:rPr lang="en-US" sz="2000" b="1" dirty="0"/>
              <a:t>Purpose: </a:t>
            </a:r>
            <a:r>
              <a:rPr lang="en-US" sz="2000" dirty="0"/>
              <a:t>The primary purpose of summative evaluation is to make judgments about the success and worthiness of the project or program based on the achieved outcomes.</a:t>
            </a:r>
          </a:p>
          <a:p>
            <a:pPr algn="just"/>
            <a:r>
              <a:rPr lang="en-US" sz="2000" b="1" dirty="0"/>
              <a:t>Nature: </a:t>
            </a:r>
            <a:r>
              <a:rPr lang="en-US" sz="2000" dirty="0"/>
              <a:t>Summative evaluation provides a comprehensive and conclusive assessment of the overall effectiveness and results of the project or program.</a:t>
            </a:r>
          </a:p>
          <a:p>
            <a:pPr algn="just"/>
            <a:r>
              <a:rPr lang="en-US" sz="2000" b="1" dirty="0"/>
              <a:t>Examples: </a:t>
            </a:r>
            <a:r>
              <a:rPr lang="en-US" sz="2000" dirty="0"/>
              <a:t>Tests, assessments, surveys, and outcome measurements are commonly used in summative evaluation.</a:t>
            </a:r>
          </a:p>
          <a:p>
            <a:pPr algn="just"/>
            <a:r>
              <a:rPr lang="en-US" sz="2000" dirty="0"/>
              <a:t>In summary, formative evaluation is conducted during the development and implementation phase to improve and refine the project, while summative evaluation is performed after the project is completed to assess its overall impact and success. Both types of evaluation complement each other and are essential for understanding the effectiveness and outcomes of any initiative.</a:t>
            </a:r>
          </a:p>
          <a:p>
            <a:pPr algn="just">
              <a:buNone/>
            </a:pPr>
            <a:br>
              <a:rPr lang="en-US" sz="2000" dirty="0"/>
            </a:b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67512"/>
          </a:xfrm>
        </p:spPr>
        <p:txBody>
          <a:bodyPr>
            <a:normAutofit/>
          </a:bodyPr>
          <a:lstStyle/>
          <a:p>
            <a:r>
              <a:rPr lang="en-US" sz="3000" b="1" dirty="0"/>
              <a:t>Formative Research</a:t>
            </a:r>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algn="just"/>
            <a:r>
              <a:rPr lang="en-US" dirty="0"/>
              <a:t>A study which is primarily seeking to gather information </a:t>
            </a:r>
            <a:r>
              <a:rPr lang="en-US" b="1" dirty="0"/>
              <a:t>during the process of implementation</a:t>
            </a:r>
            <a:r>
              <a:rPr lang="en-US" dirty="0"/>
              <a:t>, with a view to informing the development of the program is called formative evaluation. That is why it is also called </a:t>
            </a:r>
            <a:r>
              <a:rPr lang="en-US" b="1" dirty="0"/>
              <a:t>process or progress evaluation. </a:t>
            </a:r>
            <a:r>
              <a:rPr lang="en-US" dirty="0"/>
              <a:t>Its goal is to provide information that will aid the development of particular change intervention programs. Such studies basically investigate program delivery and find out how well a program is being implemented. Thus, formative evaluation seeks answers to questions about the process of implementation and how this relates to the achieved outcome.</a:t>
            </a:r>
          </a:p>
          <a:p>
            <a:pPr algn="just"/>
            <a:r>
              <a:rPr lang="en-US" dirty="0"/>
              <a:t>A formative evaluation seeks answers to questions about the process of implementation. Thus the main questions to be addressed by formative evaluation will be:</a:t>
            </a:r>
          </a:p>
          <a:p>
            <a:pPr algn="just"/>
            <a:r>
              <a:rPr lang="en-US" dirty="0"/>
              <a:t>How does what is happening in the organization match the goals of the program, policy, or project?</a:t>
            </a:r>
          </a:p>
          <a:p>
            <a:pPr algn="just"/>
            <a:r>
              <a:rPr lang="en-US" dirty="0"/>
              <a:t>Which aspects of the program, policy, or project appear to be most effective in meeting the goals and why?</a:t>
            </a:r>
          </a:p>
          <a:p>
            <a:pPr algn="just"/>
            <a:r>
              <a:rPr lang="en-US" dirty="0"/>
              <a:t>What barriers are being encountered in implementing the program, policy, or project and what strategies are being used to overcome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a:bodyPr>
          <a:lstStyle/>
          <a:p>
            <a:r>
              <a:rPr lang="en-US" sz="3000" b="1" dirty="0"/>
              <a:t>Summative Evaluation</a:t>
            </a:r>
          </a:p>
        </p:txBody>
      </p:sp>
      <p:sp>
        <p:nvSpPr>
          <p:cNvPr id="3" name="Content Placeholder 2"/>
          <p:cNvSpPr>
            <a:spLocks noGrp="1"/>
          </p:cNvSpPr>
          <p:nvPr>
            <p:ph idx="1"/>
          </p:nvPr>
        </p:nvSpPr>
        <p:spPr>
          <a:xfrm>
            <a:off x="457200" y="990600"/>
            <a:ext cx="8458200" cy="5867400"/>
          </a:xfrm>
        </p:spPr>
        <p:txBody>
          <a:bodyPr>
            <a:normAutofit fontScale="92500" lnSpcReduction="20000"/>
          </a:bodyPr>
          <a:lstStyle/>
          <a:p>
            <a:pPr algn="just"/>
            <a:r>
              <a:rPr lang="en-US" dirty="0"/>
              <a:t>A study which is primarily seeking to gather information on the effectiveness of a program after it has been implemented is termed as summative evaluation. It is also called outcome or impact evaluation. A summative evaluation seeks answers to questions about what relationships exist between the goals of the program and its outcomes.</a:t>
            </a:r>
          </a:p>
          <a:p>
            <a:pPr algn="just"/>
            <a:r>
              <a:rPr lang="en-US" dirty="0"/>
              <a:t>Summative evaluation aims to gather data about links between the intended objectives and the achieved. In general, a summated evaluation addresses questions such as:</a:t>
            </a:r>
          </a:p>
          <a:p>
            <a:pPr algn="just"/>
            <a:r>
              <a:rPr lang="en-US" dirty="0"/>
              <a:t>How successful was the organization in achieving its goals?</a:t>
            </a:r>
          </a:p>
          <a:p>
            <a:pPr algn="just"/>
            <a:r>
              <a:rPr lang="en-US" dirty="0"/>
              <a:t>How effective was the project, program, or policy as it was intended?</a:t>
            </a:r>
          </a:p>
          <a:p>
            <a:pPr algn="just"/>
            <a:r>
              <a:rPr lang="en-US" dirty="0"/>
              <a:t>Which aspects of the project, program, or policy were the most effective?</a:t>
            </a:r>
          </a:p>
          <a:p>
            <a:pPr algn="just"/>
            <a:r>
              <a:rPr lang="en-US" dirty="0"/>
              <a:t>Evaluation research studies themselves may sometimes be evaluated. An evaluation of an evaluation research study is called a meta-evaluation.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p>
            <a:r>
              <a:rPr lang="en-US" sz="3000" b="1" dirty="0"/>
              <a:t>Managerial Research</a:t>
            </a:r>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pPr algn="just"/>
            <a:r>
              <a:rPr lang="en-US" dirty="0"/>
              <a:t>Managerial research is related to the </a:t>
            </a:r>
            <a:r>
              <a:rPr lang="en-US" i="1" dirty="0"/>
              <a:t>specific problem of limited scope for which management has need of additional information on which to base a decision. </a:t>
            </a:r>
          </a:p>
          <a:p>
            <a:pPr algn="just"/>
            <a:r>
              <a:rPr lang="en-US" dirty="0"/>
              <a:t>This type of research is focused on one particular activity, scheme, or project launched by the management. When analysis of the on-going project indicates that all is not going as planned, managerial research may be required to explain why something went wrong with the project. Detailed information about specific mistakes or failures is regularly sought. </a:t>
            </a:r>
          </a:p>
          <a:p>
            <a:pPr algn="just"/>
            <a:r>
              <a:rPr lang="en-US" dirty="0"/>
              <a:t>Examples of managerial research include those concerning the market potential for a new product, or best approach for the implementation of a new MIS system. Thus, managerial research has one feature. It concerns the seeking of solutions as to what should be done to solve a given problem and how to implement the solution.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r>
              <a:rPr lang="en-US" sz="3000" b="1" dirty="0"/>
              <a:t>Meaning of Project Work</a:t>
            </a:r>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algn="just"/>
            <a:r>
              <a:rPr lang="en-US" dirty="0"/>
              <a:t>Introduction: </a:t>
            </a:r>
          </a:p>
          <a:p>
            <a:pPr algn="just"/>
            <a:r>
              <a:rPr lang="en-US" dirty="0"/>
              <a:t>Project work is an integral part of the graduate and postgraduate programs in many universities. You are required to undergo fieldwork or project work on the approved topic or area, and spent a few weeks in the field to gather information on the assigned topic using relevant instruments. The data thus gathered will have to be tabulated, analyzed, synthesized, and presented in the prescribed form. After data analysis, you have to write a project work report and submit it for evaluation. </a:t>
            </a:r>
          </a:p>
          <a:p>
            <a:pPr algn="just"/>
            <a:r>
              <a:rPr lang="en-US" dirty="0"/>
              <a:t>The project work process explained above needs scientific investigation into the topic selected for the project work. Here, we will explain the concept, purpose and process of project work. The methods of project work will also be described in some detail.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000" b="1" dirty="0"/>
              <a:t>What is Project Work?</a:t>
            </a: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just"/>
            <a:r>
              <a:rPr lang="en-US" dirty="0"/>
              <a:t>A project work assignment is an off-the-classroom and field-based study project undertaken by a student under the guidance of a faculty member. </a:t>
            </a:r>
          </a:p>
          <a:p>
            <a:pPr algn="just"/>
            <a:r>
              <a:rPr lang="en-US" dirty="0"/>
              <a:t>The project work can be described as systematic and organized effort to study and observe a specified situation at hand. Thus, the project work process involves a series of well-thought-out and carefully executed activities. It encompasses the process of inquiry investigation, observation and examination. The expected end result would be to discover new facts and realities about the social or business phenomenon.</a:t>
            </a:r>
          </a:p>
          <a:p>
            <a:pPr algn="just"/>
            <a:r>
              <a:rPr lang="en-US" dirty="0"/>
              <a:t>We can thus define project work as an organized, systematic, and data-based investigation into a specific situation undertaken with the objective of gathering information that enables the student to gain familiarity with the situation or reality and generate more knowledge about the phenomenon under investigation.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a:bodyPr>
          <a:lstStyle/>
          <a:p>
            <a:r>
              <a:rPr lang="en-US" sz="3000" b="1" dirty="0"/>
              <a:t>Purpose/Objective of the Project Work</a:t>
            </a:r>
          </a:p>
        </p:txBody>
      </p:sp>
      <p:sp>
        <p:nvSpPr>
          <p:cNvPr id="3" name="Content Placeholder 2"/>
          <p:cNvSpPr>
            <a:spLocks noGrp="1"/>
          </p:cNvSpPr>
          <p:nvPr>
            <p:ph idx="1"/>
          </p:nvPr>
        </p:nvSpPr>
        <p:spPr>
          <a:xfrm>
            <a:off x="457200" y="1143000"/>
            <a:ext cx="8458200" cy="5562600"/>
          </a:xfrm>
        </p:spPr>
        <p:txBody>
          <a:bodyPr>
            <a:noAutofit/>
          </a:bodyPr>
          <a:lstStyle/>
          <a:p>
            <a:pPr algn="just"/>
            <a:r>
              <a:rPr lang="en-US" sz="1800" dirty="0"/>
              <a:t>The project work assignment has some specific purposes. These are as follows:</a:t>
            </a:r>
          </a:p>
          <a:p>
            <a:pPr algn="just"/>
            <a:r>
              <a:rPr lang="en-US" sz="1800" dirty="0"/>
              <a:t>Expose you to business or social reality by providing you the opportunity to get first-hand information and actual knowledge about the working of an organization, a system, or a situation.</a:t>
            </a:r>
          </a:p>
          <a:p>
            <a:pPr algn="just"/>
            <a:r>
              <a:rPr lang="en-US" sz="1800" dirty="0"/>
              <a:t>Promote student-</a:t>
            </a:r>
            <a:r>
              <a:rPr lang="en-US" sz="1800" dirty="0" err="1"/>
              <a:t>centred</a:t>
            </a:r>
            <a:r>
              <a:rPr lang="en-US" sz="1800" dirty="0"/>
              <a:t> learning by encouraging you to take the initiative to become self- directed learners and thinkers.</a:t>
            </a:r>
          </a:p>
          <a:p>
            <a:pPr algn="just"/>
            <a:r>
              <a:rPr lang="en-US" sz="1800" dirty="0"/>
              <a:t>Provide opportunity to you to work on those issues or problems, which are of particular interest to you.</a:t>
            </a:r>
          </a:p>
          <a:p>
            <a:pPr algn="just"/>
            <a:r>
              <a:rPr lang="en-US" sz="1800" dirty="0"/>
              <a:t>Develop interpersonal and communication skills by encouraging you to interact with the practitioners.</a:t>
            </a:r>
          </a:p>
          <a:p>
            <a:pPr algn="just"/>
            <a:r>
              <a:rPr lang="en-US" sz="1800" dirty="0"/>
              <a:t>Develop data-processing and report-writing skills to explore, </a:t>
            </a:r>
            <a:r>
              <a:rPr lang="en-US" sz="1800" dirty="0" err="1"/>
              <a:t>analyse</a:t>
            </a:r>
            <a:r>
              <a:rPr lang="en-US" sz="1800" dirty="0"/>
              <a:t>, and describe a business situation or a social phenomenon.</a:t>
            </a:r>
          </a:p>
          <a:p>
            <a:pPr algn="just"/>
            <a:r>
              <a:rPr lang="en-US" sz="1800" dirty="0"/>
              <a:t>Employers are frequently keenly interested in ensuring that students of business not only have a solid academic background, but that they obtained some proficiency in developing team-work, critical thinking and problem-solving. Project works in various business subjects, individual or team-based are one activity that allows students to develop these skills. Successful completion of a project work can then be used to demonstrate to employers that you have the skills they are seeking.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rmAutofit fontScale="77500" lnSpcReduction="20000"/>
          </a:bodyPr>
          <a:lstStyle/>
          <a:p>
            <a:pPr algn="just"/>
            <a:r>
              <a:rPr lang="en-US" dirty="0"/>
              <a:t>According to Clifford Woody </a:t>
            </a:r>
            <a:r>
              <a:rPr lang="en-US" i="1" dirty="0"/>
              <a:t>research comprises defining and redefining problems, formulating hypothesis or suggested solutions; collecting, organizing and evaluating data; making deductions and reaching conclusions; and at last carefully testing the conclusions to determine whether they fit the formulating hypothesis. </a:t>
            </a:r>
          </a:p>
          <a:p>
            <a:pPr algn="just"/>
            <a:r>
              <a:rPr lang="en-US" dirty="0"/>
              <a:t>D. </a:t>
            </a:r>
            <a:r>
              <a:rPr lang="en-US" dirty="0" err="1"/>
              <a:t>Slesinger</a:t>
            </a:r>
            <a:r>
              <a:rPr lang="en-US" dirty="0"/>
              <a:t> and M. Stephenson in the Encyclopedia of Social Sciences define research as </a:t>
            </a:r>
            <a:r>
              <a:rPr lang="en-US" i="1" dirty="0"/>
              <a:t>“the manipulation of things, concepts or symbols for the purpose of generalizing to extend, correct or verify knowledge, whether that knowledge aids in construction of theory or in the practice of an art.”</a:t>
            </a:r>
          </a:p>
          <a:p>
            <a:pPr algn="just"/>
            <a:r>
              <a:rPr lang="en-US" dirty="0"/>
              <a:t>Research is, thus, an original contribution to the existing stock of knowledge making for its advancement. It is the pursuit of truth with the help of study, observation, comparison and experiment. In short, the search for knowledge through objective and systematic method of finding solution to a problem is research. The systematic approach concerning generalization and the formulation of a theory is also research. </a:t>
            </a:r>
          </a:p>
          <a:p>
            <a:pPr algn="just"/>
            <a:r>
              <a:rPr lang="en-US" dirty="0"/>
              <a:t>As such the term ‘research’ refers to the systematic method consisting of enunciating the problem, formulating a hypothesis, collecting the facts or data, analyzing the facts and reaching certain conclusions either in the form of solutions(s) towards the concerned problem or in certain generalizations for some theoretical formulation.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3000" b="1" dirty="0"/>
              <a:t>Methods of Project Work</a:t>
            </a: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lgn="just"/>
            <a:r>
              <a:rPr lang="en-US" b="1" dirty="0"/>
              <a:t>Exploratory and Descriptive Studies</a:t>
            </a:r>
            <a:endParaRPr lang="en-US" dirty="0"/>
          </a:p>
          <a:p>
            <a:pPr algn="just"/>
            <a:r>
              <a:rPr lang="en-US" i="1" dirty="0"/>
              <a:t>Exploratory study</a:t>
            </a:r>
            <a:r>
              <a:rPr lang="en-US" dirty="0"/>
              <a:t> is a preliminary step in which the main focus is on achieving a clear view of the subject under the investigation. </a:t>
            </a:r>
          </a:p>
          <a:p>
            <a:pPr algn="just"/>
            <a:r>
              <a:rPr lang="en-US" dirty="0"/>
              <a:t>Such studies are taken when we do not know much about the situation. </a:t>
            </a:r>
          </a:p>
          <a:p>
            <a:pPr algn="just"/>
            <a:r>
              <a:rPr lang="en-US" dirty="0"/>
              <a:t>An exploratory study aims to investigate a subject or phenomenon in order to gain initial insights, generate hypotheses, and identify potential research directions. </a:t>
            </a:r>
          </a:p>
          <a:p>
            <a:pPr algn="just"/>
            <a:r>
              <a:rPr lang="en-US" dirty="0"/>
              <a:t>It is often conducted when little is known about a topic, and the researcher seeks to explore and understand the subject more deeply. </a:t>
            </a:r>
          </a:p>
          <a:p>
            <a:pPr algn="just"/>
            <a:r>
              <a:rPr lang="en-US" dirty="0"/>
              <a:t>Exploratory studies are flexible in nature and can involve various research methods to gather preliminary information.</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lgn="just"/>
            <a:r>
              <a:rPr lang="en-US" dirty="0"/>
              <a:t>This research is conducted by one of or more of three approaches:</a:t>
            </a:r>
          </a:p>
          <a:p>
            <a:pPr lvl="0" algn="just"/>
            <a:r>
              <a:rPr lang="en-US" i="1" dirty="0"/>
              <a:t>Examining existing literatures</a:t>
            </a:r>
          </a:p>
          <a:p>
            <a:pPr lvl="0" algn="just"/>
            <a:r>
              <a:rPr lang="en-US" i="1" dirty="0"/>
              <a:t>Questioning individuals and</a:t>
            </a:r>
          </a:p>
          <a:p>
            <a:pPr lvl="0" algn="just"/>
            <a:r>
              <a:rPr lang="en-US" i="1" dirty="0"/>
              <a:t>Examining a few selected cases.</a:t>
            </a:r>
          </a:p>
          <a:p>
            <a:pPr lvl="0" algn="just">
              <a:buNone/>
            </a:pPr>
            <a:endParaRPr lang="en-US" i="1" dirty="0"/>
          </a:p>
          <a:p>
            <a:pPr algn="just"/>
            <a:r>
              <a:rPr lang="en-US" dirty="0"/>
              <a:t>For Example: In a rapidly evolving industry, a researcher decides to conduct an exploratory study to understand emerging trends in consumer preferences for digital entertainment platforms. </a:t>
            </a:r>
          </a:p>
          <a:p>
            <a:pPr algn="just"/>
            <a:r>
              <a:rPr lang="en-US" dirty="0"/>
              <a:t>The researcher conducts in-depth interviews with a small group of avid users to explore their motivations, preferences, and expectations regarding these platforms. The findings from this study provide insights that can guide further research on this topic.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a:normAutofit lnSpcReduction="10000"/>
          </a:bodyPr>
          <a:lstStyle/>
          <a:p>
            <a:pPr algn="just"/>
            <a:r>
              <a:rPr lang="en-US" b="1" dirty="0"/>
              <a:t>Descriptive Study:</a:t>
            </a:r>
            <a:r>
              <a:rPr lang="en-US" dirty="0"/>
              <a:t> A descriptive study is focused on providing an accurate and detailed depiction of a phenomenon or situation. </a:t>
            </a:r>
          </a:p>
          <a:p>
            <a:pPr algn="just"/>
            <a:r>
              <a:rPr lang="en-US" dirty="0"/>
              <a:t>Its primary goal is to describe the characteristics, behaviors, patterns, and attributes of the subject under investigation. Descriptive studies do not involve manipulating variables or establishing cause-and-effect relationships; instead, they aim to create a comprehensive overview of the subject. </a:t>
            </a:r>
          </a:p>
          <a:p>
            <a:pPr algn="just"/>
            <a:r>
              <a:rPr lang="en-US" dirty="0"/>
              <a:t>This study is undertaken in order to describe the different aspects of a situation. Descriptive studies that present data in meaningful form thus help us to:</a:t>
            </a:r>
          </a:p>
          <a:p>
            <a:pPr lvl="0" algn="just"/>
            <a:r>
              <a:rPr lang="en-US" dirty="0"/>
              <a:t>Understand the features and aspects in the situation under study,</a:t>
            </a:r>
          </a:p>
          <a:p>
            <a:pPr lvl="0" algn="just"/>
            <a:r>
              <a:rPr lang="en-US" dirty="0"/>
              <a:t>Offer ideas for further investigation and research, and</a:t>
            </a:r>
          </a:p>
          <a:p>
            <a:pPr lvl="0" algn="just"/>
            <a:r>
              <a:rPr lang="en-US" dirty="0"/>
              <a:t>Help in identifying problems and make certain simple decisions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85000" lnSpcReduction="20000"/>
          </a:bodyPr>
          <a:lstStyle/>
          <a:p>
            <a:pPr algn="just"/>
            <a:r>
              <a:rPr lang="en-US" b="1" dirty="0"/>
              <a:t>Characteristics of Descriptive Studies:</a:t>
            </a:r>
            <a:endParaRPr lang="en-US" dirty="0"/>
          </a:p>
          <a:p>
            <a:pPr algn="just"/>
            <a:r>
              <a:rPr lang="en-US" b="1" dirty="0"/>
              <a:t>Observation:</a:t>
            </a:r>
            <a:r>
              <a:rPr lang="en-US" dirty="0"/>
              <a:t> Researchers gather data through observation, surveys, questionnaires, interviews, and other methods to collect information about the subject's current state.</a:t>
            </a:r>
          </a:p>
          <a:p>
            <a:pPr algn="just"/>
            <a:r>
              <a:rPr lang="en-US" b="1" dirty="0"/>
              <a:t>Summarization:</a:t>
            </a:r>
            <a:r>
              <a:rPr lang="en-US" dirty="0"/>
              <a:t> Collected data is summarized and presented in a structured manner, often using tables, charts, graphs, and statistical measures.</a:t>
            </a:r>
          </a:p>
          <a:p>
            <a:pPr algn="just"/>
            <a:r>
              <a:rPr lang="en-US" b="1" dirty="0"/>
              <a:t>Contextual Understanding:</a:t>
            </a:r>
            <a:r>
              <a:rPr lang="en-US" dirty="0"/>
              <a:t> Descriptive studies provide context to help readers understand the subject better, such as demographics, trends, and characteristics.</a:t>
            </a:r>
          </a:p>
          <a:p>
            <a:pPr algn="just"/>
            <a:r>
              <a:rPr lang="en-US" b="1" dirty="0"/>
              <a:t>No Manipulation:</a:t>
            </a:r>
            <a:r>
              <a:rPr lang="en-US" dirty="0"/>
              <a:t> Descriptive studies do not involve manipulating variables or interventions; they focus on presenting existing conditions.</a:t>
            </a:r>
          </a:p>
          <a:p>
            <a:pPr algn="just"/>
            <a:r>
              <a:rPr lang="en-US" b="1" dirty="0"/>
              <a:t>Example of Descriptive Study:</a:t>
            </a:r>
            <a:r>
              <a:rPr lang="en-US" dirty="0"/>
              <a:t> A researcher conducts a study to describe the dietary habits of teenagers in a specific region. Through surveys and interviews, the researcher collects data on the types of foods consumed, meal timings, preferences, and the factors influencing their food choices. The findings are presented in tables and charts, detailing the overall dietary patterns among teenagers in that area.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7500" lnSpcReduction="20000"/>
          </a:bodyPr>
          <a:lstStyle/>
          <a:p>
            <a:pPr algn="just"/>
            <a:r>
              <a:rPr lang="en-US" b="1" u="sng" dirty="0"/>
              <a:t>Case Study </a:t>
            </a:r>
            <a:endParaRPr lang="en-US" dirty="0"/>
          </a:p>
          <a:p>
            <a:pPr algn="just"/>
            <a:r>
              <a:rPr lang="en-US" dirty="0"/>
              <a:t>A case study is the most appropriate method of project work. A study unit is selected and a detailed study, by using different research method. A case study covers the relevant aspects related to the unit under study. A case study is an intensive investigation and description of the study unit.</a:t>
            </a:r>
          </a:p>
          <a:p>
            <a:pPr algn="just"/>
            <a:r>
              <a:rPr lang="en-US" dirty="0"/>
              <a:t>It is a research method that involves an in-depth and detailed examination of a specific subject, individual, group, organization, event, or situation within its real-life context. The purpose of a case study is to gain a thorough understanding of the subject and its complexities by exploring its various aspects, dynamics, and interactions. Case studies are commonly used in social sciences, business, medicine, education, psychology, and other fields to provide insights, generate hypotheses, and contribute to a deeper understanding of real-world phenomena.</a:t>
            </a:r>
          </a:p>
          <a:p>
            <a:pPr algn="just"/>
            <a:r>
              <a:rPr lang="en-US" dirty="0"/>
              <a:t> A case study is similar to survey, but instead of gathering data for large number of study units, the investigator, in case study, makes an intensive study of limited number of units. Thus, a case study is narrower in scope but more exhaustive and qualitative in nature than survey.</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248400"/>
          </a:xfrm>
        </p:spPr>
        <p:txBody>
          <a:bodyPr>
            <a:normAutofit fontScale="70000" lnSpcReduction="20000"/>
          </a:bodyPr>
          <a:lstStyle/>
          <a:p>
            <a:pPr algn="just"/>
            <a:r>
              <a:rPr lang="en-US" b="1" u="sng" dirty="0"/>
              <a:t> Feasibility Study</a:t>
            </a:r>
            <a:endParaRPr lang="en-US" dirty="0"/>
          </a:p>
          <a:p>
            <a:pPr algn="just"/>
            <a:r>
              <a:rPr lang="en-US" dirty="0"/>
              <a:t>A feasibility study is undertaken to assess the potential of new scheme or ides, and provides a base for an investment decision. Feasibility studies define and analyze the critical elements that relate to: operational aspects, technical aspects, markets, legal implications and cost- benefit analysis of the given scheme or idea together with alternative approaches to such scheme or idea. Feasibility study ranges from simple, informal observation to complex, formal analysis.. Feasibility studies may be conducted within an organization or in a field.</a:t>
            </a:r>
          </a:p>
          <a:p>
            <a:pPr algn="just"/>
            <a:r>
              <a:rPr lang="en-US" b="1" dirty="0"/>
              <a:t>Key Components of a Feasibility Study:</a:t>
            </a:r>
            <a:endParaRPr lang="en-US" dirty="0"/>
          </a:p>
          <a:p>
            <a:pPr algn="just"/>
            <a:r>
              <a:rPr lang="en-US" b="1" dirty="0"/>
              <a:t>Market Feasibility:</a:t>
            </a:r>
            <a:r>
              <a:rPr lang="en-US" dirty="0"/>
              <a:t> Analyze the demand, market trends, competition, and potential customer base for the product or service the project aims to offer.</a:t>
            </a:r>
          </a:p>
          <a:p>
            <a:pPr algn="just"/>
            <a:r>
              <a:rPr lang="en-US" b="1" dirty="0"/>
              <a:t>Technical Feasibility:</a:t>
            </a:r>
            <a:r>
              <a:rPr lang="en-US" dirty="0"/>
              <a:t> Evaluate the technical requirements, capabilities, and challenges associated with implementing the project, including technology, infrastructure, and resources.</a:t>
            </a:r>
          </a:p>
          <a:p>
            <a:pPr algn="just"/>
            <a:r>
              <a:rPr lang="en-US" b="1" dirty="0"/>
              <a:t>Financial Feasibility:</a:t>
            </a:r>
            <a:r>
              <a:rPr lang="en-US" dirty="0"/>
              <a:t> Assess the financial aspects, including the estimated costs, potential revenues, profitability, return on investment (ROI), and funding sources.</a:t>
            </a:r>
          </a:p>
          <a:p>
            <a:pPr algn="just"/>
            <a:r>
              <a:rPr lang="en-US" b="1" dirty="0"/>
              <a:t>Operational Feasibility:</a:t>
            </a:r>
            <a:r>
              <a:rPr lang="en-US" dirty="0"/>
              <a:t> Examine how the project will be executed and managed on a day-to-day basis, considering logistics, resources, processes, and staffing.</a:t>
            </a:r>
          </a:p>
          <a:p>
            <a:pPr algn="just"/>
            <a:r>
              <a:rPr lang="en-US" b="1" dirty="0"/>
              <a:t>Legal and Regulatory Feasibility:</a:t>
            </a:r>
            <a:r>
              <a:rPr lang="en-US" dirty="0"/>
              <a:t> Review the legal and regulatory requirements that the project must adhere to, including licenses, permits, and compliance with laws.</a:t>
            </a:r>
          </a:p>
          <a:p>
            <a:pPr algn="just"/>
            <a:r>
              <a:rPr lang="en-US" b="1" dirty="0"/>
              <a:t>Environmental and Social Feasibility:</a:t>
            </a:r>
            <a:r>
              <a:rPr lang="en-US" dirty="0"/>
              <a:t> Consider the potential environmental and social impacts of the project, ensuring its alignment with sustainability and community considerations.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943600"/>
          </a:xfrm>
        </p:spPr>
        <p:txBody>
          <a:bodyPr>
            <a:noAutofit/>
          </a:bodyPr>
          <a:lstStyle/>
          <a:p>
            <a:pPr algn="just"/>
            <a:r>
              <a:rPr lang="en-US" sz="1500" b="1" dirty="0"/>
              <a:t>Feasibility Study: Establishing a Coffee Shop in Kathmandu</a:t>
            </a:r>
            <a:endParaRPr lang="en-US" sz="1500" dirty="0"/>
          </a:p>
          <a:p>
            <a:pPr algn="just"/>
            <a:r>
              <a:rPr lang="en-US" sz="1500" b="1" dirty="0"/>
              <a:t>1. Project Definition:</a:t>
            </a:r>
            <a:r>
              <a:rPr lang="en-US" sz="1500" dirty="0"/>
              <a:t> The proposed project is to establish a coffee shop named "Himalayan </a:t>
            </a:r>
            <a:r>
              <a:rPr lang="en-US" sz="1500" dirty="0" err="1"/>
              <a:t>Cofee</a:t>
            </a:r>
            <a:r>
              <a:rPr lang="en-US" sz="1500" dirty="0"/>
              <a:t>" in a prime commercial area in Kathmandu. The coffee shop aims to cater to locals and tourists seeking a cozy atmosphere, quality coffee, and light refreshments.</a:t>
            </a:r>
          </a:p>
          <a:p>
            <a:pPr algn="just"/>
            <a:r>
              <a:rPr lang="en-US" sz="1500" b="1" dirty="0"/>
              <a:t>2. Market Feasibility:</a:t>
            </a:r>
            <a:endParaRPr lang="en-US" sz="1500" dirty="0"/>
          </a:p>
          <a:p>
            <a:pPr algn="just"/>
            <a:r>
              <a:rPr lang="en-US" sz="1500" b="1" dirty="0"/>
              <a:t>Market Demand:</a:t>
            </a:r>
            <a:r>
              <a:rPr lang="en-US" sz="1500" dirty="0"/>
              <a:t> Conduct surveys and interviews to assess the demand for coffee shops in Kathmandu, especially among the younger population and tourists.</a:t>
            </a:r>
          </a:p>
          <a:p>
            <a:pPr algn="just"/>
            <a:r>
              <a:rPr lang="en-US" sz="1500" b="1" dirty="0"/>
              <a:t>Competition:</a:t>
            </a:r>
            <a:r>
              <a:rPr lang="en-US" sz="1500" dirty="0"/>
              <a:t> Analyze existing coffee shops in Kathmandu, studying their menus, pricing, locations, and customer reviews.</a:t>
            </a:r>
          </a:p>
          <a:p>
            <a:pPr algn="just"/>
            <a:r>
              <a:rPr lang="en-US" sz="1500" b="1" dirty="0"/>
              <a:t>3. Technical Feasibility:</a:t>
            </a:r>
            <a:endParaRPr lang="en-US" sz="1500" dirty="0"/>
          </a:p>
          <a:p>
            <a:pPr algn="just"/>
            <a:r>
              <a:rPr lang="en-US" sz="1500" b="1" dirty="0"/>
              <a:t>Location:</a:t>
            </a:r>
            <a:r>
              <a:rPr lang="en-US" sz="1500" dirty="0"/>
              <a:t> Identify potential locations in high-traffic areas such as </a:t>
            </a:r>
            <a:r>
              <a:rPr lang="en-US" sz="1500" dirty="0" err="1"/>
              <a:t>Thamel</a:t>
            </a:r>
            <a:r>
              <a:rPr lang="en-US" sz="1500" dirty="0"/>
              <a:t> or </a:t>
            </a:r>
            <a:r>
              <a:rPr lang="en-US" sz="1500" dirty="0" err="1"/>
              <a:t>Boudha</a:t>
            </a:r>
            <a:r>
              <a:rPr lang="en-US" sz="1500" dirty="0"/>
              <a:t>, considering accessibility and visibility.</a:t>
            </a:r>
          </a:p>
          <a:p>
            <a:pPr algn="just"/>
            <a:r>
              <a:rPr lang="en-US" sz="1500" b="1" dirty="0"/>
              <a:t>Equipment:</a:t>
            </a:r>
            <a:r>
              <a:rPr lang="en-US" sz="1500" dirty="0"/>
              <a:t> Estimate costs for coffee machines, grinders, brewing equipment, furniture, and interior decor.</a:t>
            </a:r>
          </a:p>
          <a:p>
            <a:pPr algn="just"/>
            <a:r>
              <a:rPr lang="en-US" sz="1500" b="1" dirty="0"/>
              <a:t>4. Financial Feasibility:</a:t>
            </a:r>
            <a:endParaRPr lang="en-US" sz="1500" dirty="0"/>
          </a:p>
          <a:p>
            <a:pPr algn="just"/>
            <a:r>
              <a:rPr lang="en-US" sz="1500" b="1" dirty="0"/>
              <a:t>Costs:</a:t>
            </a:r>
            <a:r>
              <a:rPr lang="en-US" sz="1500" dirty="0"/>
              <a:t> Calculate startup costs, including leasing or renovating the space, equipment purchase, interior design, licenses, and initial inventory.</a:t>
            </a:r>
          </a:p>
          <a:p>
            <a:pPr algn="just"/>
            <a:r>
              <a:rPr lang="en-US" sz="1500" b="1" dirty="0"/>
              <a:t>Revenue:</a:t>
            </a:r>
            <a:r>
              <a:rPr lang="en-US" sz="1500" dirty="0"/>
              <a:t> Project potential revenue based on average customer spending, daily foot traffic, and projected sales of beverages and snacks.</a:t>
            </a:r>
          </a:p>
          <a:p>
            <a:pPr algn="just"/>
            <a:r>
              <a:rPr lang="en-US" sz="1500" b="1" dirty="0"/>
              <a:t>Profitability:</a:t>
            </a:r>
            <a:r>
              <a:rPr lang="en-US" sz="1500" dirty="0"/>
              <a:t> Perform a break-even analysis to determine how many customers are needed to cover costs.</a:t>
            </a:r>
          </a:p>
          <a:p>
            <a:pPr algn="just"/>
            <a:r>
              <a:rPr lang="en-US" sz="1500" b="1" dirty="0"/>
              <a:t>5. Operational Feasibility:</a:t>
            </a:r>
            <a:endParaRPr lang="en-US" sz="1500" dirty="0"/>
          </a:p>
          <a:p>
            <a:pPr algn="just"/>
            <a:r>
              <a:rPr lang="en-US" sz="1500" b="1" dirty="0"/>
              <a:t>Staffing:</a:t>
            </a:r>
            <a:r>
              <a:rPr lang="en-US" sz="1500" dirty="0"/>
              <a:t> Determine the staffing needs, including baristas, servers, cashiers, and cleaning staff.</a:t>
            </a:r>
          </a:p>
          <a:p>
            <a:pPr algn="just"/>
            <a:r>
              <a:rPr lang="en-US" sz="1500" b="1" dirty="0"/>
              <a:t>Operating Procedures:</a:t>
            </a:r>
            <a:r>
              <a:rPr lang="en-US" sz="1500" dirty="0"/>
              <a:t> Outline procedures for taking orders, preparing beverages, serving customers, handling payments, and maintaining cleanliness.</a:t>
            </a:r>
          </a:p>
          <a:p>
            <a:pPr algn="just"/>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6477000"/>
          </a:xfrm>
        </p:spPr>
        <p:txBody>
          <a:bodyPr>
            <a:normAutofit fontScale="62500" lnSpcReduction="20000"/>
          </a:bodyPr>
          <a:lstStyle/>
          <a:p>
            <a:pPr algn="just"/>
            <a:r>
              <a:rPr lang="en-US" b="1" dirty="0"/>
              <a:t>6. Legal and Regulatory Feasibility:</a:t>
            </a:r>
            <a:endParaRPr lang="en-US" dirty="0"/>
          </a:p>
          <a:p>
            <a:pPr algn="just"/>
            <a:r>
              <a:rPr lang="en-US" b="1" dirty="0"/>
              <a:t>Permits and Licenses:</a:t>
            </a:r>
            <a:r>
              <a:rPr lang="en-US" dirty="0"/>
              <a:t> Research and obtain the necessary permits and licenses required to operate a food and beverage establishment in Kathmandu.</a:t>
            </a:r>
          </a:p>
          <a:p>
            <a:pPr algn="just"/>
            <a:r>
              <a:rPr lang="en-US" b="1" dirty="0"/>
              <a:t>Food Safety Standards:</a:t>
            </a:r>
            <a:r>
              <a:rPr lang="en-US" dirty="0"/>
              <a:t> Ensure compliance with food safety and hygiene regulations set by local authorities.</a:t>
            </a:r>
          </a:p>
          <a:p>
            <a:pPr algn="just"/>
            <a:r>
              <a:rPr lang="en-US" b="1" dirty="0"/>
              <a:t>7. Environmental and Social Feasibility:</a:t>
            </a:r>
            <a:endParaRPr lang="en-US" dirty="0"/>
          </a:p>
          <a:p>
            <a:pPr algn="just"/>
            <a:r>
              <a:rPr lang="en-US" b="1" dirty="0"/>
              <a:t>Environmental Practices:</a:t>
            </a:r>
            <a:r>
              <a:rPr lang="en-US" dirty="0"/>
              <a:t> Plan for waste reduction, recycling, and eco-friendly packaging to align with Kathmandu's sustainable initiatives.</a:t>
            </a:r>
          </a:p>
          <a:p>
            <a:pPr algn="just"/>
            <a:r>
              <a:rPr lang="en-US" b="1" dirty="0"/>
              <a:t>Cultural Sensitivity:</a:t>
            </a:r>
            <a:r>
              <a:rPr lang="en-US" dirty="0"/>
              <a:t> Ensure that the coffee shop's decor, menu, and ambiance respect local cultural norms and preferences.</a:t>
            </a:r>
          </a:p>
          <a:p>
            <a:pPr algn="just"/>
            <a:r>
              <a:rPr lang="en-US" b="1" dirty="0"/>
              <a:t>8. Risk Assessment:</a:t>
            </a:r>
            <a:endParaRPr lang="en-US" dirty="0"/>
          </a:p>
          <a:p>
            <a:pPr algn="just"/>
            <a:r>
              <a:rPr lang="en-US" b="1" dirty="0"/>
              <a:t>Competition Risk:</a:t>
            </a:r>
            <a:r>
              <a:rPr lang="en-US" dirty="0"/>
              <a:t> Address the possibility of competition from existing coffee shops in the area by focusing on unique offerings and exceptional customer service.</a:t>
            </a:r>
          </a:p>
          <a:p>
            <a:pPr algn="just"/>
            <a:r>
              <a:rPr lang="en-US" b="1" dirty="0"/>
              <a:t>Seasonal Fluctuations:</a:t>
            </a:r>
            <a:r>
              <a:rPr lang="en-US" dirty="0"/>
              <a:t> Consider potential revenue variations due to tourist seasons and local events.</a:t>
            </a:r>
          </a:p>
          <a:p>
            <a:pPr algn="just"/>
            <a:r>
              <a:rPr lang="en-US" b="1" dirty="0"/>
              <a:t>9. Cost-Benefit Analysis:</a:t>
            </a:r>
            <a:endParaRPr lang="en-US" dirty="0"/>
          </a:p>
          <a:p>
            <a:pPr algn="just"/>
            <a:r>
              <a:rPr lang="en-US" b="1" dirty="0"/>
              <a:t>Costs:</a:t>
            </a:r>
            <a:r>
              <a:rPr lang="en-US" dirty="0"/>
              <a:t> Summarize the estimated startup costs, monthly operating expenses, and potential unexpected costs.</a:t>
            </a:r>
          </a:p>
          <a:p>
            <a:pPr algn="just"/>
            <a:r>
              <a:rPr lang="en-US" b="1" dirty="0"/>
              <a:t>Benefits:</a:t>
            </a:r>
            <a:r>
              <a:rPr lang="en-US" dirty="0"/>
              <a:t> Outline the projected revenue, potential customer loyalty, and brand recognition.</a:t>
            </a:r>
          </a:p>
          <a:p>
            <a:pPr algn="just"/>
            <a:r>
              <a:rPr lang="en-US" b="1" dirty="0"/>
              <a:t>10. Recommendations:</a:t>
            </a:r>
            <a:r>
              <a:rPr lang="en-US" dirty="0"/>
              <a:t> Based on the analysis, it is recommended to proceed with establishing "Himalayan </a:t>
            </a:r>
            <a:r>
              <a:rPr lang="en-US" dirty="0" err="1"/>
              <a:t>Cofee</a:t>
            </a:r>
            <a:r>
              <a:rPr lang="en-US" dirty="0"/>
              <a:t>" coffee shop in a prime location in Kathmandu. The demand for coffee culture among both locals and tourists, along with relatively limited competition, makes the project feasible.</a:t>
            </a:r>
          </a:p>
          <a:p>
            <a:pPr algn="just"/>
            <a:r>
              <a:rPr lang="en-US" b="1" dirty="0"/>
              <a:t>Conclusion:</a:t>
            </a:r>
            <a:r>
              <a:rPr lang="en-US" dirty="0"/>
              <a:t> The feasibility study suggests that "Himalayan </a:t>
            </a:r>
            <a:r>
              <a:rPr lang="en-US" dirty="0" err="1"/>
              <a:t>Cofee</a:t>
            </a:r>
            <a:r>
              <a:rPr lang="en-US" dirty="0"/>
              <a:t>" coffee shop has strong potential for success in Kathmandu's bustling market. The project's positive alignment with market demand, cultural considerations, and sustainable practices positions it well for profitability and positive customer reception.</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20000"/>
          </a:bodyPr>
          <a:lstStyle/>
          <a:p>
            <a:pPr algn="just"/>
            <a:r>
              <a:rPr lang="en-US" dirty="0"/>
              <a:t>According to M.L. Singh the </a:t>
            </a:r>
            <a:r>
              <a:rPr lang="en-US" b="1" dirty="0"/>
              <a:t>Objectives of Researches</a:t>
            </a:r>
            <a:r>
              <a:rPr lang="en-US" dirty="0"/>
              <a:t> are out outlined as follows:</a:t>
            </a:r>
          </a:p>
          <a:p>
            <a:pPr lvl="0" algn="just"/>
            <a:r>
              <a:rPr lang="en-US" dirty="0"/>
              <a:t>Researches are carried out for a number of good reasons. Some of the reasons are:</a:t>
            </a:r>
          </a:p>
          <a:p>
            <a:pPr lvl="0" algn="just"/>
            <a:r>
              <a:rPr lang="en-US" dirty="0"/>
              <a:t>Generating new knowledge i.e., uncovering new facts or phenomenon or establishing new relationship of various variables.</a:t>
            </a:r>
          </a:p>
          <a:p>
            <a:pPr lvl="0" algn="just"/>
            <a:r>
              <a:rPr lang="en-US" dirty="0"/>
              <a:t>Improving Understanding i.e., helping to explain situation or shed light on misunderstood phenomenon or concepts.</a:t>
            </a:r>
          </a:p>
          <a:p>
            <a:pPr lvl="0" algn="just"/>
            <a:r>
              <a:rPr lang="en-US" dirty="0"/>
              <a:t>Application testing i.e., trying out concepts and approaches in the real world to see if they work.</a:t>
            </a:r>
          </a:p>
          <a:p>
            <a:pPr lvl="0" algn="just"/>
            <a:r>
              <a:rPr lang="en-US" dirty="0"/>
              <a:t>Comparing best practices- that is gathering information about successful of subject in different circumstances and looking for explanation of their successes, and</a:t>
            </a:r>
          </a:p>
          <a:p>
            <a:pPr lvl="0" algn="just"/>
            <a:r>
              <a:rPr lang="en-US" dirty="0"/>
              <a:t>Helping with decision making- that is generating information, concepts, framework and approaches that help executives or planners to make better and more effective decisions.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en-US" sz="3000" b="1" dirty="0"/>
              <a:t>MOTIVATION IN RESEARCH </a:t>
            </a:r>
            <a:br>
              <a:rPr lang="en-US" sz="3000" b="1" dirty="0"/>
            </a:br>
            <a:endParaRPr lang="en-US" sz="3000" b="1"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lgn="just"/>
            <a:r>
              <a:rPr lang="en-US" dirty="0"/>
              <a:t>What makes people to undertake research? This is a question of fundamental importance. The possible motives for doing research may be either one or more of the following: </a:t>
            </a:r>
          </a:p>
          <a:p>
            <a:pPr algn="just"/>
            <a:r>
              <a:rPr lang="en-US" dirty="0"/>
              <a:t>1. Desire to get a research degree along with its significant benefits; </a:t>
            </a:r>
          </a:p>
          <a:p>
            <a:pPr algn="just"/>
            <a:r>
              <a:rPr lang="en-US" dirty="0"/>
              <a:t>2. Desire to face the challenge in solving the unsolved problems, i.e., concern over practical problems initiates research; </a:t>
            </a:r>
          </a:p>
          <a:p>
            <a:pPr algn="just"/>
            <a:r>
              <a:rPr lang="en-US" dirty="0"/>
              <a:t>3. Desire to get intellectual joy of doing some creative work; </a:t>
            </a:r>
          </a:p>
          <a:p>
            <a:pPr algn="just"/>
            <a:r>
              <a:rPr lang="en-US" dirty="0"/>
              <a:t>4. Desire to be of service to society; </a:t>
            </a:r>
          </a:p>
          <a:p>
            <a:pPr algn="just"/>
            <a:r>
              <a:rPr lang="en-US" dirty="0"/>
              <a:t>5. Desire to get respectability (name/fame). </a:t>
            </a:r>
          </a:p>
          <a:p>
            <a:pPr algn="just"/>
            <a:r>
              <a:rPr lang="en-US" dirty="0"/>
              <a:t>However, this is not an exhaustive list of factors motivating people to undertake research studies. Many more factors such as directives of government, employment conditions, curiosity about new things, desire to understand causal relationships, social thinking and awakening, and the like may as well motivate (or at times compel) people to perform research operations.</a:t>
            </a:r>
          </a:p>
          <a:p>
            <a:pPr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7500" lnSpcReduction="20000"/>
          </a:bodyPr>
          <a:lstStyle/>
          <a:p>
            <a:pPr algn="just"/>
            <a:r>
              <a:rPr lang="en-US" sz="2800" b="1" dirty="0"/>
              <a:t>TYPES OF RESEARCH </a:t>
            </a:r>
          </a:p>
          <a:p>
            <a:pPr algn="just">
              <a:buNone/>
            </a:pPr>
            <a:endParaRPr lang="en-US" sz="2800" b="1" dirty="0"/>
          </a:p>
          <a:p>
            <a:pPr algn="just"/>
            <a:r>
              <a:rPr lang="en-US" b="1" i="1" dirty="0"/>
              <a:t>Applied vs. Fundamental: </a:t>
            </a:r>
            <a:r>
              <a:rPr lang="en-US" dirty="0"/>
              <a:t>Research can either be applied (or action) research or fundamental (to basic or pure) research. </a:t>
            </a:r>
          </a:p>
          <a:p>
            <a:pPr algn="just"/>
            <a:r>
              <a:rPr lang="en-US" i="1" dirty="0"/>
              <a:t>Applied research </a:t>
            </a:r>
            <a:r>
              <a:rPr lang="en-US" dirty="0"/>
              <a:t>aims at finding a solution for an immediate problem facing a society or an industrial/business </a:t>
            </a:r>
            <a:r>
              <a:rPr lang="en-US" dirty="0" err="1"/>
              <a:t>organisation</a:t>
            </a:r>
            <a:r>
              <a:rPr lang="en-US" dirty="0"/>
              <a:t>, whereas </a:t>
            </a:r>
            <a:r>
              <a:rPr lang="en-US" i="1" dirty="0"/>
              <a:t>fundamental research </a:t>
            </a:r>
            <a:r>
              <a:rPr lang="en-US" dirty="0"/>
              <a:t>is mainly concerned with </a:t>
            </a:r>
            <a:r>
              <a:rPr lang="en-US" dirty="0" err="1"/>
              <a:t>generalisations</a:t>
            </a:r>
            <a:r>
              <a:rPr lang="en-US" dirty="0"/>
              <a:t> and with the formulation of a theory. “Gathering knowledge for knowledge’s sake is termed ‘pure’ or ‘basic’ research.”</a:t>
            </a:r>
            <a:endParaRPr lang="en-US" baseline="30000" dirty="0"/>
          </a:p>
          <a:p>
            <a:pPr algn="just"/>
            <a:r>
              <a:rPr lang="en-US" dirty="0"/>
              <a:t>Research concerning some natural phenomenon or relating to pure mathematics are examples of fundamental research. Similarly, research studies, concerning human </a:t>
            </a:r>
            <a:r>
              <a:rPr lang="en-US" dirty="0" err="1"/>
              <a:t>behaviour</a:t>
            </a:r>
            <a:r>
              <a:rPr lang="en-US" dirty="0"/>
              <a:t> carried on with a view to make </a:t>
            </a:r>
            <a:r>
              <a:rPr lang="en-US" dirty="0" err="1"/>
              <a:t>generalisations</a:t>
            </a:r>
            <a:r>
              <a:rPr lang="en-US" dirty="0"/>
              <a:t> about human </a:t>
            </a:r>
            <a:r>
              <a:rPr lang="en-US" dirty="0" err="1"/>
              <a:t>behaviour</a:t>
            </a:r>
            <a:r>
              <a:rPr lang="en-US" dirty="0"/>
              <a:t>, are also examples of fundamental research, but research aimed at certain conclusions (say, a solution) facing a concrete social or business problem is an example of applied research. Research to identify social, economic or political trends that may affect a particular institution or the copy research (research to find out whether certain communications will be read and understood) or the marketing research or evaluation research are examples of applied research. </a:t>
            </a:r>
          </a:p>
          <a:p>
            <a:pPr algn="just"/>
            <a:r>
              <a:rPr lang="en-US" dirty="0"/>
              <a:t>Thus, the central aim of applied research is to discover a solution for some pressing practical problem, whereas basic research is directed towards finding information that has a broad base of applications and thus, adds to the already existing organized body of scientific knowledge.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454F37846A9048BF1DDD86F3C3C8E3" ma:contentTypeVersion="16" ma:contentTypeDescription="Create a new document." ma:contentTypeScope="" ma:versionID="7c81fc16656214866dfda007c67fabe8">
  <xsd:schema xmlns:xsd="http://www.w3.org/2001/XMLSchema" xmlns:xs="http://www.w3.org/2001/XMLSchema" xmlns:p="http://schemas.microsoft.com/office/2006/metadata/properties" xmlns:ns2="4e224cf5-cda8-43e6-bdf0-f216c7f37e76" xmlns:ns3="ba3d8e4c-90ed-460a-9e46-edd9aaa95ccb" targetNamespace="http://schemas.microsoft.com/office/2006/metadata/properties" ma:root="true" ma:fieldsID="9e56c2684d44b16f6c5614223c148a33" ns2:_="" ns3:_="">
    <xsd:import namespace="4e224cf5-cda8-43e6-bdf0-f216c7f37e76"/>
    <xsd:import namespace="ba3d8e4c-90ed-460a-9e46-edd9aaa95c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224cf5-cda8-43e6-bdf0-f216c7f37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7d88ef6-3d77-4e34-8046-3c35cf87d40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d8e4c-90ed-460a-9e46-edd9aaa95cc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de582a3-af38-403b-ac94-bcd76544f418}" ma:internalName="TaxCatchAll" ma:showField="CatchAllData" ma:web="ba3d8e4c-90ed-460a-9e46-edd9aaa95c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e224cf5-cda8-43e6-bdf0-f216c7f37e76">
      <Terms xmlns="http://schemas.microsoft.com/office/infopath/2007/PartnerControls"/>
    </lcf76f155ced4ddcb4097134ff3c332f>
    <TaxCatchAll xmlns="ba3d8e4c-90ed-460a-9e46-edd9aaa95ccb" xsi:nil="true"/>
  </documentManagement>
</p:properties>
</file>

<file path=customXml/itemProps1.xml><?xml version="1.0" encoding="utf-8"?>
<ds:datastoreItem xmlns:ds="http://schemas.openxmlformats.org/officeDocument/2006/customXml" ds:itemID="{7793DF5D-9FDB-4A23-9CA2-5D0020065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224cf5-cda8-43e6-bdf0-f216c7f37e76"/>
    <ds:schemaRef ds:uri="ba3d8e4c-90ed-460a-9e46-edd9aaa95c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A81FA1-B60D-449B-B813-FF81335D7E79}">
  <ds:schemaRefs>
    <ds:schemaRef ds:uri="http://schemas.microsoft.com/sharepoint/v3/contenttype/forms"/>
  </ds:schemaRefs>
</ds:datastoreItem>
</file>

<file path=customXml/itemProps3.xml><?xml version="1.0" encoding="utf-8"?>
<ds:datastoreItem xmlns:ds="http://schemas.openxmlformats.org/officeDocument/2006/customXml" ds:itemID="{C158A2B4-83D8-43DD-980C-B713EE2259E9}">
  <ds:schemaRefs>
    <ds:schemaRef ds:uri="http://schemas.microsoft.com/office/2006/metadata/properties"/>
    <ds:schemaRef ds:uri="http://schemas.microsoft.com/office/infopath/2007/PartnerControls"/>
    <ds:schemaRef ds:uri="4e224cf5-cda8-43e6-bdf0-f216c7f37e76"/>
    <ds:schemaRef ds:uri="ba3d8e4c-90ed-460a-9e46-edd9aaa95ccb"/>
  </ds:schemaRefs>
</ds:datastoreItem>
</file>

<file path=docProps/app.xml><?xml version="1.0" encoding="utf-8"?>
<Properties xmlns="http://schemas.openxmlformats.org/officeDocument/2006/extended-properties" xmlns:vt="http://schemas.openxmlformats.org/officeDocument/2006/docPropsVTypes">
  <Template>Flow</Template>
  <TotalTime>518</TotalTime>
  <Words>8958</Words>
  <Application>Microsoft Office PowerPoint</Application>
  <PresentationFormat>On-screen Show (4:3)</PresentationFormat>
  <Paragraphs>321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Flow</vt:lpstr>
      <vt:lpstr>Research Methodology </vt:lpstr>
      <vt:lpstr>1. Introduction to Research </vt:lpstr>
      <vt:lpstr>Meaning of Research </vt:lpstr>
      <vt:lpstr>PowerPoint Presentation</vt:lpstr>
      <vt:lpstr>OBJECTIVES OF RESEARCH  </vt:lpstr>
      <vt:lpstr>PowerPoint Presentation</vt:lpstr>
      <vt:lpstr>PowerPoint Presentation</vt:lpstr>
      <vt:lpstr>MOTIVATION IN RESEARCH  </vt:lpstr>
      <vt:lpstr>PowerPoint Presentation</vt:lpstr>
      <vt:lpstr>PowerPoint Presentation</vt:lpstr>
      <vt:lpstr>PowerPoint Presentation</vt:lpstr>
      <vt:lpstr>PowerPoint Presentation</vt:lpstr>
      <vt:lpstr>PowerPoint Presentation</vt:lpstr>
      <vt:lpstr>Quantitative Research VS Qualitative Research  </vt:lpstr>
      <vt:lpstr>PowerPoint Presentation</vt:lpstr>
      <vt:lpstr>Scientific Research</vt:lpstr>
      <vt:lpstr>PowerPoint Presentation</vt:lpstr>
      <vt:lpstr>Features of Scientific Research</vt:lpstr>
      <vt:lpstr>PowerPoint Presentation</vt:lpstr>
      <vt:lpstr>PowerPoint Presentation</vt:lpstr>
      <vt:lpstr>PowerPoint Presentation</vt:lpstr>
      <vt:lpstr>Scientific Research Process</vt:lpstr>
      <vt:lpstr>PowerPoint Presentation</vt:lpstr>
      <vt:lpstr>PowerPoint Presentation</vt:lpstr>
      <vt:lpstr>1. Identifying the Research Question or Problem: </vt:lpstr>
      <vt:lpstr>PowerPoint Presentation</vt:lpstr>
      <vt:lpstr>2. Conduct a Literature Review:</vt:lpstr>
      <vt:lpstr>3. Formulating a hypothesis </vt:lpstr>
      <vt:lpstr>4. Preparing the research design </vt:lpstr>
      <vt:lpstr>5. Determining sample design:</vt:lpstr>
      <vt:lpstr>6. Collecting the data:</vt:lpstr>
      <vt:lpstr>7. Data Analysis </vt:lpstr>
      <vt:lpstr>PowerPoint Presentation</vt:lpstr>
      <vt:lpstr>8. Hypothesis Testing </vt:lpstr>
      <vt:lpstr>9. Generalizations and interpretation: </vt:lpstr>
      <vt:lpstr>10. Report Writing </vt:lpstr>
      <vt:lpstr>PowerPoint Presentation</vt:lpstr>
      <vt:lpstr>Management Research Method:</vt:lpstr>
      <vt:lpstr>PowerPoint Presentation</vt:lpstr>
      <vt:lpstr>Nature of Management Research:  </vt:lpstr>
      <vt:lpstr>PowerPoint Presentation</vt:lpstr>
      <vt:lpstr>PowerPoint Presentation</vt:lpstr>
      <vt:lpstr>PowerPoint Presentation</vt:lpstr>
      <vt:lpstr>Action Research</vt:lpstr>
      <vt:lpstr>PowerPoint Presentation</vt:lpstr>
      <vt:lpstr>PowerPoint Presentation</vt:lpstr>
      <vt:lpstr>PowerPoint Presentation</vt:lpstr>
      <vt:lpstr>PowerPoint Presentation</vt:lpstr>
      <vt:lpstr>PowerPoint Presentation</vt:lpstr>
      <vt:lpstr>Evaluation Research</vt:lpstr>
      <vt:lpstr>PowerPoint Presentation</vt:lpstr>
      <vt:lpstr>PowerPoint Presentation</vt:lpstr>
      <vt:lpstr>Formative Research</vt:lpstr>
      <vt:lpstr>Summative Evaluation</vt:lpstr>
      <vt:lpstr>Managerial Research</vt:lpstr>
      <vt:lpstr>PowerPoint Presentation</vt:lpstr>
      <vt:lpstr>Meaning of Project Work</vt:lpstr>
      <vt:lpstr>What is Project Work?</vt:lpstr>
      <vt:lpstr>Purpose/Objective of the Project Work</vt:lpstr>
      <vt:lpstr>Methods of Project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dc:title>
  <dc:creator>Mukunda Dahal</dc:creator>
  <cp:lastModifiedBy>kist</cp:lastModifiedBy>
  <cp:revision>69</cp:revision>
  <dcterms:created xsi:type="dcterms:W3CDTF">2006-08-16T00:00:00Z</dcterms:created>
  <dcterms:modified xsi:type="dcterms:W3CDTF">2023-08-18T13:03:05Z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0x010100C3454F37846A9048BF1DDD86F3C3C8E3</vt:lpwstr>
  </property>
  <property fmtid="{D5CDD505-2E9C-101B-9397-08002B2CF9AE}" pid="3" name="MediaServiceImageTags">
    <vt:lpwstr/>
  </property>
</Properties>
</file>