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20" r:id="rId3"/>
  </p:sldMasterIdLst>
  <p:sldIdLst>
    <p:sldId id="256" r:id="rId4"/>
    <p:sldId id="257" r:id="rId5"/>
    <p:sldId id="259" r:id="rId6"/>
    <p:sldId id="261" r:id="rId7"/>
    <p:sldId id="263" r:id="rId8"/>
    <p:sldId id="265" r:id="rId9"/>
    <p:sldId id="274" r:id="rId10"/>
    <p:sldId id="275" r:id="rId11"/>
    <p:sldId id="276" r:id="rId12"/>
    <p:sldId id="277" r:id="rId13"/>
    <p:sldId id="278" r:id="rId14"/>
    <p:sldId id="280" r:id="rId15"/>
    <p:sldId id="281" r:id="rId16"/>
    <p:sldId id="282" r:id="rId17"/>
    <p:sldId id="283" r:id="rId18"/>
    <p:sldId id="284" r:id="rId19"/>
    <p:sldId id="266" r:id="rId20"/>
    <p:sldId id="267" r:id="rId21"/>
    <p:sldId id="268" r:id="rId22"/>
    <p:sldId id="269" r:id="rId23"/>
    <p:sldId id="270" r:id="rId24"/>
    <p:sldId id="271"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2816B5E-DB62-4A13-BD56-1E77748DF166}" type="datetimeFigureOut">
              <a:rPr lang="en-US" smtClean="0"/>
              <a:pPr/>
              <a:t>2/18/2022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8F32440-89F4-4C99-AB4E-C954C0F4594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8F32440-89F4-4C99-AB4E-C954C0F4594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2816B5E-DB62-4A13-BD56-1E77748DF166}" type="datetimeFigureOut">
              <a:rPr lang="en-US" smtClean="0"/>
              <a:pPr/>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32440-89F4-4C99-AB4E-C954C0F4594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816B5E-DB62-4A13-BD56-1E77748DF166}" type="datetimeFigureOut">
              <a:rPr lang="en-US" smtClean="0"/>
              <a:pPr/>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32440-89F4-4C99-AB4E-C954C0F4594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16B5E-DB62-4A13-BD56-1E77748DF166}" type="datetimeFigureOut">
              <a:rPr lang="en-US" smtClean="0"/>
              <a:pPr/>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32440-89F4-4C99-AB4E-C954C0F4594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759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Tree>
    <p:extLst>
      <p:ext uri="{BB962C8B-B14F-4D97-AF65-F5344CB8AC3E}">
        <p14:creationId xmlns:p14="http://schemas.microsoft.com/office/powerpoint/2010/main" val="597989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5945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spTree>
    <p:extLst>
      <p:ext uri="{BB962C8B-B14F-4D97-AF65-F5344CB8AC3E}">
        <p14:creationId xmlns:p14="http://schemas.microsoft.com/office/powerpoint/2010/main" val="3785796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816B5E-DB62-4A13-BD56-1E77748DF166}" type="datetimeFigureOut">
              <a:rPr lang="en-US" smtClean="0"/>
              <a:pPr/>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32440-89F4-4C99-AB4E-C954C0F4594D}" type="slidenum">
              <a:rPr lang="en-US" smtClean="0"/>
              <a:pPr/>
              <a:t>‹#›</a:t>
            </a:fld>
            <a:endParaRPr lang="en-US"/>
          </a:p>
        </p:txBody>
      </p:sp>
    </p:spTree>
    <p:extLst>
      <p:ext uri="{BB962C8B-B14F-4D97-AF65-F5344CB8AC3E}">
        <p14:creationId xmlns:p14="http://schemas.microsoft.com/office/powerpoint/2010/main" val="414044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816B5E-DB62-4A13-BD56-1E77748DF166}" type="datetimeFigureOut">
              <a:rPr lang="en-US" smtClean="0"/>
              <a:pPr/>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32440-89F4-4C99-AB4E-C954C0F4594D}" type="slidenum">
              <a:rPr lang="en-US" smtClean="0"/>
              <a:pPr/>
              <a:t>‹#›</a:t>
            </a:fld>
            <a:endParaRPr lang="en-US"/>
          </a:p>
        </p:txBody>
      </p:sp>
    </p:spTree>
    <p:extLst>
      <p:ext uri="{BB962C8B-B14F-4D97-AF65-F5344CB8AC3E}">
        <p14:creationId xmlns:p14="http://schemas.microsoft.com/office/powerpoint/2010/main" val="2880621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16B5E-DB62-4A13-BD56-1E77748DF166}" type="datetimeFigureOut">
              <a:rPr lang="en-US" smtClean="0"/>
              <a:pPr/>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32440-89F4-4C99-AB4E-C954C0F4594D}" type="slidenum">
              <a:rPr lang="en-US" smtClean="0"/>
              <a:pPr/>
              <a:t>‹#›</a:t>
            </a:fld>
            <a:endParaRPr lang="en-US"/>
          </a:p>
        </p:txBody>
      </p:sp>
    </p:spTree>
    <p:extLst>
      <p:ext uri="{BB962C8B-B14F-4D97-AF65-F5344CB8AC3E}">
        <p14:creationId xmlns:p14="http://schemas.microsoft.com/office/powerpoint/2010/main" val="142809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spTree>
    <p:extLst>
      <p:ext uri="{BB962C8B-B14F-4D97-AF65-F5344CB8AC3E}">
        <p14:creationId xmlns:p14="http://schemas.microsoft.com/office/powerpoint/2010/main" val="603049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9173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spTree>
    <p:extLst>
      <p:ext uri="{BB962C8B-B14F-4D97-AF65-F5344CB8AC3E}">
        <p14:creationId xmlns:p14="http://schemas.microsoft.com/office/powerpoint/2010/main" val="769721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816B5E-DB62-4A13-BD56-1E77748DF166}"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32440-89F4-4C99-AB4E-C954C0F4594D}"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6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816B5E-DB62-4A13-BD56-1E77748DF166}" type="datetimeFigureOut">
              <a:rPr lang="en-US" smtClean="0"/>
              <a:pPr/>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816B5E-DB62-4A13-BD56-1E77748DF166}" type="datetimeFigureOut">
              <a:rPr lang="en-US" smtClean="0"/>
              <a:pPr/>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16B5E-DB62-4A13-BD56-1E77748DF166}" type="datetimeFigureOut">
              <a:rPr lang="en-US" smtClean="0"/>
              <a:pPr/>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816B5E-DB62-4A13-BD56-1E77748DF166}"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32440-89F4-4C99-AB4E-C954C0F459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16B5E-DB62-4A13-BD56-1E77748DF166}" type="datetimeFigureOut">
              <a:rPr lang="en-US" smtClean="0"/>
              <a:pPr/>
              <a:t>2/18/2022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32440-89F4-4C99-AB4E-C954C0F459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2816B5E-DB62-4A13-BD56-1E77748DF166}" type="datetimeFigureOut">
              <a:rPr lang="en-US" smtClean="0"/>
              <a:pPr/>
              <a:t>2/18/2022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8F32440-89F4-4C99-AB4E-C954C0F4594D}"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816B5E-DB62-4A13-BD56-1E77748DF166}" type="datetimeFigureOut">
              <a:rPr lang="en-US" smtClean="0"/>
              <a:pPr/>
              <a:t>2/18/2022</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8F32440-89F4-4C99-AB4E-C954C0F4594D}"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1214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43400"/>
            <a:ext cx="6617368" cy="1463040"/>
          </a:xfrm>
        </p:spPr>
        <p:txBody>
          <a:bodyPr/>
          <a:lstStyle/>
          <a:p>
            <a:r>
              <a:rPr lang="en-US" dirty="0" smtClean="0"/>
              <a:t>Election for sports Captain</a:t>
            </a:r>
            <a:endParaRPr lang="en-US" dirty="0"/>
          </a:p>
        </p:txBody>
      </p:sp>
      <p:sp>
        <p:nvSpPr>
          <p:cNvPr id="14" name="TextBox 13"/>
          <p:cNvSpPr txBox="1"/>
          <p:nvPr/>
        </p:nvSpPr>
        <p:spPr>
          <a:xfrm>
            <a:off x="457200" y="5694063"/>
            <a:ext cx="3429000" cy="923330"/>
          </a:xfrm>
          <a:prstGeom prst="rect">
            <a:avLst/>
          </a:prstGeom>
          <a:noFill/>
        </p:spPr>
        <p:txBody>
          <a:bodyPr wrap="square" rtlCol="0">
            <a:spAutoFit/>
          </a:bodyPr>
          <a:lstStyle/>
          <a:p>
            <a:r>
              <a:rPr lang="en-US" b="1" u="sng" dirty="0" smtClean="0">
                <a:latin typeface="Calibri" panose="020F0502020204030204" pitchFamily="34" charset="0"/>
                <a:cs typeface="Calibri" panose="020F0502020204030204" pitchFamily="34" charset="0"/>
              </a:rPr>
              <a:t>Group Member</a:t>
            </a:r>
            <a:r>
              <a:rPr lang="en-US" dirty="0" smtClean="0">
                <a:latin typeface="Calibri" panose="020F0502020204030204" pitchFamily="34" charset="0"/>
                <a:cs typeface="Calibri" panose="020F0502020204030204" pitchFamily="34" charset="0"/>
              </a:rPr>
              <a:t>:-</a:t>
            </a:r>
          </a:p>
          <a:p>
            <a:r>
              <a:rPr lang="en-US" dirty="0" err="1" smtClean="0">
                <a:latin typeface="Calibri" panose="020F0502020204030204" pitchFamily="34" charset="0"/>
                <a:cs typeface="Calibri" panose="020F0502020204030204" pitchFamily="34" charset="0"/>
              </a:rPr>
              <a:t>Pranam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Rai</a:t>
            </a:r>
            <a:endParaRPr lang="en-US" dirty="0" smtClean="0">
              <a:latin typeface="Calibri" panose="020F0502020204030204" pitchFamily="34" charset="0"/>
              <a:cs typeface="Calibri" panose="020F0502020204030204" pitchFamily="34" charset="0"/>
            </a:endParaRPr>
          </a:p>
          <a:p>
            <a:r>
              <a:rPr lang="en-US" dirty="0" err="1" smtClean="0">
                <a:latin typeface="Calibri" panose="020F0502020204030204" pitchFamily="34" charset="0"/>
                <a:cs typeface="Calibri" panose="020F0502020204030204" pitchFamily="34" charset="0"/>
              </a:rPr>
              <a:t>Priya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Kushawaha</a:t>
            </a:r>
            <a:endParaRPr lang="en-US" dirty="0" smtClean="0">
              <a:latin typeface="Calibri" panose="020F0502020204030204" pitchFamily="34" charset="0"/>
              <a:cs typeface="Calibri" panose="020F0502020204030204" pitchFamily="34" charset="0"/>
            </a:endParaRPr>
          </a:p>
        </p:txBody>
      </p:sp>
      <p:sp>
        <p:nvSpPr>
          <p:cNvPr id="15" name="TextBox 14"/>
          <p:cNvSpPr txBox="1"/>
          <p:nvPr/>
        </p:nvSpPr>
        <p:spPr>
          <a:xfrm>
            <a:off x="4191000" y="5694063"/>
            <a:ext cx="2514600" cy="923330"/>
          </a:xfrm>
          <a:prstGeom prst="rect">
            <a:avLst/>
          </a:prstGeom>
          <a:noFill/>
        </p:spPr>
        <p:txBody>
          <a:bodyPr wrap="square" rtlCol="0">
            <a:spAutoFit/>
          </a:bodyPr>
          <a:lstStyle/>
          <a:p>
            <a:r>
              <a:rPr lang="en-US" b="1" u="sng" dirty="0" smtClean="0">
                <a:latin typeface="Calibri" panose="020F0502020204030204" pitchFamily="34" charset="0"/>
                <a:cs typeface="Calibri" panose="020F0502020204030204" pitchFamily="34" charset="0"/>
              </a:rPr>
              <a:t>Student ID no:-</a:t>
            </a:r>
          </a:p>
          <a:p>
            <a:r>
              <a:rPr lang="en-US" dirty="0" smtClean="0">
                <a:latin typeface="Calibri" panose="020F0502020204030204" pitchFamily="34" charset="0"/>
                <a:cs typeface="Calibri" panose="020F0502020204030204" pitchFamily="34" charset="0"/>
              </a:rPr>
              <a:t>5415</a:t>
            </a:r>
          </a:p>
          <a:p>
            <a:r>
              <a:rPr lang="en-US" dirty="0" smtClean="0">
                <a:latin typeface="Calibri" panose="020F0502020204030204" pitchFamily="34" charset="0"/>
                <a:cs typeface="Calibri" panose="020F0502020204030204" pitchFamily="34" charset="0"/>
              </a:rPr>
              <a:t>5431</a:t>
            </a:r>
            <a:endParaRPr 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Guessing vote</a:t>
            </a:r>
            <a:endParaRPr lang="en-US" dirty="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Step 1: Start</a:t>
            </a:r>
          </a:p>
          <a:p>
            <a:r>
              <a:rPr lang="en-US" dirty="0">
                <a:latin typeface="Calibri" panose="020F0502020204030204" pitchFamily="34" charset="0"/>
                <a:cs typeface="Calibri" panose="020F0502020204030204" pitchFamily="34" charset="0"/>
              </a:rPr>
              <a:t>Step 2: Input </a:t>
            </a:r>
            <a:r>
              <a:rPr lang="en-US" dirty="0" err="1">
                <a:latin typeface="Calibri" panose="020F0502020204030204" pitchFamily="34" charset="0"/>
                <a:cs typeface="Calibri" panose="020F0502020204030204" pitchFamily="34" charset="0"/>
              </a:rPr>
              <a:t>guessno</a:t>
            </a:r>
            <a:r>
              <a:rPr lang="en-US" dirty="0">
                <a:latin typeface="Calibri" panose="020F0502020204030204" pitchFamily="34" charset="0"/>
                <a:cs typeface="Calibri" panose="020F0502020204030204" pitchFamily="34" charset="0"/>
              </a:rPr>
              <a:t> as a variable</a:t>
            </a:r>
          </a:p>
          <a:p>
            <a:r>
              <a:rPr lang="en-US" dirty="0">
                <a:latin typeface="Calibri" panose="020F0502020204030204" pitchFamily="34" charset="0"/>
                <a:cs typeface="Calibri" panose="020F0502020204030204" pitchFamily="34" charset="0"/>
              </a:rPr>
              <a:t>Step 3: Get </a:t>
            </a:r>
            <a:r>
              <a:rPr lang="en-US" dirty="0" err="1">
                <a:latin typeface="Calibri" panose="020F0502020204030204" pitchFamily="34" charset="0"/>
                <a:cs typeface="Calibri" panose="020F0502020204030204" pitchFamily="34" charset="0"/>
              </a:rPr>
              <a:t>guessno</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Step 4: Create an array with counters </a:t>
            </a:r>
          </a:p>
          <a:p>
            <a:r>
              <a:rPr lang="en-US" dirty="0">
                <a:latin typeface="Calibri" panose="020F0502020204030204" pitchFamily="34" charset="0"/>
                <a:cs typeface="Calibri" panose="020F0502020204030204" pitchFamily="34" charset="0"/>
              </a:rPr>
              <a:t>Step 5: Swap the counters inside the array in descending order and take the first element of the array after swapping it</a:t>
            </a:r>
          </a:p>
          <a:p>
            <a:r>
              <a:rPr lang="en-US" dirty="0">
                <a:latin typeface="Calibri" panose="020F0502020204030204" pitchFamily="34" charset="0"/>
                <a:cs typeface="Calibri" panose="020F0502020204030204" pitchFamily="34" charset="0"/>
              </a:rPr>
              <a:t>Step 6: If </a:t>
            </a:r>
            <a:r>
              <a:rPr lang="en-US" dirty="0" err="1">
                <a:latin typeface="Calibri" panose="020F0502020204030204" pitchFamily="34" charset="0"/>
                <a:cs typeface="Calibri" panose="020F0502020204030204" pitchFamily="34" charset="0"/>
              </a:rPr>
              <a:t>guessno</a:t>
            </a:r>
            <a:r>
              <a:rPr lang="en-US" dirty="0">
                <a:latin typeface="Calibri" panose="020F0502020204030204" pitchFamily="34" charset="0"/>
                <a:cs typeface="Calibri" panose="020F0502020204030204" pitchFamily="34" charset="0"/>
              </a:rPr>
              <a:t> is equal to the first element of the array, display Correct! </a:t>
            </a:r>
            <a:r>
              <a:rPr lang="en-US" dirty="0" err="1">
                <a:latin typeface="Calibri" panose="020F0502020204030204" pitchFamily="34" charset="0"/>
                <a:cs typeface="Calibri" panose="020F0502020204030204" pitchFamily="34" charset="0"/>
              </a:rPr>
              <a:t>Mr</a:t>
            </a:r>
            <a:r>
              <a:rPr lang="en-US" dirty="0">
                <a:latin typeface="Calibri" panose="020F0502020204030204" pitchFamily="34" charset="0"/>
                <a:cs typeface="Calibri" panose="020F0502020204030204" pitchFamily="34" charset="0"/>
              </a:rPr>
              <a:t>……. is at leading position. or else display Sorry! </a:t>
            </a:r>
            <a:r>
              <a:rPr lang="en-US" dirty="0" err="1">
                <a:latin typeface="Calibri" panose="020F0502020204030204" pitchFamily="34" charset="0"/>
                <a:cs typeface="Calibri" panose="020F0502020204030204" pitchFamily="34" charset="0"/>
              </a:rPr>
              <a:t>Mr</a:t>
            </a:r>
            <a:r>
              <a:rPr lang="en-US" dirty="0">
                <a:latin typeface="Calibri" panose="020F0502020204030204" pitchFamily="34" charset="0"/>
                <a:cs typeface="Calibri" panose="020F0502020204030204" pitchFamily="34" charset="0"/>
              </a:rPr>
              <a:t>……… is not the leading candidate</a:t>
            </a:r>
          </a:p>
          <a:p>
            <a:r>
              <a:rPr lang="en-US" dirty="0">
                <a:latin typeface="Calibri" panose="020F0502020204030204" pitchFamily="34" charset="0"/>
                <a:cs typeface="Calibri" panose="020F0502020204030204" pitchFamily="34" charset="0"/>
              </a:rPr>
              <a:t>Step 7: Stop</a:t>
            </a:r>
          </a:p>
          <a:p>
            <a:pPr>
              <a:buNone/>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613904" cy="1499616"/>
          </a:xfrm>
        </p:spPr>
        <p:txBody>
          <a:bodyPr/>
          <a:lstStyle/>
          <a:p>
            <a:r>
              <a:rPr lang="en-US" dirty="0" smtClean="0"/>
              <a:t>Algorithm TO VIEW Leading Candidate</a:t>
            </a:r>
            <a:endParaRPr lang="en-US" dirty="0"/>
          </a:p>
        </p:txBody>
      </p:sp>
      <p:sp>
        <p:nvSpPr>
          <p:cNvPr id="3" name="Content Placeholder 2"/>
          <p:cNvSpPr>
            <a:spLocks noGrp="1"/>
          </p:cNvSpPr>
          <p:nvPr>
            <p:ph idx="1"/>
          </p:nvPr>
        </p:nvSpPr>
        <p:spPr>
          <a:xfrm>
            <a:off x="740021" y="2051946"/>
            <a:ext cx="7290055" cy="4023360"/>
          </a:xfrm>
        </p:spPr>
        <p:txBody>
          <a:bodyPr>
            <a:normAutofit lnSpcReduction="10000"/>
          </a:bodyPr>
          <a:lstStyle/>
          <a:p>
            <a:r>
              <a:rPr lang="en-US" sz="1800" dirty="0"/>
              <a:t> </a:t>
            </a:r>
          </a:p>
          <a:p>
            <a:r>
              <a:rPr lang="en-US" sz="1800" dirty="0">
                <a:latin typeface="Calibri" panose="020F0502020204030204" pitchFamily="34" charset="0"/>
                <a:cs typeface="Calibri" panose="020F0502020204030204" pitchFamily="34" charset="0"/>
              </a:rPr>
              <a:t>Step 1: Start</a:t>
            </a:r>
          </a:p>
          <a:p>
            <a:r>
              <a:rPr lang="en-US" sz="1800" dirty="0">
                <a:latin typeface="Calibri" panose="020F0502020204030204" pitchFamily="34" charset="0"/>
                <a:cs typeface="Calibri" panose="020F0502020204030204" pitchFamily="34" charset="0"/>
              </a:rPr>
              <a:t>Step 2: Get counters for each and every candidate</a:t>
            </a:r>
          </a:p>
          <a:p>
            <a:r>
              <a:rPr lang="en-US" sz="1800" dirty="0">
                <a:latin typeface="Calibri" panose="020F0502020204030204" pitchFamily="34" charset="0"/>
                <a:cs typeface="Calibri" panose="020F0502020204030204" pitchFamily="34" charset="0"/>
              </a:rPr>
              <a:t>Step 3: If counter1&gt;counter2&gt;counter3&gt;counter4 display Candidate1 is the Leading Candidate and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Step 7</a:t>
            </a:r>
          </a:p>
          <a:p>
            <a:r>
              <a:rPr lang="en-US" sz="1800" dirty="0">
                <a:latin typeface="Calibri" panose="020F0502020204030204" pitchFamily="34" charset="0"/>
                <a:cs typeface="Calibri" panose="020F0502020204030204" pitchFamily="34" charset="0"/>
              </a:rPr>
              <a:t>Step 4: If counter2&gt;counter1&gt;counter3&gt;counter4 display Candidate2 is the Leading Candidate and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Step 7</a:t>
            </a:r>
          </a:p>
          <a:p>
            <a:r>
              <a:rPr lang="en-US" sz="1800" dirty="0">
                <a:latin typeface="Calibri" panose="020F0502020204030204" pitchFamily="34" charset="0"/>
                <a:cs typeface="Calibri" panose="020F0502020204030204" pitchFamily="34" charset="0"/>
              </a:rPr>
              <a:t>Step 5: If counter3&gt;counter2&gt;counter1&gt;counter4 display Candidate3 is the Leading Candidate and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Step 7</a:t>
            </a:r>
          </a:p>
          <a:p>
            <a:r>
              <a:rPr lang="en-US" sz="1800" dirty="0">
                <a:latin typeface="Calibri" panose="020F0502020204030204" pitchFamily="34" charset="0"/>
                <a:cs typeface="Calibri" panose="020F0502020204030204" pitchFamily="34" charset="0"/>
              </a:rPr>
              <a:t>Step 6: If counter4&gt;counter2&gt;counter3&gt;counter1 display Candidate4 is the Leading Candidate and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Step 7</a:t>
            </a:r>
          </a:p>
          <a:p>
            <a:r>
              <a:rPr lang="en-US" sz="1800" dirty="0">
                <a:latin typeface="Calibri" panose="020F0502020204030204" pitchFamily="34" charset="0"/>
                <a:cs typeface="Calibri" panose="020F0502020204030204" pitchFamily="34" charset="0"/>
              </a:rPr>
              <a:t>Step 7: Stop</a:t>
            </a:r>
          </a:p>
          <a:p>
            <a:pPr>
              <a:buNone/>
            </a:pPr>
            <a:endParaRPr lang="en-US" sz="18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Flowchart of Main Menu</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599"/>
            <a:ext cx="8382000" cy="510305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766240"/>
            <a:ext cx="3581400" cy="461665"/>
          </a:xfrm>
          <a:prstGeom prst="rect">
            <a:avLst/>
          </a:prstGeom>
          <a:noFill/>
        </p:spPr>
        <p:txBody>
          <a:bodyPr wrap="square" rtlCol="0">
            <a:spAutoFit/>
          </a:bodyPr>
          <a:lstStyle/>
          <a:p>
            <a:pPr algn="ctr"/>
            <a:r>
              <a:rPr lang="en-US" sz="2400" u="sng" dirty="0" smtClean="0"/>
              <a:t>Flowchart To vote</a:t>
            </a:r>
            <a:endParaRPr lang="en-US" sz="2400"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35124"/>
            <a:ext cx="6172200" cy="52615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31625" t="16667" r="16838" b="6250"/>
          <a:stretch>
            <a:fillRect/>
          </a:stretch>
        </p:blipFill>
        <p:spPr bwMode="auto">
          <a:xfrm>
            <a:off x="914400" y="1524000"/>
            <a:ext cx="5562600" cy="4677641"/>
          </a:xfrm>
          <a:prstGeom prst="rect">
            <a:avLst/>
          </a:prstGeom>
          <a:noFill/>
          <a:ln w="9525">
            <a:noFill/>
            <a:miter lim="800000"/>
            <a:headEnd/>
            <a:tailEnd/>
          </a:ln>
          <a:effectLst/>
        </p:spPr>
      </p:pic>
      <p:sp>
        <p:nvSpPr>
          <p:cNvPr id="5" name="TextBox 4"/>
          <p:cNvSpPr txBox="1"/>
          <p:nvPr/>
        </p:nvSpPr>
        <p:spPr>
          <a:xfrm>
            <a:off x="304800" y="762000"/>
            <a:ext cx="5257800" cy="461665"/>
          </a:xfrm>
          <a:prstGeom prst="rect">
            <a:avLst/>
          </a:prstGeom>
          <a:noFill/>
        </p:spPr>
        <p:txBody>
          <a:bodyPr wrap="square" rtlCol="0">
            <a:spAutoFit/>
          </a:bodyPr>
          <a:lstStyle/>
          <a:p>
            <a:r>
              <a:rPr lang="en-US" sz="2400" b="1" u="sng" dirty="0" smtClean="0"/>
              <a:t>Flowchart for Showing Vote Count</a:t>
            </a:r>
            <a:endParaRPr lang="en-US" sz="2400"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1083" t="15625" r="26794" b="2083"/>
          <a:stretch>
            <a:fillRect/>
          </a:stretch>
        </p:blipFill>
        <p:spPr bwMode="auto">
          <a:xfrm>
            <a:off x="1219201" y="1311668"/>
            <a:ext cx="6172199" cy="5478694"/>
          </a:xfrm>
          <a:prstGeom prst="rect">
            <a:avLst/>
          </a:prstGeom>
          <a:noFill/>
          <a:ln w="9525">
            <a:noFill/>
            <a:miter lim="800000"/>
            <a:headEnd/>
            <a:tailEnd/>
          </a:ln>
          <a:effectLst/>
        </p:spPr>
      </p:pic>
      <p:sp>
        <p:nvSpPr>
          <p:cNvPr id="5" name="TextBox 4"/>
          <p:cNvSpPr txBox="1"/>
          <p:nvPr/>
        </p:nvSpPr>
        <p:spPr>
          <a:xfrm>
            <a:off x="457200" y="762000"/>
            <a:ext cx="4038600" cy="461665"/>
          </a:xfrm>
          <a:prstGeom prst="rect">
            <a:avLst/>
          </a:prstGeom>
          <a:noFill/>
        </p:spPr>
        <p:txBody>
          <a:bodyPr wrap="square" rtlCol="0">
            <a:spAutoFit/>
          </a:bodyPr>
          <a:lstStyle/>
          <a:p>
            <a:r>
              <a:rPr lang="en-US" sz="2400" b="1" u="sng" dirty="0" smtClean="0"/>
              <a:t>Flowchart of Guess leader</a:t>
            </a:r>
            <a:endParaRPr lang="en-US" sz="2400" b="1" u="sn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39006" t="17708" r="30893" b="7002"/>
          <a:stretch>
            <a:fillRect/>
          </a:stretch>
        </p:blipFill>
        <p:spPr bwMode="auto">
          <a:xfrm>
            <a:off x="2667000" y="321468"/>
            <a:ext cx="4572000" cy="6429375"/>
          </a:xfrm>
          <a:prstGeom prst="rect">
            <a:avLst/>
          </a:prstGeom>
          <a:noFill/>
          <a:ln w="9525">
            <a:noFill/>
            <a:miter lim="800000"/>
            <a:headEnd/>
            <a:tailEnd/>
          </a:ln>
          <a:effectLst/>
        </p:spPr>
      </p:pic>
      <p:sp>
        <p:nvSpPr>
          <p:cNvPr id="5" name="TextBox 4"/>
          <p:cNvSpPr txBox="1"/>
          <p:nvPr/>
        </p:nvSpPr>
        <p:spPr>
          <a:xfrm>
            <a:off x="304800" y="307030"/>
            <a:ext cx="3352800" cy="461665"/>
          </a:xfrm>
          <a:prstGeom prst="rect">
            <a:avLst/>
          </a:prstGeom>
          <a:noFill/>
        </p:spPr>
        <p:txBody>
          <a:bodyPr wrap="square" rtlCol="0">
            <a:spAutoFit/>
          </a:bodyPr>
          <a:lstStyle/>
          <a:p>
            <a:r>
              <a:rPr lang="en-US" sz="2400" b="1" u="sng" dirty="0" smtClean="0"/>
              <a:t>Flowchart of Lead count</a:t>
            </a:r>
            <a:endParaRPr lang="en-US" sz="2400" b="1" u="sn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a:t>
            </a:r>
            <a:endParaRPr lang="en-US" dirty="0"/>
          </a:p>
        </p:txBody>
      </p:sp>
      <p:sp>
        <p:nvSpPr>
          <p:cNvPr id="3" name="Content Placeholder 2"/>
          <p:cNvSpPr>
            <a:spLocks noGrp="1"/>
          </p:cNvSpPr>
          <p:nvPr>
            <p:ph idx="1"/>
          </p:nvPr>
        </p:nvSpPr>
        <p:spPr/>
        <p:txBody>
          <a:bodyPr/>
          <a:lstStyle/>
          <a:p>
            <a:pPr algn="ctr">
              <a:buNone/>
            </a:pPr>
            <a:r>
              <a:rPr lang="en-US" dirty="0" smtClean="0"/>
              <a:t>Intro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54" y="2388152"/>
            <a:ext cx="7723746" cy="404463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33600"/>
            <a:ext cx="7731280" cy="422177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Caste Vote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63" y="2063977"/>
            <a:ext cx="7842504" cy="43722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r>
              <a:rPr lang="en-US" dirty="0" smtClean="0">
                <a:latin typeface="Calibri" panose="020F0502020204030204" pitchFamily="34" charset="0"/>
                <a:cs typeface="Calibri" panose="020F0502020204030204" pitchFamily="34" charset="0"/>
              </a:rPr>
              <a:t>“Election for sports captain” is the kind of voting system that allows students to vote their candidates and make their </a:t>
            </a:r>
            <a:r>
              <a:rPr lang="en-US" dirty="0" err="1" smtClean="0">
                <a:latin typeface="Calibri" panose="020F0502020204030204" pitchFamily="34" charset="0"/>
                <a:cs typeface="Calibri" panose="020F0502020204030204" pitchFamily="34" charset="0"/>
              </a:rPr>
              <a:t>favourite</a:t>
            </a:r>
            <a:r>
              <a:rPr lang="en-US" dirty="0" smtClean="0">
                <a:latin typeface="Calibri" panose="020F0502020204030204" pitchFamily="34" charset="0"/>
                <a:cs typeface="Calibri" panose="020F0502020204030204" pitchFamily="34" charset="0"/>
              </a:rPr>
              <a:t> candidates as a sports captain of 2022 and following years. It can </a:t>
            </a:r>
            <a:r>
              <a:rPr lang="en-US" dirty="0">
                <a:latin typeface="Calibri" panose="020F0502020204030204" pitchFamily="34" charset="0"/>
                <a:cs typeface="Calibri" panose="020F0502020204030204" pitchFamily="34" charset="0"/>
              </a:rPr>
              <a:t>also store the number of votes for individual candidates.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Total Vote Count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84832"/>
            <a:ext cx="7696200" cy="427566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Guessing Who is going to Win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084832"/>
            <a:ext cx="7696200" cy="425299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Leading Candidate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09800"/>
            <a:ext cx="7769353" cy="422696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lvl="0" indent="0">
              <a:buNone/>
            </a:pPr>
            <a:r>
              <a:rPr lang="en-US" dirty="0"/>
              <a:t>The Voting System helps to choose the candidates in a digital form. There won’t be need of paper ballot for each candidates. Hence, it will save money. It will be also easier for user as well as system admin for casting and counting votes. The voting will be more secure, reliable and inexpensive due to the use of digital devices. </a:t>
            </a:r>
          </a:p>
        </p:txBody>
      </p:sp>
    </p:spTree>
    <p:extLst>
      <p:ext uri="{BB962C8B-B14F-4D97-AF65-F5344CB8AC3E}">
        <p14:creationId xmlns:p14="http://schemas.microsoft.com/office/powerpoint/2010/main" val="83062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Caste single vote at a time.</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Lists the total votes counts of each candidate.</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Can guess the winning candidate till now.</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Helps to view the Leading Candidate.</a:t>
            </a:r>
          </a:p>
          <a:p>
            <a:pPr marL="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System Requirement</a:t>
            </a:r>
            <a:endParaRPr lang="en-US" b="1" u="sng" dirty="0"/>
          </a:p>
        </p:txBody>
      </p:sp>
      <p:sp>
        <p:nvSpPr>
          <p:cNvPr id="3" name="Content Placeholder 2"/>
          <p:cNvSpPr>
            <a:spLocks noGrp="1"/>
          </p:cNvSpPr>
          <p:nvPr>
            <p:ph idx="1"/>
          </p:nvPr>
        </p:nvSpPr>
        <p:spPr/>
        <p:txBody>
          <a:bodyPr/>
          <a:lstStyle/>
          <a:p>
            <a:pPr>
              <a:buNone/>
            </a:pPr>
            <a:r>
              <a:rPr lang="en-US" dirty="0" smtClean="0"/>
              <a:t>Minimum Hardware Requirements:-</a:t>
            </a:r>
          </a:p>
          <a:p>
            <a:pPr>
              <a:buFont typeface="Wingdings" panose="05000000000000000000" pitchFamily="2" charset="2"/>
              <a:buChar char="Ø"/>
            </a:pPr>
            <a:r>
              <a:rPr lang="en-US" dirty="0" smtClean="0"/>
              <a:t> </a:t>
            </a:r>
            <a:r>
              <a:rPr lang="en-US" dirty="0" smtClean="0">
                <a:latin typeface="Calibri" panose="020F0502020204030204" pitchFamily="34" charset="0"/>
                <a:cs typeface="Calibri" panose="020F0502020204030204" pitchFamily="34" charset="0"/>
              </a:rPr>
              <a:t>PC with Pentium II Processor.</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32 MB of RAM.</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Black and White Monitor.</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Hard disk with at least 20 MB of free space.</a:t>
            </a:r>
          </a:p>
          <a:p>
            <a:pPr>
              <a:buNone/>
            </a:pPr>
            <a:endParaRPr lang="en-US" dirty="0" smtClean="0">
              <a:latin typeface="Calibri" panose="020F0502020204030204" pitchFamily="34" charset="0"/>
              <a:cs typeface="Calibri" panose="020F0502020204030204" pitchFamily="34" charset="0"/>
            </a:endParaRPr>
          </a:p>
          <a:p>
            <a:pPr>
              <a:buNone/>
            </a:pPr>
            <a:r>
              <a:rPr lang="en-US" dirty="0" smtClean="0">
                <a:latin typeface="Calibri" panose="020F0502020204030204" pitchFamily="34" charset="0"/>
                <a:cs typeface="Calibri" panose="020F0502020204030204" pitchFamily="34" charset="0"/>
              </a:rPr>
              <a:t>Minimum Software Requirement:-</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OS Windows(Windows XP).</a:t>
            </a:r>
            <a:endParaRPr 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t>
            </a:r>
            <a:endParaRPr lang="en-US" dirty="0"/>
          </a:p>
        </p:txBody>
      </p:sp>
      <p:sp>
        <p:nvSpPr>
          <p:cNvPr id="3" name="Content Placeholder 2"/>
          <p:cNvSpPr>
            <a:spLocks noGrp="1"/>
          </p:cNvSpPr>
          <p:nvPr>
            <p:ph idx="1"/>
          </p:nvPr>
        </p:nvSpPr>
        <p:spPr/>
        <p:txBody>
          <a:bodyPr/>
          <a:lstStyle/>
          <a:p>
            <a:pPr>
              <a:buNone/>
            </a:pPr>
            <a:r>
              <a:rPr lang="en-US" dirty="0" smtClean="0">
                <a:latin typeface="Calibri" panose="020F0502020204030204" pitchFamily="34" charset="0"/>
                <a:cs typeface="Calibri" panose="020F0502020204030204" pitchFamily="34" charset="0"/>
              </a:rPr>
              <a:t>Scope:</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Secured data and security for voters privacy.</a:t>
            </a:r>
          </a:p>
          <a:p>
            <a:pPr>
              <a:buFont typeface="Wingdings" panose="05000000000000000000" pitchFamily="2" charset="2"/>
              <a:buChar char="Ø"/>
            </a:pPr>
            <a:r>
              <a:rPr lang="en-US" dirty="0" smtClean="0"/>
              <a:t>Nation </a:t>
            </a:r>
            <a:r>
              <a:rPr lang="en-US" dirty="0"/>
              <a:t>wide online voting </a:t>
            </a:r>
            <a:r>
              <a:rPr lang="en-US" dirty="0" smtClean="0"/>
              <a:t>system</a:t>
            </a:r>
            <a:endParaRPr lang="en-US" dirty="0" smtClean="0"/>
          </a:p>
          <a:p>
            <a:pPr>
              <a:buFont typeface="Wingdings" panose="05000000000000000000" pitchFamily="2" charset="2"/>
              <a:buChar char="Ø"/>
            </a:pPr>
            <a:r>
              <a:rPr lang="en-US" dirty="0" smtClean="0"/>
              <a:t>Biometric </a:t>
            </a:r>
            <a:r>
              <a:rPr lang="en-US" dirty="0"/>
              <a:t>security </a:t>
            </a:r>
            <a:r>
              <a:rPr lang="en-US" dirty="0" smtClean="0"/>
              <a:t>implementation</a:t>
            </a:r>
          </a:p>
          <a:p>
            <a:pPr>
              <a:buFont typeface="Wingdings" panose="05000000000000000000" pitchFamily="2" charset="2"/>
              <a:buChar char="Ø"/>
            </a:pPr>
            <a:r>
              <a:rPr lang="en-US" dirty="0" smtClean="0"/>
              <a:t>Can </a:t>
            </a:r>
            <a:r>
              <a:rPr lang="en-US" dirty="0"/>
              <a:t>be upgraded to advanced voting systems like political voting systems.</a:t>
            </a:r>
          </a:p>
          <a:p>
            <a:pPr>
              <a:buFont typeface="Wingdings" panose="05000000000000000000" pitchFamily="2" charset="2"/>
              <a:buChar char="Ø"/>
            </a:pP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1">
                    <a:lumMod val="75000"/>
                  </a:schemeClr>
                </a:solidFill>
              </a:rPr>
              <a:t>Use Case Diagram</a:t>
            </a:r>
            <a:endParaRPr lang="en-US" sz="3200" b="1" dirty="0">
              <a:solidFill>
                <a:schemeClr val="accent1">
                  <a:lumMod val="7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219200"/>
            <a:ext cx="4791457" cy="54218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Main MENU </a:t>
            </a:r>
            <a:endParaRPr lang="en-US" dirty="0"/>
          </a:p>
        </p:txBody>
      </p:sp>
      <p:sp>
        <p:nvSpPr>
          <p:cNvPr id="3" name="Content Placeholder 2"/>
          <p:cNvSpPr>
            <a:spLocks noGrp="1"/>
          </p:cNvSpPr>
          <p:nvPr>
            <p:ph idx="1"/>
          </p:nvPr>
        </p:nvSpPr>
        <p:spPr>
          <a:xfrm>
            <a:off x="768096" y="1981200"/>
            <a:ext cx="7537704" cy="4572000"/>
          </a:xfrm>
        </p:spPr>
        <p:txBody>
          <a:bodyPr>
            <a:normAutofit fontScale="77500" lnSpcReduction="20000"/>
          </a:bodyPr>
          <a:lstStyle/>
          <a:p>
            <a:r>
              <a:rPr lang="en-US" sz="1800" dirty="0">
                <a:latin typeface="Calibri" panose="020F0502020204030204" pitchFamily="34" charset="0"/>
                <a:cs typeface="Calibri" panose="020F0502020204030204" pitchFamily="34" charset="0"/>
              </a:rPr>
              <a:t>Step 1: Start</a:t>
            </a:r>
          </a:p>
          <a:p>
            <a:r>
              <a:rPr lang="en-US" sz="1800" dirty="0">
                <a:latin typeface="Calibri" panose="020F0502020204030204" pitchFamily="34" charset="0"/>
                <a:cs typeface="Calibri" panose="020F0502020204030204" pitchFamily="34" charset="0"/>
              </a:rPr>
              <a:t>Step 2: Press any key to Continue</a:t>
            </a:r>
          </a:p>
          <a:p>
            <a:r>
              <a:rPr lang="en-US" sz="1800" dirty="0">
                <a:latin typeface="Calibri" panose="020F0502020204030204" pitchFamily="34" charset="0"/>
                <a:cs typeface="Calibri" panose="020F0502020204030204" pitchFamily="34" charset="0"/>
              </a:rPr>
              <a:t>Step 3: Display Main Menu with different Options like:-</a:t>
            </a:r>
          </a:p>
          <a:p>
            <a:pPr lvl="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To </a:t>
            </a:r>
            <a:r>
              <a:rPr lang="en-US" sz="1800" dirty="0">
                <a:latin typeface="Calibri" panose="020F0502020204030204" pitchFamily="34" charset="0"/>
                <a:cs typeface="Calibri" panose="020F0502020204030204" pitchFamily="34" charset="0"/>
              </a:rPr>
              <a:t>vote</a:t>
            </a:r>
          </a:p>
          <a:p>
            <a:pPr lvl="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Votes </a:t>
            </a:r>
            <a:r>
              <a:rPr lang="en-US" sz="1800" dirty="0">
                <a:latin typeface="Calibri" panose="020F0502020204030204" pitchFamily="34" charset="0"/>
                <a:cs typeface="Calibri" panose="020F0502020204030204" pitchFamily="34" charset="0"/>
              </a:rPr>
              <a:t>count</a:t>
            </a:r>
          </a:p>
          <a:p>
            <a:pPr lvl="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Guess </a:t>
            </a:r>
            <a:r>
              <a:rPr lang="en-US" sz="1800" dirty="0">
                <a:latin typeface="Calibri" panose="020F0502020204030204" pitchFamily="34" charset="0"/>
                <a:cs typeface="Calibri" panose="020F0502020204030204" pitchFamily="34" charset="0"/>
              </a:rPr>
              <a:t>who will win this competition</a:t>
            </a:r>
          </a:p>
          <a:p>
            <a:pPr lvl="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Leading </a:t>
            </a:r>
            <a:r>
              <a:rPr lang="en-US" sz="1800" dirty="0">
                <a:latin typeface="Calibri" panose="020F0502020204030204" pitchFamily="34" charset="0"/>
                <a:cs typeface="Calibri" panose="020F0502020204030204" pitchFamily="34" charset="0"/>
              </a:rPr>
              <a:t>candidates till now</a:t>
            </a:r>
          </a:p>
          <a:p>
            <a:pPr lvl="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Press </a:t>
            </a:r>
            <a:r>
              <a:rPr lang="en-US" sz="1800" dirty="0">
                <a:latin typeface="Calibri" panose="020F0502020204030204" pitchFamily="34" charset="0"/>
                <a:cs typeface="Calibri" panose="020F0502020204030204" pitchFamily="34" charset="0"/>
              </a:rPr>
              <a:t>5 if you want to exit</a:t>
            </a:r>
          </a:p>
          <a:p>
            <a:r>
              <a:rPr lang="en-US" sz="1800" dirty="0">
                <a:latin typeface="Calibri" panose="020F0502020204030204" pitchFamily="34" charset="0"/>
                <a:cs typeface="Calibri" panose="020F0502020204030204" pitchFamily="34" charset="0"/>
              </a:rPr>
              <a:t>Step 4: Press 1 to vote </a:t>
            </a:r>
          </a:p>
          <a:p>
            <a:r>
              <a:rPr lang="en-US" sz="1800" dirty="0">
                <a:latin typeface="Calibri" panose="020F0502020204030204" pitchFamily="34" charset="0"/>
                <a:cs typeface="Calibri" panose="020F0502020204030204" pitchFamily="34" charset="0"/>
              </a:rPr>
              <a:t>Step 5: Press 2 to see votes count</a:t>
            </a:r>
          </a:p>
          <a:p>
            <a:r>
              <a:rPr lang="en-US" sz="1800" dirty="0">
                <a:latin typeface="Calibri" panose="020F0502020204030204" pitchFamily="34" charset="0"/>
                <a:cs typeface="Calibri" panose="020F0502020204030204" pitchFamily="34" charset="0"/>
              </a:rPr>
              <a:t>Step 6: Press 3 to guess who is going to win the competition</a:t>
            </a:r>
          </a:p>
          <a:p>
            <a:r>
              <a:rPr lang="en-US" sz="1800" dirty="0">
                <a:latin typeface="Calibri" panose="020F0502020204030204" pitchFamily="34" charset="0"/>
                <a:cs typeface="Calibri" panose="020F0502020204030204" pitchFamily="34" charset="0"/>
              </a:rPr>
              <a:t>Step 7: Press 4 to see the leading candidates </a:t>
            </a:r>
            <a:r>
              <a:rPr lang="en-US" sz="1800" dirty="0" err="1">
                <a:latin typeface="Calibri" panose="020F0502020204030204" pitchFamily="34" charset="0"/>
                <a:cs typeface="Calibri" panose="020F0502020204030204" pitchFamily="34" charset="0"/>
              </a:rPr>
              <a:t>untill</a:t>
            </a:r>
            <a:r>
              <a:rPr lang="en-US" sz="1800" dirty="0">
                <a:latin typeface="Calibri" panose="020F0502020204030204" pitchFamily="34" charset="0"/>
                <a:cs typeface="Calibri" panose="020F0502020204030204" pitchFamily="34" charset="0"/>
              </a:rPr>
              <a:t> now</a:t>
            </a:r>
          </a:p>
          <a:p>
            <a:r>
              <a:rPr lang="en-US" sz="1800" dirty="0">
                <a:latin typeface="Calibri" panose="020F0502020204030204" pitchFamily="34" charset="0"/>
                <a:cs typeface="Calibri" panose="020F0502020204030204" pitchFamily="34" charset="0"/>
              </a:rPr>
              <a:t>Step 8: Press 5 to exit the program </a:t>
            </a:r>
          </a:p>
          <a:p>
            <a:r>
              <a:rPr lang="en-US" sz="1800" dirty="0">
                <a:latin typeface="Calibri" panose="020F0502020204030204" pitchFamily="34" charset="0"/>
                <a:cs typeface="Calibri" panose="020F0502020204030204" pitchFamily="34" charset="0"/>
              </a:rPr>
              <a:t>Step 9: Stop</a:t>
            </a:r>
          </a:p>
          <a:p>
            <a:pPr marL="514350" indent="-514350">
              <a:buFont typeface="Wingdings" pitchFamily="2" charset="2"/>
              <a:buChar char="§"/>
            </a:pPr>
            <a:endParaRPr lang="en-US" sz="1800" dirty="0" smtClean="0"/>
          </a:p>
          <a:p>
            <a:pPr marL="514350" indent="-514350">
              <a:buFont typeface="+mj-lt"/>
              <a:buAutoNum type="arabicPeriod"/>
            </a:pP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VOTE</a:t>
            </a:r>
            <a:endParaRPr lang="en-US" dirty="0"/>
          </a:p>
        </p:txBody>
      </p:sp>
      <p:sp>
        <p:nvSpPr>
          <p:cNvPr id="3" name="Content Placeholder 2"/>
          <p:cNvSpPr>
            <a:spLocks noGrp="1"/>
          </p:cNvSpPr>
          <p:nvPr>
            <p:ph idx="1"/>
          </p:nvPr>
        </p:nvSpPr>
        <p:spPr>
          <a:xfrm>
            <a:off x="533400" y="2078415"/>
            <a:ext cx="8503920" cy="4572000"/>
          </a:xfrm>
        </p:spPr>
        <p:txBody>
          <a:bodyPr>
            <a:normAutofit/>
          </a:bodyPr>
          <a:lstStyle/>
          <a:p>
            <a:r>
              <a:rPr lang="en-US" sz="1800" dirty="0">
                <a:latin typeface="Calibri" panose="020F0502020204030204" pitchFamily="34" charset="0"/>
                <a:cs typeface="Calibri" panose="020F0502020204030204" pitchFamily="34" charset="0"/>
              </a:rPr>
              <a:t>Step 1: Start</a:t>
            </a:r>
          </a:p>
          <a:p>
            <a:r>
              <a:rPr lang="en-US" sz="1800" dirty="0">
                <a:latin typeface="Calibri" panose="020F0502020204030204" pitchFamily="34" charset="0"/>
                <a:cs typeface="Calibri" panose="020F0502020204030204" pitchFamily="34" charset="0"/>
              </a:rPr>
              <a:t>Step 2: Create a data file </a:t>
            </a:r>
            <a:r>
              <a:rPr lang="en-US" sz="1800" b="1" dirty="0">
                <a:latin typeface="Calibri" panose="020F0502020204030204" pitchFamily="34" charset="0"/>
                <a:cs typeface="Calibri" panose="020F0502020204030204" pitchFamily="34" charset="0"/>
              </a:rPr>
              <a:t>Voters.dat </a:t>
            </a:r>
            <a:r>
              <a:rPr lang="en-US" sz="1800" dirty="0">
                <a:latin typeface="Calibri" panose="020F0502020204030204" pitchFamily="34" charset="0"/>
                <a:cs typeface="Calibri" panose="020F0502020204030204" pitchFamily="34" charset="0"/>
              </a:rPr>
              <a:t>in</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append mode</a:t>
            </a:r>
          </a:p>
          <a:p>
            <a:r>
              <a:rPr lang="en-US" sz="1800" dirty="0">
                <a:latin typeface="Calibri" panose="020F0502020204030204" pitchFamily="34" charset="0"/>
                <a:cs typeface="Calibri" panose="020F0502020204030204" pitchFamily="34" charset="0"/>
              </a:rPr>
              <a:t>Step 3: Enter your name and faculty to vote</a:t>
            </a:r>
          </a:p>
          <a:p>
            <a:r>
              <a:rPr lang="en-US" sz="1800" dirty="0">
                <a:latin typeface="Calibri" panose="020F0502020204030204" pitchFamily="34" charset="0"/>
                <a:cs typeface="Calibri" panose="020F0502020204030204" pitchFamily="34" charset="0"/>
              </a:rPr>
              <a:t>Step 4: Vote your </a:t>
            </a:r>
            <a:r>
              <a:rPr lang="en-US" sz="1800" dirty="0" err="1">
                <a:latin typeface="Calibri" panose="020F0502020204030204" pitchFamily="34" charset="0"/>
                <a:cs typeface="Calibri" panose="020F0502020204030204" pitchFamily="34" charset="0"/>
              </a:rPr>
              <a:t>favourite</a:t>
            </a:r>
            <a:r>
              <a:rPr lang="en-US" sz="1800" dirty="0">
                <a:latin typeface="Calibri" panose="020F0502020204030204" pitchFamily="34" charset="0"/>
                <a:cs typeface="Calibri" panose="020F0502020204030204" pitchFamily="34" charset="0"/>
              </a:rPr>
              <a:t> candidates by pressing the right </a:t>
            </a:r>
            <a:r>
              <a:rPr lang="en-US" sz="1800" dirty="0" err="1">
                <a:latin typeface="Calibri" panose="020F0502020204030204" pitchFamily="34" charset="0"/>
                <a:cs typeface="Calibri" panose="020F0502020204030204" pitchFamily="34" charset="0"/>
              </a:rPr>
              <a:t>oder</a:t>
            </a:r>
            <a:r>
              <a:rPr lang="en-US" sz="1800" dirty="0">
                <a:latin typeface="Calibri" panose="020F0502020204030204" pitchFamily="34" charset="0"/>
                <a:cs typeface="Calibri" panose="020F0502020204030204" pitchFamily="34" charset="0"/>
              </a:rPr>
              <a:t> number </a:t>
            </a:r>
          </a:p>
          <a:p>
            <a:r>
              <a:rPr lang="en-US" sz="1800" dirty="0">
                <a:latin typeface="Calibri" panose="020F0502020204030204" pitchFamily="34" charset="0"/>
                <a:cs typeface="Calibri" panose="020F0502020204030204" pitchFamily="34" charset="0"/>
              </a:rPr>
              <a:t>Step 6: If User vote is 1 then increase counter1 by 1 </a:t>
            </a:r>
            <a:r>
              <a:rPr lang="en-US" sz="1800" dirty="0" err="1">
                <a:latin typeface="Calibri" panose="020F0502020204030204" pitchFamily="34" charset="0"/>
                <a:cs typeface="Calibri" panose="020F0502020204030204" pitchFamily="34" charset="0"/>
              </a:rPr>
              <a:t>Elseif</a:t>
            </a:r>
            <a:r>
              <a:rPr lang="en-US" sz="1800" dirty="0">
                <a:latin typeface="Calibri" panose="020F0502020204030204" pitchFamily="34" charset="0"/>
                <a:cs typeface="Calibri" panose="020F0502020204030204" pitchFamily="34" charset="0"/>
              </a:rPr>
              <a:t> User vote is 2 then increase counter2 by 1 </a:t>
            </a:r>
            <a:r>
              <a:rPr lang="en-US" sz="1800" dirty="0" err="1">
                <a:latin typeface="Calibri" panose="020F0502020204030204" pitchFamily="34" charset="0"/>
                <a:cs typeface="Calibri" panose="020F0502020204030204" pitchFamily="34" charset="0"/>
              </a:rPr>
              <a:t>Elseif</a:t>
            </a:r>
            <a:r>
              <a:rPr lang="en-US" sz="1800" dirty="0">
                <a:latin typeface="Calibri" panose="020F0502020204030204" pitchFamily="34" charset="0"/>
                <a:cs typeface="Calibri" panose="020F0502020204030204" pitchFamily="34" charset="0"/>
              </a:rPr>
              <a:t> User vote is 3 then increase counter3 by 1 </a:t>
            </a:r>
            <a:r>
              <a:rPr lang="en-US" sz="1800" dirty="0" err="1">
                <a:latin typeface="Calibri" panose="020F0502020204030204" pitchFamily="34" charset="0"/>
                <a:cs typeface="Calibri" panose="020F0502020204030204" pitchFamily="34" charset="0"/>
              </a:rPr>
              <a:t>Elseif</a:t>
            </a:r>
            <a:r>
              <a:rPr lang="en-US" sz="1800" dirty="0">
                <a:latin typeface="Calibri" panose="020F0502020204030204" pitchFamily="34" charset="0"/>
                <a:cs typeface="Calibri" panose="020F0502020204030204" pitchFamily="34" charset="0"/>
              </a:rPr>
              <a:t> User vote is 4 then increase counter4 by 1</a:t>
            </a:r>
          </a:p>
          <a:p>
            <a:r>
              <a:rPr lang="en-US" sz="1800" dirty="0">
                <a:latin typeface="Calibri" panose="020F0502020204030204" pitchFamily="34" charset="0"/>
                <a:cs typeface="Calibri" panose="020F0502020204030204" pitchFamily="34" charset="0"/>
              </a:rPr>
              <a:t>Step 7: Close the data file </a:t>
            </a:r>
            <a:r>
              <a:rPr lang="en-US" sz="1800" b="1" dirty="0">
                <a:latin typeface="Calibri" panose="020F0502020204030204" pitchFamily="34" charset="0"/>
                <a:cs typeface="Calibri" panose="020F0502020204030204" pitchFamily="34" charset="0"/>
              </a:rPr>
              <a:t>Voters.dat</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Step 8: Stop</a:t>
            </a:r>
          </a:p>
          <a:p>
            <a:pPr>
              <a:buNone/>
            </a:pP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SEE VOTE COUNTS</a:t>
            </a: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Calibri" panose="020F0502020204030204" pitchFamily="34" charset="0"/>
                <a:cs typeface="Calibri" panose="020F0502020204030204" pitchFamily="34" charset="0"/>
              </a:rPr>
              <a:t>Step 1: Start.</a:t>
            </a:r>
          </a:p>
          <a:p>
            <a:pPr>
              <a:buNone/>
            </a:pPr>
            <a:r>
              <a:rPr lang="en-US" sz="2000" dirty="0" smtClean="0">
                <a:latin typeface="Calibri" panose="020F0502020204030204" pitchFamily="34" charset="0"/>
                <a:cs typeface="Calibri" panose="020F0502020204030204" pitchFamily="34" charset="0"/>
              </a:rPr>
              <a:t>Step 2: Display Candidate1 name and counter1.</a:t>
            </a:r>
          </a:p>
          <a:p>
            <a:pPr>
              <a:buNone/>
            </a:pPr>
            <a:r>
              <a:rPr lang="en-US" sz="2000" dirty="0" smtClean="0">
                <a:latin typeface="Calibri" panose="020F0502020204030204" pitchFamily="34" charset="0"/>
                <a:cs typeface="Calibri" panose="020F0502020204030204" pitchFamily="34" charset="0"/>
              </a:rPr>
              <a:t>Step 3: Display Candidate2 name and counter2.</a:t>
            </a:r>
          </a:p>
          <a:p>
            <a:pPr>
              <a:buNone/>
            </a:pPr>
            <a:r>
              <a:rPr lang="en-US" sz="2000" dirty="0" smtClean="0">
                <a:latin typeface="Calibri" panose="020F0502020204030204" pitchFamily="34" charset="0"/>
                <a:cs typeface="Calibri" panose="020F0502020204030204" pitchFamily="34" charset="0"/>
              </a:rPr>
              <a:t>Step 4: Display Candidate3 name and counter3.</a:t>
            </a:r>
          </a:p>
          <a:p>
            <a:pPr>
              <a:buNone/>
            </a:pPr>
            <a:r>
              <a:rPr lang="en-US" sz="2000" dirty="0" smtClean="0">
                <a:latin typeface="Calibri" panose="020F0502020204030204" pitchFamily="34" charset="0"/>
                <a:cs typeface="Calibri" panose="020F0502020204030204" pitchFamily="34" charset="0"/>
              </a:rPr>
              <a:t>Step 5: Display Candidate4 name and counter4.</a:t>
            </a:r>
          </a:p>
          <a:p>
            <a:pPr>
              <a:buNone/>
            </a:pPr>
            <a:r>
              <a:rPr lang="en-US" sz="2000" dirty="0" smtClean="0">
                <a:latin typeface="Calibri" panose="020F0502020204030204" pitchFamily="34" charset="0"/>
                <a:cs typeface="Calibri" panose="020F0502020204030204" pitchFamily="34" charset="0"/>
              </a:rPr>
              <a:t>Step 6: Stop.</a:t>
            </a:r>
          </a:p>
          <a:p>
            <a:pPr>
              <a:buNone/>
            </a:pPr>
            <a:endParaRPr lang="en-US" sz="2000" dirty="0" smtClean="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Origin</Template>
  <TotalTime>967</TotalTime>
  <Words>642</Words>
  <Application>Microsoft Office PowerPoint</Application>
  <PresentationFormat>On-screen Show (4:3)</PresentationFormat>
  <Paragraphs>93</Paragraphs>
  <Slides>23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Bookman Old Style</vt:lpstr>
      <vt:lpstr>Calibri</vt:lpstr>
      <vt:lpstr>Gill Sans MT</vt:lpstr>
      <vt:lpstr>Tw Cen MT</vt:lpstr>
      <vt:lpstr>Tw Cen MT Condensed</vt:lpstr>
      <vt:lpstr>Wingdings</vt:lpstr>
      <vt:lpstr>Wingdings 3</vt:lpstr>
      <vt:lpstr>Office Theme</vt:lpstr>
      <vt:lpstr>Origin</vt:lpstr>
      <vt:lpstr>Integral</vt:lpstr>
      <vt:lpstr>Election for sports Captain</vt:lpstr>
      <vt:lpstr>Introduction</vt:lpstr>
      <vt:lpstr>Features</vt:lpstr>
      <vt:lpstr>System Requirement</vt:lpstr>
      <vt:lpstr>Scope </vt:lpstr>
      <vt:lpstr>Use Case Diagram</vt:lpstr>
      <vt:lpstr>Algorithm for Main MENU </vt:lpstr>
      <vt:lpstr>Algorithm TO VOTE</vt:lpstr>
      <vt:lpstr>Algorithm TO SEE VOTE COUNTS</vt:lpstr>
      <vt:lpstr>Algorithm for Guessing vote</vt:lpstr>
      <vt:lpstr>Algorithm TO VIEW Leading Candidate</vt:lpstr>
      <vt:lpstr>Flowchart of Main Menu</vt:lpstr>
      <vt:lpstr>PowerPoint Presentation</vt:lpstr>
      <vt:lpstr>PowerPoint Presentation</vt:lpstr>
      <vt:lpstr>PowerPoint Presentation</vt:lpstr>
      <vt:lpstr>PowerPoint Presentation</vt:lpstr>
      <vt:lpstr>User Interfaces</vt:lpstr>
      <vt:lpstr>Main Menu</vt:lpstr>
      <vt:lpstr>Caste Vote</vt:lpstr>
      <vt:lpstr>Show Total Vote Count</vt:lpstr>
      <vt:lpstr>Guessing Who is going to Win</vt:lpstr>
      <vt:lpstr>Show Leading Candidate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Council Voting System</dc:title>
  <dc:creator>Kushal</dc:creator>
  <cp:lastModifiedBy>Microsoft account</cp:lastModifiedBy>
  <cp:revision>88</cp:revision>
  <dcterms:created xsi:type="dcterms:W3CDTF">2021-01-22T05:20:47Z</dcterms:created>
  <dcterms:modified xsi:type="dcterms:W3CDTF">2022-02-18T07:45:50Z</dcterms:modified>
</cp:coreProperties>
</file>