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91" r:id="rId3"/>
    <p:sldId id="273" r:id="rId4"/>
    <p:sldId id="290" r:id="rId5"/>
    <p:sldId id="274" r:id="rId6"/>
    <p:sldId id="286" r:id="rId7"/>
    <p:sldId id="287" r:id="rId8"/>
    <p:sldId id="267" r:id="rId9"/>
    <p:sldId id="268" r:id="rId10"/>
    <p:sldId id="282" r:id="rId11"/>
    <p:sldId id="269" r:id="rId12"/>
    <p:sldId id="283" r:id="rId13"/>
    <p:sldId id="284" r:id="rId14"/>
    <p:sldId id="270" r:id="rId15"/>
    <p:sldId id="285" r:id="rId16"/>
    <p:sldId id="271" r:id="rId17"/>
    <p:sldId id="279" r:id="rId18"/>
    <p:sldId id="264"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8A"/>
    <a:srgbClr val="EB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6" d="100"/>
          <a:sy n="76" d="100"/>
        </p:scale>
        <p:origin x="2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7338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0EE866-0D47-4A87-9096-7F4AE178F301}"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54392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12090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17138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85947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0EE866-0D47-4A87-9096-7F4AE178F301}" type="datetimeFigureOut">
              <a:rPr lang="en-IN" smtClean="0"/>
              <a:t>27-01-2025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2743843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0EE866-0D47-4A87-9096-7F4AE178F301}" type="datetimeFigureOut">
              <a:rPr lang="en-IN" smtClean="0"/>
              <a:t>27-01-2025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088838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170585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13410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42390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0EE866-0D47-4A87-9096-7F4AE178F301}"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42061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EE866-0D47-4A87-9096-7F4AE178F301}"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153382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EE866-0D47-4A87-9096-7F4AE178F301}" type="datetimeFigureOut">
              <a:rPr lang="en-IN" smtClean="0"/>
              <a:t>27-01-2025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6503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EE866-0D47-4A87-9096-7F4AE178F301}" type="datetimeFigureOut">
              <a:rPr lang="en-IN" smtClean="0"/>
              <a:t>27-01-2025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148304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EE866-0D47-4A87-9096-7F4AE178F301}" type="datetimeFigureOut">
              <a:rPr lang="en-IN" smtClean="0"/>
              <a:t>27-01-2025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26209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0EE866-0D47-4A87-9096-7F4AE178F301}"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62403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0EE866-0D47-4A87-9096-7F4AE178F301}"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82E404-2DFB-477E-905C-8B0521CDDFA3}" type="slidenum">
              <a:rPr lang="en-IN" smtClean="0"/>
              <a:t>‹#›</a:t>
            </a:fld>
            <a:endParaRPr lang="en-IN"/>
          </a:p>
        </p:txBody>
      </p:sp>
    </p:spTree>
    <p:extLst>
      <p:ext uri="{BB962C8B-B14F-4D97-AF65-F5344CB8AC3E}">
        <p14:creationId xmlns:p14="http://schemas.microsoft.com/office/powerpoint/2010/main" val="316405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0EE866-0D47-4A87-9096-7F4AE178F301}" type="datetimeFigureOut">
              <a:rPr lang="en-IN" smtClean="0"/>
              <a:t>27-01-2025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82E404-2DFB-477E-905C-8B0521CDDFA3}" type="slidenum">
              <a:rPr lang="en-IN" smtClean="0"/>
              <a:t>‹#›</a:t>
            </a:fld>
            <a:endParaRPr lang="en-IN"/>
          </a:p>
        </p:txBody>
      </p:sp>
    </p:spTree>
    <p:extLst>
      <p:ext uri="{BB962C8B-B14F-4D97-AF65-F5344CB8AC3E}">
        <p14:creationId xmlns:p14="http://schemas.microsoft.com/office/powerpoint/2010/main" val="7124333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955"/>
            <a:ext cx="11362690" cy="1479550"/>
          </a:xfrm>
        </p:spPr>
        <p:txBody>
          <a:bodyPr/>
          <a:lstStyle/>
          <a:p>
            <a:pPr algn="ctr"/>
            <a:r>
              <a:rPr lang="" altLang="en-US" dirty="0"/>
              <a:t>Why we are talking about Data Science?</a:t>
            </a:r>
          </a:p>
        </p:txBody>
      </p:sp>
      <p:pic>
        <p:nvPicPr>
          <p:cNvPr id="4" name="Content Placeholder 3" descr="111"/>
          <p:cNvPicPr>
            <a:picLocks noGrp="1" noChangeAspect="1"/>
          </p:cNvPicPr>
          <p:nvPr>
            <p:ph idx="1"/>
          </p:nvPr>
        </p:nvPicPr>
        <p:blipFill>
          <a:blip r:embed="rId2"/>
          <a:stretch>
            <a:fillRect/>
          </a:stretch>
        </p:blipFill>
        <p:spPr>
          <a:xfrm>
            <a:off x="257810" y="1754505"/>
            <a:ext cx="4921250" cy="4722495"/>
          </a:xfrm>
          <a:prstGeom prst="rect">
            <a:avLst/>
          </a:prstGeom>
        </p:spPr>
      </p:pic>
      <p:pic>
        <p:nvPicPr>
          <p:cNvPr id="5" name="Picture 4" descr="222"/>
          <p:cNvPicPr>
            <a:picLocks noChangeAspect="1"/>
          </p:cNvPicPr>
          <p:nvPr/>
        </p:nvPicPr>
        <p:blipFill>
          <a:blip r:embed="rId3"/>
          <a:stretch>
            <a:fillRect/>
          </a:stretch>
        </p:blipFill>
        <p:spPr>
          <a:xfrm>
            <a:off x="5320030" y="1754505"/>
            <a:ext cx="6696075" cy="4919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F5AD1-FEEB-A37A-00C1-14BB1502E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BEA81-9F9B-6C54-E090-9334CED08F6C}"/>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Obtaining Data</a:t>
            </a:r>
            <a:br>
              <a:rPr lang="en-IN" b="1" dirty="0">
                <a:solidFill>
                  <a:srgbClr val="FFFF00"/>
                </a:solidFill>
              </a:rPr>
            </a:br>
            <a:r>
              <a:rPr lang="en-IN" sz="3200" dirty="0">
                <a:solidFill>
                  <a:srgbClr val="FFFF00"/>
                </a:solidFill>
              </a:rPr>
              <a:t>collect and obtain the data we need</a:t>
            </a:r>
            <a:endParaRPr lang="en-IN" dirty="0">
              <a:solidFill>
                <a:srgbClr val="FFFF00"/>
              </a:solidFill>
            </a:endParaRPr>
          </a:p>
        </p:txBody>
      </p:sp>
      <p:sp>
        <p:nvSpPr>
          <p:cNvPr id="3" name="Content Placeholder 2">
            <a:extLst>
              <a:ext uri="{FF2B5EF4-FFF2-40B4-BE49-F238E27FC236}">
                <a16:creationId xmlns:a16="http://schemas.microsoft.com/office/drawing/2014/main" id="{3C6CFC6E-0CF6-34BB-F6B1-332039BE2D08}"/>
              </a:ext>
            </a:extLst>
          </p:cNvPr>
          <p:cNvSpPr>
            <a:spLocks noGrp="1"/>
          </p:cNvSpPr>
          <p:nvPr>
            <p:ph idx="1"/>
          </p:nvPr>
        </p:nvSpPr>
        <p:spPr>
          <a:xfrm>
            <a:off x="498764" y="2660072"/>
            <a:ext cx="11222181" cy="3796145"/>
          </a:xfrm>
          <a:solidFill>
            <a:schemeClr val="accent1">
              <a:lumMod val="50000"/>
            </a:schemeClr>
          </a:solidFill>
        </p:spPr>
        <p:txBody>
          <a:bodyPr>
            <a:normAutofit/>
          </a:bodyPr>
          <a:lstStyle/>
          <a:p>
            <a:pPr marL="914400" lvl="2" indent="0">
              <a:lnSpc>
                <a:spcPct val="110000"/>
              </a:lnSpc>
              <a:buNone/>
            </a:pPr>
            <a:r>
              <a:rPr lang="en-US" sz="3200" b="1" dirty="0">
                <a:solidFill>
                  <a:srgbClr val="FFFF00"/>
                </a:solidFill>
                <a:latin typeface="Source Sans Pro"/>
              </a:rPr>
              <a:t>	Method 							Skill Set </a:t>
            </a:r>
          </a:p>
          <a:p>
            <a:pPr lvl="2" fontAlgn="base">
              <a:lnSpc>
                <a:spcPct val="150000"/>
              </a:lnSpc>
              <a:buFont typeface="Arial" panose="020B0604020202020204" pitchFamily="34" charset="0"/>
              <a:buChar char="•"/>
            </a:pPr>
            <a:r>
              <a:rPr lang="en-IN" sz="2000" b="1" dirty="0">
                <a:solidFill>
                  <a:srgbClr val="FFC000"/>
                </a:solidFill>
              </a:rPr>
              <a:t>query database					- MySQL/PostgreSQL/MongoDB(Non Structured)</a:t>
            </a:r>
          </a:p>
          <a:p>
            <a:pPr lvl="2" fontAlgn="base">
              <a:lnSpc>
                <a:spcPct val="150000"/>
              </a:lnSpc>
              <a:buFont typeface="Arial" panose="020B0604020202020204" pitchFamily="34" charset="0"/>
              <a:buChar char="•"/>
            </a:pPr>
            <a:r>
              <a:rPr lang="en-IN" sz="2000" b="1" dirty="0">
                <a:solidFill>
                  <a:srgbClr val="FFC000"/>
                </a:solidFill>
              </a:rPr>
              <a:t>web scraping					- Python</a:t>
            </a:r>
          </a:p>
          <a:p>
            <a:pPr lvl="2" fontAlgn="base">
              <a:lnSpc>
                <a:spcPct val="150000"/>
              </a:lnSpc>
              <a:buFont typeface="Arial" panose="020B0604020202020204" pitchFamily="34" charset="0"/>
              <a:buChar char="•"/>
            </a:pPr>
            <a:r>
              <a:rPr lang="en-IN" sz="2000" b="1" dirty="0">
                <a:solidFill>
                  <a:srgbClr val="FFC000"/>
                </a:solidFill>
              </a:rPr>
              <a:t>connecting to Web APIs			- (FB/Twitter) their web API to crawl their data</a:t>
            </a:r>
          </a:p>
          <a:p>
            <a:pPr lvl="2" fontAlgn="base">
              <a:lnSpc>
                <a:spcPct val="150000"/>
              </a:lnSpc>
              <a:buFont typeface="Arial" panose="020B0604020202020204" pitchFamily="34" charset="0"/>
              <a:buChar char="•"/>
            </a:pPr>
            <a:r>
              <a:rPr lang="en-IN" sz="2000" b="1" dirty="0">
                <a:solidFill>
                  <a:srgbClr val="FFC000"/>
                </a:solidFill>
              </a:rPr>
              <a:t>directly from files, CSV/TSV</a:t>
            </a:r>
          </a:p>
          <a:p>
            <a:pPr lvl="2" fontAlgn="base">
              <a:lnSpc>
                <a:spcPct val="150000"/>
              </a:lnSpc>
              <a:buFont typeface="Arial" panose="020B0604020202020204" pitchFamily="34" charset="0"/>
              <a:buChar char="•"/>
            </a:pPr>
            <a:r>
              <a:rPr lang="en-IN" sz="2000" b="1" dirty="0">
                <a:solidFill>
                  <a:srgbClr val="FFC000"/>
                </a:solidFill>
              </a:rPr>
              <a:t>bigger data sets or Big Data		- Apache Hadoop, Spark or Flink</a:t>
            </a:r>
          </a:p>
          <a:p>
            <a:pPr marL="0" indent="0">
              <a:lnSpc>
                <a:spcPct val="150000"/>
              </a:lnSpc>
              <a:buNone/>
            </a:pPr>
            <a:endParaRPr lang="en-IN" sz="3600" b="1" dirty="0">
              <a:solidFill>
                <a:srgbClr val="FFC000"/>
              </a:solidFill>
            </a:endParaRPr>
          </a:p>
          <a:p>
            <a:pPr>
              <a:lnSpc>
                <a:spcPct val="150000"/>
              </a:lnSpc>
              <a:buFont typeface="Wingdings" panose="05000000000000000000" pitchFamily="2" charset="2"/>
              <a:buChar char="q"/>
            </a:pPr>
            <a:endParaRPr lang="en-IN" sz="3200" dirty="0">
              <a:solidFill>
                <a:srgbClr val="FFFF00"/>
              </a:solidFill>
            </a:endParaRPr>
          </a:p>
        </p:txBody>
      </p:sp>
    </p:spTree>
    <p:extLst>
      <p:ext uri="{BB962C8B-B14F-4D97-AF65-F5344CB8AC3E}">
        <p14:creationId xmlns:p14="http://schemas.microsoft.com/office/powerpoint/2010/main" val="202750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291"/>
            <a:ext cx="8761413" cy="1316181"/>
          </a:xfrm>
        </p:spPr>
        <p:txBody>
          <a:bodyPr/>
          <a:lstStyle/>
          <a:p>
            <a:pPr algn="ctr"/>
            <a:r>
              <a:rPr lang="en-IN" b="1" dirty="0">
                <a:solidFill>
                  <a:srgbClr val="FFFF00"/>
                </a:solidFill>
              </a:rPr>
              <a:t>Data Preparation</a:t>
            </a:r>
          </a:p>
        </p:txBody>
      </p:sp>
      <p:sp>
        <p:nvSpPr>
          <p:cNvPr id="3" name="Content Placeholder 2"/>
          <p:cNvSpPr>
            <a:spLocks noGrp="1"/>
          </p:cNvSpPr>
          <p:nvPr>
            <p:ph idx="1"/>
          </p:nvPr>
        </p:nvSpPr>
        <p:spPr>
          <a:xfrm>
            <a:off x="498764" y="2396836"/>
            <a:ext cx="11222181" cy="4350328"/>
          </a:xfrm>
          <a:solidFill>
            <a:schemeClr val="accent1">
              <a:lumMod val="50000"/>
            </a:schemeClr>
          </a:solidFill>
        </p:spPr>
        <p:txBody>
          <a:bodyPr>
            <a:noAutofit/>
          </a:bodyPr>
          <a:lstStyle/>
          <a:p>
            <a:pPr lvl="0" algn="just">
              <a:lnSpc>
                <a:spcPct val="150000"/>
              </a:lnSpc>
            </a:pPr>
            <a:r>
              <a:rPr lang="en-IN" sz="2400" dirty="0">
                <a:solidFill>
                  <a:srgbClr val="FFFF00"/>
                </a:solidFill>
                <a:latin typeface="Times New Roman" panose="02020603050405020304" pitchFamily="18" charset="0"/>
                <a:cs typeface="Times New Roman" panose="02020603050405020304" pitchFamily="18" charset="0"/>
              </a:rPr>
              <a:t>Understand the data and prepare it for further evaluation - Data Cleaning or Data Wrangling</a:t>
            </a:r>
          </a:p>
          <a:p>
            <a:pPr lvl="0" algn="just">
              <a:lnSpc>
                <a:spcPct val="150000"/>
              </a:lnSpc>
            </a:pPr>
            <a:r>
              <a:rPr lang="en-IN" sz="2400" dirty="0">
                <a:solidFill>
                  <a:srgbClr val="FFFF00"/>
                </a:solidFill>
                <a:latin typeface="Times New Roman" panose="02020603050405020304" pitchFamily="18" charset="0"/>
                <a:cs typeface="Times New Roman" panose="02020603050405020304" pitchFamily="18" charset="0"/>
              </a:rPr>
              <a:t>Exploratory Data Analysis (EDA) is critical at this point because summarising clean data enables the identification of the data’s structure, outliers, anomalies, and trends</a:t>
            </a:r>
          </a:p>
          <a:p>
            <a:pPr lvl="0" algn="just">
              <a:lnSpc>
                <a:spcPct val="150000"/>
              </a:lnSpc>
            </a:pPr>
            <a:r>
              <a:rPr lang="en-IN" sz="2400" dirty="0">
                <a:solidFill>
                  <a:srgbClr val="FFFF00"/>
                </a:solidFill>
                <a:latin typeface="Times New Roman" panose="02020603050405020304" pitchFamily="18" charset="0"/>
                <a:cs typeface="Times New Roman" panose="02020603050405020304" pitchFamily="18" charset="0"/>
              </a:rPr>
              <a:t>These insights can aid in identifying the optimal set of features, an algorithm to use for model creation, and model construction</a:t>
            </a:r>
          </a:p>
        </p:txBody>
      </p:sp>
    </p:spTree>
    <p:extLst>
      <p:ext uri="{BB962C8B-B14F-4D97-AF65-F5344CB8AC3E}">
        <p14:creationId xmlns:p14="http://schemas.microsoft.com/office/powerpoint/2010/main" val="272454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E272E-E166-B74B-312A-64475F660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7871F-36D4-D57A-F46C-6653FAF51E3E}"/>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Scrubbing Data</a:t>
            </a:r>
            <a:br>
              <a:rPr lang="en-IN" b="1" dirty="0">
                <a:solidFill>
                  <a:srgbClr val="FFFF00"/>
                </a:solidFill>
              </a:rPr>
            </a:br>
            <a:r>
              <a:rPr lang="en-IN" sz="3200" dirty="0">
                <a:solidFill>
                  <a:srgbClr val="FFFF00"/>
                </a:solidFill>
              </a:rPr>
              <a:t>Clean and filter the data</a:t>
            </a:r>
            <a:endParaRPr lang="en-IN" dirty="0">
              <a:solidFill>
                <a:srgbClr val="FFFF00"/>
              </a:solidFill>
            </a:endParaRPr>
          </a:p>
        </p:txBody>
      </p:sp>
      <p:sp>
        <p:nvSpPr>
          <p:cNvPr id="3" name="Content Placeholder 2">
            <a:extLst>
              <a:ext uri="{FF2B5EF4-FFF2-40B4-BE49-F238E27FC236}">
                <a16:creationId xmlns:a16="http://schemas.microsoft.com/office/drawing/2014/main" id="{5DA691BD-83E9-84FC-43C4-BB387668FA55}"/>
              </a:ext>
            </a:extLst>
          </p:cNvPr>
          <p:cNvSpPr>
            <a:spLocks noGrp="1"/>
          </p:cNvSpPr>
          <p:nvPr>
            <p:ph idx="1"/>
          </p:nvPr>
        </p:nvSpPr>
        <p:spPr>
          <a:xfrm>
            <a:off x="498764" y="2660072"/>
            <a:ext cx="11222181" cy="3796145"/>
          </a:xfrm>
          <a:solidFill>
            <a:schemeClr val="accent1">
              <a:lumMod val="50000"/>
            </a:schemeClr>
          </a:solidFill>
        </p:spPr>
        <p:txBody>
          <a:bodyPr>
            <a:normAutofit fontScale="92500"/>
          </a:bodyPr>
          <a:lstStyle/>
          <a:p>
            <a:pPr marL="914400" lvl="2" indent="0">
              <a:lnSpc>
                <a:spcPct val="150000"/>
              </a:lnSpc>
              <a:buNone/>
            </a:pPr>
            <a:r>
              <a:rPr lang="en-US" sz="2600" b="1" dirty="0">
                <a:solidFill>
                  <a:srgbClr val="FFC000"/>
                </a:solidFill>
              </a:rPr>
              <a:t>To convert the data from one format to another and consolidate everything into one standardized format across all data</a:t>
            </a:r>
            <a:endParaRPr lang="en-US" sz="4300" b="1" dirty="0">
              <a:solidFill>
                <a:srgbClr val="FFC000"/>
              </a:solidFill>
              <a:latin typeface="Source Sans Pro"/>
            </a:endParaRPr>
          </a:p>
          <a:p>
            <a:pPr lvl="2">
              <a:lnSpc>
                <a:spcPct val="150000"/>
              </a:lnSpc>
            </a:pPr>
            <a:r>
              <a:rPr lang="en-US" sz="2400" dirty="0">
                <a:solidFill>
                  <a:srgbClr val="FFC000"/>
                </a:solidFill>
                <a:latin typeface="Source Sans Pro"/>
              </a:rPr>
              <a:t>Data mining tools like Python / R – scripting</a:t>
            </a:r>
          </a:p>
          <a:p>
            <a:pPr lvl="2">
              <a:lnSpc>
                <a:spcPct val="150000"/>
              </a:lnSpc>
            </a:pPr>
            <a:r>
              <a:rPr lang="en-US" sz="2400" dirty="0">
                <a:solidFill>
                  <a:srgbClr val="FFC000"/>
                </a:solidFill>
                <a:latin typeface="Source Sans Pro"/>
              </a:rPr>
              <a:t>Data wrangling tools – Pandas, basic Python / R – processing</a:t>
            </a:r>
          </a:p>
          <a:p>
            <a:pPr lvl="2">
              <a:lnSpc>
                <a:spcPct val="150000"/>
              </a:lnSpc>
            </a:pPr>
            <a:r>
              <a:rPr lang="en-US" sz="2400" dirty="0">
                <a:solidFill>
                  <a:srgbClr val="FFC000"/>
                </a:solidFill>
                <a:latin typeface="Source Sans Pro"/>
              </a:rPr>
              <a:t>Big data sets – Hadoop, spark or Map Reduce – scrub the data and run the scripting</a:t>
            </a:r>
            <a:endParaRPr lang="en-IN" sz="3200" dirty="0">
              <a:solidFill>
                <a:srgbClr val="FFC000"/>
              </a:solidFill>
            </a:endParaRPr>
          </a:p>
        </p:txBody>
      </p:sp>
    </p:spTree>
    <p:extLst>
      <p:ext uri="{BB962C8B-B14F-4D97-AF65-F5344CB8AC3E}">
        <p14:creationId xmlns:p14="http://schemas.microsoft.com/office/powerpoint/2010/main" val="138211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EDA72-8C69-40AF-EFE3-A72083996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0CDBA-3BD8-07C6-606A-705736334CF6}"/>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Exploring Data</a:t>
            </a:r>
            <a:br>
              <a:rPr lang="en-IN" b="1" dirty="0">
                <a:solidFill>
                  <a:srgbClr val="FFFF00"/>
                </a:solidFill>
              </a:rPr>
            </a:br>
            <a:r>
              <a:rPr lang="en-IN" sz="3200" dirty="0">
                <a:solidFill>
                  <a:srgbClr val="FFFF00"/>
                </a:solidFill>
              </a:rPr>
              <a:t>Inspect the data and all its properties</a:t>
            </a:r>
            <a:endParaRPr lang="en-IN" dirty="0">
              <a:solidFill>
                <a:srgbClr val="FFFF00"/>
              </a:solidFill>
            </a:endParaRPr>
          </a:p>
        </p:txBody>
      </p:sp>
      <p:sp>
        <p:nvSpPr>
          <p:cNvPr id="3" name="Content Placeholder 2">
            <a:extLst>
              <a:ext uri="{FF2B5EF4-FFF2-40B4-BE49-F238E27FC236}">
                <a16:creationId xmlns:a16="http://schemas.microsoft.com/office/drawing/2014/main" id="{EBF1B5DF-087E-655C-97C0-91F8E2DB92F6}"/>
              </a:ext>
            </a:extLst>
          </p:cNvPr>
          <p:cNvSpPr>
            <a:spLocks noGrp="1"/>
          </p:cNvSpPr>
          <p:nvPr>
            <p:ph idx="1"/>
          </p:nvPr>
        </p:nvSpPr>
        <p:spPr>
          <a:xfrm>
            <a:off x="498764" y="2396836"/>
            <a:ext cx="11222181" cy="4350328"/>
          </a:xfrm>
          <a:solidFill>
            <a:schemeClr val="accent1">
              <a:lumMod val="50000"/>
            </a:schemeClr>
          </a:solidFill>
        </p:spPr>
        <p:txBody>
          <a:bodyPr>
            <a:normAutofit fontScale="85000" lnSpcReduction="20000"/>
          </a:bodyPr>
          <a:lstStyle/>
          <a:p>
            <a:pPr lvl="2">
              <a:lnSpc>
                <a:spcPct val="150000"/>
              </a:lnSpc>
            </a:pPr>
            <a:r>
              <a:rPr lang="en-IN" sz="2800" dirty="0">
                <a:solidFill>
                  <a:srgbClr val="FFC000"/>
                </a:solidFill>
                <a:cs typeface="Times New Roman" panose="02020603050405020304" pitchFamily="18" charset="0"/>
              </a:rPr>
              <a:t>data characteristics / Different type of data</a:t>
            </a:r>
          </a:p>
          <a:p>
            <a:pPr lvl="2">
              <a:lnSpc>
                <a:spcPct val="150000"/>
              </a:lnSpc>
            </a:pPr>
            <a:r>
              <a:rPr lang="en-US" sz="2800" dirty="0">
                <a:solidFill>
                  <a:srgbClr val="FFC000"/>
                </a:solidFill>
                <a:cs typeface="Times New Roman" panose="02020603050405020304" pitchFamily="18" charset="0"/>
              </a:rPr>
              <a:t>compute descriptive statistics to extract features and test significant variables	</a:t>
            </a:r>
          </a:p>
          <a:p>
            <a:pPr lvl="2">
              <a:lnSpc>
                <a:spcPct val="150000"/>
              </a:lnSpc>
            </a:pPr>
            <a:r>
              <a:rPr lang="en-US" sz="2800" dirty="0">
                <a:solidFill>
                  <a:srgbClr val="FFC000"/>
                </a:solidFill>
                <a:cs typeface="Times New Roman" panose="02020603050405020304" pitchFamily="18" charset="0"/>
              </a:rPr>
              <a:t>the characteristics that represent this database</a:t>
            </a:r>
          </a:p>
          <a:p>
            <a:pPr lvl="2">
              <a:lnSpc>
                <a:spcPct val="150000"/>
              </a:lnSpc>
            </a:pPr>
            <a:r>
              <a:rPr lang="en-US" sz="2800" dirty="0">
                <a:solidFill>
                  <a:srgbClr val="FFC000"/>
                </a:solidFill>
                <a:cs typeface="Times New Roman" panose="02020603050405020304" pitchFamily="18" charset="0"/>
              </a:rPr>
              <a:t>identify patterns and trends in your data</a:t>
            </a:r>
          </a:p>
          <a:p>
            <a:pPr marL="914400" lvl="2" indent="0">
              <a:lnSpc>
                <a:spcPct val="150000"/>
              </a:lnSpc>
              <a:buNone/>
            </a:pPr>
            <a:r>
              <a:rPr lang="en-IN" sz="1900" b="1" dirty="0">
                <a:solidFill>
                  <a:srgbClr val="FFFF00"/>
                </a:solidFill>
              </a:rPr>
              <a:t>Skill set - 	Using Python- Numpy, Matplotlib, Pandas or Scipy</a:t>
            </a:r>
          </a:p>
          <a:p>
            <a:pPr marL="914400" lvl="2" indent="0">
              <a:lnSpc>
                <a:spcPct val="150000"/>
              </a:lnSpc>
              <a:buNone/>
            </a:pPr>
            <a:r>
              <a:rPr lang="en-IN" sz="1900" b="1" dirty="0">
                <a:solidFill>
                  <a:srgbClr val="FFFF00"/>
                </a:solidFill>
              </a:rPr>
              <a:t>		Using R – GGplot2, Dplyr</a:t>
            </a:r>
          </a:p>
          <a:p>
            <a:pPr marL="914400" lvl="2" indent="0">
              <a:lnSpc>
                <a:spcPct val="150000"/>
              </a:lnSpc>
              <a:buNone/>
            </a:pPr>
            <a:r>
              <a:rPr lang="en-US" sz="1900" b="1" dirty="0">
                <a:solidFill>
                  <a:srgbClr val="FFFF00"/>
                </a:solidFill>
              </a:rPr>
              <a:t>		skills in experimental design, inferential statistics and data visualization</a:t>
            </a:r>
            <a:endParaRPr lang="en-IN" sz="1900" b="1" dirty="0">
              <a:solidFill>
                <a:srgbClr val="FFFF00"/>
              </a:solidFill>
            </a:endParaRPr>
          </a:p>
        </p:txBody>
      </p:sp>
    </p:spTree>
    <p:extLst>
      <p:ext uri="{BB962C8B-B14F-4D97-AF65-F5344CB8AC3E}">
        <p14:creationId xmlns:p14="http://schemas.microsoft.com/office/powerpoint/2010/main" val="302836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291"/>
            <a:ext cx="8761413" cy="1316181"/>
          </a:xfrm>
        </p:spPr>
        <p:txBody>
          <a:bodyPr/>
          <a:lstStyle/>
          <a:p>
            <a:pPr algn="ctr"/>
            <a:r>
              <a:rPr lang="en-IN" b="1" dirty="0">
                <a:solidFill>
                  <a:srgbClr val="FFFF00"/>
                </a:solidFill>
              </a:rPr>
              <a:t>Data Modelling</a:t>
            </a:r>
          </a:p>
        </p:txBody>
      </p:sp>
      <p:sp>
        <p:nvSpPr>
          <p:cNvPr id="3" name="Content Placeholder 2"/>
          <p:cNvSpPr>
            <a:spLocks noGrp="1"/>
          </p:cNvSpPr>
          <p:nvPr>
            <p:ph idx="1"/>
          </p:nvPr>
        </p:nvSpPr>
        <p:spPr>
          <a:xfrm>
            <a:off x="498764" y="2396836"/>
            <a:ext cx="11222181" cy="4350328"/>
          </a:xfrm>
          <a:solidFill>
            <a:schemeClr val="accent1">
              <a:lumMod val="50000"/>
            </a:schemeClr>
          </a:solidFill>
        </p:spPr>
        <p:txBody>
          <a:bodyPr>
            <a:noAutofit/>
          </a:bodyPr>
          <a:lstStyle/>
          <a:p>
            <a:pPr lvl="0" algn="just"/>
            <a:r>
              <a:rPr lang="en-IN" sz="2600" dirty="0">
                <a:solidFill>
                  <a:srgbClr val="FFFF00"/>
                </a:solidFill>
                <a:latin typeface="Times New Roman" panose="02020603050405020304" pitchFamily="18" charset="0"/>
                <a:cs typeface="Times New Roman" panose="02020603050405020304" pitchFamily="18" charset="0"/>
              </a:rPr>
              <a:t>The core process- we take the prepared data as the input and with this, we try to prepare the desired output</a:t>
            </a:r>
          </a:p>
          <a:p>
            <a:pPr lvl="0" algn="just"/>
            <a:r>
              <a:rPr lang="en-IN" sz="2600" dirty="0">
                <a:solidFill>
                  <a:srgbClr val="FFFF00"/>
                </a:solidFill>
                <a:latin typeface="Times New Roman" panose="02020603050405020304" pitchFamily="18" charset="0"/>
                <a:cs typeface="Times New Roman" panose="02020603050405020304" pitchFamily="18" charset="0"/>
              </a:rPr>
              <a:t>Select the appropriate type of model -the problem is a regression problem or classification, or a clustering-based problem</a:t>
            </a:r>
          </a:p>
          <a:p>
            <a:pPr lvl="0" algn="just"/>
            <a:r>
              <a:rPr lang="en-IN" sz="2600" dirty="0">
                <a:solidFill>
                  <a:srgbClr val="FFFF00"/>
                </a:solidFill>
                <a:latin typeface="Times New Roman" panose="02020603050405020304" pitchFamily="18" charset="0"/>
                <a:cs typeface="Times New Roman" panose="02020603050405020304" pitchFamily="18" charset="0"/>
              </a:rPr>
              <a:t>Choose the appropriate machine learning algorithm that is best suited for the model</a:t>
            </a:r>
          </a:p>
          <a:p>
            <a:pPr lvl="0" algn="just"/>
            <a:r>
              <a:rPr lang="en-IN" sz="2600" dirty="0">
                <a:solidFill>
                  <a:srgbClr val="FFFF00"/>
                </a:solidFill>
                <a:latin typeface="Times New Roman" panose="02020603050405020304" pitchFamily="18" charset="0"/>
                <a:cs typeface="Times New Roman" panose="02020603050405020304" pitchFamily="18" charset="0"/>
              </a:rPr>
              <a:t>Evaluate the model by testing the accuracy and relevance.</a:t>
            </a:r>
          </a:p>
          <a:p>
            <a:pPr lvl="0" algn="just"/>
            <a:r>
              <a:rPr lang="en-IN" sz="2600" dirty="0">
                <a:solidFill>
                  <a:srgbClr val="FFFF00"/>
                </a:solidFill>
                <a:latin typeface="Times New Roman" panose="02020603050405020304" pitchFamily="18" charset="0"/>
                <a:cs typeface="Times New Roman" panose="02020603050405020304" pitchFamily="18" charset="0"/>
              </a:rPr>
              <a:t>Make sure there is a correct balance between specificity and generalizability, which is the created model must be unbiased</a:t>
            </a:r>
          </a:p>
        </p:txBody>
      </p:sp>
    </p:spTree>
    <p:extLst>
      <p:ext uri="{BB962C8B-B14F-4D97-AF65-F5344CB8AC3E}">
        <p14:creationId xmlns:p14="http://schemas.microsoft.com/office/powerpoint/2010/main" val="257620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BF512-8318-001D-8A5F-40B6AA089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AC5A3-A9EC-BAC8-B30D-EDF2228E0A5D}"/>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Modelling Data</a:t>
            </a:r>
            <a:br>
              <a:rPr lang="en-IN" b="1" dirty="0">
                <a:solidFill>
                  <a:srgbClr val="FFFF00"/>
                </a:solidFill>
              </a:rPr>
            </a:br>
            <a:r>
              <a:rPr lang="en-IN" sz="3200" dirty="0">
                <a:solidFill>
                  <a:srgbClr val="FFFF00"/>
                </a:solidFill>
              </a:rPr>
              <a:t>Reduce the dimensionality of your data set</a:t>
            </a:r>
            <a:endParaRPr lang="en-IN" dirty="0">
              <a:solidFill>
                <a:srgbClr val="FFFF00"/>
              </a:solidFill>
            </a:endParaRPr>
          </a:p>
        </p:txBody>
      </p:sp>
      <p:sp>
        <p:nvSpPr>
          <p:cNvPr id="3" name="Content Placeholder 2">
            <a:extLst>
              <a:ext uri="{FF2B5EF4-FFF2-40B4-BE49-F238E27FC236}">
                <a16:creationId xmlns:a16="http://schemas.microsoft.com/office/drawing/2014/main" id="{2FE15216-A0E0-9349-7278-8A350990F917}"/>
              </a:ext>
            </a:extLst>
          </p:cNvPr>
          <p:cNvSpPr>
            <a:spLocks noGrp="1"/>
          </p:cNvSpPr>
          <p:nvPr>
            <p:ph idx="1"/>
          </p:nvPr>
        </p:nvSpPr>
        <p:spPr>
          <a:xfrm>
            <a:off x="498764" y="2396836"/>
            <a:ext cx="11222181" cy="4350328"/>
          </a:xfrm>
          <a:solidFill>
            <a:schemeClr val="accent1">
              <a:lumMod val="50000"/>
            </a:schemeClr>
          </a:solidFill>
        </p:spPr>
        <p:txBody>
          <a:bodyPr>
            <a:normAutofit/>
          </a:bodyPr>
          <a:lstStyle/>
          <a:p>
            <a:pPr lvl="2">
              <a:lnSpc>
                <a:spcPct val="150000"/>
              </a:lnSpc>
            </a:pPr>
            <a:endParaRPr lang="en-US" sz="2400" dirty="0">
              <a:solidFill>
                <a:srgbClr val="FFFF00"/>
              </a:solidFill>
            </a:endParaRPr>
          </a:p>
          <a:p>
            <a:pPr lvl="2">
              <a:lnSpc>
                <a:spcPct val="150000"/>
              </a:lnSpc>
            </a:pPr>
            <a:r>
              <a:rPr lang="en-US" sz="2400" dirty="0">
                <a:solidFill>
                  <a:srgbClr val="FFFF00"/>
                </a:solidFill>
              </a:rPr>
              <a:t> Regression and predictions - to forecast future values</a:t>
            </a:r>
          </a:p>
          <a:p>
            <a:pPr lvl="2">
              <a:lnSpc>
                <a:spcPct val="150000"/>
              </a:lnSpc>
            </a:pPr>
            <a:r>
              <a:rPr lang="en-US" sz="2400" dirty="0">
                <a:solidFill>
                  <a:srgbClr val="FFFF00"/>
                </a:solidFill>
              </a:rPr>
              <a:t> Classification - to identify and group</a:t>
            </a:r>
          </a:p>
          <a:p>
            <a:pPr marL="914400" lvl="2" indent="0">
              <a:lnSpc>
                <a:spcPct val="150000"/>
              </a:lnSpc>
              <a:buNone/>
            </a:pPr>
            <a:endParaRPr lang="en-US" sz="1100" dirty="0">
              <a:solidFill>
                <a:srgbClr val="FFFF00"/>
              </a:solidFill>
            </a:endParaRPr>
          </a:p>
          <a:p>
            <a:pPr marL="914400" lvl="2" indent="0">
              <a:lnSpc>
                <a:spcPct val="150000"/>
              </a:lnSpc>
              <a:buNone/>
            </a:pPr>
            <a:r>
              <a:rPr lang="en-IN" sz="1900" b="1" dirty="0">
                <a:solidFill>
                  <a:srgbClr val="FFC000"/>
                </a:solidFill>
              </a:rPr>
              <a:t>Skill set </a:t>
            </a:r>
          </a:p>
          <a:p>
            <a:pPr lvl="2">
              <a:lnSpc>
                <a:spcPct val="150000"/>
              </a:lnSpc>
              <a:buFont typeface="Wingdings" panose="05000000000000000000" pitchFamily="2" charset="2"/>
              <a:buChar char="§"/>
            </a:pPr>
            <a:r>
              <a:rPr lang="en-US" sz="1800" dirty="0">
                <a:solidFill>
                  <a:srgbClr val="FFC000"/>
                </a:solidFill>
              </a:rPr>
              <a:t>Machine Learning - both supervised and unsupervised algorithms</a:t>
            </a:r>
          </a:p>
          <a:p>
            <a:pPr lvl="2">
              <a:lnSpc>
                <a:spcPct val="150000"/>
              </a:lnSpc>
              <a:buFont typeface="Wingdings" panose="05000000000000000000" pitchFamily="2" charset="2"/>
              <a:buChar char="§"/>
            </a:pPr>
            <a:r>
              <a:rPr lang="en-IN" sz="1800" dirty="0">
                <a:solidFill>
                  <a:srgbClr val="FFC000"/>
                </a:solidFill>
              </a:rPr>
              <a:t>Evaluation methods like linear algebra, multivariate calculus, probability</a:t>
            </a:r>
            <a:endParaRPr lang="en-IN" sz="2400" b="1" dirty="0">
              <a:solidFill>
                <a:srgbClr val="FFC000"/>
              </a:solidFill>
            </a:endParaRPr>
          </a:p>
        </p:txBody>
      </p:sp>
    </p:spTree>
    <p:extLst>
      <p:ext uri="{BB962C8B-B14F-4D97-AF65-F5344CB8AC3E}">
        <p14:creationId xmlns:p14="http://schemas.microsoft.com/office/powerpoint/2010/main" val="309370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291"/>
            <a:ext cx="8761413" cy="1316181"/>
          </a:xfrm>
        </p:spPr>
        <p:txBody>
          <a:bodyPr/>
          <a:lstStyle/>
          <a:p>
            <a:pPr algn="ctr"/>
            <a:r>
              <a:rPr lang="en-IN" b="1" dirty="0">
                <a:solidFill>
                  <a:srgbClr val="FFFF00"/>
                </a:solidFill>
              </a:rPr>
              <a:t>Model Deployment</a:t>
            </a:r>
          </a:p>
        </p:txBody>
      </p:sp>
      <p:sp>
        <p:nvSpPr>
          <p:cNvPr id="3" name="Content Placeholder 2"/>
          <p:cNvSpPr>
            <a:spLocks noGrp="1"/>
          </p:cNvSpPr>
          <p:nvPr>
            <p:ph idx="1"/>
          </p:nvPr>
        </p:nvSpPr>
        <p:spPr>
          <a:xfrm>
            <a:off x="498764" y="2396836"/>
            <a:ext cx="11222181" cy="4350328"/>
          </a:xfrm>
          <a:solidFill>
            <a:schemeClr val="accent1">
              <a:lumMod val="50000"/>
            </a:schemeClr>
          </a:solidFill>
        </p:spPr>
        <p:txBody>
          <a:bodyPr>
            <a:noAutofit/>
          </a:bodyPr>
          <a:lstStyle/>
          <a:p>
            <a:pPr lvl="0"/>
            <a:endParaRPr lang="en-IN" sz="2800" dirty="0">
              <a:solidFill>
                <a:srgbClr val="FFFF00"/>
              </a:solidFill>
            </a:endParaRPr>
          </a:p>
          <a:p>
            <a:pPr lvl="0" algn="just"/>
            <a:r>
              <a:rPr lang="en-IN" sz="3000" dirty="0">
                <a:solidFill>
                  <a:srgbClr val="FFFF00"/>
                </a:solidFill>
                <a:latin typeface="Times New Roman" panose="02020603050405020304" pitchFamily="18" charset="0"/>
                <a:cs typeface="Times New Roman" panose="02020603050405020304" pitchFamily="18" charset="0"/>
              </a:rPr>
              <a:t>Ensure that we have picked the right solution after a rigorous evaluation has been. it is then deployed in the desired channel and format.</a:t>
            </a:r>
          </a:p>
          <a:p>
            <a:pPr marL="0" lvl="0" indent="0" algn="just">
              <a:buNone/>
            </a:pPr>
            <a:endParaRPr lang="en-IN" sz="3000" dirty="0">
              <a:solidFill>
                <a:srgbClr val="FFFF00"/>
              </a:solidFill>
              <a:latin typeface="Times New Roman" panose="02020603050405020304" pitchFamily="18" charset="0"/>
              <a:cs typeface="Times New Roman" panose="02020603050405020304" pitchFamily="18" charset="0"/>
            </a:endParaRPr>
          </a:p>
          <a:p>
            <a:pPr lvl="0" algn="just"/>
            <a:r>
              <a:rPr lang="en-IN" sz="3000" dirty="0">
                <a:solidFill>
                  <a:srgbClr val="FFFF00"/>
                </a:solidFill>
                <a:latin typeface="Times New Roman" panose="02020603050405020304" pitchFamily="18" charset="0"/>
                <a:cs typeface="Times New Roman" panose="02020603050405020304" pitchFamily="18" charset="0"/>
              </a:rPr>
              <a:t>Make sure that the model is deployed properly and accepted in the real world as an optimal use case - Rigorous testing in every step</a:t>
            </a:r>
          </a:p>
        </p:txBody>
      </p:sp>
    </p:spTree>
    <p:extLst>
      <p:ext uri="{BB962C8B-B14F-4D97-AF65-F5344CB8AC3E}">
        <p14:creationId xmlns:p14="http://schemas.microsoft.com/office/powerpoint/2010/main" val="391978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2B96C-32B2-630A-4505-6213F7F8B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B0D9D-36ED-97A2-7CB5-210E5BBE7228}"/>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Interpreting Data</a:t>
            </a:r>
            <a:br>
              <a:rPr lang="en-IN" b="1" dirty="0">
                <a:solidFill>
                  <a:srgbClr val="FFFF00"/>
                </a:solidFill>
              </a:rPr>
            </a:br>
            <a:r>
              <a:rPr lang="en-IN" sz="3200" dirty="0">
                <a:solidFill>
                  <a:srgbClr val="FFFF00"/>
                </a:solidFill>
              </a:rPr>
              <a:t>Presentation of your data</a:t>
            </a:r>
            <a:endParaRPr lang="en-IN" dirty="0">
              <a:solidFill>
                <a:srgbClr val="FFFF00"/>
              </a:solidFill>
            </a:endParaRPr>
          </a:p>
        </p:txBody>
      </p:sp>
      <p:sp>
        <p:nvSpPr>
          <p:cNvPr id="3" name="Content Placeholder 2">
            <a:extLst>
              <a:ext uri="{FF2B5EF4-FFF2-40B4-BE49-F238E27FC236}">
                <a16:creationId xmlns:a16="http://schemas.microsoft.com/office/drawing/2014/main" id="{F7648C21-BFCD-64CA-D1E9-EEAB42DAA7DB}"/>
              </a:ext>
            </a:extLst>
          </p:cNvPr>
          <p:cNvSpPr>
            <a:spLocks noGrp="1"/>
          </p:cNvSpPr>
          <p:nvPr>
            <p:ph idx="1"/>
          </p:nvPr>
        </p:nvSpPr>
        <p:spPr>
          <a:xfrm>
            <a:off x="498764" y="2396836"/>
            <a:ext cx="11222181" cy="4350328"/>
          </a:xfrm>
          <a:solidFill>
            <a:schemeClr val="accent1">
              <a:lumMod val="50000"/>
            </a:schemeClr>
          </a:solidFill>
        </p:spPr>
        <p:txBody>
          <a:bodyPr>
            <a:normAutofit/>
          </a:bodyPr>
          <a:lstStyle/>
          <a:p>
            <a:pPr lvl="2">
              <a:lnSpc>
                <a:spcPct val="150000"/>
              </a:lnSpc>
            </a:pPr>
            <a:endParaRPr lang="en-US" sz="2400" dirty="0">
              <a:solidFill>
                <a:srgbClr val="FFFF00"/>
              </a:solidFill>
            </a:endParaRPr>
          </a:p>
          <a:p>
            <a:pPr lvl="2">
              <a:lnSpc>
                <a:spcPct val="150000"/>
              </a:lnSpc>
            </a:pPr>
            <a:r>
              <a:rPr lang="en-US" sz="2400" dirty="0">
                <a:solidFill>
                  <a:srgbClr val="FFFF00"/>
                </a:solidFill>
              </a:rPr>
              <a:t> </a:t>
            </a:r>
            <a:r>
              <a:rPr lang="en-IN" sz="3000" dirty="0">
                <a:solidFill>
                  <a:srgbClr val="FFFF00"/>
                </a:solidFill>
              </a:rPr>
              <a:t>Actionable insights</a:t>
            </a:r>
          </a:p>
          <a:p>
            <a:pPr lvl="2">
              <a:lnSpc>
                <a:spcPct val="150000"/>
              </a:lnSpc>
            </a:pPr>
            <a:r>
              <a:rPr lang="en-IN" sz="3000" dirty="0">
                <a:solidFill>
                  <a:srgbClr val="FFFF00"/>
                </a:solidFill>
              </a:rPr>
              <a:t> Visualize your findings</a:t>
            </a:r>
            <a:endParaRPr lang="en-US" sz="2400" dirty="0">
              <a:solidFill>
                <a:srgbClr val="FFFF00"/>
              </a:solidFill>
            </a:endParaRPr>
          </a:p>
          <a:p>
            <a:pPr marL="914400" lvl="2" indent="0">
              <a:lnSpc>
                <a:spcPct val="150000"/>
              </a:lnSpc>
              <a:buNone/>
            </a:pPr>
            <a:endParaRPr lang="en-US" sz="1100" dirty="0">
              <a:solidFill>
                <a:srgbClr val="FFFF00"/>
              </a:solidFill>
            </a:endParaRPr>
          </a:p>
          <a:p>
            <a:pPr marL="914400" lvl="2" indent="0">
              <a:lnSpc>
                <a:spcPct val="150000"/>
              </a:lnSpc>
              <a:buNone/>
            </a:pPr>
            <a:r>
              <a:rPr lang="en-IN" sz="1900" b="1" dirty="0">
                <a:solidFill>
                  <a:srgbClr val="FFC000"/>
                </a:solidFill>
              </a:rPr>
              <a:t>Skill set </a:t>
            </a:r>
          </a:p>
          <a:p>
            <a:pPr lvl="2">
              <a:lnSpc>
                <a:spcPct val="150000"/>
              </a:lnSpc>
              <a:buFont typeface="Wingdings" panose="05000000000000000000" pitchFamily="2" charset="2"/>
              <a:buChar char="§"/>
            </a:pPr>
            <a:r>
              <a:rPr lang="en-US" sz="1800" dirty="0">
                <a:solidFill>
                  <a:srgbClr val="FFC000"/>
                </a:solidFill>
              </a:rPr>
              <a:t>strong business domain knowledge to present your findings</a:t>
            </a:r>
          </a:p>
          <a:p>
            <a:pPr lvl="2">
              <a:lnSpc>
                <a:spcPct val="150000"/>
              </a:lnSpc>
              <a:buFont typeface="Wingdings" panose="05000000000000000000" pitchFamily="2" charset="2"/>
              <a:buChar char="§"/>
            </a:pPr>
            <a:r>
              <a:rPr lang="en-US" sz="1800" dirty="0">
                <a:solidFill>
                  <a:srgbClr val="FFC000"/>
                </a:solidFill>
              </a:rPr>
              <a:t>soft skills like presenting and communication skills</a:t>
            </a:r>
            <a:endParaRPr lang="en-IN" sz="1800" b="1" dirty="0">
              <a:solidFill>
                <a:srgbClr val="FFC000"/>
              </a:solidFill>
            </a:endParaRPr>
          </a:p>
        </p:txBody>
      </p:sp>
    </p:spTree>
    <p:extLst>
      <p:ext uri="{BB962C8B-B14F-4D97-AF65-F5344CB8AC3E}">
        <p14:creationId xmlns:p14="http://schemas.microsoft.com/office/powerpoint/2010/main" val="222196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99" y="975157"/>
            <a:ext cx="7815918" cy="637309"/>
          </a:xfrm>
        </p:spPr>
        <p:txBody>
          <a:bodyPr>
            <a:normAutofit fontScale="90000"/>
          </a:bodyPr>
          <a:lstStyle/>
          <a:p>
            <a:r>
              <a:rPr lang="en-US" sz="2800" b="1" dirty="0">
                <a:solidFill>
                  <a:srgbClr val="FFFF00"/>
                </a:solidFill>
                <a:effectLst/>
              </a:rPr>
              <a:t>Understanding the Applications of Data Science</a:t>
            </a:r>
          </a:p>
        </p:txBody>
      </p:sp>
      <p:sp>
        <p:nvSpPr>
          <p:cNvPr id="3" name="Content Placeholder 2"/>
          <p:cNvSpPr>
            <a:spLocks noGrp="1"/>
          </p:cNvSpPr>
          <p:nvPr>
            <p:ph idx="1"/>
          </p:nvPr>
        </p:nvSpPr>
        <p:spPr>
          <a:xfrm>
            <a:off x="360218" y="2333298"/>
            <a:ext cx="11471564" cy="4524702"/>
          </a:xfrm>
          <a:solidFill>
            <a:srgbClr val="002060"/>
          </a:solidFill>
        </p:spPr>
        <p:txBody>
          <a:bodyPr>
            <a:normAutofit lnSpcReduction="10000"/>
          </a:bodyPr>
          <a:lstStyle/>
          <a:p>
            <a:pPr marL="0" indent="0">
              <a:buNone/>
            </a:pPr>
            <a:r>
              <a:rPr lang="en-US" sz="2400" dirty="0">
                <a:solidFill>
                  <a:srgbClr val="FFFF00"/>
                </a:solidFill>
                <a:effectLst/>
              </a:rPr>
              <a:t>         </a:t>
            </a:r>
          </a:p>
          <a:p>
            <a:pPr marL="0" indent="0">
              <a:buNone/>
            </a:pPr>
            <a:r>
              <a:rPr lang="en-US" sz="2400" dirty="0">
                <a:solidFill>
                  <a:srgbClr val="FFFF00"/>
                </a:solidFill>
              </a:rPr>
              <a:t>         </a:t>
            </a:r>
            <a:r>
              <a:rPr lang="en-US" sz="2400" dirty="0">
                <a:solidFill>
                  <a:srgbClr val="FFFF00"/>
                </a:solidFill>
                <a:effectLst/>
              </a:rPr>
              <a:t>The main areas where Data Science techniques are being used are</a:t>
            </a:r>
          </a:p>
          <a:p>
            <a:pPr marL="0" indent="0">
              <a:buNone/>
            </a:pPr>
            <a:endParaRPr lang="en-US" sz="2400" dirty="0">
              <a:solidFill>
                <a:srgbClr val="FFFF00"/>
              </a:solidFill>
              <a:effectLst/>
            </a:endParaRPr>
          </a:p>
          <a:p>
            <a:pPr algn="just"/>
            <a:r>
              <a:rPr lang="en-US" sz="2000" b="1" dirty="0">
                <a:solidFill>
                  <a:srgbClr val="FFFF00"/>
                </a:solidFill>
                <a:effectLst/>
              </a:rPr>
              <a:t>Marketing:</a:t>
            </a:r>
            <a:r>
              <a:rPr lang="en-US" sz="2000" b="1" dirty="0">
                <a:solidFill>
                  <a:schemeClr val="bg1"/>
                </a:solidFill>
                <a:effectLst/>
              </a:rPr>
              <a:t> </a:t>
            </a:r>
            <a:r>
              <a:rPr lang="en-US" sz="2000" dirty="0">
                <a:solidFill>
                  <a:schemeClr val="bg1"/>
                </a:solidFill>
                <a:effectLst/>
              </a:rPr>
              <a:t>Marketing has a lot of potential; for example, a better pricing approach. Data Science-driven pricing can help companies like Uber and E-Commerce enterprises increase their profitability.</a:t>
            </a:r>
          </a:p>
          <a:p>
            <a:pPr algn="just"/>
            <a:r>
              <a:rPr lang="en-US" sz="2000" b="1" dirty="0">
                <a:solidFill>
                  <a:srgbClr val="FFFF00"/>
                </a:solidFill>
                <a:effectLst/>
              </a:rPr>
              <a:t>Healthcare:</a:t>
            </a:r>
            <a:r>
              <a:rPr lang="en-US" sz="2000" dirty="0">
                <a:solidFill>
                  <a:schemeClr val="bg1"/>
                </a:solidFill>
                <a:effectLst/>
              </a:rPr>
              <a:t> Wearable Data is being used to monitor and prevent health issues. The information gathered from the body can be utilized in healthcare to avoid future disasters.</a:t>
            </a:r>
          </a:p>
          <a:p>
            <a:pPr algn="just"/>
            <a:r>
              <a:rPr lang="en-US" sz="2000" b="1" dirty="0">
                <a:solidFill>
                  <a:srgbClr val="FFFF00"/>
                </a:solidFill>
                <a:effectLst/>
              </a:rPr>
              <a:t>Banking and Finance:</a:t>
            </a:r>
            <a:r>
              <a:rPr lang="en-US" sz="2000" dirty="0">
                <a:solidFill>
                  <a:srgbClr val="FFFF00"/>
                </a:solidFill>
                <a:effectLst/>
              </a:rPr>
              <a:t> </a:t>
            </a:r>
            <a:r>
              <a:rPr lang="en-US" sz="2000" dirty="0">
                <a:solidFill>
                  <a:schemeClr val="bg1"/>
                </a:solidFill>
                <a:effectLst/>
              </a:rPr>
              <a:t>Data Science can be used in the Banking sector. Fraud Detection is one of the well-known applications in this sector, which can help banks lower their non-performing assets.</a:t>
            </a:r>
          </a:p>
        </p:txBody>
      </p:sp>
    </p:spTree>
    <p:extLst>
      <p:ext uri="{BB962C8B-B14F-4D97-AF65-F5344CB8AC3E}">
        <p14:creationId xmlns:p14="http://schemas.microsoft.com/office/powerpoint/2010/main" val="372360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704" y="916435"/>
            <a:ext cx="5265031" cy="637309"/>
          </a:xfrm>
        </p:spPr>
        <p:txBody>
          <a:bodyPr>
            <a:normAutofit/>
          </a:bodyPr>
          <a:lstStyle/>
          <a:p>
            <a:r>
              <a:rPr lang="en-US" sz="3200" b="1" dirty="0">
                <a:solidFill>
                  <a:srgbClr val="FFFF00"/>
                </a:solidFill>
                <a:effectLst/>
              </a:rPr>
              <a:t>Different  PROJECT</a:t>
            </a:r>
            <a:r>
              <a:rPr lang="en-US" sz="2400" b="1" dirty="0">
                <a:solidFill>
                  <a:srgbClr val="FFFF00"/>
                </a:solidFill>
                <a:effectLst/>
              </a:rPr>
              <a:t>  </a:t>
            </a:r>
            <a:r>
              <a:rPr lang="en-US" sz="3200" b="1" dirty="0">
                <a:solidFill>
                  <a:srgbClr val="FFFF00"/>
                </a:solidFill>
                <a:effectLst/>
              </a:rPr>
              <a:t>TYPES</a:t>
            </a:r>
            <a:endParaRPr lang="en-US" sz="2400" b="1" dirty="0">
              <a:solidFill>
                <a:srgbClr val="FFFF00"/>
              </a:solidFill>
              <a:effectLst/>
            </a:endParaRPr>
          </a:p>
        </p:txBody>
      </p:sp>
      <p:sp>
        <p:nvSpPr>
          <p:cNvPr id="3" name="Content Placeholder 2"/>
          <p:cNvSpPr>
            <a:spLocks noGrp="1"/>
          </p:cNvSpPr>
          <p:nvPr>
            <p:ph idx="1"/>
          </p:nvPr>
        </p:nvSpPr>
        <p:spPr>
          <a:xfrm>
            <a:off x="421102" y="2374550"/>
            <a:ext cx="11471564" cy="4328253"/>
          </a:xfrm>
          <a:solidFill>
            <a:srgbClr val="002060"/>
          </a:solidFill>
        </p:spPr>
        <p:txBody>
          <a:bodyPr>
            <a:normAutofit/>
          </a:bodyPr>
          <a:lstStyle/>
          <a:p>
            <a:pPr algn="just"/>
            <a:r>
              <a:rPr lang="en-US" b="1" i="1" dirty="0">
                <a:solidFill>
                  <a:srgbClr val="FFFF00"/>
                </a:solidFill>
                <a:effectLst/>
              </a:rPr>
              <a:t>Descriptive Analytics - </a:t>
            </a:r>
            <a:r>
              <a:rPr lang="en-US" i="1" dirty="0">
                <a:solidFill>
                  <a:srgbClr val="EBF8FF"/>
                </a:solidFill>
                <a:effectLst/>
              </a:rPr>
              <a:t>a sales team wants to look at sales by demographics by customer, gender, age, territory, region, market</a:t>
            </a:r>
            <a:endParaRPr lang="en-US" dirty="0">
              <a:solidFill>
                <a:srgbClr val="EBF8FF"/>
              </a:solidFill>
              <a:effectLst/>
            </a:endParaRPr>
          </a:p>
          <a:p>
            <a:pPr algn="just"/>
            <a:r>
              <a:rPr lang="en-US" b="1" i="1" dirty="0">
                <a:solidFill>
                  <a:srgbClr val="FFFF00"/>
                </a:solidFill>
                <a:effectLst/>
              </a:rPr>
              <a:t>Predictive Analytics - </a:t>
            </a:r>
            <a:r>
              <a:rPr lang="en-US" i="1" dirty="0">
                <a:solidFill>
                  <a:srgbClr val="EBF8FF"/>
                </a:solidFill>
                <a:effectLst/>
              </a:rPr>
              <a:t>using customer demographics, the sales team wants to predict buying behavior in-store vs online</a:t>
            </a:r>
            <a:endParaRPr lang="en-US" dirty="0">
              <a:solidFill>
                <a:srgbClr val="EBF8FF"/>
              </a:solidFill>
              <a:effectLst/>
            </a:endParaRPr>
          </a:p>
          <a:p>
            <a:pPr algn="just"/>
            <a:r>
              <a:rPr lang="en-US" b="1" i="1" dirty="0">
                <a:solidFill>
                  <a:srgbClr val="FFFF00"/>
                </a:solidFill>
                <a:effectLst/>
              </a:rPr>
              <a:t>Prescriptive Analytics - </a:t>
            </a:r>
            <a:r>
              <a:rPr lang="en-US" i="1" dirty="0">
                <a:solidFill>
                  <a:srgbClr val="EBF8FF"/>
                </a:solidFill>
                <a:effectLst/>
              </a:rPr>
              <a:t>determine optimal sales and marketing strategies — what types of products pair well together, pricing and discount strategies, for sales uplift</a:t>
            </a:r>
            <a:endParaRPr lang="en-US" dirty="0">
              <a:solidFill>
                <a:srgbClr val="EBF8FF"/>
              </a:solidFill>
              <a:effectLst/>
            </a:endParaRPr>
          </a:p>
          <a:p>
            <a:pPr algn="just"/>
            <a:r>
              <a:rPr lang="en-US" b="1" i="1" dirty="0">
                <a:solidFill>
                  <a:srgbClr val="FFFF00"/>
                </a:solidFill>
                <a:effectLst/>
              </a:rPr>
              <a:t>Sentiment analysis - </a:t>
            </a:r>
            <a:r>
              <a:rPr lang="en-US" i="1" dirty="0">
                <a:solidFill>
                  <a:srgbClr val="EBF8FF"/>
                </a:solidFill>
                <a:effectLst/>
              </a:rPr>
              <a:t>can include customer support analysis or customer feedback analysis to determine the affinity of customers towards a product/brand</a:t>
            </a:r>
            <a:endParaRPr lang="en-US" dirty="0">
              <a:solidFill>
                <a:srgbClr val="EBF8FF"/>
              </a:solidFill>
              <a:effectLst/>
            </a:endParaRPr>
          </a:p>
          <a:p>
            <a:pPr algn="just"/>
            <a:r>
              <a:rPr lang="en-US" b="1" i="1" dirty="0">
                <a:solidFill>
                  <a:srgbClr val="FFFF00"/>
                </a:solidFill>
                <a:effectLst/>
              </a:rPr>
              <a:t>Detection Projects</a:t>
            </a:r>
            <a:r>
              <a:rPr lang="en-US" dirty="0">
                <a:solidFill>
                  <a:srgbClr val="FFFF00"/>
                </a:solidFill>
                <a:effectLst/>
              </a:rPr>
              <a:t> - </a:t>
            </a:r>
            <a:r>
              <a:rPr lang="en-US" i="1" dirty="0">
                <a:solidFill>
                  <a:srgbClr val="EBF8FF"/>
                </a:solidFill>
                <a:effectLst/>
              </a:rPr>
              <a:t>Detect anomalies in product sales</a:t>
            </a:r>
            <a:endParaRPr lang="en-US" dirty="0">
              <a:solidFill>
                <a:srgbClr val="EBF8FF"/>
              </a:solidFill>
              <a:effectLst/>
            </a:endParaRPr>
          </a:p>
          <a:p>
            <a:pPr algn="just"/>
            <a:r>
              <a:rPr lang="en-US" b="1" i="1" dirty="0">
                <a:solidFill>
                  <a:srgbClr val="FFFF00"/>
                </a:solidFill>
                <a:effectLst/>
              </a:rPr>
              <a:t>Deep Learning or Neural Networks - </a:t>
            </a:r>
            <a:r>
              <a:rPr lang="en-US" i="1" dirty="0">
                <a:solidFill>
                  <a:srgbClr val="EBF8FF"/>
                </a:solidFill>
                <a:effectLst/>
              </a:rPr>
              <a:t>predict sales of each of x products for the following year in each of the different outlets</a:t>
            </a:r>
            <a:endParaRPr lang="en-US" dirty="0">
              <a:solidFill>
                <a:srgbClr val="EBF8FF"/>
              </a:solidFill>
              <a:effectLst/>
            </a:endParaRPr>
          </a:p>
          <a:p>
            <a:pPr algn="just"/>
            <a:r>
              <a:rPr lang="en-US" b="1" i="1" dirty="0">
                <a:solidFill>
                  <a:srgbClr val="FFFF00"/>
                </a:solidFill>
                <a:effectLst/>
              </a:rPr>
              <a:t>Clustering and classification - </a:t>
            </a:r>
            <a:r>
              <a:rPr lang="en-US" i="1" dirty="0">
                <a:solidFill>
                  <a:srgbClr val="EBF8FF"/>
                </a:solidFill>
                <a:effectLst/>
              </a:rPr>
              <a:t>what customer is the most likely or unlikely to buy a product X</a:t>
            </a:r>
            <a:endParaRPr lang="en-US" dirty="0">
              <a:solidFill>
                <a:srgbClr val="EBF8FF"/>
              </a:solidFill>
              <a:effectLst/>
            </a:endParaRPr>
          </a:p>
        </p:txBody>
      </p:sp>
    </p:spTree>
    <p:extLst>
      <p:ext uri="{BB962C8B-B14F-4D97-AF65-F5344CB8AC3E}">
        <p14:creationId xmlns:p14="http://schemas.microsoft.com/office/powerpoint/2010/main" val="149247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5753" y="605342"/>
            <a:ext cx="7000494" cy="1326321"/>
          </a:xfrm>
        </p:spPr>
        <p:txBody>
          <a:bodyPr>
            <a:normAutofit/>
          </a:bodyPr>
          <a:lstStyle/>
          <a:p>
            <a:r>
              <a:rPr lang="" altLang="en-US" sz="4000" dirty="0"/>
              <a:t>What is Data Science?</a:t>
            </a:r>
          </a:p>
        </p:txBody>
      </p:sp>
      <p:pic>
        <p:nvPicPr>
          <p:cNvPr id="5" name="Picture 4"/>
          <p:cNvPicPr>
            <a:picLocks noChangeAspect="1"/>
          </p:cNvPicPr>
          <p:nvPr/>
        </p:nvPicPr>
        <p:blipFill>
          <a:blip r:embed="rId2"/>
          <a:stretch>
            <a:fillRect/>
          </a:stretch>
        </p:blipFill>
        <p:spPr>
          <a:xfrm>
            <a:off x="6968558" y="2248178"/>
            <a:ext cx="4835851" cy="4609822"/>
          </a:xfrm>
          <a:prstGeom prst="rect">
            <a:avLst/>
          </a:prstGeom>
          <a:solidFill>
            <a:schemeClr val="bg2">
              <a:lumMod val="25000"/>
            </a:schemeClr>
          </a:solidFill>
        </p:spPr>
      </p:pic>
      <p:sp>
        <p:nvSpPr>
          <p:cNvPr id="7" name="Content Placeholder 2">
            <a:extLst>
              <a:ext uri="{FF2B5EF4-FFF2-40B4-BE49-F238E27FC236}">
                <a16:creationId xmlns:a16="http://schemas.microsoft.com/office/drawing/2014/main" id="{CE1A46F3-8C9A-E112-954D-774A5F017F69}"/>
              </a:ext>
            </a:extLst>
          </p:cNvPr>
          <p:cNvSpPr txBox="1">
            <a:spLocks/>
          </p:cNvSpPr>
          <p:nvPr/>
        </p:nvSpPr>
        <p:spPr bwMode="gray">
          <a:xfrm>
            <a:off x="493549" y="2331271"/>
            <a:ext cx="6191030" cy="4311267"/>
          </a:xfrm>
          <a:prstGeom prst="rect">
            <a:avLst/>
          </a:prstGeom>
          <a:solidFill>
            <a:schemeClr val="accent1">
              <a:lumMod val="50000"/>
            </a:schemeClr>
          </a:solidFill>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FFC000"/>
                </a:solidFill>
              </a:rPr>
              <a:t>Data science is the field of study that combines </a:t>
            </a:r>
            <a:br>
              <a:rPr lang="en-US" sz="2800" b="1" dirty="0">
                <a:solidFill>
                  <a:srgbClr val="FFC000"/>
                </a:solidFill>
              </a:rPr>
            </a:br>
            <a:br>
              <a:rPr lang="en-US" sz="2800" dirty="0"/>
            </a:br>
            <a:r>
              <a:rPr lang="en-US" sz="2800" dirty="0"/>
              <a:t>1. </a:t>
            </a:r>
            <a:r>
              <a:rPr lang="en-US" sz="2600" b="1" dirty="0"/>
              <a:t>Domain expertise </a:t>
            </a:r>
            <a:br>
              <a:rPr lang="en-US" sz="2600" b="1" dirty="0"/>
            </a:br>
            <a:r>
              <a:rPr lang="en-US" sz="2600" b="1" dirty="0"/>
              <a:t>2. Programming skills </a:t>
            </a:r>
            <a:br>
              <a:rPr lang="en-US" sz="2600" b="1" dirty="0"/>
            </a:br>
            <a:r>
              <a:rPr lang="en-US" sz="2600" b="1" dirty="0"/>
              <a:t>3. Knowledge of mathematics </a:t>
            </a:r>
            <a:br>
              <a:rPr lang="en-US" sz="2600" b="1" dirty="0"/>
            </a:br>
            <a:r>
              <a:rPr lang="en-US" sz="2600" b="1" dirty="0"/>
              <a:t>4. Statistics to extract meaningful </a:t>
            </a:r>
            <a:br>
              <a:rPr lang="en-US" sz="2600" b="1" dirty="0"/>
            </a:br>
            <a:r>
              <a:rPr lang="en-US" sz="2600" b="1" dirty="0"/>
              <a:t>     insights from data.</a:t>
            </a:r>
            <a:br>
              <a:rPr lang="en-US" sz="2600" b="1" dirty="0"/>
            </a:br>
            <a:endParaRPr lang="en-US" sz="2400" b="1" dirty="0">
              <a:solidFill>
                <a:srgbClr val="FFFF00"/>
              </a:solidFill>
            </a:endParaRPr>
          </a:p>
          <a:p>
            <a:pPr marL="0" lvl="2" defTabSz="914400">
              <a:lnSpc>
                <a:spcPct val="150000"/>
              </a:lnSpc>
            </a:pPr>
            <a:endParaRPr lang="en-IN" b="1" kern="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1503C-B3B6-231A-4AF6-9E23834CD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1ED69-9BAC-4942-C079-AEE4D5221599}"/>
              </a:ext>
            </a:extLst>
          </p:cNvPr>
          <p:cNvSpPr>
            <a:spLocks noGrp="1"/>
          </p:cNvSpPr>
          <p:nvPr>
            <p:ph type="title"/>
          </p:nvPr>
        </p:nvSpPr>
        <p:spPr>
          <a:xfrm>
            <a:off x="1154954" y="734292"/>
            <a:ext cx="8761413" cy="955964"/>
          </a:xfrm>
        </p:spPr>
        <p:txBody>
          <a:bodyPr/>
          <a:lstStyle/>
          <a:p>
            <a:pPr algn="ctr"/>
            <a:r>
              <a:rPr lang="en-IN" b="1" dirty="0">
                <a:solidFill>
                  <a:srgbClr val="FFFF00"/>
                </a:solidFill>
              </a:rPr>
              <a:t>Life Cycle of Data Science projects</a:t>
            </a:r>
          </a:p>
        </p:txBody>
      </p:sp>
      <p:sp>
        <p:nvSpPr>
          <p:cNvPr id="3" name="Content Placeholder 2">
            <a:extLst>
              <a:ext uri="{FF2B5EF4-FFF2-40B4-BE49-F238E27FC236}">
                <a16:creationId xmlns:a16="http://schemas.microsoft.com/office/drawing/2014/main" id="{087F2C4E-F12D-E6DF-BAB0-B95B63051855}"/>
              </a:ext>
            </a:extLst>
          </p:cNvPr>
          <p:cNvSpPr>
            <a:spLocks noGrp="1"/>
          </p:cNvSpPr>
          <p:nvPr>
            <p:ph idx="1"/>
          </p:nvPr>
        </p:nvSpPr>
        <p:spPr>
          <a:xfrm>
            <a:off x="498764" y="2396836"/>
            <a:ext cx="11222181" cy="4350328"/>
          </a:xfrm>
          <a:solidFill>
            <a:schemeClr val="bg1"/>
          </a:solidFill>
        </p:spPr>
        <p:txBody>
          <a:bodyPr>
            <a:normAutofit/>
          </a:bodyPr>
          <a:lstStyle/>
          <a:p>
            <a:pPr marL="0" indent="0" fontAlgn="base">
              <a:buNone/>
            </a:pPr>
            <a:r>
              <a:rPr lang="en-US" sz="2400" dirty="0">
                <a:solidFill>
                  <a:srgbClr val="FFFF00"/>
                </a:solidFill>
              </a:rPr>
              <a:t>	</a:t>
            </a:r>
            <a:endParaRPr lang="en-US" sz="1800" dirty="0">
              <a:solidFill>
                <a:srgbClr val="FFFF00"/>
              </a:solidFill>
            </a:endParaRPr>
          </a:p>
        </p:txBody>
      </p:sp>
      <p:pic>
        <p:nvPicPr>
          <p:cNvPr id="4" name="Picture 3" descr="Data Science Project Lifecycle life">
            <a:extLst>
              <a:ext uri="{FF2B5EF4-FFF2-40B4-BE49-F238E27FC236}">
                <a16:creationId xmlns:a16="http://schemas.microsoft.com/office/drawing/2014/main" id="{2F5359FA-0622-2901-C42D-DC62DC159D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8255" y="2396836"/>
            <a:ext cx="10127672" cy="4350328"/>
          </a:xfrm>
          <a:prstGeom prst="rect">
            <a:avLst/>
          </a:prstGeom>
          <a:solidFill>
            <a:schemeClr val="bg1"/>
          </a:solidFill>
          <a:ln>
            <a:noFill/>
          </a:ln>
        </p:spPr>
      </p:pic>
    </p:spTree>
    <p:extLst>
      <p:ext uri="{BB962C8B-B14F-4D97-AF65-F5344CB8AC3E}">
        <p14:creationId xmlns:p14="http://schemas.microsoft.com/office/powerpoint/2010/main" val="196357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277D2-8E4E-7088-3684-4770DD38B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9C356-BC6F-AC34-5211-6EDC2CC9E2B2}"/>
              </a:ext>
            </a:extLst>
          </p:cNvPr>
          <p:cNvSpPr>
            <a:spLocks noGrp="1"/>
          </p:cNvSpPr>
          <p:nvPr>
            <p:ph type="title"/>
          </p:nvPr>
        </p:nvSpPr>
        <p:spPr/>
        <p:txBody>
          <a:bodyPr/>
          <a:lstStyle/>
          <a:p>
            <a:pPr algn="ctr"/>
            <a:r>
              <a:rPr lang="en-IN" b="1" dirty="0">
                <a:solidFill>
                  <a:srgbClr val="FFFF00"/>
                </a:solidFill>
              </a:rPr>
              <a:t>Data Science Process flow</a:t>
            </a:r>
            <a:endParaRPr lang="en-IN" dirty="0">
              <a:solidFill>
                <a:srgbClr val="FFFF00"/>
              </a:solidFill>
            </a:endParaRPr>
          </a:p>
        </p:txBody>
      </p:sp>
      <p:sp>
        <p:nvSpPr>
          <p:cNvPr id="3" name="Content Placeholder 2">
            <a:extLst>
              <a:ext uri="{FF2B5EF4-FFF2-40B4-BE49-F238E27FC236}">
                <a16:creationId xmlns:a16="http://schemas.microsoft.com/office/drawing/2014/main" id="{A7951452-3C94-019F-50B4-00935D8D43B0}"/>
              </a:ext>
            </a:extLst>
          </p:cNvPr>
          <p:cNvSpPr>
            <a:spLocks noGrp="1"/>
          </p:cNvSpPr>
          <p:nvPr>
            <p:ph idx="1"/>
          </p:nvPr>
        </p:nvSpPr>
        <p:spPr>
          <a:xfrm>
            <a:off x="600772" y="2575791"/>
            <a:ext cx="11120173" cy="3852718"/>
          </a:xfrm>
          <a:solidFill>
            <a:schemeClr val="accent1">
              <a:lumMod val="50000"/>
            </a:schemeClr>
          </a:solidFill>
        </p:spPr>
        <p:txBody>
          <a:bodyPr>
            <a:normAutofit/>
          </a:bodyPr>
          <a:lstStyle/>
          <a:p>
            <a:pPr lvl="2">
              <a:lnSpc>
                <a:spcPct val="150000"/>
              </a:lnSpc>
              <a:buFont typeface="Wingdings" panose="05000000000000000000" pitchFamily="2" charset="2"/>
              <a:buChar char="q"/>
            </a:pPr>
            <a:r>
              <a:rPr lang="en-IN" sz="2800" b="1" dirty="0">
                <a:solidFill>
                  <a:srgbClr val="FFFF00"/>
                </a:solidFill>
              </a:rPr>
              <a:t> Obtaining Data</a:t>
            </a:r>
          </a:p>
          <a:p>
            <a:pPr lvl="2">
              <a:lnSpc>
                <a:spcPct val="150000"/>
              </a:lnSpc>
              <a:buFont typeface="Wingdings" panose="05000000000000000000" pitchFamily="2" charset="2"/>
              <a:buChar char="q"/>
            </a:pPr>
            <a:r>
              <a:rPr lang="en-IN" sz="2800" b="1" dirty="0">
                <a:solidFill>
                  <a:srgbClr val="FFFF00"/>
                </a:solidFill>
              </a:rPr>
              <a:t> Scrubbing Data</a:t>
            </a:r>
          </a:p>
          <a:p>
            <a:pPr lvl="2">
              <a:lnSpc>
                <a:spcPct val="150000"/>
              </a:lnSpc>
              <a:buFont typeface="Wingdings" panose="05000000000000000000" pitchFamily="2" charset="2"/>
              <a:buChar char="q"/>
            </a:pPr>
            <a:r>
              <a:rPr lang="en-IN" sz="2800" b="1" dirty="0">
                <a:solidFill>
                  <a:srgbClr val="FFFF00"/>
                </a:solidFill>
              </a:rPr>
              <a:t> Exploring Data</a:t>
            </a:r>
          </a:p>
          <a:p>
            <a:pPr lvl="2">
              <a:lnSpc>
                <a:spcPct val="150000"/>
              </a:lnSpc>
              <a:buFont typeface="Wingdings" panose="05000000000000000000" pitchFamily="2" charset="2"/>
              <a:buChar char="q"/>
            </a:pPr>
            <a:r>
              <a:rPr lang="en-IN" sz="2800" b="1" dirty="0">
                <a:solidFill>
                  <a:srgbClr val="FFFF00"/>
                </a:solidFill>
              </a:rPr>
              <a:t> Modelling Data</a:t>
            </a:r>
          </a:p>
          <a:p>
            <a:pPr lvl="2">
              <a:lnSpc>
                <a:spcPct val="150000"/>
              </a:lnSpc>
              <a:buFont typeface="Wingdings" panose="05000000000000000000" pitchFamily="2" charset="2"/>
              <a:buChar char="q"/>
            </a:pPr>
            <a:r>
              <a:rPr lang="en-IN" sz="2800" b="1" dirty="0">
                <a:solidFill>
                  <a:srgbClr val="FFFF00"/>
                </a:solidFill>
              </a:rPr>
              <a:t> Interpreting Data</a:t>
            </a:r>
          </a:p>
          <a:p>
            <a:pPr>
              <a:lnSpc>
                <a:spcPct val="150000"/>
              </a:lnSpc>
              <a:buFont typeface="Wingdings" panose="05000000000000000000" pitchFamily="2" charset="2"/>
              <a:buChar char="q"/>
            </a:pPr>
            <a:endParaRPr lang="en-IN" sz="2800" b="1" dirty="0">
              <a:solidFill>
                <a:srgbClr val="FFFF00"/>
              </a:solidFill>
            </a:endParaRPr>
          </a:p>
          <a:p>
            <a:pPr>
              <a:lnSpc>
                <a:spcPct val="150000"/>
              </a:lnSpc>
              <a:buFont typeface="Wingdings" panose="05000000000000000000" pitchFamily="2" charset="2"/>
              <a:buChar char="q"/>
            </a:pPr>
            <a:endParaRPr lang="en-IN" sz="3200" dirty="0">
              <a:solidFill>
                <a:srgbClr val="FFFF00"/>
              </a:solidFill>
            </a:endParaRPr>
          </a:p>
        </p:txBody>
      </p:sp>
    </p:spTree>
    <p:extLst>
      <p:ext uri="{BB962C8B-B14F-4D97-AF65-F5344CB8AC3E}">
        <p14:creationId xmlns:p14="http://schemas.microsoft.com/office/powerpoint/2010/main" val="73759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0A37-065D-4BE8-146E-81020A91DE36}"/>
            </a:ext>
          </a:extLst>
        </p:cNvPr>
        <p:cNvGrpSpPr/>
        <p:nvPr/>
      </p:nvGrpSpPr>
      <p:grpSpPr>
        <a:xfrm>
          <a:off x="0" y="0"/>
          <a:ext cx="0" cy="0"/>
          <a:chOff x="0" y="0"/>
          <a:chExt cx="0" cy="0"/>
        </a:xfrm>
      </p:grpSpPr>
      <p:pic>
        <p:nvPicPr>
          <p:cNvPr id="1026" name="Picture 2" descr="Data Modeling">
            <a:extLst>
              <a:ext uri="{FF2B5EF4-FFF2-40B4-BE49-F238E27FC236}">
                <a16:creationId xmlns:a16="http://schemas.microsoft.com/office/drawing/2014/main" id="{9906BC7E-E82E-CFAE-7B2F-6F6B5D4C9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474" y="2092037"/>
            <a:ext cx="11125200" cy="44750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3865B8-60C9-F355-40CA-DADFA648AC7E}"/>
              </a:ext>
            </a:extLst>
          </p:cNvPr>
          <p:cNvSpPr txBox="1"/>
          <p:nvPr/>
        </p:nvSpPr>
        <p:spPr>
          <a:xfrm>
            <a:off x="2357307" y="897514"/>
            <a:ext cx="7103378" cy="523220"/>
          </a:xfrm>
          <a:prstGeom prst="rect">
            <a:avLst/>
          </a:prstGeom>
          <a:noFill/>
        </p:spPr>
        <p:txBody>
          <a:bodyPr wrap="square">
            <a:spAutoFit/>
          </a:bodyPr>
          <a:lstStyle/>
          <a:p>
            <a:r>
              <a:rPr lang="en-IN" sz="2800" b="1" dirty="0">
                <a:solidFill>
                  <a:srgbClr val="FFFF00"/>
                </a:solidFill>
              </a:rPr>
              <a:t>Life Cycle of Data Science projects</a:t>
            </a:r>
            <a:endParaRPr lang="en-US" sz="2800" b="1" dirty="0"/>
          </a:p>
        </p:txBody>
      </p:sp>
    </p:spTree>
    <p:extLst>
      <p:ext uri="{BB962C8B-B14F-4D97-AF65-F5344CB8AC3E}">
        <p14:creationId xmlns:p14="http://schemas.microsoft.com/office/powerpoint/2010/main" val="350542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288E8-6EFA-6984-292C-CB9EDA242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5D67D-8E6B-4F4D-DE46-AF5F6B12145F}"/>
              </a:ext>
            </a:extLst>
          </p:cNvPr>
          <p:cNvSpPr>
            <a:spLocks noGrp="1"/>
          </p:cNvSpPr>
          <p:nvPr>
            <p:ph type="title"/>
          </p:nvPr>
        </p:nvSpPr>
        <p:spPr>
          <a:xfrm>
            <a:off x="1154954" y="734291"/>
            <a:ext cx="8761413" cy="1316181"/>
          </a:xfrm>
        </p:spPr>
        <p:txBody>
          <a:bodyPr/>
          <a:lstStyle/>
          <a:p>
            <a:pPr algn="ctr" fontAlgn="base"/>
            <a:r>
              <a:rPr lang="en-US" b="1" dirty="0">
                <a:solidFill>
                  <a:srgbClr val="FFFF00"/>
                </a:solidFill>
              </a:rPr>
              <a:t>Who Are Involved in The Projects</a:t>
            </a:r>
            <a:endParaRPr lang="en-IN" b="1" dirty="0">
              <a:solidFill>
                <a:srgbClr val="FFFF00"/>
              </a:solidFill>
            </a:endParaRPr>
          </a:p>
        </p:txBody>
      </p:sp>
      <p:sp>
        <p:nvSpPr>
          <p:cNvPr id="3" name="Content Placeholder 2">
            <a:extLst>
              <a:ext uri="{FF2B5EF4-FFF2-40B4-BE49-F238E27FC236}">
                <a16:creationId xmlns:a16="http://schemas.microsoft.com/office/drawing/2014/main" id="{4D07203A-B96B-CF4A-4EB1-D52CE17BDB7A}"/>
              </a:ext>
            </a:extLst>
          </p:cNvPr>
          <p:cNvSpPr>
            <a:spLocks noGrp="1"/>
          </p:cNvSpPr>
          <p:nvPr>
            <p:ph idx="1"/>
          </p:nvPr>
        </p:nvSpPr>
        <p:spPr>
          <a:xfrm>
            <a:off x="498764" y="2396836"/>
            <a:ext cx="11222181" cy="4350328"/>
          </a:xfrm>
          <a:solidFill>
            <a:schemeClr val="accent1">
              <a:lumMod val="50000"/>
            </a:schemeClr>
          </a:solidFill>
        </p:spPr>
        <p:txBody>
          <a:bodyPr>
            <a:normAutofit/>
          </a:bodyPr>
          <a:lstStyle/>
          <a:p>
            <a:endParaRPr lang="en-US" sz="2400" b="1" dirty="0">
              <a:solidFill>
                <a:srgbClr val="FFFF00"/>
              </a:solidFill>
            </a:endParaRPr>
          </a:p>
          <a:p>
            <a:pPr lvl="2"/>
            <a:r>
              <a:rPr lang="en-US" sz="2800" b="1" dirty="0">
                <a:solidFill>
                  <a:srgbClr val="FFFF00"/>
                </a:solidFill>
              </a:rPr>
              <a:t>Business Analyst</a:t>
            </a:r>
          </a:p>
          <a:p>
            <a:pPr lvl="2"/>
            <a:r>
              <a:rPr lang="en-US" sz="2800" b="1" dirty="0">
                <a:solidFill>
                  <a:srgbClr val="FFFF00"/>
                </a:solidFill>
              </a:rPr>
              <a:t>Data Analyst</a:t>
            </a:r>
          </a:p>
          <a:p>
            <a:pPr lvl="2"/>
            <a:r>
              <a:rPr lang="en-US" sz="2800" b="1" dirty="0">
                <a:solidFill>
                  <a:srgbClr val="FFFF00"/>
                </a:solidFill>
              </a:rPr>
              <a:t>Data Scientists</a:t>
            </a:r>
          </a:p>
          <a:p>
            <a:pPr lvl="2"/>
            <a:r>
              <a:rPr lang="en-US" sz="2800" b="1" dirty="0">
                <a:solidFill>
                  <a:srgbClr val="FFFF00"/>
                </a:solidFill>
              </a:rPr>
              <a:t>Data Engineer</a:t>
            </a:r>
          </a:p>
          <a:p>
            <a:pPr lvl="2"/>
            <a:r>
              <a:rPr lang="en-US" sz="2800" b="1" dirty="0">
                <a:solidFill>
                  <a:srgbClr val="FFFF00"/>
                </a:solidFill>
              </a:rPr>
              <a:t>Data Architect</a:t>
            </a:r>
          </a:p>
          <a:p>
            <a:pPr lvl="2"/>
            <a:r>
              <a:rPr lang="en-US" sz="2800" b="1" dirty="0">
                <a:solidFill>
                  <a:srgbClr val="FFFF00"/>
                </a:solidFill>
              </a:rPr>
              <a:t>Machine Learning Engineer</a:t>
            </a:r>
          </a:p>
        </p:txBody>
      </p:sp>
    </p:spTree>
    <p:extLst>
      <p:ext uri="{BB962C8B-B14F-4D97-AF65-F5344CB8AC3E}">
        <p14:creationId xmlns:p14="http://schemas.microsoft.com/office/powerpoint/2010/main" val="19993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E81B7-C243-257E-D3F7-7A509B5C4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BD883-557F-ACCB-B5E6-D43D8AE05B26}"/>
              </a:ext>
            </a:extLst>
          </p:cNvPr>
          <p:cNvSpPr>
            <a:spLocks noGrp="1"/>
          </p:cNvSpPr>
          <p:nvPr>
            <p:ph type="title"/>
          </p:nvPr>
        </p:nvSpPr>
        <p:spPr>
          <a:xfrm>
            <a:off x="1154954" y="734291"/>
            <a:ext cx="8761413" cy="1316181"/>
          </a:xfrm>
        </p:spPr>
        <p:txBody>
          <a:bodyPr/>
          <a:lstStyle/>
          <a:p>
            <a:pPr algn="ctr" fontAlgn="base"/>
            <a:r>
              <a:rPr lang="en-IN" b="1" dirty="0">
                <a:solidFill>
                  <a:srgbClr val="FFFF00"/>
                </a:solidFill>
              </a:rPr>
              <a:t>Data Science Roles</a:t>
            </a:r>
            <a:endParaRPr lang="en-IN" dirty="0">
              <a:solidFill>
                <a:srgbClr val="FFFF00"/>
              </a:solidFill>
            </a:endParaRPr>
          </a:p>
        </p:txBody>
      </p:sp>
      <p:sp>
        <p:nvSpPr>
          <p:cNvPr id="3" name="Content Placeholder 2">
            <a:extLst>
              <a:ext uri="{FF2B5EF4-FFF2-40B4-BE49-F238E27FC236}">
                <a16:creationId xmlns:a16="http://schemas.microsoft.com/office/drawing/2014/main" id="{C30BA5B8-AFC8-089C-9E6E-8B9239DFC544}"/>
              </a:ext>
            </a:extLst>
          </p:cNvPr>
          <p:cNvSpPr>
            <a:spLocks noGrp="1"/>
          </p:cNvSpPr>
          <p:nvPr>
            <p:ph idx="1"/>
          </p:nvPr>
        </p:nvSpPr>
        <p:spPr>
          <a:xfrm>
            <a:off x="498764" y="2396836"/>
            <a:ext cx="11222181" cy="4350328"/>
          </a:xfrm>
          <a:solidFill>
            <a:schemeClr val="accent1">
              <a:lumMod val="50000"/>
            </a:schemeClr>
          </a:solidFill>
        </p:spPr>
        <p:txBody>
          <a:bodyPr>
            <a:normAutofit/>
          </a:bodyPr>
          <a:lstStyle/>
          <a:p>
            <a:pPr marL="0" indent="0" fontAlgn="base">
              <a:buNone/>
            </a:pPr>
            <a:r>
              <a:rPr lang="en-US" sz="2400" dirty="0">
                <a:solidFill>
                  <a:srgbClr val="FFFF00"/>
                </a:solidFill>
              </a:rPr>
              <a:t>	</a:t>
            </a:r>
            <a:r>
              <a:rPr lang="en-US" sz="2000" b="1" i="1" dirty="0">
                <a:solidFill>
                  <a:srgbClr val="FFFF00"/>
                </a:solidFill>
              </a:rPr>
              <a:t>Data Engineers</a:t>
            </a:r>
            <a:endParaRPr lang="en-US" sz="2000" dirty="0">
              <a:solidFill>
                <a:srgbClr val="FFFF00"/>
              </a:solidFill>
            </a:endParaRPr>
          </a:p>
          <a:p>
            <a:pPr marL="0" indent="0" fontAlgn="base">
              <a:buNone/>
            </a:pPr>
            <a:r>
              <a:rPr lang="en-US" sz="2000" dirty="0">
                <a:solidFill>
                  <a:srgbClr val="FFFF00"/>
                </a:solidFill>
              </a:rPr>
              <a:t>		</a:t>
            </a:r>
            <a:r>
              <a:rPr lang="en-US" sz="1800" dirty="0">
                <a:solidFill>
                  <a:srgbClr val="FFFF00"/>
                </a:solidFill>
              </a:rPr>
              <a:t>– Focus on Obtaining and Scrubbing the data</a:t>
            </a:r>
          </a:p>
          <a:p>
            <a:pPr marL="0" indent="0" fontAlgn="base">
              <a:buNone/>
            </a:pPr>
            <a:endParaRPr lang="en-US" sz="1800" dirty="0">
              <a:solidFill>
                <a:srgbClr val="FFFF00"/>
              </a:solidFill>
            </a:endParaRPr>
          </a:p>
          <a:p>
            <a:pPr marL="0" indent="0" fontAlgn="base">
              <a:buNone/>
            </a:pPr>
            <a:r>
              <a:rPr lang="en-US" b="1" i="1" dirty="0">
                <a:solidFill>
                  <a:srgbClr val="FFFF00"/>
                </a:solidFill>
              </a:rPr>
              <a:t>	</a:t>
            </a:r>
            <a:r>
              <a:rPr lang="en-US" sz="2000" b="1" i="1" dirty="0">
                <a:solidFill>
                  <a:srgbClr val="FFFF00"/>
                </a:solidFill>
              </a:rPr>
              <a:t>Data Analysts</a:t>
            </a:r>
            <a:endParaRPr lang="en-US" sz="2000" dirty="0">
              <a:solidFill>
                <a:srgbClr val="FFFF00"/>
              </a:solidFill>
            </a:endParaRPr>
          </a:p>
          <a:p>
            <a:pPr marL="0" indent="0" fontAlgn="base">
              <a:buNone/>
            </a:pPr>
            <a:r>
              <a:rPr lang="en-US" sz="2000" dirty="0">
                <a:solidFill>
                  <a:srgbClr val="FFFF00"/>
                </a:solidFill>
              </a:rPr>
              <a:t>		</a:t>
            </a:r>
            <a:r>
              <a:rPr lang="en-US" sz="1800" dirty="0">
                <a:solidFill>
                  <a:srgbClr val="FFFF00"/>
                </a:solidFill>
              </a:rPr>
              <a:t>– Explore, Model and Interpret the data to make sense of the data collected</a:t>
            </a:r>
          </a:p>
          <a:p>
            <a:pPr marL="0" indent="0" fontAlgn="base">
              <a:buNone/>
            </a:pPr>
            <a:endParaRPr lang="en-US" sz="1800" dirty="0">
              <a:solidFill>
                <a:srgbClr val="FFFF00"/>
              </a:solidFill>
            </a:endParaRPr>
          </a:p>
          <a:p>
            <a:pPr marL="0" indent="0" fontAlgn="base">
              <a:buNone/>
            </a:pPr>
            <a:r>
              <a:rPr lang="en-US" b="1" i="1" dirty="0">
                <a:solidFill>
                  <a:srgbClr val="FFFF00"/>
                </a:solidFill>
              </a:rPr>
              <a:t>	</a:t>
            </a:r>
            <a:r>
              <a:rPr lang="en-US" sz="2000" b="1" i="1" dirty="0">
                <a:solidFill>
                  <a:srgbClr val="FFFF00"/>
                </a:solidFill>
              </a:rPr>
              <a:t>Data Scientists</a:t>
            </a:r>
            <a:endParaRPr lang="en-US" sz="2000" dirty="0">
              <a:solidFill>
                <a:srgbClr val="FFFF00"/>
              </a:solidFill>
            </a:endParaRPr>
          </a:p>
          <a:p>
            <a:pPr marL="0" indent="0" fontAlgn="base">
              <a:buNone/>
            </a:pPr>
            <a:r>
              <a:rPr lang="en-US" sz="2000" dirty="0">
                <a:solidFill>
                  <a:srgbClr val="FFFF00"/>
                </a:solidFill>
              </a:rPr>
              <a:t>		</a:t>
            </a:r>
            <a:r>
              <a:rPr lang="en-US" sz="1800" dirty="0">
                <a:solidFill>
                  <a:srgbClr val="FFFF00"/>
                </a:solidFill>
              </a:rPr>
              <a:t>– Oversee the entire project from end to end, so you are able to architect the entire data </a:t>
            </a:r>
          </a:p>
          <a:p>
            <a:pPr marL="0" indent="0" fontAlgn="base">
              <a:buNone/>
            </a:pPr>
            <a:r>
              <a:rPr lang="en-US" dirty="0">
                <a:solidFill>
                  <a:srgbClr val="FFFF00"/>
                </a:solidFill>
              </a:rPr>
              <a:t> 		   </a:t>
            </a:r>
            <a:r>
              <a:rPr lang="en-US" sz="1800" dirty="0">
                <a:solidFill>
                  <a:srgbClr val="FFFF00"/>
                </a:solidFill>
              </a:rPr>
              <a:t>framework, and eventually bringing it through the production process</a:t>
            </a:r>
          </a:p>
        </p:txBody>
      </p:sp>
    </p:spTree>
    <p:extLst>
      <p:ext uri="{BB962C8B-B14F-4D97-AF65-F5344CB8AC3E}">
        <p14:creationId xmlns:p14="http://schemas.microsoft.com/office/powerpoint/2010/main" val="52238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291"/>
            <a:ext cx="8761413" cy="1316181"/>
          </a:xfrm>
        </p:spPr>
        <p:txBody>
          <a:bodyPr/>
          <a:lstStyle/>
          <a:p>
            <a:pPr algn="ctr"/>
            <a:r>
              <a:rPr lang="en-IN" b="1" dirty="0">
                <a:solidFill>
                  <a:srgbClr val="FFFF00"/>
                </a:solidFill>
              </a:rPr>
              <a:t>Understanding the Business Problem</a:t>
            </a:r>
          </a:p>
        </p:txBody>
      </p:sp>
      <p:sp>
        <p:nvSpPr>
          <p:cNvPr id="3" name="Content Placeholder 2"/>
          <p:cNvSpPr>
            <a:spLocks noGrp="1"/>
          </p:cNvSpPr>
          <p:nvPr>
            <p:ph idx="1"/>
          </p:nvPr>
        </p:nvSpPr>
        <p:spPr>
          <a:xfrm>
            <a:off x="498764" y="2396836"/>
            <a:ext cx="11222181" cy="4350328"/>
          </a:xfrm>
          <a:solidFill>
            <a:schemeClr val="accent1">
              <a:lumMod val="50000"/>
            </a:schemeClr>
          </a:solidFill>
        </p:spPr>
        <p:txBody>
          <a:bodyPr>
            <a:normAutofit/>
          </a:bodyPr>
          <a:lstStyle/>
          <a:p>
            <a:pPr lvl="0">
              <a:lnSpc>
                <a:spcPct val="150000"/>
              </a:lnSpc>
            </a:pPr>
            <a:r>
              <a:rPr lang="en-IN" sz="2800" dirty="0">
                <a:solidFill>
                  <a:srgbClr val="FFFF00"/>
                </a:solidFill>
                <a:latin typeface="Times New Roman" panose="02020603050405020304" pitchFamily="18" charset="0"/>
                <a:cs typeface="Times New Roman" panose="02020603050405020304" pitchFamily="18" charset="0"/>
              </a:rPr>
              <a:t>Understand the business problem that the client is facing</a:t>
            </a:r>
          </a:p>
          <a:p>
            <a:pPr lvl="0" algn="just">
              <a:lnSpc>
                <a:spcPct val="150000"/>
              </a:lnSpc>
            </a:pPr>
            <a:r>
              <a:rPr lang="en-IN" sz="2800" dirty="0">
                <a:solidFill>
                  <a:srgbClr val="FFFF00"/>
                </a:solidFill>
                <a:latin typeface="Times New Roman" panose="02020603050405020304" pitchFamily="18" charset="0"/>
                <a:cs typeface="Times New Roman" panose="02020603050405020304" pitchFamily="18" charset="0"/>
              </a:rPr>
              <a:t>Take consultation from domain experts and understand the underlying problems that are present in the system</a:t>
            </a:r>
          </a:p>
          <a:p>
            <a:pPr lvl="0" algn="just">
              <a:lnSpc>
                <a:spcPct val="150000"/>
              </a:lnSpc>
            </a:pPr>
            <a:r>
              <a:rPr lang="en-IN" sz="2800" dirty="0">
                <a:solidFill>
                  <a:srgbClr val="FFFF00"/>
                </a:solidFill>
                <a:latin typeface="Times New Roman" panose="02020603050405020304" pitchFamily="18" charset="0"/>
                <a:cs typeface="Times New Roman" panose="02020603050405020304" pitchFamily="18" charset="0"/>
              </a:rPr>
              <a:t>A Business Analyst is generally responsible for gathering the required details from the client and forwarding the data to the data scientist team for further speculation</a:t>
            </a:r>
          </a:p>
        </p:txBody>
      </p:sp>
    </p:spTree>
    <p:extLst>
      <p:ext uri="{BB962C8B-B14F-4D97-AF65-F5344CB8AC3E}">
        <p14:creationId xmlns:p14="http://schemas.microsoft.com/office/powerpoint/2010/main" val="9841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291"/>
            <a:ext cx="8761413" cy="1316181"/>
          </a:xfrm>
        </p:spPr>
        <p:txBody>
          <a:bodyPr/>
          <a:lstStyle/>
          <a:p>
            <a:pPr algn="ctr"/>
            <a:r>
              <a:rPr lang="en-IN" b="1" dirty="0">
                <a:solidFill>
                  <a:srgbClr val="FFFF00"/>
                </a:solidFill>
              </a:rPr>
              <a:t>Data Collection</a:t>
            </a:r>
          </a:p>
        </p:txBody>
      </p:sp>
      <p:sp>
        <p:nvSpPr>
          <p:cNvPr id="3" name="Content Placeholder 2"/>
          <p:cNvSpPr>
            <a:spLocks noGrp="1"/>
          </p:cNvSpPr>
          <p:nvPr>
            <p:ph idx="1"/>
          </p:nvPr>
        </p:nvSpPr>
        <p:spPr>
          <a:xfrm>
            <a:off x="498764" y="2396836"/>
            <a:ext cx="11222181" cy="4350328"/>
          </a:xfrm>
          <a:solidFill>
            <a:schemeClr val="accent1">
              <a:lumMod val="50000"/>
            </a:schemeClr>
          </a:solidFill>
        </p:spPr>
        <p:txBody>
          <a:bodyPr>
            <a:noAutofit/>
          </a:bodyPr>
          <a:lstStyle/>
          <a:p>
            <a:pPr lvl="0" algn="just">
              <a:lnSpc>
                <a:spcPct val="150000"/>
              </a:lnSpc>
            </a:pPr>
            <a:r>
              <a:rPr lang="en-IN" sz="2500" dirty="0">
                <a:solidFill>
                  <a:srgbClr val="FFFF00"/>
                </a:solidFill>
                <a:latin typeface="Times New Roman" panose="02020603050405020304" pitchFamily="18" charset="0"/>
                <a:cs typeface="Times New Roman" panose="02020603050405020304" pitchFamily="18" charset="0"/>
              </a:rPr>
              <a:t>Collect relevant data to break the problem into small components</a:t>
            </a:r>
          </a:p>
          <a:p>
            <a:pPr lvl="0" algn="just">
              <a:lnSpc>
                <a:spcPct val="150000"/>
              </a:lnSpc>
            </a:pPr>
            <a:r>
              <a:rPr lang="en-IN" sz="2500" dirty="0">
                <a:solidFill>
                  <a:srgbClr val="FFFF00"/>
                </a:solidFill>
                <a:latin typeface="Times New Roman" panose="02020603050405020304" pitchFamily="18" charset="0"/>
                <a:cs typeface="Times New Roman" panose="02020603050405020304" pitchFamily="18" charset="0"/>
              </a:rPr>
              <a:t>The data science project starts with the identification of various data sources, which may include web server logs, social media posts, data from digital libraries such as the US Census datasets, data accessed through sources on the internet via APIs, web scraping, or information that is already present in an excel spreadsheet</a:t>
            </a:r>
          </a:p>
          <a:p>
            <a:pPr lvl="0" algn="just">
              <a:lnSpc>
                <a:spcPct val="150000"/>
              </a:lnSpc>
            </a:pPr>
            <a:r>
              <a:rPr lang="en-IN" sz="2500" dirty="0">
                <a:solidFill>
                  <a:srgbClr val="FFFF00"/>
                </a:solidFill>
                <a:latin typeface="Times New Roman" panose="02020603050405020304" pitchFamily="18" charset="0"/>
                <a:cs typeface="Times New Roman" panose="02020603050405020304" pitchFamily="18" charset="0"/>
              </a:rPr>
              <a:t>The data analyst team is responsible for gathering the data</a:t>
            </a:r>
          </a:p>
        </p:txBody>
      </p:sp>
    </p:spTree>
    <p:extLst>
      <p:ext uri="{BB962C8B-B14F-4D97-AF65-F5344CB8AC3E}">
        <p14:creationId xmlns:p14="http://schemas.microsoft.com/office/powerpoint/2010/main" val="344542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Slice</Template>
  <TotalTime>3386</TotalTime>
  <Words>1087</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Source Sans Pro</vt:lpstr>
      <vt:lpstr>Times New Roman</vt:lpstr>
      <vt:lpstr>Wingdings</vt:lpstr>
      <vt:lpstr>Wingdings 3</vt:lpstr>
      <vt:lpstr>Ion Boardroom</vt:lpstr>
      <vt:lpstr>Why we are talking about Data Science?</vt:lpstr>
      <vt:lpstr>What is Data Science?</vt:lpstr>
      <vt:lpstr>Life Cycle of Data Science projects</vt:lpstr>
      <vt:lpstr>Data Science Process flow</vt:lpstr>
      <vt:lpstr>PowerPoint Presentation</vt:lpstr>
      <vt:lpstr>Who Are Involved in The Projects</vt:lpstr>
      <vt:lpstr>Data Science Roles</vt:lpstr>
      <vt:lpstr>Understanding the Business Problem</vt:lpstr>
      <vt:lpstr>Data Collection</vt:lpstr>
      <vt:lpstr>Obtaining Data collect and obtain the data we need</vt:lpstr>
      <vt:lpstr>Data Preparation</vt:lpstr>
      <vt:lpstr>Scrubbing Data Clean and filter the data</vt:lpstr>
      <vt:lpstr>Exploring Data Inspect the data and all its properties</vt:lpstr>
      <vt:lpstr>Data Modelling</vt:lpstr>
      <vt:lpstr>Modelling Data Reduce the dimensionality of your data set</vt:lpstr>
      <vt:lpstr>Model Deployment</vt:lpstr>
      <vt:lpstr>Interpreting Data Presentation of your data</vt:lpstr>
      <vt:lpstr>Understanding the Applications of Data Science</vt:lpstr>
      <vt:lpstr>Different  PROJECT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DATA SCIENCE INDUSTRIES AND THE DIFFERENT CATEGORY OF DATA SCIENCE PROJECTS</dc:title>
  <dc:creator>DELL</dc:creator>
  <cp:lastModifiedBy>Admin</cp:lastModifiedBy>
  <cp:revision>23</cp:revision>
  <dcterms:created xsi:type="dcterms:W3CDTF">2022-01-18T08:29:17Z</dcterms:created>
  <dcterms:modified xsi:type="dcterms:W3CDTF">2025-01-26T20:30:14Z</dcterms:modified>
</cp:coreProperties>
</file>