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</p:sldMasterIdLst>
  <p:sldIdLst>
    <p:sldId id="256" r:id="rId5"/>
    <p:sldId id="278" r:id="rId6"/>
    <p:sldId id="279" r:id="rId7"/>
    <p:sldId id="257" r:id="rId8"/>
    <p:sldId id="258" r:id="rId9"/>
    <p:sldId id="259" r:id="rId10"/>
    <p:sldId id="260" r:id="rId11"/>
    <p:sldId id="264" r:id="rId12"/>
    <p:sldId id="274" r:id="rId13"/>
    <p:sldId id="261" r:id="rId14"/>
    <p:sldId id="281" r:id="rId15"/>
    <p:sldId id="269" r:id="rId16"/>
    <p:sldId id="280" r:id="rId17"/>
    <p:sldId id="282" r:id="rId18"/>
    <p:sldId id="283" r:id="rId19"/>
    <p:sldId id="270" r:id="rId20"/>
    <p:sldId id="286" r:id="rId21"/>
    <p:sldId id="288" r:id="rId22"/>
    <p:sldId id="287" r:id="rId23"/>
    <p:sldId id="289" r:id="rId24"/>
    <p:sldId id="271" r:id="rId25"/>
    <p:sldId id="29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581" autoAdjust="0"/>
  </p:normalViewPr>
  <p:slideViewPr>
    <p:cSldViewPr snapToGrid="0">
      <p:cViewPr>
        <p:scale>
          <a:sx n="75" d="100"/>
          <a:sy n="75" d="100"/>
        </p:scale>
        <p:origin x="1272" y="3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65CF8-A99C-63A3-EB6C-58E6068AA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76ADA-647B-E9E6-7E87-87B97AC99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880A3-3326-9869-E0D8-E3A05B644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91F1A-D970-0AB3-F557-B78837DF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156F3-9A00-E27F-F96F-7D606251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1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F824-3379-8981-579B-26385996E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AF919-AD30-FCA5-C07B-6DDA550CB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07E90-7D37-C026-D8F4-ACD3910F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4828D-EF73-1437-6889-5C7630F6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19557-FEFC-8E5D-569B-B57BC6C8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1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2C4EE7-7B45-9A4E-D28D-3B6F434BF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B090D-4CF2-F27E-92DE-B20A98E40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B7E06-1F7A-2829-3792-27E4AC5D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BB41D-A021-A51B-263B-3F0AF3B02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C0F5A-9FD9-C7CC-8D97-4DD2CA73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9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6E3A-A84B-1F23-D191-6F49B645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789D0-4FE4-4C2F-C1E5-E5E1326B8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64858-C819-077B-9AC8-99CB14D4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49972-0DE5-B4A9-75DC-222AA884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FFEED-8C1C-2ECB-8314-4ADD0789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4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BAEB-881D-B339-BA9F-943729B1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2EFC9-FE7B-52C9-A9A9-611A8AC17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39ED6-6738-8C68-E782-7C042AEF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31ACF-8F40-9328-80F7-04A8CF97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A726E-FD61-8EC4-796D-E230C9A4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3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93B2-CC73-3FEB-7094-36EAAA52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00DF7-244A-48AD-45E8-56953B79A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6CA4F-CDBC-2254-8E8D-16F9E209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11834-FF17-B8C6-85B9-5C44922F5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DF200-410D-B49C-B4FD-38F4B1C60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A87A7-371F-FBDB-6114-B573FC97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6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EDD6-65ED-F0A9-BA14-D0578F86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70624-CB9F-03B4-3526-2BB64D94B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28C7B-7B4A-636F-76DC-FDBB9811D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DD77E-39DB-3006-DD4C-35E934154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525C46-7F09-E640-7B70-770A3FE61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0B203-4CA8-325D-5720-5E7D37D8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F936B0-B187-8BF6-57A3-7B78EF7EF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F8AFB-0174-4578-D6A0-8EAD81FB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4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C30B-F07B-4CD5-F9BE-5E1CEF20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9357AF-7353-41EC-462B-6F8EE7A0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FED5E-17B3-9A63-2D79-81CD468C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A4E7D-8B1D-9E73-CDBC-FC7F3883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8073C-C64B-1082-573B-92036AF1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C9A533-5F94-1082-94D9-22E66FD5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EB5F8-3767-24F7-3776-3769C72C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7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1C4A-4BAC-2F6D-41CC-CF133AF15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70556-F883-15BC-4CE0-08D9B988E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5D533-43EF-AFE0-CB99-9E583A0D3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D81A1-0613-9726-0C2C-FDCD09460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738DE-BB39-4425-6B71-19486328E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BF46E-1BDB-81B0-8C4E-C9A0C481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7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1246-108E-F5EB-ADDA-E1AF38CC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055955-5324-45CB-E09F-03BCCCA53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2E741-1485-40EA-790F-0522D2F48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8D01D-1171-EAEF-FB49-CF04BB8B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F6543-08F2-C8CF-9616-2F43E8A7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02ACF-0E6D-364B-75DB-95B2D24F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4EE909-2792-BCB0-3F80-78EA98114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A0A0B-AACB-49AF-EEBD-BEF17FF03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E962-5C9F-D7AE-A2C3-1EFA8C8CE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374C5-B06B-015D-B251-F4A578221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6C244-0775-A995-E727-211ADAD15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necadastre.gov/AIS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812A9-F601-4B96-FB08-626038B50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8610" y="468198"/>
            <a:ext cx="5334000" cy="1021237"/>
          </a:xfrm>
        </p:spPr>
        <p:txBody>
          <a:bodyPr>
            <a:normAutofit/>
          </a:bodyPr>
          <a:lstStyle/>
          <a:p>
            <a:r>
              <a:rPr lang="en-US" sz="4400" b="1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1B727-98DF-6138-2F82-8FE646F35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1560" y="1766527"/>
            <a:ext cx="6285322" cy="31448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Project 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Vessel Trajectory Prediction Models for Marine Traffic Control near Beaumont-Port Arthur Ports, TX</a:t>
            </a:r>
          </a:p>
          <a:p>
            <a:endParaRPr lang="en-US" b="1" dirty="0">
              <a:ea typeface="+mn-lt"/>
              <a:cs typeface="+mn-lt"/>
            </a:endParaRPr>
          </a:p>
          <a:p>
            <a:endParaRPr lang="en-US" b="1" dirty="0">
              <a:ea typeface="+mn-lt"/>
              <a:cs typeface="+mn-lt"/>
            </a:endParaRPr>
          </a:p>
          <a:p>
            <a:endParaRPr lang="en-US" b="1" dirty="0">
              <a:ea typeface="+mn-lt"/>
              <a:cs typeface="+mn-lt"/>
            </a:endParaRPr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FA0AF3-F169-C179-9073-AC959AB123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71" r="22905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B97A9EAB-8048-9A2A-137F-E5B935F3B66E}"/>
              </a:ext>
            </a:extLst>
          </p:cNvPr>
          <p:cNvSpPr txBox="1">
            <a:spLocks/>
          </p:cNvSpPr>
          <p:nvPr/>
        </p:nvSpPr>
        <p:spPr>
          <a:xfrm>
            <a:off x="6751162" y="4911365"/>
            <a:ext cx="4839093" cy="16486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ea typeface="+mn-lt"/>
                <a:cs typeface="+mn-lt"/>
              </a:rPr>
              <a:t>Group Members:</a:t>
            </a:r>
          </a:p>
          <a:p>
            <a:r>
              <a:rPr lang="en-US" b="1" dirty="0">
                <a:ea typeface="+mn-lt"/>
                <a:cs typeface="+mn-lt"/>
              </a:rPr>
              <a:t>Kushum K C</a:t>
            </a:r>
          </a:p>
          <a:p>
            <a:r>
              <a:rPr lang="en-US" b="1" dirty="0" err="1">
                <a:ea typeface="+mn-lt"/>
                <a:cs typeface="+mn-lt"/>
              </a:rPr>
              <a:t>Rakshya</a:t>
            </a:r>
            <a:r>
              <a:rPr lang="en-US" b="1" dirty="0">
                <a:ea typeface="+mn-lt"/>
                <a:cs typeface="+mn-lt"/>
              </a:rPr>
              <a:t> Shrestha</a:t>
            </a:r>
          </a:p>
          <a:p>
            <a:r>
              <a:rPr lang="en-US" b="1" dirty="0" err="1">
                <a:ea typeface="+mn-lt"/>
                <a:cs typeface="+mn-lt"/>
              </a:rPr>
              <a:t>Zaki</a:t>
            </a:r>
            <a:r>
              <a:rPr lang="en-US" b="1" dirty="0">
                <a:ea typeface="+mn-lt"/>
                <a:cs typeface="+mn-lt"/>
              </a:rPr>
              <a:t> Ahmed Choudhury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40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0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12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010" y="-18660"/>
            <a:ext cx="4902679" cy="466700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14">
            <a:extLst>
              <a:ext uri="{FF2B5EF4-FFF2-40B4-BE49-F238E27FC236}">
                <a16:creationId xmlns:a16="http://schemas.microsoft.com/office/drawing/2014/main" id="{4DCEC70C-9F4B-4A73-B4BD-AE50AD617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010" y="-18660"/>
            <a:ext cx="4902679" cy="466700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16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955" y="-18660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0B073-DC22-9FDB-C235-70CD12140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7477" y="306277"/>
            <a:ext cx="4024032" cy="2885715"/>
          </a:xfrm>
        </p:spPr>
        <p:txBody>
          <a:bodyPr>
            <a:normAutofit/>
          </a:bodyPr>
          <a:lstStyle/>
          <a:p>
            <a:r>
              <a:rPr lang="en-US" sz="4600">
                <a:solidFill>
                  <a:schemeClr val="bg1"/>
                </a:solidFill>
              </a:rPr>
              <a:t>Multicollinearity Check</a:t>
            </a:r>
          </a:p>
        </p:txBody>
      </p:sp>
      <p:sp>
        <p:nvSpPr>
          <p:cNvPr id="4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5744" y="619036"/>
            <a:ext cx="857067" cy="8570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" name="Graphic 212">
            <a:extLst>
              <a:ext uri="{FF2B5EF4-FFF2-40B4-BE49-F238E27FC236}">
                <a16:creationId xmlns:a16="http://schemas.microsoft.com/office/drawing/2014/main" id="{4D525A72-77E7-4E14-BEE2-FC3A19EC4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5744" y="619036"/>
            <a:ext cx="857067" cy="8570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840D73-27AB-2043-369C-CDA55CA38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365" y="3020511"/>
            <a:ext cx="3083023" cy="1990751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DA31323F-03C2-4114-B2CC-79931D22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6412" y="1675422"/>
            <a:ext cx="4680928" cy="468092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8EBCA3-8AAD-4596-8EBF-43A43542F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6412" y="1675422"/>
            <a:ext cx="4680928" cy="4680928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49330" y="222739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9457709F-7F08-4A4A-9DB7-1AFB3FCF0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43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94AB-C835-0655-68EA-FCE914F77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1007"/>
            <a:ext cx="9144000" cy="1655763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Dataset and Training/Testing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48CAF-75B8-B2DF-DD42-80A275E2C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46770"/>
            <a:ext cx="9144000" cy="301103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Final dataset contains total: 6,54,879</a:t>
            </a:r>
          </a:p>
          <a:p>
            <a:r>
              <a:rPr lang="en-US" dirty="0"/>
              <a:t>Testing data: 1,30976 (20% of the dataset)</a:t>
            </a:r>
          </a:p>
          <a:p>
            <a:r>
              <a:rPr lang="en-US" dirty="0"/>
              <a:t>Training dataset: 5,23,903 (80% of the dataset)</a:t>
            </a:r>
          </a:p>
        </p:txBody>
      </p:sp>
    </p:spTree>
    <p:extLst>
      <p:ext uri="{BB962C8B-B14F-4D97-AF65-F5344CB8AC3E}">
        <p14:creationId xmlns:p14="http://schemas.microsoft.com/office/powerpoint/2010/main" val="144132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5BEF-DF3A-65CA-1564-5EA9F7402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648" y="234083"/>
            <a:ext cx="9144000" cy="810706"/>
          </a:xfrm>
        </p:spPr>
        <p:txBody>
          <a:bodyPr>
            <a:normAutofit fontScale="90000"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4D9AE-A0E6-D6B2-F818-0D801446D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9241" y="1121790"/>
            <a:ext cx="4995576" cy="3653013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Variables X:</a:t>
            </a:r>
          </a:p>
          <a:p>
            <a:pPr algn="l"/>
            <a:r>
              <a:rPr lang="en-US" dirty="0"/>
              <a:t>	2. LAT</a:t>
            </a:r>
          </a:p>
          <a:p>
            <a:pPr algn="l"/>
            <a:r>
              <a:rPr lang="en-US" dirty="0"/>
              <a:t>	4. COG</a:t>
            </a:r>
          </a:p>
          <a:p>
            <a:pPr algn="l"/>
            <a:r>
              <a:rPr lang="en-US" dirty="0"/>
              <a:t>	6. Heading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Separate models for Y_LAT and Y_LON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Result Comparison with </a:t>
            </a:r>
            <a:r>
              <a:rPr lang="en-US" dirty="0" err="1"/>
              <a:t>LAT_shift</a:t>
            </a:r>
            <a:r>
              <a:rPr lang="en-US" dirty="0"/>
              <a:t> and </a:t>
            </a:r>
            <a:r>
              <a:rPr lang="en-US" dirty="0" err="1"/>
              <a:t>LON_shift</a:t>
            </a:r>
            <a:r>
              <a:rPr lang="en-US" dirty="0"/>
              <a:t> respectively.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60257-479A-EAE5-B491-5BC97CB8F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185" y="1356886"/>
            <a:ext cx="5697190" cy="37838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F52C7D-5FA8-CC03-BE23-9C1DB5D62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042" y="5009900"/>
            <a:ext cx="3438478" cy="145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43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FC783-4AA6-3043-74A4-D19EB466C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670218"/>
            <a:ext cx="10909640" cy="1065836"/>
          </a:xfrm>
        </p:spPr>
        <p:txBody>
          <a:bodyPr anchor="ctr">
            <a:normAutofit/>
          </a:bodyPr>
          <a:lstStyle/>
          <a:p>
            <a:r>
              <a:rPr lang="en-US" sz="6600" dirty="0"/>
              <a:t>Model for Latitude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02E15-DF4F-6DF6-943E-93459D4B1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5871" y="5720436"/>
            <a:ext cx="2354576" cy="552659"/>
          </a:xfrm>
        </p:spPr>
        <p:txBody>
          <a:bodyPr anchor="ctr">
            <a:normAutofit/>
          </a:bodyPr>
          <a:lstStyle/>
          <a:p>
            <a:r>
              <a:rPr lang="en-US" sz="1800" b="1" dirty="0"/>
              <a:t>Residual Plot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B184D2-81D5-7D3F-C665-B30FD8A11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3132626"/>
            <a:ext cx="3758184" cy="25743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159562-BA04-FFCA-79B6-14FE7D4FB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908" y="3151417"/>
            <a:ext cx="3758184" cy="25367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AE21BE-A6A1-7884-E4D6-14B2E8687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208" y="3165511"/>
            <a:ext cx="3758184" cy="2508587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550729BC-68B5-D868-B57A-C458B079E5BD}"/>
              </a:ext>
            </a:extLst>
          </p:cNvPr>
          <p:cNvSpPr txBox="1">
            <a:spLocks/>
          </p:cNvSpPr>
          <p:nvPr/>
        </p:nvSpPr>
        <p:spPr>
          <a:xfrm>
            <a:off x="9040132" y="5674098"/>
            <a:ext cx="2354576" cy="55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Observed VS Predicted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941CB3D-2483-71A0-8458-EE9CDCBC382C}"/>
              </a:ext>
            </a:extLst>
          </p:cNvPr>
          <p:cNvSpPr txBox="1">
            <a:spLocks/>
          </p:cNvSpPr>
          <p:nvPr/>
        </p:nvSpPr>
        <p:spPr>
          <a:xfrm>
            <a:off x="1153913" y="5729831"/>
            <a:ext cx="2354576" cy="55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Normality Test</a:t>
            </a:r>
          </a:p>
        </p:txBody>
      </p:sp>
    </p:spTree>
    <p:extLst>
      <p:ext uri="{BB962C8B-B14F-4D97-AF65-F5344CB8AC3E}">
        <p14:creationId xmlns:p14="http://schemas.microsoft.com/office/powerpoint/2010/main" val="2024360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24114-AE7E-A0DF-6D5C-3D847B2D1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51" y="433545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Model for Latitude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F5714-5713-D4EC-042A-69681D944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4278" y="1645723"/>
            <a:ext cx="9144000" cy="42000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78D5BC"/>
                </a:solidFill>
              </a:rPr>
              <a:t>Contingency Table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B9962C7-37B2-F525-8FB6-50D720815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720" y="2248060"/>
            <a:ext cx="5365955" cy="399763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9C9D273-EF0A-A3EF-BC1B-542FE1F16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36" y="2347455"/>
            <a:ext cx="5384022" cy="3997637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CFB6E093-8FD0-DC26-814F-04DC770BD615}"/>
              </a:ext>
            </a:extLst>
          </p:cNvPr>
          <p:cNvSpPr txBox="1">
            <a:spLocks/>
          </p:cNvSpPr>
          <p:nvPr/>
        </p:nvSpPr>
        <p:spPr>
          <a:xfrm>
            <a:off x="8054026" y="6254436"/>
            <a:ext cx="2354576" cy="55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Testing data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4FE94B8-CDB5-B9BA-F3A7-88D84399D23D}"/>
              </a:ext>
            </a:extLst>
          </p:cNvPr>
          <p:cNvSpPr txBox="1">
            <a:spLocks/>
          </p:cNvSpPr>
          <p:nvPr/>
        </p:nvSpPr>
        <p:spPr>
          <a:xfrm>
            <a:off x="1783400" y="6305341"/>
            <a:ext cx="2354576" cy="55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Training Data</a:t>
            </a:r>
          </a:p>
        </p:txBody>
      </p:sp>
    </p:spTree>
    <p:extLst>
      <p:ext uri="{BB962C8B-B14F-4D97-AF65-F5344CB8AC3E}">
        <p14:creationId xmlns:p14="http://schemas.microsoft.com/office/powerpoint/2010/main" val="16530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484DC-7899-01BF-A439-46C534465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122362"/>
            <a:ext cx="3308130" cy="248711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Model for Longitude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91133-5114-8D3E-C046-4F4F085AB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47453"/>
            <a:ext cx="3308131" cy="1659085"/>
          </a:xfrm>
        </p:spPr>
        <p:txBody>
          <a:bodyPr>
            <a:normAutofit/>
          </a:bodyPr>
          <a:lstStyle/>
          <a:p>
            <a:pPr algn="l"/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99E8A-C3C0-AFA8-952C-7FBAB77DCF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-9180" r="1" b="-121"/>
          <a:stretch/>
        </p:blipFill>
        <p:spPr>
          <a:xfrm>
            <a:off x="5320995" y="-337216"/>
            <a:ext cx="6274295" cy="40813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9BC55F-D00D-2117-CCDC-DA4D4DB786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20" b="4"/>
          <a:stretch/>
        </p:blipFill>
        <p:spPr>
          <a:xfrm>
            <a:off x="4709511" y="3747453"/>
            <a:ext cx="3671172" cy="29029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85395F-73AA-8830-AE4D-24206D864E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046" b="-4"/>
          <a:stretch/>
        </p:blipFill>
        <p:spPr>
          <a:xfrm>
            <a:off x="8520829" y="3847935"/>
            <a:ext cx="3671171" cy="290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63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226C-C14A-A34E-89B4-87F1DC467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5737"/>
            <a:ext cx="9144000" cy="66873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model: 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F23E-4301-E391-A9CA-3252470DF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901" y="2373771"/>
            <a:ext cx="9920140" cy="4251489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3 Parameter Model</a:t>
            </a:r>
          </a:p>
          <a:p>
            <a:pPr marL="1149350" indent="-457200" algn="l">
              <a:buFont typeface="+mj-lt"/>
              <a:buAutoNum type="arabicPeriod"/>
            </a:pPr>
            <a:r>
              <a:rPr lang="en-US" dirty="0"/>
              <a:t>Latitude </a:t>
            </a:r>
          </a:p>
          <a:p>
            <a:pPr marL="1149350" indent="-457200" algn="l">
              <a:buFont typeface="+mj-lt"/>
              <a:buAutoNum type="arabicPeriod"/>
            </a:pPr>
            <a:r>
              <a:rPr lang="en-US" dirty="0"/>
              <a:t>COG and </a:t>
            </a:r>
          </a:p>
          <a:p>
            <a:pPr marL="1149350" indent="-457200" algn="l">
              <a:buFont typeface="+mj-lt"/>
              <a:buAutoNum type="arabicPeriod"/>
            </a:pPr>
            <a:r>
              <a:rPr lang="en-US" dirty="0"/>
              <a:t>Length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2F1CD-1CB7-6C12-801C-E15AEEDF8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681" y="1611105"/>
            <a:ext cx="6046940" cy="428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78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8B9AC7-0955-D08A-EE55-C9E2E1A24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91" y="1759597"/>
            <a:ext cx="4488007" cy="3338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215EB7-29F7-4DB0-39E6-C893F3022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902" y="1870446"/>
            <a:ext cx="4488007" cy="333118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B2A509C4-38CD-D3B7-1F4E-8AD9B0783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65137"/>
            <a:ext cx="9144000" cy="420001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/>
              <a:t>Contingency Table</a:t>
            </a:r>
          </a:p>
        </p:txBody>
      </p:sp>
    </p:spTree>
    <p:extLst>
      <p:ext uri="{BB962C8B-B14F-4D97-AF65-F5344CB8AC3E}">
        <p14:creationId xmlns:p14="http://schemas.microsoft.com/office/powerpoint/2010/main" val="872798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E9B69F-972A-3483-A5B5-FAB880C6E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Logistic Regression: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LATITUDE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16031B-6D91-2F90-4436-447F7569E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01" y="4879631"/>
            <a:ext cx="2962107" cy="7058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B4D7F6-605E-0B26-BFF5-FDF6BA3C5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629" y="109446"/>
            <a:ext cx="3747538" cy="27670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F00A07-2FC6-035B-FF11-8D01F7C98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629" y="3402813"/>
            <a:ext cx="3947003" cy="29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09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E9B69F-972A-3483-A5B5-FAB880C6E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Logistic Regression: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LONGITUDE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E56FCD9-F372-CE90-0333-4A88E19F8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72" y="304879"/>
            <a:ext cx="3116500" cy="21033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BF6E740-878B-549A-6DBF-39B0D82A9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708" y="3595735"/>
            <a:ext cx="3750423" cy="278602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687435F-97EB-F777-C887-11B6DEDD6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22" y="5235262"/>
            <a:ext cx="3198466" cy="77731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6ED6B5E-1C42-008E-8EAD-AE26BA290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090" y="304879"/>
            <a:ext cx="3750423" cy="278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646AA-A027-5C26-0476-E5B64CDB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Map of Texas Ports</a:t>
            </a:r>
            <a:endParaRPr lang="en-US" dirty="0"/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CB0389A3-40E2-F526-E737-C2AA3A26F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278" y="1803281"/>
            <a:ext cx="3402163" cy="4351338"/>
          </a:xfr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EEE0D393-C93C-A95B-10BC-91DAC9348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663" y="1897918"/>
            <a:ext cx="4281577" cy="416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1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99E02-7E16-7FDD-600F-1BCC8EE0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ROC Curve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46A1B0-EEA5-135E-BCA7-29559BBC7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26"/>
          <a:stretch/>
        </p:blipFill>
        <p:spPr>
          <a:xfrm>
            <a:off x="4502428" y="1103971"/>
            <a:ext cx="7225748" cy="479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45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84C9B-8625-23D1-5E85-E4CB9A59A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8449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Closing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9A527-8E7E-056E-24EF-3156ECCB6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07580"/>
            <a:ext cx="9144000" cy="429322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Logistic Regression Model and Linear Regression Model were used to predict direction of trajectory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Latitude and Longitude for T</a:t>
            </a:r>
            <a:r>
              <a:rPr lang="en-US" sz="2800" baseline="-25000" dirty="0"/>
              <a:t>i+1 </a:t>
            </a:r>
            <a:r>
              <a:rPr lang="en-US" sz="2800" dirty="0"/>
              <a:t>are accurately predicted by using Latitude and Longitude for time </a:t>
            </a:r>
            <a:r>
              <a:rPr lang="en-US" sz="2800" dirty="0" err="1"/>
              <a:t>T</a:t>
            </a:r>
            <a:r>
              <a:rPr lang="en-US" sz="2800" baseline="-25000" dirty="0" err="1"/>
              <a:t>i</a:t>
            </a:r>
            <a:r>
              <a:rPr lang="en-US" sz="28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Longitude Prediction using Logistic Regression ROC curve gave an </a:t>
            </a:r>
            <a:r>
              <a:rPr lang="en-US" sz="2800" dirty="0" err="1"/>
              <a:t>auc</a:t>
            </a:r>
            <a:r>
              <a:rPr lang="en-US" sz="2800" dirty="0"/>
              <a:t> score of 0.96.</a:t>
            </a:r>
          </a:p>
        </p:txBody>
      </p:sp>
    </p:spTree>
    <p:extLst>
      <p:ext uri="{BB962C8B-B14F-4D97-AF65-F5344CB8AC3E}">
        <p14:creationId xmlns:p14="http://schemas.microsoft.com/office/powerpoint/2010/main" val="4094881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6A40-3FC1-EED7-A444-700ED8D0B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6429" y="1010850"/>
            <a:ext cx="7813288" cy="717589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F5670-1730-173B-A44E-A1FE50512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28439"/>
            <a:ext cx="9144000" cy="465005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Collection: for UTM zone 15</a:t>
            </a:r>
          </a:p>
          <a:p>
            <a:pPr marL="1025525" indent="-1025525" algn="l"/>
            <a:r>
              <a:rPr lang="en-US" b="0" i="0" dirty="0">
                <a:effectLst/>
                <a:latin typeface="-apple-system"/>
                <a:hlinkClick r:id="rId2" tooltip="https://marinecadastre.gov/ais/"/>
              </a:rPr>
              <a:t>https://marinecadastre.gov/AIS/</a:t>
            </a:r>
            <a:endParaRPr lang="en-US" b="0" i="0" dirty="0">
              <a:effectLst/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Papers for Literature Review: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</a:rPr>
              <a:t>Burger, C.N., W. Kleynhans, and T.L. Grobler, </a:t>
            </a:r>
            <a:r>
              <a:rPr lang="en-US" sz="1800" i="1" dirty="0">
                <a:latin typeface="Calibri" panose="020F0502020204030204" pitchFamily="34" charset="0"/>
              </a:rPr>
              <a:t>Extended linear regression model for vessel trajectory prediction with a-priori AIS information. Geo-spatial Information Science, 2022: p. 1-19.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bri" panose="020F0502020204030204" pitchFamily="34" charset="0"/>
              </a:rPr>
              <a:t>Valsamis</a:t>
            </a:r>
            <a:r>
              <a:rPr lang="en-US" sz="1800" dirty="0">
                <a:latin typeface="Calibri" panose="020F0502020204030204" pitchFamily="34" charset="0"/>
              </a:rPr>
              <a:t>, A., K. </a:t>
            </a:r>
            <a:r>
              <a:rPr lang="en-US" sz="1800" dirty="0" err="1">
                <a:latin typeface="Calibri" panose="020F0502020204030204" pitchFamily="34" charset="0"/>
              </a:rPr>
              <a:t>Tserpes</a:t>
            </a:r>
            <a:r>
              <a:rPr lang="en-US" sz="1800" dirty="0">
                <a:latin typeface="Calibri" panose="020F0502020204030204" pitchFamily="34" charset="0"/>
              </a:rPr>
              <a:t>, D. Zissis, D. Anagnostopoulos, and T. </a:t>
            </a:r>
            <a:r>
              <a:rPr lang="en-US" sz="1800" dirty="0" err="1">
                <a:latin typeface="Calibri" panose="020F0502020204030204" pitchFamily="34" charset="0"/>
              </a:rPr>
              <a:t>Varvarigou</a:t>
            </a:r>
            <a:r>
              <a:rPr lang="en-US" sz="1800" dirty="0">
                <a:latin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</a:rPr>
              <a:t>Employing traditional machine learning algorithms for big data streams analysis: The case of object trajectory prediction. Journal of Systems and Software, 2017. </a:t>
            </a:r>
            <a:r>
              <a:rPr lang="en-US" sz="1800" b="1" i="1" dirty="0">
                <a:latin typeface="Calibri" panose="020F0502020204030204" pitchFamily="34" charset="0"/>
              </a:rPr>
              <a:t>127: p. 249-257.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>
                <a:latin typeface="Calibri" panose="020F0502020204030204" pitchFamily="34" charset="0"/>
              </a:rPr>
              <a:t>Burger</a:t>
            </a:r>
            <a:r>
              <a:rPr lang="en-US" sz="1800" dirty="0">
                <a:latin typeface="Calibri" panose="020F0502020204030204" pitchFamily="34" charset="0"/>
              </a:rPr>
              <a:t>, C.N., T.L. Grobler, and W. Kleynhans. </a:t>
            </a:r>
            <a:r>
              <a:rPr lang="en-US" sz="1800" i="1" dirty="0">
                <a:latin typeface="Calibri" panose="020F0502020204030204" pitchFamily="34" charset="0"/>
              </a:rPr>
              <a:t>Discrete </a:t>
            </a:r>
            <a:r>
              <a:rPr lang="en-US" sz="1800" i="1" dirty="0" err="1">
                <a:latin typeface="Calibri" panose="020F0502020204030204" pitchFamily="34" charset="0"/>
              </a:rPr>
              <a:t>kalman</a:t>
            </a:r>
            <a:r>
              <a:rPr lang="en-US" sz="1800" i="1" dirty="0">
                <a:latin typeface="Calibri" panose="020F0502020204030204" pitchFamily="34" charset="0"/>
              </a:rPr>
              <a:t> filter and linear regression comparison for vessel coordinate prediction. in 2020 21st IEEE International Conference on Mobile Data Management (MDM). 2020. IEEE.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11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ap&#10;&#10;Description automatically generated">
            <a:extLst>
              <a:ext uri="{FF2B5EF4-FFF2-40B4-BE49-F238E27FC236}">
                <a16:creationId xmlns:a16="http://schemas.microsoft.com/office/drawing/2014/main" id="{90E9BFAA-152F-C5E1-1F16-F2D3228E7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444" y="588347"/>
            <a:ext cx="5034366" cy="55620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74C11F-F0E1-16C0-0D9A-444A6AEEFF8E}"/>
              </a:ext>
            </a:extLst>
          </p:cNvPr>
          <p:cNvSpPr txBox="1"/>
          <p:nvPr/>
        </p:nvSpPr>
        <p:spPr>
          <a:xfrm>
            <a:off x="7465218" y="2095500"/>
            <a:ext cx="355401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Ships use the Sabine River, </a:t>
            </a:r>
            <a:r>
              <a:rPr lang="en-US" dirty="0">
                <a:ea typeface="+mn-lt"/>
                <a:cs typeface="+mn-lt"/>
              </a:rPr>
              <a:t>Port of Beaumont Channel</a:t>
            </a:r>
            <a:r>
              <a:rPr lang="en-US" dirty="0">
                <a:cs typeface="Calibri"/>
              </a:rPr>
              <a:t> &amp; the Sabine-Neches Waterway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AIS data filtered for the region between 27</a:t>
            </a:r>
            <a:r>
              <a:rPr lang="en-US" baseline="30000" dirty="0">
                <a:cs typeface="Calibri"/>
              </a:rPr>
              <a:t>o</a:t>
            </a:r>
            <a:r>
              <a:rPr lang="en-US" dirty="0">
                <a:cs typeface="Calibri"/>
              </a:rPr>
              <a:t>15' N to 30</a:t>
            </a:r>
            <a:r>
              <a:rPr lang="en-US" baseline="30000" dirty="0">
                <a:cs typeface="Calibri"/>
              </a:rPr>
              <a:t>o</a:t>
            </a:r>
            <a:r>
              <a:rPr lang="en-US" dirty="0">
                <a:cs typeface="Calibri"/>
              </a:rPr>
              <a:t>15</a:t>
            </a:r>
            <a:r>
              <a:rPr lang="en-US" dirty="0">
                <a:ea typeface="+mn-lt"/>
                <a:cs typeface="+mn-lt"/>
              </a:rPr>
              <a:t>' N latitude 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&amp; 92</a:t>
            </a:r>
            <a:r>
              <a:rPr lang="en-US" baseline="30000" dirty="0">
                <a:cs typeface="Calibri"/>
              </a:rPr>
              <a:t>o</a:t>
            </a:r>
            <a:r>
              <a:rPr lang="en-US" dirty="0">
                <a:cs typeface="Calibri"/>
              </a:rPr>
              <a:t>15</a:t>
            </a:r>
            <a:r>
              <a:rPr lang="en-US" dirty="0">
                <a:ea typeface="+mn-lt"/>
                <a:cs typeface="+mn-lt"/>
              </a:rPr>
              <a:t>' W to 95</a:t>
            </a:r>
            <a:r>
              <a:rPr lang="en-US" baseline="30000" dirty="0">
                <a:ea typeface="+mn-lt"/>
                <a:cs typeface="+mn-lt"/>
              </a:rPr>
              <a:t>o</a:t>
            </a:r>
            <a:r>
              <a:rPr lang="en-US" dirty="0">
                <a:ea typeface="+mn-lt"/>
                <a:cs typeface="+mn-lt"/>
              </a:rPr>
              <a:t>15</a:t>
            </a:r>
            <a:r>
              <a:rPr lang="en-US" dirty="0">
                <a:cs typeface="Calibri"/>
              </a:rPr>
              <a:t>' W longitude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197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C22F36-7139-91B1-3D3B-62338F681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1" y="723406"/>
            <a:ext cx="3234018" cy="3826728"/>
          </a:xfrm>
        </p:spPr>
        <p:txBody>
          <a:bodyPr anchor="b">
            <a:normAutofit/>
          </a:bodyPr>
          <a:lstStyle/>
          <a:p>
            <a:r>
              <a:rPr lang="en-US" sz="5900"/>
              <a:t>Metadata AIS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44AED-141B-29C3-A25A-44D36E12E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16037"/>
            <a:ext cx="9629582" cy="717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65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857F-DF1C-2886-58DF-E766837E2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C1962-0EEC-68C3-60CF-480807597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Linear regression: for time t, everything is given, </a:t>
            </a:r>
          </a:p>
          <a:p>
            <a:r>
              <a:rPr lang="en-US" sz="2000"/>
              <a:t>predict new longitude using variables, predict new latitude using variables.</a:t>
            </a:r>
          </a:p>
          <a:p>
            <a:r>
              <a:rPr lang="en-US" sz="2000"/>
              <a:t>increase or decrease the variables</a:t>
            </a:r>
          </a:p>
          <a:p>
            <a:r>
              <a:rPr lang="en-US" sz="2000"/>
              <a:t>logistic regression may be (using the models 1 or 2, best result)</a:t>
            </a:r>
          </a:p>
          <a:p>
            <a:r>
              <a:rPr lang="en-US" sz="2000"/>
              <a:t>Check for multi-colliniearity, </a:t>
            </a:r>
          </a:p>
          <a:p>
            <a:endParaRPr lang="en-US" sz="200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4A17C723-6489-42B2-E651-5D307DB5B9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02" r="20579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4C8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84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CFB31-97CD-47CC-0A5C-ACAEF43DF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dirty="0"/>
              <a:t>Data Filtering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375FE-42E8-D26E-2B26-44FF6BD3A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900" dirty="0"/>
              <a:t>For the latitude and longitude.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900" dirty="0"/>
              <a:t>For Nan (not available) data.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900" dirty="0"/>
              <a:t>For stationary vessels and the vessels with unexpected higher speed.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900" dirty="0"/>
              <a:t>For missing length data.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CD76CA-E734-E20B-7DE8-D92B942F39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93" r="1354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11382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D4677D2-D5AC-4CF9-9EED-2B89D0A1C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D54F7E-825A-4BBA-815F-35CCA8B9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792C66-AAEA-4CF9-6B1F-478FF20139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34" r="4890" b="1"/>
          <a:stretch/>
        </p:blipFill>
        <p:spPr>
          <a:xfrm>
            <a:off x="0" y="0"/>
            <a:ext cx="12191980" cy="6094429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A07AAF-EA50-971A-7FE6-C15146A10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818" y="4771336"/>
            <a:ext cx="6931319" cy="752217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Dataframe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95AD9-A468-35B0-D68F-438690F88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819" y="6059086"/>
            <a:ext cx="6931319" cy="349725"/>
          </a:xfrm>
        </p:spPr>
        <p:txBody>
          <a:bodyPr anchor="t">
            <a:normAutofit/>
          </a:bodyPr>
          <a:lstStyle/>
          <a:p>
            <a:pPr algn="l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654879 Rows</a:t>
            </a:r>
          </a:p>
        </p:txBody>
      </p:sp>
    </p:spTree>
    <p:extLst>
      <p:ext uri="{BB962C8B-B14F-4D97-AF65-F5344CB8AC3E}">
        <p14:creationId xmlns:p14="http://schemas.microsoft.com/office/powerpoint/2010/main" val="3001107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7B7CE-51C0-E256-95F5-064B85964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Preprocessing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0DE2A-0177-7EF5-EB49-1BA8F4094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957" y="2023470"/>
            <a:ext cx="6579987" cy="4337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latin typeface="+mj-lt"/>
              </a:rPr>
              <a:t>L</a:t>
            </a:r>
            <a:r>
              <a:rPr lang="en-US" sz="1500" baseline="-25000" dirty="0">
                <a:solidFill>
                  <a:schemeClr val="tx2"/>
                </a:solidFill>
                <a:latin typeface="+mj-lt"/>
              </a:rPr>
              <a:t>i+1</a:t>
            </a:r>
            <a:r>
              <a:rPr lang="en-US" sz="1500" dirty="0">
                <a:solidFill>
                  <a:schemeClr val="tx2"/>
                </a:solidFill>
                <a:latin typeface="+mj-lt"/>
              </a:rPr>
              <a:t> columns introduced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tx2"/>
                </a:solidFill>
                <a:latin typeface="+mj-lt"/>
              </a:rPr>
              <a:t>LAT_Shift</a:t>
            </a:r>
            <a:r>
              <a:rPr lang="en-US" sz="1500" dirty="0">
                <a:solidFill>
                  <a:schemeClr val="tx2"/>
                </a:solidFill>
                <a:latin typeface="+mj-lt"/>
              </a:rPr>
              <a:t> = LAT(n+1)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tx2"/>
                </a:solidFill>
                <a:latin typeface="+mj-lt"/>
              </a:rPr>
              <a:t>LON_Shift</a:t>
            </a:r>
            <a:r>
              <a:rPr lang="en-US" sz="1500" dirty="0">
                <a:solidFill>
                  <a:schemeClr val="tx2"/>
                </a:solidFill>
                <a:latin typeface="+mj-lt"/>
              </a:rPr>
              <a:t> = LON(n+1)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2"/>
              </a:solidFill>
              <a:latin typeface="+mj-lt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latin typeface="+mj-lt"/>
              </a:rPr>
              <a:t>Indicator columns were introduced based on the direction of trajectory.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latin typeface="+mj-lt"/>
              </a:rPr>
              <a:t>0 – North , East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latin typeface="+mj-lt"/>
              </a:rPr>
              <a:t>1 – South, West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tx2"/>
                </a:solidFill>
                <a:latin typeface="+mj-lt"/>
              </a:rPr>
              <a:t>LAT_diff</a:t>
            </a:r>
            <a:r>
              <a:rPr lang="en-US" sz="1500" dirty="0">
                <a:solidFill>
                  <a:schemeClr val="tx2"/>
                </a:solidFill>
                <a:latin typeface="+mj-lt"/>
              </a:rPr>
              <a:t> = LAT(n+1) - LAT(n)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tx2"/>
                </a:solidFill>
                <a:latin typeface="+mj-lt"/>
              </a:rPr>
              <a:t>LON_diff</a:t>
            </a:r>
            <a:r>
              <a:rPr lang="en-US" sz="1500" dirty="0">
                <a:solidFill>
                  <a:schemeClr val="tx2"/>
                </a:solidFill>
                <a:latin typeface="+mj-lt"/>
              </a:rPr>
              <a:t> = LON(n+1)– LON(n)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512BC729-D672-FC0D-CFAD-366EE2EDD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03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D9A9EE-3F7A-057B-4BAA-F0576EA2C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818457"/>
            <a:ext cx="3322317" cy="2975876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/>
              <a:t>Correlation between Parameters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E4A3F70-A928-0E11-AD12-A64A3F646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678" y="572782"/>
            <a:ext cx="6436548" cy="571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62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C83D25E4796F4AB2F8EAB7ED04CCF5" ma:contentTypeVersion="2" ma:contentTypeDescription="Create a new document." ma:contentTypeScope="" ma:versionID="6637b5e37d30c4b776ef725f7660e7ce">
  <xsd:schema xmlns:xsd="http://www.w3.org/2001/XMLSchema" xmlns:xs="http://www.w3.org/2001/XMLSchema" xmlns:p="http://schemas.microsoft.com/office/2006/metadata/properties" xmlns:ns2="c8450121-6c50-429a-a842-d58a7c74d005" targetNamespace="http://schemas.microsoft.com/office/2006/metadata/properties" ma:root="true" ma:fieldsID="dbbec078394f8ff1b852d4806891be4f" ns2:_="">
    <xsd:import namespace="c8450121-6c50-429a-a842-d58a7c74d0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450121-6c50-429a-a842-d58a7c74d0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5A1AAD-D558-4D5E-B591-A7C53A57CA0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1ACEB94-85EE-43AF-A17B-0BB1EAB1BE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450121-6c50-429a-a842-d58a7c74d0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197C3E-8AE5-4CB3-BBE9-569E7B874F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2913</TotalTime>
  <Words>570</Words>
  <Application>Microsoft Office PowerPoint</Application>
  <PresentationFormat>Widescreen</PresentationFormat>
  <Paragraphs>90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Tw Cen MT</vt:lpstr>
      <vt:lpstr>Office Theme</vt:lpstr>
      <vt:lpstr>Machine Learning</vt:lpstr>
      <vt:lpstr>Map of Texas Ports</vt:lpstr>
      <vt:lpstr>PowerPoint Presentation</vt:lpstr>
      <vt:lpstr>Metadata AIS</vt:lpstr>
      <vt:lpstr>Framework</vt:lpstr>
      <vt:lpstr>Data Filtering</vt:lpstr>
      <vt:lpstr>Dataframe </vt:lpstr>
      <vt:lpstr>Data Preprocessing</vt:lpstr>
      <vt:lpstr>Correlation between Parameters</vt:lpstr>
      <vt:lpstr>Multicollinearity Check</vt:lpstr>
      <vt:lpstr>Final Dataset and Training/Testing dataset</vt:lpstr>
      <vt:lpstr>1st model</vt:lpstr>
      <vt:lpstr>Model for Latitude</vt:lpstr>
      <vt:lpstr>Model for Latitude</vt:lpstr>
      <vt:lpstr>Model for Longitude</vt:lpstr>
      <vt:lpstr>2nd model: Linear Regression</vt:lpstr>
      <vt:lpstr>PowerPoint Presentation</vt:lpstr>
      <vt:lpstr>Logistic Regression: LATITUDE</vt:lpstr>
      <vt:lpstr>Logistic Regression: LONGITUDE</vt:lpstr>
      <vt:lpstr>ROC Curve</vt:lpstr>
      <vt:lpstr>Closing Statement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Kushum K C</dc:creator>
  <cp:lastModifiedBy>Kushum K C</cp:lastModifiedBy>
  <cp:revision>103</cp:revision>
  <dcterms:created xsi:type="dcterms:W3CDTF">2023-02-23T23:46:44Z</dcterms:created>
  <dcterms:modified xsi:type="dcterms:W3CDTF">2023-03-02T22:54:52Z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0x010100AAC83D25E4796F4AB2F8EAB7ED04CCF5</vt:lpwstr>
  </property>
</Properties>
</file>