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2" r:id="rId2"/>
    <p:sldId id="305" r:id="rId3"/>
    <p:sldId id="304" r:id="rId4"/>
    <p:sldId id="284" r:id="rId5"/>
    <p:sldId id="280" r:id="rId6"/>
    <p:sldId id="279" r:id="rId7"/>
    <p:sldId id="311" r:id="rId8"/>
    <p:sldId id="278" r:id="rId9"/>
    <p:sldId id="290" r:id="rId10"/>
    <p:sldId id="285" r:id="rId11"/>
    <p:sldId id="287" r:id="rId12"/>
    <p:sldId id="309" r:id="rId13"/>
    <p:sldId id="288" r:id="rId14"/>
    <p:sldId id="289" r:id="rId15"/>
    <p:sldId id="306" r:id="rId16"/>
    <p:sldId id="307" r:id="rId17"/>
    <p:sldId id="271" r:id="rId18"/>
    <p:sldId id="272" r:id="rId19"/>
    <p:sldId id="291" r:id="rId20"/>
    <p:sldId id="292" r:id="rId21"/>
    <p:sldId id="293" r:id="rId22"/>
    <p:sldId id="294" r:id="rId23"/>
    <p:sldId id="310" r:id="rId24"/>
    <p:sldId id="274" r:id="rId25"/>
    <p:sldId id="296" r:id="rId26"/>
    <p:sldId id="295" r:id="rId27"/>
    <p:sldId id="297" r:id="rId28"/>
    <p:sldId id="298" r:id="rId29"/>
    <p:sldId id="301" r:id="rId30"/>
    <p:sldId id="299" r:id="rId31"/>
    <p:sldId id="30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039" autoAdjust="0"/>
    <p:restoredTop sz="94660"/>
  </p:normalViewPr>
  <p:slideViewPr>
    <p:cSldViewPr snapToGrid="0">
      <p:cViewPr varScale="1">
        <p:scale>
          <a:sx n="89" d="100"/>
          <a:sy n="89" d="100"/>
        </p:scale>
        <p:origin x="1047" y="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93A85E-F9B4-4DF9-9C38-9C2DCD330C8B}"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B6E5662E-3DE9-4AC1-A99C-2B3BD6BEC710}">
      <dgm:prSet/>
      <dgm:spPr/>
      <dgm:t>
        <a:bodyPr/>
        <a:lstStyle/>
        <a:p>
          <a:r>
            <a:rPr lang="en-US"/>
            <a:t>947 wells</a:t>
          </a:r>
        </a:p>
      </dgm:t>
    </dgm:pt>
    <dgm:pt modelId="{5BDF02A2-90E3-49E8-B048-0E8A8345556D}" type="parTrans" cxnId="{6C371D2B-09E8-4FD3-A8F2-3CC6829C7A3E}">
      <dgm:prSet/>
      <dgm:spPr/>
      <dgm:t>
        <a:bodyPr/>
        <a:lstStyle/>
        <a:p>
          <a:endParaRPr lang="en-US"/>
        </a:p>
      </dgm:t>
    </dgm:pt>
    <dgm:pt modelId="{0CE3F824-B160-4FB5-AE3C-9B0AA65ECAE8}" type="sibTrans" cxnId="{6C371D2B-09E8-4FD3-A8F2-3CC6829C7A3E}">
      <dgm:prSet/>
      <dgm:spPr/>
      <dgm:t>
        <a:bodyPr/>
        <a:lstStyle/>
        <a:p>
          <a:endParaRPr lang="en-US"/>
        </a:p>
      </dgm:t>
    </dgm:pt>
    <dgm:pt modelId="{3B03AD9A-674E-41DD-8BB8-734266C9D453}">
      <dgm:prSet/>
      <dgm:spPr/>
      <dgm:t>
        <a:bodyPr/>
        <a:lstStyle/>
        <a:p>
          <a:r>
            <a:rPr lang="en-US"/>
            <a:t>Parameters selection:</a:t>
          </a:r>
        </a:p>
      </dgm:t>
    </dgm:pt>
    <dgm:pt modelId="{ABCF6435-3273-40D6-89AA-A65BE08672ED}" type="parTrans" cxnId="{47856A26-2DF0-423D-90DE-4958E0C99DF4}">
      <dgm:prSet/>
      <dgm:spPr/>
      <dgm:t>
        <a:bodyPr/>
        <a:lstStyle/>
        <a:p>
          <a:endParaRPr lang="en-US"/>
        </a:p>
      </dgm:t>
    </dgm:pt>
    <dgm:pt modelId="{E43F13B5-343A-4986-9DC9-1A7A8319061B}" type="sibTrans" cxnId="{47856A26-2DF0-423D-90DE-4958E0C99DF4}">
      <dgm:prSet/>
      <dgm:spPr/>
      <dgm:t>
        <a:bodyPr/>
        <a:lstStyle/>
        <a:p>
          <a:endParaRPr lang="en-US"/>
        </a:p>
      </dgm:t>
    </dgm:pt>
    <dgm:pt modelId="{AF0E012F-2DC6-41CE-8FA4-E642D335A549}">
      <dgm:prSet/>
      <dgm:spPr/>
      <dgm:t>
        <a:bodyPr/>
        <a:lstStyle/>
        <a:p>
          <a:r>
            <a:rPr lang="en-US"/>
            <a:t>Well Depth</a:t>
          </a:r>
        </a:p>
      </dgm:t>
    </dgm:pt>
    <dgm:pt modelId="{F2733D5A-EE79-4D8C-86D4-5AADE4B28233}" type="parTrans" cxnId="{2EB08F44-2C25-4AEF-A979-4A6FC8B6C925}">
      <dgm:prSet/>
      <dgm:spPr/>
      <dgm:t>
        <a:bodyPr/>
        <a:lstStyle/>
        <a:p>
          <a:endParaRPr lang="en-US"/>
        </a:p>
      </dgm:t>
    </dgm:pt>
    <dgm:pt modelId="{42D931E1-CC3B-49B1-BE33-FF34458B3E68}" type="sibTrans" cxnId="{2EB08F44-2C25-4AEF-A979-4A6FC8B6C925}">
      <dgm:prSet/>
      <dgm:spPr/>
      <dgm:t>
        <a:bodyPr/>
        <a:lstStyle/>
        <a:p>
          <a:endParaRPr lang="en-US"/>
        </a:p>
      </dgm:t>
    </dgm:pt>
    <dgm:pt modelId="{64FB63D5-E9CC-4885-95B1-E505BAC219EA}">
      <dgm:prSet/>
      <dgm:spPr/>
      <dgm:t>
        <a:bodyPr/>
        <a:lstStyle/>
        <a:p>
          <a:r>
            <a:rPr lang="en-US"/>
            <a:t>Elevation</a:t>
          </a:r>
        </a:p>
      </dgm:t>
    </dgm:pt>
    <dgm:pt modelId="{5F8C869A-030D-4BCE-B301-333EBF14992A}" type="parTrans" cxnId="{28C987CD-41BE-4994-A5AD-C1C0F417D267}">
      <dgm:prSet/>
      <dgm:spPr/>
      <dgm:t>
        <a:bodyPr/>
        <a:lstStyle/>
        <a:p>
          <a:endParaRPr lang="en-US"/>
        </a:p>
      </dgm:t>
    </dgm:pt>
    <dgm:pt modelId="{4623FAE1-B2BD-45D6-8621-D2083358E170}" type="sibTrans" cxnId="{28C987CD-41BE-4994-A5AD-C1C0F417D267}">
      <dgm:prSet/>
      <dgm:spPr/>
      <dgm:t>
        <a:bodyPr/>
        <a:lstStyle/>
        <a:p>
          <a:endParaRPr lang="en-US"/>
        </a:p>
      </dgm:t>
    </dgm:pt>
    <dgm:pt modelId="{981B330F-8CEF-4E11-A7A6-4637B719FA34}">
      <dgm:prSet/>
      <dgm:spPr/>
      <dgm:t>
        <a:bodyPr/>
        <a:lstStyle/>
        <a:p>
          <a:r>
            <a:rPr lang="en-US"/>
            <a:t>Rainfall</a:t>
          </a:r>
        </a:p>
      </dgm:t>
    </dgm:pt>
    <dgm:pt modelId="{ED0FCDB7-DC98-4D65-A35C-C78FDB28210C}" type="parTrans" cxnId="{C5CEA4D3-2343-4C95-91D4-F88188A5B808}">
      <dgm:prSet/>
      <dgm:spPr/>
      <dgm:t>
        <a:bodyPr/>
        <a:lstStyle/>
        <a:p>
          <a:endParaRPr lang="en-US"/>
        </a:p>
      </dgm:t>
    </dgm:pt>
    <dgm:pt modelId="{A85ABD4D-F57C-4F75-BF49-986487EDFE58}" type="sibTrans" cxnId="{C5CEA4D3-2343-4C95-91D4-F88188A5B808}">
      <dgm:prSet/>
      <dgm:spPr/>
      <dgm:t>
        <a:bodyPr/>
        <a:lstStyle/>
        <a:p>
          <a:endParaRPr lang="en-US"/>
        </a:p>
      </dgm:t>
    </dgm:pt>
    <dgm:pt modelId="{F186548A-5C21-4BE4-A5D5-DA3805AE604D}">
      <dgm:prSet/>
      <dgm:spPr/>
      <dgm:t>
        <a:bodyPr/>
        <a:lstStyle/>
        <a:p>
          <a:r>
            <a:rPr lang="en-US"/>
            <a:t>Minimum temperature</a:t>
          </a:r>
        </a:p>
      </dgm:t>
    </dgm:pt>
    <dgm:pt modelId="{826616EC-EDFD-4247-AEF5-5C7DDB49D736}" type="parTrans" cxnId="{8ECDCAC9-7694-408F-A247-8057E73CD937}">
      <dgm:prSet/>
      <dgm:spPr/>
      <dgm:t>
        <a:bodyPr/>
        <a:lstStyle/>
        <a:p>
          <a:endParaRPr lang="en-US"/>
        </a:p>
      </dgm:t>
    </dgm:pt>
    <dgm:pt modelId="{84481EAA-D1AC-4E09-98FE-D93F9D058FC6}" type="sibTrans" cxnId="{8ECDCAC9-7694-408F-A247-8057E73CD937}">
      <dgm:prSet/>
      <dgm:spPr/>
      <dgm:t>
        <a:bodyPr/>
        <a:lstStyle/>
        <a:p>
          <a:endParaRPr lang="en-US"/>
        </a:p>
      </dgm:t>
    </dgm:pt>
    <dgm:pt modelId="{F43F08C5-0120-42E2-A527-1B722202ABD4}">
      <dgm:prSet/>
      <dgm:spPr/>
      <dgm:t>
        <a:bodyPr/>
        <a:lstStyle/>
        <a:p>
          <a:r>
            <a:rPr lang="en-US"/>
            <a:t>Soil clay content</a:t>
          </a:r>
        </a:p>
      </dgm:t>
    </dgm:pt>
    <dgm:pt modelId="{C6CC9679-28D1-4E48-9AB1-79BF1D5EFBE5}" type="parTrans" cxnId="{FBF9D4A8-BDC4-4717-B4C9-D38BCD4CC80C}">
      <dgm:prSet/>
      <dgm:spPr/>
      <dgm:t>
        <a:bodyPr/>
        <a:lstStyle/>
        <a:p>
          <a:endParaRPr lang="en-US"/>
        </a:p>
      </dgm:t>
    </dgm:pt>
    <dgm:pt modelId="{1BBB537D-2A6A-49E1-B89E-1291E8C25590}" type="sibTrans" cxnId="{FBF9D4A8-BDC4-4717-B4C9-D38BCD4CC80C}">
      <dgm:prSet/>
      <dgm:spPr/>
      <dgm:t>
        <a:bodyPr/>
        <a:lstStyle/>
        <a:p>
          <a:endParaRPr lang="en-US"/>
        </a:p>
      </dgm:t>
    </dgm:pt>
    <dgm:pt modelId="{21B1C6E0-579D-448B-ABA5-AA6DF5BF10FA}">
      <dgm:prSet/>
      <dgm:spPr/>
      <dgm:t>
        <a:bodyPr/>
        <a:lstStyle/>
        <a:p>
          <a:r>
            <a:rPr lang="en-US"/>
            <a:t>Average water content of soil</a:t>
          </a:r>
        </a:p>
      </dgm:t>
    </dgm:pt>
    <dgm:pt modelId="{1ED418F1-6509-4BB1-88CC-92D9782DB025}" type="parTrans" cxnId="{9A46D946-6A14-483B-A720-B1AB90A776F6}">
      <dgm:prSet/>
      <dgm:spPr/>
      <dgm:t>
        <a:bodyPr/>
        <a:lstStyle/>
        <a:p>
          <a:endParaRPr lang="en-US"/>
        </a:p>
      </dgm:t>
    </dgm:pt>
    <dgm:pt modelId="{6B9B2130-B6AE-42BE-B2D1-D0E31247FE50}" type="sibTrans" cxnId="{9A46D946-6A14-483B-A720-B1AB90A776F6}">
      <dgm:prSet/>
      <dgm:spPr/>
      <dgm:t>
        <a:bodyPr/>
        <a:lstStyle/>
        <a:p>
          <a:endParaRPr lang="en-US"/>
        </a:p>
      </dgm:t>
    </dgm:pt>
    <dgm:pt modelId="{9FEA3736-CC61-4795-B704-A27ACF1BAD1A}">
      <dgm:prSet/>
      <dgm:spPr/>
      <dgm:t>
        <a:bodyPr/>
        <a:lstStyle/>
        <a:p>
          <a:r>
            <a:rPr lang="en-US"/>
            <a:t>Soil plasticity </a:t>
          </a:r>
        </a:p>
      </dgm:t>
    </dgm:pt>
    <dgm:pt modelId="{FEA0A36D-BC8E-496D-A899-5EE7E0BEEFD2}" type="parTrans" cxnId="{E8B81505-67E2-4187-B6CB-5306BB19A4F6}">
      <dgm:prSet/>
      <dgm:spPr/>
      <dgm:t>
        <a:bodyPr/>
        <a:lstStyle/>
        <a:p>
          <a:endParaRPr lang="en-US"/>
        </a:p>
      </dgm:t>
    </dgm:pt>
    <dgm:pt modelId="{7E80F07A-6DE5-45BD-9A18-87ECD627DE77}" type="sibTrans" cxnId="{E8B81505-67E2-4187-B6CB-5306BB19A4F6}">
      <dgm:prSet/>
      <dgm:spPr/>
      <dgm:t>
        <a:bodyPr/>
        <a:lstStyle/>
        <a:p>
          <a:endParaRPr lang="en-US"/>
        </a:p>
      </dgm:t>
    </dgm:pt>
    <dgm:pt modelId="{C170565B-4843-4824-8AA3-B8BC08645CC7}">
      <dgm:prSet/>
      <dgm:spPr/>
      <dgm:t>
        <a:bodyPr/>
        <a:lstStyle/>
        <a:p>
          <a:r>
            <a:rPr lang="en-US"/>
            <a:t>Soil pH.</a:t>
          </a:r>
        </a:p>
      </dgm:t>
    </dgm:pt>
    <dgm:pt modelId="{354DFB00-8A45-461C-B280-C188EE163E3B}" type="parTrans" cxnId="{6365921A-3CCF-4FE3-94D0-82A212F4672B}">
      <dgm:prSet/>
      <dgm:spPr/>
      <dgm:t>
        <a:bodyPr/>
        <a:lstStyle/>
        <a:p>
          <a:endParaRPr lang="en-US"/>
        </a:p>
      </dgm:t>
    </dgm:pt>
    <dgm:pt modelId="{F7DA0345-4D87-4346-B8FD-D817BE942B3D}" type="sibTrans" cxnId="{6365921A-3CCF-4FE3-94D0-82A212F4672B}">
      <dgm:prSet/>
      <dgm:spPr/>
      <dgm:t>
        <a:bodyPr/>
        <a:lstStyle/>
        <a:p>
          <a:endParaRPr lang="en-US"/>
        </a:p>
      </dgm:t>
    </dgm:pt>
    <dgm:pt modelId="{8CE6F841-2DF3-4841-A51C-6044AA69E6FA}">
      <dgm:prSet/>
      <dgm:spPr/>
      <dgm:t>
        <a:bodyPr/>
        <a:lstStyle/>
        <a:p>
          <a:r>
            <a:rPr lang="en-US" b="1"/>
            <a:t>Exceedance:</a:t>
          </a:r>
          <a:r>
            <a:rPr lang="en-US"/>
            <a:t> greater than 1.5 ppm</a:t>
          </a:r>
        </a:p>
      </dgm:t>
    </dgm:pt>
    <dgm:pt modelId="{89DBF1F2-9AF7-4E4B-AE92-67B8EF27E8AF}" type="parTrans" cxnId="{817C8F4E-628F-4C62-ADE5-171F55A8F6A9}">
      <dgm:prSet/>
      <dgm:spPr/>
      <dgm:t>
        <a:bodyPr/>
        <a:lstStyle/>
        <a:p>
          <a:endParaRPr lang="en-US"/>
        </a:p>
      </dgm:t>
    </dgm:pt>
    <dgm:pt modelId="{B002E50A-52C8-4DFE-8667-07B828186E5D}" type="sibTrans" cxnId="{817C8F4E-628F-4C62-ADE5-171F55A8F6A9}">
      <dgm:prSet/>
      <dgm:spPr/>
      <dgm:t>
        <a:bodyPr/>
        <a:lstStyle/>
        <a:p>
          <a:endParaRPr lang="en-US"/>
        </a:p>
      </dgm:t>
    </dgm:pt>
    <dgm:pt modelId="{33AE5DFC-8625-42DA-8207-44292DFAD410}">
      <dgm:prSet/>
      <dgm:spPr/>
      <dgm:t>
        <a:bodyPr/>
        <a:lstStyle/>
        <a:p>
          <a:r>
            <a:rPr lang="en-US"/>
            <a:t>Training dataset: 70%</a:t>
          </a:r>
        </a:p>
      </dgm:t>
    </dgm:pt>
    <dgm:pt modelId="{55F39C2F-1058-4C13-9C8D-DF4A53F87F55}" type="parTrans" cxnId="{D6E4DA71-C0E2-4FA2-B791-7FD790359626}">
      <dgm:prSet/>
      <dgm:spPr/>
      <dgm:t>
        <a:bodyPr/>
        <a:lstStyle/>
        <a:p>
          <a:endParaRPr lang="en-US"/>
        </a:p>
      </dgm:t>
    </dgm:pt>
    <dgm:pt modelId="{76E11D40-35BD-43F4-A9E4-C4336741A310}" type="sibTrans" cxnId="{D6E4DA71-C0E2-4FA2-B791-7FD790359626}">
      <dgm:prSet/>
      <dgm:spPr/>
      <dgm:t>
        <a:bodyPr/>
        <a:lstStyle/>
        <a:p>
          <a:endParaRPr lang="en-US"/>
        </a:p>
      </dgm:t>
    </dgm:pt>
    <dgm:pt modelId="{80D20EA3-C7AC-42C8-B505-855EEA032D39}" type="pres">
      <dgm:prSet presAssocID="{2C93A85E-F9B4-4DF9-9C38-9C2DCD330C8B}" presName="linear" presStyleCnt="0">
        <dgm:presLayoutVars>
          <dgm:dir/>
          <dgm:animLvl val="lvl"/>
          <dgm:resizeHandles val="exact"/>
        </dgm:presLayoutVars>
      </dgm:prSet>
      <dgm:spPr/>
    </dgm:pt>
    <dgm:pt modelId="{54B9123B-8A52-45AC-A840-462522A2D717}" type="pres">
      <dgm:prSet presAssocID="{B6E5662E-3DE9-4AC1-A99C-2B3BD6BEC710}" presName="parentLin" presStyleCnt="0"/>
      <dgm:spPr/>
    </dgm:pt>
    <dgm:pt modelId="{DD0A050C-1666-4EE2-BA3E-EBF44433859E}" type="pres">
      <dgm:prSet presAssocID="{B6E5662E-3DE9-4AC1-A99C-2B3BD6BEC710}" presName="parentLeftMargin" presStyleLbl="node1" presStyleIdx="0" presStyleCnt="4"/>
      <dgm:spPr/>
    </dgm:pt>
    <dgm:pt modelId="{96707796-B195-47EE-8E49-908181FF6355}" type="pres">
      <dgm:prSet presAssocID="{B6E5662E-3DE9-4AC1-A99C-2B3BD6BEC710}" presName="parentText" presStyleLbl="node1" presStyleIdx="0" presStyleCnt="4">
        <dgm:presLayoutVars>
          <dgm:chMax val="0"/>
          <dgm:bulletEnabled val="1"/>
        </dgm:presLayoutVars>
      </dgm:prSet>
      <dgm:spPr/>
    </dgm:pt>
    <dgm:pt modelId="{72C889C9-E2A8-42AB-A7EB-4B963F54FDD8}" type="pres">
      <dgm:prSet presAssocID="{B6E5662E-3DE9-4AC1-A99C-2B3BD6BEC710}" presName="negativeSpace" presStyleCnt="0"/>
      <dgm:spPr/>
    </dgm:pt>
    <dgm:pt modelId="{929DE837-1DA8-452C-87CB-67AB1B817020}" type="pres">
      <dgm:prSet presAssocID="{B6E5662E-3DE9-4AC1-A99C-2B3BD6BEC710}" presName="childText" presStyleLbl="conFgAcc1" presStyleIdx="0" presStyleCnt="4">
        <dgm:presLayoutVars>
          <dgm:bulletEnabled val="1"/>
        </dgm:presLayoutVars>
      </dgm:prSet>
      <dgm:spPr/>
    </dgm:pt>
    <dgm:pt modelId="{6092CD7E-7FFC-4446-8BD1-9ADA68605102}" type="pres">
      <dgm:prSet presAssocID="{0CE3F824-B160-4FB5-AE3C-9B0AA65ECAE8}" presName="spaceBetweenRectangles" presStyleCnt="0"/>
      <dgm:spPr/>
    </dgm:pt>
    <dgm:pt modelId="{431E0D33-2DF3-425B-9EC9-98B92E5AD8A7}" type="pres">
      <dgm:prSet presAssocID="{3B03AD9A-674E-41DD-8BB8-734266C9D453}" presName="parentLin" presStyleCnt="0"/>
      <dgm:spPr/>
    </dgm:pt>
    <dgm:pt modelId="{FF9254FD-1A8E-4C91-A0DD-256B8BFA807F}" type="pres">
      <dgm:prSet presAssocID="{3B03AD9A-674E-41DD-8BB8-734266C9D453}" presName="parentLeftMargin" presStyleLbl="node1" presStyleIdx="0" presStyleCnt="4"/>
      <dgm:spPr/>
    </dgm:pt>
    <dgm:pt modelId="{0465271F-A28B-4BC2-8B1D-346E4E5C52A4}" type="pres">
      <dgm:prSet presAssocID="{3B03AD9A-674E-41DD-8BB8-734266C9D453}" presName="parentText" presStyleLbl="node1" presStyleIdx="1" presStyleCnt="4">
        <dgm:presLayoutVars>
          <dgm:chMax val="0"/>
          <dgm:bulletEnabled val="1"/>
        </dgm:presLayoutVars>
      </dgm:prSet>
      <dgm:spPr/>
    </dgm:pt>
    <dgm:pt modelId="{141B99B9-AA66-4839-8E42-FCF9031C57E6}" type="pres">
      <dgm:prSet presAssocID="{3B03AD9A-674E-41DD-8BB8-734266C9D453}" presName="negativeSpace" presStyleCnt="0"/>
      <dgm:spPr/>
    </dgm:pt>
    <dgm:pt modelId="{26EE4B0C-9CC2-4505-999A-8D6C8D5FE0D6}" type="pres">
      <dgm:prSet presAssocID="{3B03AD9A-674E-41DD-8BB8-734266C9D453}" presName="childText" presStyleLbl="conFgAcc1" presStyleIdx="1" presStyleCnt="4">
        <dgm:presLayoutVars>
          <dgm:bulletEnabled val="1"/>
        </dgm:presLayoutVars>
      </dgm:prSet>
      <dgm:spPr/>
    </dgm:pt>
    <dgm:pt modelId="{4203E0DA-9C6E-472E-9F05-3CC866D6CA8F}" type="pres">
      <dgm:prSet presAssocID="{E43F13B5-343A-4986-9DC9-1A7A8319061B}" presName="spaceBetweenRectangles" presStyleCnt="0"/>
      <dgm:spPr/>
    </dgm:pt>
    <dgm:pt modelId="{96810A82-7838-484D-8DF8-5611F2B92CEB}" type="pres">
      <dgm:prSet presAssocID="{8CE6F841-2DF3-4841-A51C-6044AA69E6FA}" presName="parentLin" presStyleCnt="0"/>
      <dgm:spPr/>
    </dgm:pt>
    <dgm:pt modelId="{21E48EA7-FEF0-4654-A63D-0D3E397B7BEE}" type="pres">
      <dgm:prSet presAssocID="{8CE6F841-2DF3-4841-A51C-6044AA69E6FA}" presName="parentLeftMargin" presStyleLbl="node1" presStyleIdx="1" presStyleCnt="4"/>
      <dgm:spPr/>
    </dgm:pt>
    <dgm:pt modelId="{43281C29-EE65-43FF-A7E8-1E16D5C4EEB2}" type="pres">
      <dgm:prSet presAssocID="{8CE6F841-2DF3-4841-A51C-6044AA69E6FA}" presName="parentText" presStyleLbl="node1" presStyleIdx="2" presStyleCnt="4">
        <dgm:presLayoutVars>
          <dgm:chMax val="0"/>
          <dgm:bulletEnabled val="1"/>
        </dgm:presLayoutVars>
      </dgm:prSet>
      <dgm:spPr/>
    </dgm:pt>
    <dgm:pt modelId="{90AF11B6-0166-4BD0-B181-06507CDF5ADD}" type="pres">
      <dgm:prSet presAssocID="{8CE6F841-2DF3-4841-A51C-6044AA69E6FA}" presName="negativeSpace" presStyleCnt="0"/>
      <dgm:spPr/>
    </dgm:pt>
    <dgm:pt modelId="{AC4471C0-B707-4893-83B4-A0C791DA8901}" type="pres">
      <dgm:prSet presAssocID="{8CE6F841-2DF3-4841-A51C-6044AA69E6FA}" presName="childText" presStyleLbl="conFgAcc1" presStyleIdx="2" presStyleCnt="4">
        <dgm:presLayoutVars>
          <dgm:bulletEnabled val="1"/>
        </dgm:presLayoutVars>
      </dgm:prSet>
      <dgm:spPr/>
    </dgm:pt>
    <dgm:pt modelId="{F60A7E15-5E46-4B6C-B192-6B7F8B038F7E}" type="pres">
      <dgm:prSet presAssocID="{B002E50A-52C8-4DFE-8667-07B828186E5D}" presName="spaceBetweenRectangles" presStyleCnt="0"/>
      <dgm:spPr/>
    </dgm:pt>
    <dgm:pt modelId="{29956A22-718C-44D2-9ADD-9DA6B6929D1C}" type="pres">
      <dgm:prSet presAssocID="{33AE5DFC-8625-42DA-8207-44292DFAD410}" presName="parentLin" presStyleCnt="0"/>
      <dgm:spPr/>
    </dgm:pt>
    <dgm:pt modelId="{B0540D90-8408-481E-A9BE-2C72ED4FFADB}" type="pres">
      <dgm:prSet presAssocID="{33AE5DFC-8625-42DA-8207-44292DFAD410}" presName="parentLeftMargin" presStyleLbl="node1" presStyleIdx="2" presStyleCnt="4"/>
      <dgm:spPr/>
    </dgm:pt>
    <dgm:pt modelId="{EBAC5ED3-EB38-4411-B451-FA4083859480}" type="pres">
      <dgm:prSet presAssocID="{33AE5DFC-8625-42DA-8207-44292DFAD410}" presName="parentText" presStyleLbl="node1" presStyleIdx="3" presStyleCnt="4">
        <dgm:presLayoutVars>
          <dgm:chMax val="0"/>
          <dgm:bulletEnabled val="1"/>
        </dgm:presLayoutVars>
      </dgm:prSet>
      <dgm:spPr/>
    </dgm:pt>
    <dgm:pt modelId="{2EA56197-92E1-4531-9797-9491024C8BD0}" type="pres">
      <dgm:prSet presAssocID="{33AE5DFC-8625-42DA-8207-44292DFAD410}" presName="negativeSpace" presStyleCnt="0"/>
      <dgm:spPr/>
    </dgm:pt>
    <dgm:pt modelId="{7F997E32-735B-4BE9-A283-F8984DC21727}" type="pres">
      <dgm:prSet presAssocID="{33AE5DFC-8625-42DA-8207-44292DFAD410}" presName="childText" presStyleLbl="conFgAcc1" presStyleIdx="3" presStyleCnt="4">
        <dgm:presLayoutVars>
          <dgm:bulletEnabled val="1"/>
        </dgm:presLayoutVars>
      </dgm:prSet>
      <dgm:spPr/>
    </dgm:pt>
  </dgm:ptLst>
  <dgm:cxnLst>
    <dgm:cxn modelId="{77EB2101-754F-414D-96C3-CF1173FC1977}" type="presOf" srcId="{3B03AD9A-674E-41DD-8BB8-734266C9D453}" destId="{0465271F-A28B-4BC2-8B1D-346E4E5C52A4}" srcOrd="1" destOrd="0" presId="urn:microsoft.com/office/officeart/2005/8/layout/list1"/>
    <dgm:cxn modelId="{E8B81505-67E2-4187-B6CB-5306BB19A4F6}" srcId="{3B03AD9A-674E-41DD-8BB8-734266C9D453}" destId="{9FEA3736-CC61-4795-B704-A27ACF1BAD1A}" srcOrd="6" destOrd="0" parTransId="{FEA0A36D-BC8E-496D-A899-5EE7E0BEEFD2}" sibTransId="{7E80F07A-6DE5-45BD-9A18-87ECD627DE77}"/>
    <dgm:cxn modelId="{B553E207-1054-4F1F-9E74-E3290E869E6A}" type="presOf" srcId="{B6E5662E-3DE9-4AC1-A99C-2B3BD6BEC710}" destId="{DD0A050C-1666-4EE2-BA3E-EBF44433859E}" srcOrd="0" destOrd="0" presId="urn:microsoft.com/office/officeart/2005/8/layout/list1"/>
    <dgm:cxn modelId="{3634DF0F-4CBB-4210-B562-B84EF78E5AE7}" type="presOf" srcId="{9FEA3736-CC61-4795-B704-A27ACF1BAD1A}" destId="{26EE4B0C-9CC2-4505-999A-8D6C8D5FE0D6}" srcOrd="0" destOrd="6" presId="urn:microsoft.com/office/officeart/2005/8/layout/list1"/>
    <dgm:cxn modelId="{D80D0715-1CF3-4700-9597-52BF1DE6FF0B}" type="presOf" srcId="{B6E5662E-3DE9-4AC1-A99C-2B3BD6BEC710}" destId="{96707796-B195-47EE-8E49-908181FF6355}" srcOrd="1" destOrd="0" presId="urn:microsoft.com/office/officeart/2005/8/layout/list1"/>
    <dgm:cxn modelId="{6365921A-3CCF-4FE3-94D0-82A212F4672B}" srcId="{3B03AD9A-674E-41DD-8BB8-734266C9D453}" destId="{C170565B-4843-4824-8AA3-B8BC08645CC7}" srcOrd="7" destOrd="0" parTransId="{354DFB00-8A45-461C-B280-C188EE163E3B}" sibTransId="{F7DA0345-4D87-4346-B8FD-D817BE942B3D}"/>
    <dgm:cxn modelId="{93584426-E093-44A7-8568-02A834B93E01}" type="presOf" srcId="{21B1C6E0-579D-448B-ABA5-AA6DF5BF10FA}" destId="{26EE4B0C-9CC2-4505-999A-8D6C8D5FE0D6}" srcOrd="0" destOrd="5" presId="urn:microsoft.com/office/officeart/2005/8/layout/list1"/>
    <dgm:cxn modelId="{47856A26-2DF0-423D-90DE-4958E0C99DF4}" srcId="{2C93A85E-F9B4-4DF9-9C38-9C2DCD330C8B}" destId="{3B03AD9A-674E-41DD-8BB8-734266C9D453}" srcOrd="1" destOrd="0" parTransId="{ABCF6435-3273-40D6-89AA-A65BE08672ED}" sibTransId="{E43F13B5-343A-4986-9DC9-1A7A8319061B}"/>
    <dgm:cxn modelId="{DBB58C29-FC71-466B-A5D1-7FF352D996C0}" type="presOf" srcId="{3B03AD9A-674E-41DD-8BB8-734266C9D453}" destId="{FF9254FD-1A8E-4C91-A0DD-256B8BFA807F}" srcOrd="0" destOrd="0" presId="urn:microsoft.com/office/officeart/2005/8/layout/list1"/>
    <dgm:cxn modelId="{6C371D2B-09E8-4FD3-A8F2-3CC6829C7A3E}" srcId="{2C93A85E-F9B4-4DF9-9C38-9C2DCD330C8B}" destId="{B6E5662E-3DE9-4AC1-A99C-2B3BD6BEC710}" srcOrd="0" destOrd="0" parTransId="{5BDF02A2-90E3-49E8-B048-0E8A8345556D}" sibTransId="{0CE3F824-B160-4FB5-AE3C-9B0AA65ECAE8}"/>
    <dgm:cxn modelId="{CA870C33-8E6F-4756-BC7A-58CA1FA5E380}" type="presOf" srcId="{F43F08C5-0120-42E2-A527-1B722202ABD4}" destId="{26EE4B0C-9CC2-4505-999A-8D6C8D5FE0D6}" srcOrd="0" destOrd="4" presId="urn:microsoft.com/office/officeart/2005/8/layout/list1"/>
    <dgm:cxn modelId="{B5B6F83F-499A-4EDE-BDD9-6301D8F81C93}" type="presOf" srcId="{C170565B-4843-4824-8AA3-B8BC08645CC7}" destId="{26EE4B0C-9CC2-4505-999A-8D6C8D5FE0D6}" srcOrd="0" destOrd="7" presId="urn:microsoft.com/office/officeart/2005/8/layout/list1"/>
    <dgm:cxn modelId="{08B11E44-4324-4405-AD8E-219D9F8D20EE}" type="presOf" srcId="{AF0E012F-2DC6-41CE-8FA4-E642D335A549}" destId="{26EE4B0C-9CC2-4505-999A-8D6C8D5FE0D6}" srcOrd="0" destOrd="0" presId="urn:microsoft.com/office/officeart/2005/8/layout/list1"/>
    <dgm:cxn modelId="{2EB08F44-2C25-4AEF-A979-4A6FC8B6C925}" srcId="{3B03AD9A-674E-41DD-8BB8-734266C9D453}" destId="{AF0E012F-2DC6-41CE-8FA4-E642D335A549}" srcOrd="0" destOrd="0" parTransId="{F2733D5A-EE79-4D8C-86D4-5AADE4B28233}" sibTransId="{42D931E1-CC3B-49B1-BE33-FF34458B3E68}"/>
    <dgm:cxn modelId="{775A5C46-7569-442A-B7E1-C3A373301A0F}" type="presOf" srcId="{2C93A85E-F9B4-4DF9-9C38-9C2DCD330C8B}" destId="{80D20EA3-C7AC-42C8-B505-855EEA032D39}" srcOrd="0" destOrd="0" presId="urn:microsoft.com/office/officeart/2005/8/layout/list1"/>
    <dgm:cxn modelId="{9A46D946-6A14-483B-A720-B1AB90A776F6}" srcId="{3B03AD9A-674E-41DD-8BB8-734266C9D453}" destId="{21B1C6E0-579D-448B-ABA5-AA6DF5BF10FA}" srcOrd="5" destOrd="0" parTransId="{1ED418F1-6509-4BB1-88CC-92D9782DB025}" sibTransId="{6B9B2130-B6AE-42BE-B2D1-D0E31247FE50}"/>
    <dgm:cxn modelId="{817C8F4E-628F-4C62-ADE5-171F55A8F6A9}" srcId="{2C93A85E-F9B4-4DF9-9C38-9C2DCD330C8B}" destId="{8CE6F841-2DF3-4841-A51C-6044AA69E6FA}" srcOrd="2" destOrd="0" parTransId="{89DBF1F2-9AF7-4E4B-AE92-67B8EF27E8AF}" sibTransId="{B002E50A-52C8-4DFE-8667-07B828186E5D}"/>
    <dgm:cxn modelId="{D6E4DA71-C0E2-4FA2-B791-7FD790359626}" srcId="{2C93A85E-F9B4-4DF9-9C38-9C2DCD330C8B}" destId="{33AE5DFC-8625-42DA-8207-44292DFAD410}" srcOrd="3" destOrd="0" parTransId="{55F39C2F-1058-4C13-9C8D-DF4A53F87F55}" sibTransId="{76E11D40-35BD-43F4-A9E4-C4336741A310}"/>
    <dgm:cxn modelId="{A44E0B75-31FD-48EF-AA8B-27BD2B287847}" type="presOf" srcId="{F186548A-5C21-4BE4-A5D5-DA3805AE604D}" destId="{26EE4B0C-9CC2-4505-999A-8D6C8D5FE0D6}" srcOrd="0" destOrd="3" presId="urn:microsoft.com/office/officeart/2005/8/layout/list1"/>
    <dgm:cxn modelId="{7169F778-B8DB-4266-B0A8-DE624471056B}" type="presOf" srcId="{8CE6F841-2DF3-4841-A51C-6044AA69E6FA}" destId="{21E48EA7-FEF0-4654-A63D-0D3E397B7BEE}" srcOrd="0" destOrd="0" presId="urn:microsoft.com/office/officeart/2005/8/layout/list1"/>
    <dgm:cxn modelId="{05F9AD82-F2A7-4331-8046-9CA0BBE566BB}" type="presOf" srcId="{64FB63D5-E9CC-4885-95B1-E505BAC219EA}" destId="{26EE4B0C-9CC2-4505-999A-8D6C8D5FE0D6}" srcOrd="0" destOrd="1" presId="urn:microsoft.com/office/officeart/2005/8/layout/list1"/>
    <dgm:cxn modelId="{80B3038C-6989-45A4-8F98-D239024ABAE0}" type="presOf" srcId="{33AE5DFC-8625-42DA-8207-44292DFAD410}" destId="{B0540D90-8408-481E-A9BE-2C72ED4FFADB}" srcOrd="0" destOrd="0" presId="urn:microsoft.com/office/officeart/2005/8/layout/list1"/>
    <dgm:cxn modelId="{FBF9D4A8-BDC4-4717-B4C9-D38BCD4CC80C}" srcId="{3B03AD9A-674E-41DD-8BB8-734266C9D453}" destId="{F43F08C5-0120-42E2-A527-1B722202ABD4}" srcOrd="4" destOrd="0" parTransId="{C6CC9679-28D1-4E48-9AB1-79BF1D5EFBE5}" sibTransId="{1BBB537D-2A6A-49E1-B89E-1291E8C25590}"/>
    <dgm:cxn modelId="{4B2984C4-4680-4853-8058-D58AA82C0A49}" type="presOf" srcId="{33AE5DFC-8625-42DA-8207-44292DFAD410}" destId="{EBAC5ED3-EB38-4411-B451-FA4083859480}" srcOrd="1" destOrd="0" presId="urn:microsoft.com/office/officeart/2005/8/layout/list1"/>
    <dgm:cxn modelId="{8ECDCAC9-7694-408F-A247-8057E73CD937}" srcId="{3B03AD9A-674E-41DD-8BB8-734266C9D453}" destId="{F186548A-5C21-4BE4-A5D5-DA3805AE604D}" srcOrd="3" destOrd="0" parTransId="{826616EC-EDFD-4247-AEF5-5C7DDB49D736}" sibTransId="{84481EAA-D1AC-4E09-98FE-D93F9D058FC6}"/>
    <dgm:cxn modelId="{28C987CD-41BE-4994-A5AD-C1C0F417D267}" srcId="{3B03AD9A-674E-41DD-8BB8-734266C9D453}" destId="{64FB63D5-E9CC-4885-95B1-E505BAC219EA}" srcOrd="1" destOrd="0" parTransId="{5F8C869A-030D-4BCE-B301-333EBF14992A}" sibTransId="{4623FAE1-B2BD-45D6-8621-D2083358E170}"/>
    <dgm:cxn modelId="{C70514CF-4794-400F-8851-D3BD497F5E72}" type="presOf" srcId="{981B330F-8CEF-4E11-A7A6-4637B719FA34}" destId="{26EE4B0C-9CC2-4505-999A-8D6C8D5FE0D6}" srcOrd="0" destOrd="2" presId="urn:microsoft.com/office/officeart/2005/8/layout/list1"/>
    <dgm:cxn modelId="{C5CEA4D3-2343-4C95-91D4-F88188A5B808}" srcId="{3B03AD9A-674E-41DD-8BB8-734266C9D453}" destId="{981B330F-8CEF-4E11-A7A6-4637B719FA34}" srcOrd="2" destOrd="0" parTransId="{ED0FCDB7-DC98-4D65-A35C-C78FDB28210C}" sibTransId="{A85ABD4D-F57C-4F75-BF49-986487EDFE58}"/>
    <dgm:cxn modelId="{FA3CBCEE-4440-4D68-BAE2-480F1FA5ACA8}" type="presOf" srcId="{8CE6F841-2DF3-4841-A51C-6044AA69E6FA}" destId="{43281C29-EE65-43FF-A7E8-1E16D5C4EEB2}" srcOrd="1" destOrd="0" presId="urn:microsoft.com/office/officeart/2005/8/layout/list1"/>
    <dgm:cxn modelId="{10FFFCCA-F787-416A-BBC9-CB97805B02EF}" type="presParOf" srcId="{80D20EA3-C7AC-42C8-B505-855EEA032D39}" destId="{54B9123B-8A52-45AC-A840-462522A2D717}" srcOrd="0" destOrd="0" presId="urn:microsoft.com/office/officeart/2005/8/layout/list1"/>
    <dgm:cxn modelId="{7A2F493A-73D5-4207-9D6B-80DBA52A2CCF}" type="presParOf" srcId="{54B9123B-8A52-45AC-A840-462522A2D717}" destId="{DD0A050C-1666-4EE2-BA3E-EBF44433859E}" srcOrd="0" destOrd="0" presId="urn:microsoft.com/office/officeart/2005/8/layout/list1"/>
    <dgm:cxn modelId="{936E6146-6873-4DB0-A78B-1565FEC6E114}" type="presParOf" srcId="{54B9123B-8A52-45AC-A840-462522A2D717}" destId="{96707796-B195-47EE-8E49-908181FF6355}" srcOrd="1" destOrd="0" presId="urn:microsoft.com/office/officeart/2005/8/layout/list1"/>
    <dgm:cxn modelId="{EBD00A47-A855-409F-824A-469EE56DFE95}" type="presParOf" srcId="{80D20EA3-C7AC-42C8-B505-855EEA032D39}" destId="{72C889C9-E2A8-42AB-A7EB-4B963F54FDD8}" srcOrd="1" destOrd="0" presId="urn:microsoft.com/office/officeart/2005/8/layout/list1"/>
    <dgm:cxn modelId="{241B101B-429B-4C33-B3B2-5F3C30858DD1}" type="presParOf" srcId="{80D20EA3-C7AC-42C8-B505-855EEA032D39}" destId="{929DE837-1DA8-452C-87CB-67AB1B817020}" srcOrd="2" destOrd="0" presId="urn:microsoft.com/office/officeart/2005/8/layout/list1"/>
    <dgm:cxn modelId="{AB82818E-164A-4ABF-BB9A-9E2ADF0C4E81}" type="presParOf" srcId="{80D20EA3-C7AC-42C8-B505-855EEA032D39}" destId="{6092CD7E-7FFC-4446-8BD1-9ADA68605102}" srcOrd="3" destOrd="0" presId="urn:microsoft.com/office/officeart/2005/8/layout/list1"/>
    <dgm:cxn modelId="{03A7ADE2-2433-4C6C-AF2B-A4A6D9322761}" type="presParOf" srcId="{80D20EA3-C7AC-42C8-B505-855EEA032D39}" destId="{431E0D33-2DF3-425B-9EC9-98B92E5AD8A7}" srcOrd="4" destOrd="0" presId="urn:microsoft.com/office/officeart/2005/8/layout/list1"/>
    <dgm:cxn modelId="{23AEB7CA-773F-468D-9480-E1240F861D64}" type="presParOf" srcId="{431E0D33-2DF3-425B-9EC9-98B92E5AD8A7}" destId="{FF9254FD-1A8E-4C91-A0DD-256B8BFA807F}" srcOrd="0" destOrd="0" presId="urn:microsoft.com/office/officeart/2005/8/layout/list1"/>
    <dgm:cxn modelId="{759769D2-6C20-4FB2-9E50-3DAE9022910C}" type="presParOf" srcId="{431E0D33-2DF3-425B-9EC9-98B92E5AD8A7}" destId="{0465271F-A28B-4BC2-8B1D-346E4E5C52A4}" srcOrd="1" destOrd="0" presId="urn:microsoft.com/office/officeart/2005/8/layout/list1"/>
    <dgm:cxn modelId="{4D57DAE0-E8C2-4454-B0AA-F5EB1F6A5611}" type="presParOf" srcId="{80D20EA3-C7AC-42C8-B505-855EEA032D39}" destId="{141B99B9-AA66-4839-8E42-FCF9031C57E6}" srcOrd="5" destOrd="0" presId="urn:microsoft.com/office/officeart/2005/8/layout/list1"/>
    <dgm:cxn modelId="{BAD04E67-BEEA-4921-81F9-EB885A027E0C}" type="presParOf" srcId="{80D20EA3-C7AC-42C8-B505-855EEA032D39}" destId="{26EE4B0C-9CC2-4505-999A-8D6C8D5FE0D6}" srcOrd="6" destOrd="0" presId="urn:microsoft.com/office/officeart/2005/8/layout/list1"/>
    <dgm:cxn modelId="{BAD0274B-6290-4663-9BD2-45FAAD0910B2}" type="presParOf" srcId="{80D20EA3-C7AC-42C8-B505-855EEA032D39}" destId="{4203E0DA-9C6E-472E-9F05-3CC866D6CA8F}" srcOrd="7" destOrd="0" presId="urn:microsoft.com/office/officeart/2005/8/layout/list1"/>
    <dgm:cxn modelId="{2E13DF64-3502-48C3-875C-5C0EEE15A949}" type="presParOf" srcId="{80D20EA3-C7AC-42C8-B505-855EEA032D39}" destId="{96810A82-7838-484D-8DF8-5611F2B92CEB}" srcOrd="8" destOrd="0" presId="urn:microsoft.com/office/officeart/2005/8/layout/list1"/>
    <dgm:cxn modelId="{DBBADD5A-8BAA-474A-8B05-F9B10CAEFCE4}" type="presParOf" srcId="{96810A82-7838-484D-8DF8-5611F2B92CEB}" destId="{21E48EA7-FEF0-4654-A63D-0D3E397B7BEE}" srcOrd="0" destOrd="0" presId="urn:microsoft.com/office/officeart/2005/8/layout/list1"/>
    <dgm:cxn modelId="{95C7C087-8A8C-4F46-83E8-ADA9B73033DF}" type="presParOf" srcId="{96810A82-7838-484D-8DF8-5611F2B92CEB}" destId="{43281C29-EE65-43FF-A7E8-1E16D5C4EEB2}" srcOrd="1" destOrd="0" presId="urn:microsoft.com/office/officeart/2005/8/layout/list1"/>
    <dgm:cxn modelId="{45BD204B-2BBB-4D75-B35B-4D6A719B1987}" type="presParOf" srcId="{80D20EA3-C7AC-42C8-B505-855EEA032D39}" destId="{90AF11B6-0166-4BD0-B181-06507CDF5ADD}" srcOrd="9" destOrd="0" presId="urn:microsoft.com/office/officeart/2005/8/layout/list1"/>
    <dgm:cxn modelId="{669C0710-3C3E-4C4D-8539-45DE1BA6D8A7}" type="presParOf" srcId="{80D20EA3-C7AC-42C8-B505-855EEA032D39}" destId="{AC4471C0-B707-4893-83B4-A0C791DA8901}" srcOrd="10" destOrd="0" presId="urn:microsoft.com/office/officeart/2005/8/layout/list1"/>
    <dgm:cxn modelId="{0D0CE640-88E8-4A24-85D4-9585A5744249}" type="presParOf" srcId="{80D20EA3-C7AC-42C8-B505-855EEA032D39}" destId="{F60A7E15-5E46-4B6C-B192-6B7F8B038F7E}" srcOrd="11" destOrd="0" presId="urn:microsoft.com/office/officeart/2005/8/layout/list1"/>
    <dgm:cxn modelId="{5F3FFE42-85E5-4218-B089-7F29D319175C}" type="presParOf" srcId="{80D20EA3-C7AC-42C8-B505-855EEA032D39}" destId="{29956A22-718C-44D2-9ADD-9DA6B6929D1C}" srcOrd="12" destOrd="0" presId="urn:microsoft.com/office/officeart/2005/8/layout/list1"/>
    <dgm:cxn modelId="{707CA1DD-38BF-4B94-8050-A40451A52B5C}" type="presParOf" srcId="{29956A22-718C-44D2-9ADD-9DA6B6929D1C}" destId="{B0540D90-8408-481E-A9BE-2C72ED4FFADB}" srcOrd="0" destOrd="0" presId="urn:microsoft.com/office/officeart/2005/8/layout/list1"/>
    <dgm:cxn modelId="{478B93F3-D4F7-4ED5-B180-B17A663AD89E}" type="presParOf" srcId="{29956A22-718C-44D2-9ADD-9DA6B6929D1C}" destId="{EBAC5ED3-EB38-4411-B451-FA4083859480}" srcOrd="1" destOrd="0" presId="urn:microsoft.com/office/officeart/2005/8/layout/list1"/>
    <dgm:cxn modelId="{4E0E5E62-E6D3-45F7-8961-2105C907E70C}" type="presParOf" srcId="{80D20EA3-C7AC-42C8-B505-855EEA032D39}" destId="{2EA56197-92E1-4531-9797-9491024C8BD0}" srcOrd="13" destOrd="0" presId="urn:microsoft.com/office/officeart/2005/8/layout/list1"/>
    <dgm:cxn modelId="{1CA41250-960E-405F-BE66-D0E2CD32F1D2}" type="presParOf" srcId="{80D20EA3-C7AC-42C8-B505-855EEA032D39}" destId="{7F997E32-735B-4BE9-A283-F8984DC21727}"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CF917D-CB81-46D3-956C-021907D1F11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2FE8B71F-7B05-4D93-83A1-F9761A7DF654}">
      <dgm:prSet/>
      <dgm:spPr/>
      <dgm:t>
        <a:bodyPr/>
        <a:lstStyle/>
        <a:p>
          <a:r>
            <a:rPr lang="en-US" dirty="0"/>
            <a:t>During Fitting and testing process of the LR and Naïve Bayes model independently,</a:t>
          </a:r>
        </a:p>
      </dgm:t>
    </dgm:pt>
    <dgm:pt modelId="{94F3A1B8-01F0-4E8B-BD43-405FFCB15B53}" type="parTrans" cxnId="{77EEF551-EFAF-4572-B37E-F0E6F8C284E6}">
      <dgm:prSet/>
      <dgm:spPr/>
      <dgm:t>
        <a:bodyPr/>
        <a:lstStyle/>
        <a:p>
          <a:endParaRPr lang="en-US"/>
        </a:p>
      </dgm:t>
    </dgm:pt>
    <dgm:pt modelId="{22E03AAD-C1E5-47D1-AF40-D67197A87A7D}" type="sibTrans" cxnId="{77EEF551-EFAF-4572-B37E-F0E6F8C284E6}">
      <dgm:prSet/>
      <dgm:spPr/>
      <dgm:t>
        <a:bodyPr/>
        <a:lstStyle/>
        <a:p>
          <a:endParaRPr lang="en-US"/>
        </a:p>
      </dgm:t>
    </dgm:pt>
    <dgm:pt modelId="{A5A894BB-A78C-48CB-AB70-E05B6D3E4C62}">
      <dgm:prSet/>
      <dgm:spPr/>
      <dgm:t>
        <a:bodyPr/>
        <a:lstStyle/>
        <a:p>
          <a:r>
            <a:rPr lang="en-US" dirty="0"/>
            <a:t>Naïve Bayes Classifier model performed slightly better than the Logistic regression model in terms of Accuracy and Precision.</a:t>
          </a:r>
        </a:p>
      </dgm:t>
    </dgm:pt>
    <dgm:pt modelId="{A4D82BF3-F635-4EED-B985-B045D47783AF}" type="parTrans" cxnId="{0DFE2BD8-44A7-4219-B30A-F78160AC6DFB}">
      <dgm:prSet/>
      <dgm:spPr/>
      <dgm:t>
        <a:bodyPr/>
        <a:lstStyle/>
        <a:p>
          <a:endParaRPr lang="en-US"/>
        </a:p>
      </dgm:t>
    </dgm:pt>
    <dgm:pt modelId="{EA6FF835-A2E6-4555-8E79-3EDFADCFD63C}" type="sibTrans" cxnId="{0DFE2BD8-44A7-4219-B30A-F78160AC6DFB}">
      <dgm:prSet/>
      <dgm:spPr/>
      <dgm:t>
        <a:bodyPr/>
        <a:lstStyle/>
        <a:p>
          <a:endParaRPr lang="en-US"/>
        </a:p>
      </dgm:t>
    </dgm:pt>
    <dgm:pt modelId="{0BB2C27B-3D82-4A9A-9450-08493F5F6D8D}">
      <dgm:prSet/>
      <dgm:spPr/>
      <dgm:t>
        <a:bodyPr/>
        <a:lstStyle/>
        <a:p>
          <a:r>
            <a:rPr lang="en-US" dirty="0"/>
            <a:t>While fitting the KNN models using the probabilities of pollutant prediction from LR and Naïve Bayes modes,</a:t>
          </a:r>
        </a:p>
      </dgm:t>
    </dgm:pt>
    <dgm:pt modelId="{2288341A-033B-4A73-80B6-DC3C8559904F}" type="parTrans" cxnId="{DCB292FD-B27C-4766-8913-13F376D3ABCE}">
      <dgm:prSet/>
      <dgm:spPr/>
      <dgm:t>
        <a:bodyPr/>
        <a:lstStyle/>
        <a:p>
          <a:endParaRPr lang="en-US"/>
        </a:p>
      </dgm:t>
    </dgm:pt>
    <dgm:pt modelId="{4D7C0E4E-172A-4856-B5FA-CED3B878FAB9}" type="sibTrans" cxnId="{DCB292FD-B27C-4766-8913-13F376D3ABCE}">
      <dgm:prSet/>
      <dgm:spPr/>
      <dgm:t>
        <a:bodyPr/>
        <a:lstStyle/>
        <a:p>
          <a:endParaRPr lang="en-US"/>
        </a:p>
      </dgm:t>
    </dgm:pt>
    <dgm:pt modelId="{717380A3-2672-4C35-90E4-1751E3EE65F3}">
      <dgm:prSet/>
      <dgm:spPr/>
      <dgm:t>
        <a:bodyPr/>
        <a:lstStyle/>
        <a:p>
          <a:r>
            <a:rPr lang="en-US" dirty="0"/>
            <a:t>Observed Vs Predicted plot for probability from LR aligns more  closely to the X=Y line.</a:t>
          </a:r>
        </a:p>
      </dgm:t>
    </dgm:pt>
    <dgm:pt modelId="{874DDB59-65F3-4F73-AF2E-215892BAC219}" type="parTrans" cxnId="{AC853AD2-05BA-474A-A160-42B4AFD54E13}">
      <dgm:prSet/>
      <dgm:spPr/>
      <dgm:t>
        <a:bodyPr/>
        <a:lstStyle/>
        <a:p>
          <a:endParaRPr lang="en-US"/>
        </a:p>
      </dgm:t>
    </dgm:pt>
    <dgm:pt modelId="{38BA4872-51B1-4F7D-9C18-140F40622045}" type="sibTrans" cxnId="{AC853AD2-05BA-474A-A160-42B4AFD54E13}">
      <dgm:prSet/>
      <dgm:spPr/>
      <dgm:t>
        <a:bodyPr/>
        <a:lstStyle/>
        <a:p>
          <a:endParaRPr lang="en-US"/>
        </a:p>
      </dgm:t>
    </dgm:pt>
    <dgm:pt modelId="{96961153-A2FF-46CE-ADB8-79E2BC0ABF62}" type="pres">
      <dgm:prSet presAssocID="{7CCF917D-CB81-46D3-956C-021907D1F11E}" presName="Name0" presStyleCnt="0">
        <dgm:presLayoutVars>
          <dgm:dir/>
          <dgm:animLvl val="lvl"/>
          <dgm:resizeHandles val="exact"/>
        </dgm:presLayoutVars>
      </dgm:prSet>
      <dgm:spPr/>
    </dgm:pt>
    <dgm:pt modelId="{A2163150-3C45-4872-86EC-EAC828BA67F8}" type="pres">
      <dgm:prSet presAssocID="{2FE8B71F-7B05-4D93-83A1-F9761A7DF654}" presName="linNode" presStyleCnt="0"/>
      <dgm:spPr/>
    </dgm:pt>
    <dgm:pt modelId="{CD9056BE-E9C8-4BF7-80A4-49A957EC27C0}" type="pres">
      <dgm:prSet presAssocID="{2FE8B71F-7B05-4D93-83A1-F9761A7DF654}" presName="parentText" presStyleLbl="node1" presStyleIdx="0" presStyleCnt="2">
        <dgm:presLayoutVars>
          <dgm:chMax val="1"/>
          <dgm:bulletEnabled val="1"/>
        </dgm:presLayoutVars>
      </dgm:prSet>
      <dgm:spPr/>
    </dgm:pt>
    <dgm:pt modelId="{42EE0616-99E8-4212-98EA-B8B271BA7A48}" type="pres">
      <dgm:prSet presAssocID="{2FE8B71F-7B05-4D93-83A1-F9761A7DF654}" presName="descendantText" presStyleLbl="alignAccFollowNode1" presStyleIdx="0" presStyleCnt="2">
        <dgm:presLayoutVars>
          <dgm:bulletEnabled val="1"/>
        </dgm:presLayoutVars>
      </dgm:prSet>
      <dgm:spPr/>
    </dgm:pt>
    <dgm:pt modelId="{10A3737D-F733-4C11-94CB-BC5143AD2B3A}" type="pres">
      <dgm:prSet presAssocID="{22E03AAD-C1E5-47D1-AF40-D67197A87A7D}" presName="sp" presStyleCnt="0"/>
      <dgm:spPr/>
    </dgm:pt>
    <dgm:pt modelId="{510BCE79-1845-41FB-95AC-C46347AA4864}" type="pres">
      <dgm:prSet presAssocID="{0BB2C27B-3D82-4A9A-9450-08493F5F6D8D}" presName="linNode" presStyleCnt="0"/>
      <dgm:spPr/>
    </dgm:pt>
    <dgm:pt modelId="{EBEBD952-1AA4-4AFF-AB44-4A37FFA7F1F8}" type="pres">
      <dgm:prSet presAssocID="{0BB2C27B-3D82-4A9A-9450-08493F5F6D8D}" presName="parentText" presStyleLbl="node1" presStyleIdx="1" presStyleCnt="2">
        <dgm:presLayoutVars>
          <dgm:chMax val="1"/>
          <dgm:bulletEnabled val="1"/>
        </dgm:presLayoutVars>
      </dgm:prSet>
      <dgm:spPr/>
    </dgm:pt>
    <dgm:pt modelId="{352B0305-8A9A-4077-8B18-288F1BCBF182}" type="pres">
      <dgm:prSet presAssocID="{0BB2C27B-3D82-4A9A-9450-08493F5F6D8D}" presName="descendantText" presStyleLbl="alignAccFollowNode1" presStyleIdx="1" presStyleCnt="2">
        <dgm:presLayoutVars>
          <dgm:bulletEnabled val="1"/>
        </dgm:presLayoutVars>
      </dgm:prSet>
      <dgm:spPr/>
    </dgm:pt>
  </dgm:ptLst>
  <dgm:cxnLst>
    <dgm:cxn modelId="{7D772F1D-5DC6-40BA-9F61-B2DE947311C7}" type="presOf" srcId="{A5A894BB-A78C-48CB-AB70-E05B6D3E4C62}" destId="{42EE0616-99E8-4212-98EA-B8B271BA7A48}" srcOrd="0" destOrd="0" presId="urn:microsoft.com/office/officeart/2005/8/layout/vList5"/>
    <dgm:cxn modelId="{6320EB43-E62F-4795-A076-E321FC20F700}" type="presOf" srcId="{7CCF917D-CB81-46D3-956C-021907D1F11E}" destId="{96961153-A2FF-46CE-ADB8-79E2BC0ABF62}" srcOrd="0" destOrd="0" presId="urn:microsoft.com/office/officeart/2005/8/layout/vList5"/>
    <dgm:cxn modelId="{52532744-E9BB-4547-BDA1-79F150C3FDC1}" type="presOf" srcId="{0BB2C27B-3D82-4A9A-9450-08493F5F6D8D}" destId="{EBEBD952-1AA4-4AFF-AB44-4A37FFA7F1F8}" srcOrd="0" destOrd="0" presId="urn:microsoft.com/office/officeart/2005/8/layout/vList5"/>
    <dgm:cxn modelId="{E544C764-2E56-43C9-8360-16A49F9519B4}" type="presOf" srcId="{2FE8B71F-7B05-4D93-83A1-F9761A7DF654}" destId="{CD9056BE-E9C8-4BF7-80A4-49A957EC27C0}" srcOrd="0" destOrd="0" presId="urn:microsoft.com/office/officeart/2005/8/layout/vList5"/>
    <dgm:cxn modelId="{77EEF551-EFAF-4572-B37E-F0E6F8C284E6}" srcId="{7CCF917D-CB81-46D3-956C-021907D1F11E}" destId="{2FE8B71F-7B05-4D93-83A1-F9761A7DF654}" srcOrd="0" destOrd="0" parTransId="{94F3A1B8-01F0-4E8B-BD43-405FFCB15B53}" sibTransId="{22E03AAD-C1E5-47D1-AF40-D67197A87A7D}"/>
    <dgm:cxn modelId="{5DDA4ABB-93C3-4657-9084-01C7801A70AC}" type="presOf" srcId="{717380A3-2672-4C35-90E4-1751E3EE65F3}" destId="{352B0305-8A9A-4077-8B18-288F1BCBF182}" srcOrd="0" destOrd="0" presId="urn:microsoft.com/office/officeart/2005/8/layout/vList5"/>
    <dgm:cxn modelId="{AC853AD2-05BA-474A-A160-42B4AFD54E13}" srcId="{0BB2C27B-3D82-4A9A-9450-08493F5F6D8D}" destId="{717380A3-2672-4C35-90E4-1751E3EE65F3}" srcOrd="0" destOrd="0" parTransId="{874DDB59-65F3-4F73-AF2E-215892BAC219}" sibTransId="{38BA4872-51B1-4F7D-9C18-140F40622045}"/>
    <dgm:cxn modelId="{0DFE2BD8-44A7-4219-B30A-F78160AC6DFB}" srcId="{2FE8B71F-7B05-4D93-83A1-F9761A7DF654}" destId="{A5A894BB-A78C-48CB-AB70-E05B6D3E4C62}" srcOrd="0" destOrd="0" parTransId="{A4D82BF3-F635-4EED-B985-B045D47783AF}" sibTransId="{EA6FF835-A2E6-4555-8E79-3EDFADCFD63C}"/>
    <dgm:cxn modelId="{DCB292FD-B27C-4766-8913-13F376D3ABCE}" srcId="{7CCF917D-CB81-46D3-956C-021907D1F11E}" destId="{0BB2C27B-3D82-4A9A-9450-08493F5F6D8D}" srcOrd="1" destOrd="0" parTransId="{2288341A-033B-4A73-80B6-DC3C8559904F}" sibTransId="{4D7C0E4E-172A-4856-B5FA-CED3B878FAB9}"/>
    <dgm:cxn modelId="{F87C8203-4723-4A94-A3D2-4DF53A773A21}" type="presParOf" srcId="{96961153-A2FF-46CE-ADB8-79E2BC0ABF62}" destId="{A2163150-3C45-4872-86EC-EAC828BA67F8}" srcOrd="0" destOrd="0" presId="urn:microsoft.com/office/officeart/2005/8/layout/vList5"/>
    <dgm:cxn modelId="{F311E785-F6DB-4457-A5B3-58561C25DE7A}" type="presParOf" srcId="{A2163150-3C45-4872-86EC-EAC828BA67F8}" destId="{CD9056BE-E9C8-4BF7-80A4-49A957EC27C0}" srcOrd="0" destOrd="0" presId="urn:microsoft.com/office/officeart/2005/8/layout/vList5"/>
    <dgm:cxn modelId="{5CD830FD-15D9-47FE-8C2C-F3B39B68539F}" type="presParOf" srcId="{A2163150-3C45-4872-86EC-EAC828BA67F8}" destId="{42EE0616-99E8-4212-98EA-B8B271BA7A48}" srcOrd="1" destOrd="0" presId="urn:microsoft.com/office/officeart/2005/8/layout/vList5"/>
    <dgm:cxn modelId="{FA178751-1D9A-4D9E-9FA2-6FCBCC86318E}" type="presParOf" srcId="{96961153-A2FF-46CE-ADB8-79E2BC0ABF62}" destId="{10A3737D-F733-4C11-94CB-BC5143AD2B3A}" srcOrd="1" destOrd="0" presId="urn:microsoft.com/office/officeart/2005/8/layout/vList5"/>
    <dgm:cxn modelId="{EF8685FE-58A3-4ACB-9881-6274CAF49484}" type="presParOf" srcId="{96961153-A2FF-46CE-ADB8-79E2BC0ABF62}" destId="{510BCE79-1845-41FB-95AC-C46347AA4864}" srcOrd="2" destOrd="0" presId="urn:microsoft.com/office/officeart/2005/8/layout/vList5"/>
    <dgm:cxn modelId="{9EB127E2-3A8C-4A31-8AF8-AB1C2D9448CF}" type="presParOf" srcId="{510BCE79-1845-41FB-95AC-C46347AA4864}" destId="{EBEBD952-1AA4-4AFF-AB44-4A37FFA7F1F8}" srcOrd="0" destOrd="0" presId="urn:microsoft.com/office/officeart/2005/8/layout/vList5"/>
    <dgm:cxn modelId="{72276CA1-8ED3-4EE9-B689-E48BC64C09E0}" type="presParOf" srcId="{510BCE79-1845-41FB-95AC-C46347AA4864}" destId="{352B0305-8A9A-4077-8B18-288F1BCBF18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9DE837-1DA8-452C-87CB-67AB1B817020}">
      <dsp:nvSpPr>
        <dsp:cNvPr id="0" name=""/>
        <dsp:cNvSpPr/>
      </dsp:nvSpPr>
      <dsp:spPr>
        <a:xfrm>
          <a:off x="0" y="382373"/>
          <a:ext cx="6263640" cy="4284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707796-B195-47EE-8E49-908181FF6355}">
      <dsp:nvSpPr>
        <dsp:cNvPr id="0" name=""/>
        <dsp:cNvSpPr/>
      </dsp:nvSpPr>
      <dsp:spPr>
        <a:xfrm>
          <a:off x="313182" y="131453"/>
          <a:ext cx="4384548" cy="5018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755650">
            <a:lnSpc>
              <a:spcPct val="90000"/>
            </a:lnSpc>
            <a:spcBef>
              <a:spcPct val="0"/>
            </a:spcBef>
            <a:spcAft>
              <a:spcPct val="35000"/>
            </a:spcAft>
            <a:buNone/>
          </a:pPr>
          <a:r>
            <a:rPr lang="en-US" sz="1700" kern="1200"/>
            <a:t>947 wells</a:t>
          </a:r>
        </a:p>
      </dsp:txBody>
      <dsp:txXfrm>
        <a:off x="337680" y="155951"/>
        <a:ext cx="4335552" cy="452844"/>
      </dsp:txXfrm>
    </dsp:sp>
    <dsp:sp modelId="{26EE4B0C-9CC2-4505-999A-8D6C8D5FE0D6}">
      <dsp:nvSpPr>
        <dsp:cNvPr id="0" name=""/>
        <dsp:cNvSpPr/>
      </dsp:nvSpPr>
      <dsp:spPr>
        <a:xfrm>
          <a:off x="0" y="1153493"/>
          <a:ext cx="6263640" cy="2677500"/>
        </a:xfrm>
        <a:prstGeom prst="rect">
          <a:avLst/>
        </a:prstGeom>
        <a:solidFill>
          <a:schemeClr val="lt1">
            <a:alpha val="90000"/>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354076" rIns="486128"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Well Depth</a:t>
          </a:r>
        </a:p>
        <a:p>
          <a:pPr marL="171450" lvl="1" indent="-171450" algn="l" defTabSz="755650">
            <a:lnSpc>
              <a:spcPct val="90000"/>
            </a:lnSpc>
            <a:spcBef>
              <a:spcPct val="0"/>
            </a:spcBef>
            <a:spcAft>
              <a:spcPct val="15000"/>
            </a:spcAft>
            <a:buChar char="•"/>
          </a:pPr>
          <a:r>
            <a:rPr lang="en-US" sz="1700" kern="1200"/>
            <a:t>Elevation</a:t>
          </a:r>
        </a:p>
        <a:p>
          <a:pPr marL="171450" lvl="1" indent="-171450" algn="l" defTabSz="755650">
            <a:lnSpc>
              <a:spcPct val="90000"/>
            </a:lnSpc>
            <a:spcBef>
              <a:spcPct val="0"/>
            </a:spcBef>
            <a:spcAft>
              <a:spcPct val="15000"/>
            </a:spcAft>
            <a:buChar char="•"/>
          </a:pPr>
          <a:r>
            <a:rPr lang="en-US" sz="1700" kern="1200"/>
            <a:t>Rainfall</a:t>
          </a:r>
        </a:p>
        <a:p>
          <a:pPr marL="171450" lvl="1" indent="-171450" algn="l" defTabSz="755650">
            <a:lnSpc>
              <a:spcPct val="90000"/>
            </a:lnSpc>
            <a:spcBef>
              <a:spcPct val="0"/>
            </a:spcBef>
            <a:spcAft>
              <a:spcPct val="15000"/>
            </a:spcAft>
            <a:buChar char="•"/>
          </a:pPr>
          <a:r>
            <a:rPr lang="en-US" sz="1700" kern="1200"/>
            <a:t>Minimum temperature</a:t>
          </a:r>
        </a:p>
        <a:p>
          <a:pPr marL="171450" lvl="1" indent="-171450" algn="l" defTabSz="755650">
            <a:lnSpc>
              <a:spcPct val="90000"/>
            </a:lnSpc>
            <a:spcBef>
              <a:spcPct val="0"/>
            </a:spcBef>
            <a:spcAft>
              <a:spcPct val="15000"/>
            </a:spcAft>
            <a:buChar char="•"/>
          </a:pPr>
          <a:r>
            <a:rPr lang="en-US" sz="1700" kern="1200"/>
            <a:t>Soil clay content</a:t>
          </a:r>
        </a:p>
        <a:p>
          <a:pPr marL="171450" lvl="1" indent="-171450" algn="l" defTabSz="755650">
            <a:lnSpc>
              <a:spcPct val="90000"/>
            </a:lnSpc>
            <a:spcBef>
              <a:spcPct val="0"/>
            </a:spcBef>
            <a:spcAft>
              <a:spcPct val="15000"/>
            </a:spcAft>
            <a:buChar char="•"/>
          </a:pPr>
          <a:r>
            <a:rPr lang="en-US" sz="1700" kern="1200"/>
            <a:t>Average water content of soil</a:t>
          </a:r>
        </a:p>
        <a:p>
          <a:pPr marL="171450" lvl="1" indent="-171450" algn="l" defTabSz="755650">
            <a:lnSpc>
              <a:spcPct val="90000"/>
            </a:lnSpc>
            <a:spcBef>
              <a:spcPct val="0"/>
            </a:spcBef>
            <a:spcAft>
              <a:spcPct val="15000"/>
            </a:spcAft>
            <a:buChar char="•"/>
          </a:pPr>
          <a:r>
            <a:rPr lang="en-US" sz="1700" kern="1200"/>
            <a:t>Soil plasticity </a:t>
          </a:r>
        </a:p>
        <a:p>
          <a:pPr marL="171450" lvl="1" indent="-171450" algn="l" defTabSz="755650">
            <a:lnSpc>
              <a:spcPct val="90000"/>
            </a:lnSpc>
            <a:spcBef>
              <a:spcPct val="0"/>
            </a:spcBef>
            <a:spcAft>
              <a:spcPct val="15000"/>
            </a:spcAft>
            <a:buChar char="•"/>
          </a:pPr>
          <a:r>
            <a:rPr lang="en-US" sz="1700" kern="1200"/>
            <a:t>Soil pH.</a:t>
          </a:r>
        </a:p>
      </dsp:txBody>
      <dsp:txXfrm>
        <a:off x="0" y="1153493"/>
        <a:ext cx="6263640" cy="2677500"/>
      </dsp:txXfrm>
    </dsp:sp>
    <dsp:sp modelId="{0465271F-A28B-4BC2-8B1D-346E4E5C52A4}">
      <dsp:nvSpPr>
        <dsp:cNvPr id="0" name=""/>
        <dsp:cNvSpPr/>
      </dsp:nvSpPr>
      <dsp:spPr>
        <a:xfrm>
          <a:off x="313182" y="902573"/>
          <a:ext cx="4384548" cy="50184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755650">
            <a:lnSpc>
              <a:spcPct val="90000"/>
            </a:lnSpc>
            <a:spcBef>
              <a:spcPct val="0"/>
            </a:spcBef>
            <a:spcAft>
              <a:spcPct val="35000"/>
            </a:spcAft>
            <a:buNone/>
          </a:pPr>
          <a:r>
            <a:rPr lang="en-US" sz="1700" kern="1200"/>
            <a:t>Parameters selection:</a:t>
          </a:r>
        </a:p>
      </dsp:txBody>
      <dsp:txXfrm>
        <a:off x="337680" y="927071"/>
        <a:ext cx="4335552" cy="452844"/>
      </dsp:txXfrm>
    </dsp:sp>
    <dsp:sp modelId="{AC4471C0-B707-4893-83B4-A0C791DA8901}">
      <dsp:nvSpPr>
        <dsp:cNvPr id="0" name=""/>
        <dsp:cNvSpPr/>
      </dsp:nvSpPr>
      <dsp:spPr>
        <a:xfrm>
          <a:off x="0" y="4173714"/>
          <a:ext cx="6263640" cy="428400"/>
        </a:xfrm>
        <a:prstGeom prst="rect">
          <a:avLst/>
        </a:prstGeom>
        <a:solidFill>
          <a:schemeClr val="lt1">
            <a:alpha val="90000"/>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43281C29-EE65-43FF-A7E8-1E16D5C4EEB2}">
      <dsp:nvSpPr>
        <dsp:cNvPr id="0" name=""/>
        <dsp:cNvSpPr/>
      </dsp:nvSpPr>
      <dsp:spPr>
        <a:xfrm>
          <a:off x="313182" y="3922794"/>
          <a:ext cx="4384548" cy="50184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755650">
            <a:lnSpc>
              <a:spcPct val="90000"/>
            </a:lnSpc>
            <a:spcBef>
              <a:spcPct val="0"/>
            </a:spcBef>
            <a:spcAft>
              <a:spcPct val="35000"/>
            </a:spcAft>
            <a:buNone/>
          </a:pPr>
          <a:r>
            <a:rPr lang="en-US" sz="1700" b="1" kern="1200"/>
            <a:t>Exceedance:</a:t>
          </a:r>
          <a:r>
            <a:rPr lang="en-US" sz="1700" kern="1200"/>
            <a:t> greater than 1.5 ppm</a:t>
          </a:r>
        </a:p>
      </dsp:txBody>
      <dsp:txXfrm>
        <a:off x="337680" y="3947292"/>
        <a:ext cx="4335552" cy="452844"/>
      </dsp:txXfrm>
    </dsp:sp>
    <dsp:sp modelId="{7F997E32-735B-4BE9-A283-F8984DC21727}">
      <dsp:nvSpPr>
        <dsp:cNvPr id="0" name=""/>
        <dsp:cNvSpPr/>
      </dsp:nvSpPr>
      <dsp:spPr>
        <a:xfrm>
          <a:off x="0" y="4944833"/>
          <a:ext cx="6263640" cy="4284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 modelId="{EBAC5ED3-EB38-4411-B451-FA4083859480}">
      <dsp:nvSpPr>
        <dsp:cNvPr id="0" name=""/>
        <dsp:cNvSpPr/>
      </dsp:nvSpPr>
      <dsp:spPr>
        <a:xfrm>
          <a:off x="313182" y="4693914"/>
          <a:ext cx="4384548" cy="50184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755650">
            <a:lnSpc>
              <a:spcPct val="90000"/>
            </a:lnSpc>
            <a:spcBef>
              <a:spcPct val="0"/>
            </a:spcBef>
            <a:spcAft>
              <a:spcPct val="35000"/>
            </a:spcAft>
            <a:buNone/>
          </a:pPr>
          <a:r>
            <a:rPr lang="en-US" sz="1700" kern="1200"/>
            <a:t>Training dataset: 70%</a:t>
          </a:r>
        </a:p>
      </dsp:txBody>
      <dsp:txXfrm>
        <a:off x="337680" y="4718412"/>
        <a:ext cx="4335552"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EE0616-99E8-4212-98EA-B8B271BA7A48}">
      <dsp:nvSpPr>
        <dsp:cNvPr id="0" name=""/>
        <dsp:cNvSpPr/>
      </dsp:nvSpPr>
      <dsp:spPr>
        <a:xfrm rot="5400000">
          <a:off x="6680381" y="-2777178"/>
          <a:ext cx="940453"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Naïve Bayes Classifier model performed slightly better than the Logistic regression model in terms of Accuracy and Precision.</a:t>
          </a:r>
        </a:p>
      </dsp:txBody>
      <dsp:txXfrm rot="-5400000">
        <a:off x="3785616" y="163496"/>
        <a:ext cx="6684075" cy="848635"/>
      </dsp:txXfrm>
    </dsp:sp>
    <dsp:sp modelId="{CD9056BE-E9C8-4BF7-80A4-49A957EC27C0}">
      <dsp:nvSpPr>
        <dsp:cNvPr id="0" name=""/>
        <dsp:cNvSpPr/>
      </dsp:nvSpPr>
      <dsp:spPr>
        <a:xfrm>
          <a:off x="0" y="29"/>
          <a:ext cx="3785616" cy="117556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dirty="0"/>
            <a:t>During Fitting and testing process of the LR and Naïve Bayes model independently,</a:t>
          </a:r>
        </a:p>
      </dsp:txBody>
      <dsp:txXfrm>
        <a:off x="57386" y="57415"/>
        <a:ext cx="3670844" cy="1060795"/>
      </dsp:txXfrm>
    </dsp:sp>
    <dsp:sp modelId="{352B0305-8A9A-4077-8B18-288F1BCBF182}">
      <dsp:nvSpPr>
        <dsp:cNvPr id="0" name=""/>
        <dsp:cNvSpPr/>
      </dsp:nvSpPr>
      <dsp:spPr>
        <a:xfrm rot="5400000">
          <a:off x="6680381" y="-1542833"/>
          <a:ext cx="940453"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Observed Vs Predicted plot for probability from LR aligns more  closely to the X=Y line.</a:t>
          </a:r>
        </a:p>
      </dsp:txBody>
      <dsp:txXfrm rot="-5400000">
        <a:off x="3785616" y="1397841"/>
        <a:ext cx="6684075" cy="848635"/>
      </dsp:txXfrm>
    </dsp:sp>
    <dsp:sp modelId="{EBEBD952-1AA4-4AFF-AB44-4A37FFA7F1F8}">
      <dsp:nvSpPr>
        <dsp:cNvPr id="0" name=""/>
        <dsp:cNvSpPr/>
      </dsp:nvSpPr>
      <dsp:spPr>
        <a:xfrm>
          <a:off x="0" y="1234375"/>
          <a:ext cx="3785616" cy="117556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dirty="0"/>
            <a:t>While fitting the KNN models using the probabilities of pollutant prediction from LR and Naïve Bayes modes,</a:t>
          </a:r>
        </a:p>
      </dsp:txBody>
      <dsp:txXfrm>
        <a:off x="57386" y="1291761"/>
        <a:ext cx="3670844" cy="106079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32B2E-57FF-E8A7-A64F-E088BB1C03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A16B87-624B-1F61-F487-B3A69C95A8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5C2480-A61E-9DB5-820F-97A7E2F1A9FB}"/>
              </a:ext>
            </a:extLst>
          </p:cNvPr>
          <p:cNvSpPr>
            <a:spLocks noGrp="1"/>
          </p:cNvSpPr>
          <p:nvPr>
            <p:ph type="dt" sz="half" idx="10"/>
          </p:nvPr>
        </p:nvSpPr>
        <p:spPr/>
        <p:txBody>
          <a:bodyPr/>
          <a:lstStyle/>
          <a:p>
            <a:fld id="{2789744E-F3CA-4953-A602-C28B5F4034B0}" type="datetimeFigureOut">
              <a:rPr lang="en-US" smtClean="0"/>
              <a:t>3/10/2023</a:t>
            </a:fld>
            <a:endParaRPr lang="en-US"/>
          </a:p>
        </p:txBody>
      </p:sp>
      <p:sp>
        <p:nvSpPr>
          <p:cNvPr id="5" name="Footer Placeholder 4">
            <a:extLst>
              <a:ext uri="{FF2B5EF4-FFF2-40B4-BE49-F238E27FC236}">
                <a16:creationId xmlns:a16="http://schemas.microsoft.com/office/drawing/2014/main" id="{B0D84DA9-17E2-6C4A-E553-345DAE9836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25FF01-5F88-BE12-05F7-4EB442CDAD11}"/>
              </a:ext>
            </a:extLst>
          </p:cNvPr>
          <p:cNvSpPr>
            <a:spLocks noGrp="1"/>
          </p:cNvSpPr>
          <p:nvPr>
            <p:ph type="sldNum" sz="quarter" idx="12"/>
          </p:nvPr>
        </p:nvSpPr>
        <p:spPr/>
        <p:txBody>
          <a:bodyPr/>
          <a:lstStyle/>
          <a:p>
            <a:fld id="{3C9391DC-4905-4AF1-8958-345E847A2470}" type="slidenum">
              <a:rPr lang="en-US" smtClean="0"/>
              <a:t>‹#›</a:t>
            </a:fld>
            <a:endParaRPr lang="en-US"/>
          </a:p>
        </p:txBody>
      </p:sp>
    </p:spTree>
    <p:extLst>
      <p:ext uri="{BB962C8B-B14F-4D97-AF65-F5344CB8AC3E}">
        <p14:creationId xmlns:p14="http://schemas.microsoft.com/office/powerpoint/2010/main" val="203452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D81A8-1856-7E75-CDD3-4E6DEA14B0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B872A0-FF7D-E439-5D75-FAE4A9AC5A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D4C165-4D81-5994-384F-566AA7C6F50B}"/>
              </a:ext>
            </a:extLst>
          </p:cNvPr>
          <p:cNvSpPr>
            <a:spLocks noGrp="1"/>
          </p:cNvSpPr>
          <p:nvPr>
            <p:ph type="dt" sz="half" idx="10"/>
          </p:nvPr>
        </p:nvSpPr>
        <p:spPr/>
        <p:txBody>
          <a:bodyPr/>
          <a:lstStyle/>
          <a:p>
            <a:fld id="{2789744E-F3CA-4953-A602-C28B5F4034B0}" type="datetimeFigureOut">
              <a:rPr lang="en-US" smtClean="0"/>
              <a:t>3/10/2023</a:t>
            </a:fld>
            <a:endParaRPr lang="en-US"/>
          </a:p>
        </p:txBody>
      </p:sp>
      <p:sp>
        <p:nvSpPr>
          <p:cNvPr id="5" name="Footer Placeholder 4">
            <a:extLst>
              <a:ext uri="{FF2B5EF4-FFF2-40B4-BE49-F238E27FC236}">
                <a16:creationId xmlns:a16="http://schemas.microsoft.com/office/drawing/2014/main" id="{78B31058-ABBC-1E39-BECF-B88A0B46AB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454D97-1D8E-E2D6-F021-AEC428602B73}"/>
              </a:ext>
            </a:extLst>
          </p:cNvPr>
          <p:cNvSpPr>
            <a:spLocks noGrp="1"/>
          </p:cNvSpPr>
          <p:nvPr>
            <p:ph type="sldNum" sz="quarter" idx="12"/>
          </p:nvPr>
        </p:nvSpPr>
        <p:spPr/>
        <p:txBody>
          <a:bodyPr/>
          <a:lstStyle/>
          <a:p>
            <a:fld id="{3C9391DC-4905-4AF1-8958-345E847A2470}" type="slidenum">
              <a:rPr lang="en-US" smtClean="0"/>
              <a:t>‹#›</a:t>
            </a:fld>
            <a:endParaRPr lang="en-US"/>
          </a:p>
        </p:txBody>
      </p:sp>
    </p:spTree>
    <p:extLst>
      <p:ext uri="{BB962C8B-B14F-4D97-AF65-F5344CB8AC3E}">
        <p14:creationId xmlns:p14="http://schemas.microsoft.com/office/powerpoint/2010/main" val="3974147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7F5DCB-423E-FFD6-C7B8-C48156CBF6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167981-C39B-8E0A-696D-A4AB19AE86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00C2C5-DF4C-4DB1-38A4-562D21062E3A}"/>
              </a:ext>
            </a:extLst>
          </p:cNvPr>
          <p:cNvSpPr>
            <a:spLocks noGrp="1"/>
          </p:cNvSpPr>
          <p:nvPr>
            <p:ph type="dt" sz="half" idx="10"/>
          </p:nvPr>
        </p:nvSpPr>
        <p:spPr/>
        <p:txBody>
          <a:bodyPr/>
          <a:lstStyle/>
          <a:p>
            <a:fld id="{2789744E-F3CA-4953-A602-C28B5F4034B0}" type="datetimeFigureOut">
              <a:rPr lang="en-US" smtClean="0"/>
              <a:t>3/10/2023</a:t>
            </a:fld>
            <a:endParaRPr lang="en-US"/>
          </a:p>
        </p:txBody>
      </p:sp>
      <p:sp>
        <p:nvSpPr>
          <p:cNvPr id="5" name="Footer Placeholder 4">
            <a:extLst>
              <a:ext uri="{FF2B5EF4-FFF2-40B4-BE49-F238E27FC236}">
                <a16:creationId xmlns:a16="http://schemas.microsoft.com/office/drawing/2014/main" id="{39C87B06-9F21-EF60-D955-43DDA4363E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A73ECE-C3B3-FD3E-E45D-7BF388276302}"/>
              </a:ext>
            </a:extLst>
          </p:cNvPr>
          <p:cNvSpPr>
            <a:spLocks noGrp="1"/>
          </p:cNvSpPr>
          <p:nvPr>
            <p:ph type="sldNum" sz="quarter" idx="12"/>
          </p:nvPr>
        </p:nvSpPr>
        <p:spPr/>
        <p:txBody>
          <a:bodyPr/>
          <a:lstStyle/>
          <a:p>
            <a:fld id="{3C9391DC-4905-4AF1-8958-345E847A2470}" type="slidenum">
              <a:rPr lang="en-US" smtClean="0"/>
              <a:t>‹#›</a:t>
            </a:fld>
            <a:endParaRPr lang="en-US"/>
          </a:p>
        </p:txBody>
      </p:sp>
    </p:spTree>
    <p:extLst>
      <p:ext uri="{BB962C8B-B14F-4D97-AF65-F5344CB8AC3E}">
        <p14:creationId xmlns:p14="http://schemas.microsoft.com/office/powerpoint/2010/main" val="3268022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9825E-5E1E-DEB0-2E3A-BF95317E7E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1DBC85-ED51-08BF-EBC9-D261746FCD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D14D86-BE43-9D54-A332-7FBBFE4691B9}"/>
              </a:ext>
            </a:extLst>
          </p:cNvPr>
          <p:cNvSpPr>
            <a:spLocks noGrp="1"/>
          </p:cNvSpPr>
          <p:nvPr>
            <p:ph type="dt" sz="half" idx="10"/>
          </p:nvPr>
        </p:nvSpPr>
        <p:spPr/>
        <p:txBody>
          <a:bodyPr/>
          <a:lstStyle/>
          <a:p>
            <a:fld id="{2789744E-F3CA-4953-A602-C28B5F4034B0}" type="datetimeFigureOut">
              <a:rPr lang="en-US" smtClean="0"/>
              <a:t>3/10/2023</a:t>
            </a:fld>
            <a:endParaRPr lang="en-US"/>
          </a:p>
        </p:txBody>
      </p:sp>
      <p:sp>
        <p:nvSpPr>
          <p:cNvPr id="5" name="Footer Placeholder 4">
            <a:extLst>
              <a:ext uri="{FF2B5EF4-FFF2-40B4-BE49-F238E27FC236}">
                <a16:creationId xmlns:a16="http://schemas.microsoft.com/office/drawing/2014/main" id="{1BC2691C-02D7-ED57-0CF6-8A1E1325AD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A73553-EB52-190F-DE8B-839A157E00B5}"/>
              </a:ext>
            </a:extLst>
          </p:cNvPr>
          <p:cNvSpPr>
            <a:spLocks noGrp="1"/>
          </p:cNvSpPr>
          <p:nvPr>
            <p:ph type="sldNum" sz="quarter" idx="12"/>
          </p:nvPr>
        </p:nvSpPr>
        <p:spPr/>
        <p:txBody>
          <a:bodyPr/>
          <a:lstStyle/>
          <a:p>
            <a:fld id="{3C9391DC-4905-4AF1-8958-345E847A2470}" type="slidenum">
              <a:rPr lang="en-US" smtClean="0"/>
              <a:t>‹#›</a:t>
            </a:fld>
            <a:endParaRPr lang="en-US"/>
          </a:p>
        </p:txBody>
      </p:sp>
    </p:spTree>
    <p:extLst>
      <p:ext uri="{BB962C8B-B14F-4D97-AF65-F5344CB8AC3E}">
        <p14:creationId xmlns:p14="http://schemas.microsoft.com/office/powerpoint/2010/main" val="2220727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084D8-0DC0-248C-7CC0-84675AF01C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A5BA6A-40C5-0F60-FA81-A055C98DEB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40793E-4B63-F2F8-0224-8CAFE4476D82}"/>
              </a:ext>
            </a:extLst>
          </p:cNvPr>
          <p:cNvSpPr>
            <a:spLocks noGrp="1"/>
          </p:cNvSpPr>
          <p:nvPr>
            <p:ph type="dt" sz="half" idx="10"/>
          </p:nvPr>
        </p:nvSpPr>
        <p:spPr/>
        <p:txBody>
          <a:bodyPr/>
          <a:lstStyle/>
          <a:p>
            <a:fld id="{2789744E-F3CA-4953-A602-C28B5F4034B0}" type="datetimeFigureOut">
              <a:rPr lang="en-US" smtClean="0"/>
              <a:t>3/10/2023</a:t>
            </a:fld>
            <a:endParaRPr lang="en-US"/>
          </a:p>
        </p:txBody>
      </p:sp>
      <p:sp>
        <p:nvSpPr>
          <p:cNvPr id="5" name="Footer Placeholder 4">
            <a:extLst>
              <a:ext uri="{FF2B5EF4-FFF2-40B4-BE49-F238E27FC236}">
                <a16:creationId xmlns:a16="http://schemas.microsoft.com/office/drawing/2014/main" id="{9EFE75C1-3123-60F1-B819-51887501D4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8A7393-EA06-29B2-CC68-60358A040A45}"/>
              </a:ext>
            </a:extLst>
          </p:cNvPr>
          <p:cNvSpPr>
            <a:spLocks noGrp="1"/>
          </p:cNvSpPr>
          <p:nvPr>
            <p:ph type="sldNum" sz="quarter" idx="12"/>
          </p:nvPr>
        </p:nvSpPr>
        <p:spPr/>
        <p:txBody>
          <a:bodyPr/>
          <a:lstStyle/>
          <a:p>
            <a:fld id="{3C9391DC-4905-4AF1-8958-345E847A2470}" type="slidenum">
              <a:rPr lang="en-US" smtClean="0"/>
              <a:t>‹#›</a:t>
            </a:fld>
            <a:endParaRPr lang="en-US"/>
          </a:p>
        </p:txBody>
      </p:sp>
    </p:spTree>
    <p:extLst>
      <p:ext uri="{BB962C8B-B14F-4D97-AF65-F5344CB8AC3E}">
        <p14:creationId xmlns:p14="http://schemas.microsoft.com/office/powerpoint/2010/main" val="3840613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D348E-F225-9CD6-3A07-28F6E8AAD5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6CC4E0-B1AF-4C85-6E34-1FE2CDD85E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722EBD-273F-FEF7-0086-1B41299799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FA39B1-18F4-A333-68FE-B2895AA4FEBE}"/>
              </a:ext>
            </a:extLst>
          </p:cNvPr>
          <p:cNvSpPr>
            <a:spLocks noGrp="1"/>
          </p:cNvSpPr>
          <p:nvPr>
            <p:ph type="dt" sz="half" idx="10"/>
          </p:nvPr>
        </p:nvSpPr>
        <p:spPr/>
        <p:txBody>
          <a:bodyPr/>
          <a:lstStyle/>
          <a:p>
            <a:fld id="{2789744E-F3CA-4953-A602-C28B5F4034B0}" type="datetimeFigureOut">
              <a:rPr lang="en-US" smtClean="0"/>
              <a:t>3/10/2023</a:t>
            </a:fld>
            <a:endParaRPr lang="en-US"/>
          </a:p>
        </p:txBody>
      </p:sp>
      <p:sp>
        <p:nvSpPr>
          <p:cNvPr id="6" name="Footer Placeholder 5">
            <a:extLst>
              <a:ext uri="{FF2B5EF4-FFF2-40B4-BE49-F238E27FC236}">
                <a16:creationId xmlns:a16="http://schemas.microsoft.com/office/drawing/2014/main" id="{642170A6-FE7F-B343-4DCE-6581D1D683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B126A6-17DD-7BB3-30D2-90FC0138858C}"/>
              </a:ext>
            </a:extLst>
          </p:cNvPr>
          <p:cNvSpPr>
            <a:spLocks noGrp="1"/>
          </p:cNvSpPr>
          <p:nvPr>
            <p:ph type="sldNum" sz="quarter" idx="12"/>
          </p:nvPr>
        </p:nvSpPr>
        <p:spPr/>
        <p:txBody>
          <a:bodyPr/>
          <a:lstStyle/>
          <a:p>
            <a:fld id="{3C9391DC-4905-4AF1-8958-345E847A2470}" type="slidenum">
              <a:rPr lang="en-US" smtClean="0"/>
              <a:t>‹#›</a:t>
            </a:fld>
            <a:endParaRPr lang="en-US"/>
          </a:p>
        </p:txBody>
      </p:sp>
    </p:spTree>
    <p:extLst>
      <p:ext uri="{BB962C8B-B14F-4D97-AF65-F5344CB8AC3E}">
        <p14:creationId xmlns:p14="http://schemas.microsoft.com/office/powerpoint/2010/main" val="3523006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FA77-66CB-CDB0-6A1D-1B0B947D0D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007892-369D-138C-1E66-F0E35B14BF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C38EBA-FDB6-5558-8FD5-A89F1823F9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67A7BA-B286-BA49-6428-B190E52B02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97A3F3-62C7-C040-A9E9-3F5ADE2374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8C18EF-7897-E5EE-0A35-21A827B8EE01}"/>
              </a:ext>
            </a:extLst>
          </p:cNvPr>
          <p:cNvSpPr>
            <a:spLocks noGrp="1"/>
          </p:cNvSpPr>
          <p:nvPr>
            <p:ph type="dt" sz="half" idx="10"/>
          </p:nvPr>
        </p:nvSpPr>
        <p:spPr/>
        <p:txBody>
          <a:bodyPr/>
          <a:lstStyle/>
          <a:p>
            <a:fld id="{2789744E-F3CA-4953-A602-C28B5F4034B0}" type="datetimeFigureOut">
              <a:rPr lang="en-US" smtClean="0"/>
              <a:t>3/10/2023</a:t>
            </a:fld>
            <a:endParaRPr lang="en-US"/>
          </a:p>
        </p:txBody>
      </p:sp>
      <p:sp>
        <p:nvSpPr>
          <p:cNvPr id="8" name="Footer Placeholder 7">
            <a:extLst>
              <a:ext uri="{FF2B5EF4-FFF2-40B4-BE49-F238E27FC236}">
                <a16:creationId xmlns:a16="http://schemas.microsoft.com/office/drawing/2014/main" id="{A3BFF451-270D-1DB5-FEA6-4D403C06B4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55DB34-1023-BED0-1EAF-F009809BF69F}"/>
              </a:ext>
            </a:extLst>
          </p:cNvPr>
          <p:cNvSpPr>
            <a:spLocks noGrp="1"/>
          </p:cNvSpPr>
          <p:nvPr>
            <p:ph type="sldNum" sz="quarter" idx="12"/>
          </p:nvPr>
        </p:nvSpPr>
        <p:spPr/>
        <p:txBody>
          <a:bodyPr/>
          <a:lstStyle/>
          <a:p>
            <a:fld id="{3C9391DC-4905-4AF1-8958-345E847A2470}" type="slidenum">
              <a:rPr lang="en-US" smtClean="0"/>
              <a:t>‹#›</a:t>
            </a:fld>
            <a:endParaRPr lang="en-US"/>
          </a:p>
        </p:txBody>
      </p:sp>
    </p:spTree>
    <p:extLst>
      <p:ext uri="{BB962C8B-B14F-4D97-AF65-F5344CB8AC3E}">
        <p14:creationId xmlns:p14="http://schemas.microsoft.com/office/powerpoint/2010/main" val="1264649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387B9-E987-C365-1F74-81B5EADC89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CFB3FC-2D12-AEBB-87CE-1DB63B3D52FD}"/>
              </a:ext>
            </a:extLst>
          </p:cNvPr>
          <p:cNvSpPr>
            <a:spLocks noGrp="1"/>
          </p:cNvSpPr>
          <p:nvPr>
            <p:ph type="dt" sz="half" idx="10"/>
          </p:nvPr>
        </p:nvSpPr>
        <p:spPr/>
        <p:txBody>
          <a:bodyPr/>
          <a:lstStyle/>
          <a:p>
            <a:fld id="{2789744E-F3CA-4953-A602-C28B5F4034B0}" type="datetimeFigureOut">
              <a:rPr lang="en-US" smtClean="0"/>
              <a:t>3/10/2023</a:t>
            </a:fld>
            <a:endParaRPr lang="en-US"/>
          </a:p>
        </p:txBody>
      </p:sp>
      <p:sp>
        <p:nvSpPr>
          <p:cNvPr id="4" name="Footer Placeholder 3">
            <a:extLst>
              <a:ext uri="{FF2B5EF4-FFF2-40B4-BE49-F238E27FC236}">
                <a16:creationId xmlns:a16="http://schemas.microsoft.com/office/drawing/2014/main" id="{16761ABF-A1AF-22A6-D8F9-3763A7F2F8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EE3202-2BAA-9AD7-F355-A464B62FB80C}"/>
              </a:ext>
            </a:extLst>
          </p:cNvPr>
          <p:cNvSpPr>
            <a:spLocks noGrp="1"/>
          </p:cNvSpPr>
          <p:nvPr>
            <p:ph type="sldNum" sz="quarter" idx="12"/>
          </p:nvPr>
        </p:nvSpPr>
        <p:spPr/>
        <p:txBody>
          <a:bodyPr/>
          <a:lstStyle/>
          <a:p>
            <a:fld id="{3C9391DC-4905-4AF1-8958-345E847A2470}" type="slidenum">
              <a:rPr lang="en-US" smtClean="0"/>
              <a:t>‹#›</a:t>
            </a:fld>
            <a:endParaRPr lang="en-US"/>
          </a:p>
        </p:txBody>
      </p:sp>
    </p:spTree>
    <p:extLst>
      <p:ext uri="{BB962C8B-B14F-4D97-AF65-F5344CB8AC3E}">
        <p14:creationId xmlns:p14="http://schemas.microsoft.com/office/powerpoint/2010/main" val="3761645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13CC40-4366-9715-E047-6E715E53200A}"/>
              </a:ext>
            </a:extLst>
          </p:cNvPr>
          <p:cNvSpPr>
            <a:spLocks noGrp="1"/>
          </p:cNvSpPr>
          <p:nvPr>
            <p:ph type="dt" sz="half" idx="10"/>
          </p:nvPr>
        </p:nvSpPr>
        <p:spPr/>
        <p:txBody>
          <a:bodyPr/>
          <a:lstStyle/>
          <a:p>
            <a:fld id="{2789744E-F3CA-4953-A602-C28B5F4034B0}" type="datetimeFigureOut">
              <a:rPr lang="en-US" smtClean="0"/>
              <a:t>3/10/2023</a:t>
            </a:fld>
            <a:endParaRPr lang="en-US"/>
          </a:p>
        </p:txBody>
      </p:sp>
      <p:sp>
        <p:nvSpPr>
          <p:cNvPr id="3" name="Footer Placeholder 2">
            <a:extLst>
              <a:ext uri="{FF2B5EF4-FFF2-40B4-BE49-F238E27FC236}">
                <a16:creationId xmlns:a16="http://schemas.microsoft.com/office/drawing/2014/main" id="{FD40FA22-25FA-D33A-EF37-FC34C06F9F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4CF468-8118-9A6C-85A5-A82BAAF9F8B5}"/>
              </a:ext>
            </a:extLst>
          </p:cNvPr>
          <p:cNvSpPr>
            <a:spLocks noGrp="1"/>
          </p:cNvSpPr>
          <p:nvPr>
            <p:ph type="sldNum" sz="quarter" idx="12"/>
          </p:nvPr>
        </p:nvSpPr>
        <p:spPr/>
        <p:txBody>
          <a:bodyPr/>
          <a:lstStyle/>
          <a:p>
            <a:fld id="{3C9391DC-4905-4AF1-8958-345E847A2470}" type="slidenum">
              <a:rPr lang="en-US" smtClean="0"/>
              <a:t>‹#›</a:t>
            </a:fld>
            <a:endParaRPr lang="en-US"/>
          </a:p>
        </p:txBody>
      </p:sp>
    </p:spTree>
    <p:extLst>
      <p:ext uri="{BB962C8B-B14F-4D97-AF65-F5344CB8AC3E}">
        <p14:creationId xmlns:p14="http://schemas.microsoft.com/office/powerpoint/2010/main" val="1497142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616C3-16BB-8D05-2C10-05A25FBDA1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714079-8F1D-749C-9C43-2BD22D99E3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C3B815-9202-E02D-3943-C9587389AF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21A03D-9076-D531-1E1F-09F60B50B058}"/>
              </a:ext>
            </a:extLst>
          </p:cNvPr>
          <p:cNvSpPr>
            <a:spLocks noGrp="1"/>
          </p:cNvSpPr>
          <p:nvPr>
            <p:ph type="dt" sz="half" idx="10"/>
          </p:nvPr>
        </p:nvSpPr>
        <p:spPr/>
        <p:txBody>
          <a:bodyPr/>
          <a:lstStyle/>
          <a:p>
            <a:fld id="{2789744E-F3CA-4953-A602-C28B5F4034B0}" type="datetimeFigureOut">
              <a:rPr lang="en-US" smtClean="0"/>
              <a:t>3/10/2023</a:t>
            </a:fld>
            <a:endParaRPr lang="en-US"/>
          </a:p>
        </p:txBody>
      </p:sp>
      <p:sp>
        <p:nvSpPr>
          <p:cNvPr id="6" name="Footer Placeholder 5">
            <a:extLst>
              <a:ext uri="{FF2B5EF4-FFF2-40B4-BE49-F238E27FC236}">
                <a16:creationId xmlns:a16="http://schemas.microsoft.com/office/drawing/2014/main" id="{37341BF4-6ACD-24D0-FE6F-E9823AA7DB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74619A-A577-102A-7FB7-FEF69FB6C882}"/>
              </a:ext>
            </a:extLst>
          </p:cNvPr>
          <p:cNvSpPr>
            <a:spLocks noGrp="1"/>
          </p:cNvSpPr>
          <p:nvPr>
            <p:ph type="sldNum" sz="quarter" idx="12"/>
          </p:nvPr>
        </p:nvSpPr>
        <p:spPr/>
        <p:txBody>
          <a:bodyPr/>
          <a:lstStyle/>
          <a:p>
            <a:fld id="{3C9391DC-4905-4AF1-8958-345E847A2470}" type="slidenum">
              <a:rPr lang="en-US" smtClean="0"/>
              <a:t>‹#›</a:t>
            </a:fld>
            <a:endParaRPr lang="en-US"/>
          </a:p>
        </p:txBody>
      </p:sp>
    </p:spTree>
    <p:extLst>
      <p:ext uri="{BB962C8B-B14F-4D97-AF65-F5344CB8AC3E}">
        <p14:creationId xmlns:p14="http://schemas.microsoft.com/office/powerpoint/2010/main" val="1805502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37850-28FE-B357-6B25-B641BD1648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F9C4A3-17F6-3AD7-DB5C-09FAE50271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643546-905F-6CCD-F9F7-C91059EB3E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B4172A-6DA0-ADE8-F6E6-0AC29AA639C3}"/>
              </a:ext>
            </a:extLst>
          </p:cNvPr>
          <p:cNvSpPr>
            <a:spLocks noGrp="1"/>
          </p:cNvSpPr>
          <p:nvPr>
            <p:ph type="dt" sz="half" idx="10"/>
          </p:nvPr>
        </p:nvSpPr>
        <p:spPr/>
        <p:txBody>
          <a:bodyPr/>
          <a:lstStyle/>
          <a:p>
            <a:fld id="{2789744E-F3CA-4953-A602-C28B5F4034B0}" type="datetimeFigureOut">
              <a:rPr lang="en-US" smtClean="0"/>
              <a:t>3/10/2023</a:t>
            </a:fld>
            <a:endParaRPr lang="en-US"/>
          </a:p>
        </p:txBody>
      </p:sp>
      <p:sp>
        <p:nvSpPr>
          <p:cNvPr id="6" name="Footer Placeholder 5">
            <a:extLst>
              <a:ext uri="{FF2B5EF4-FFF2-40B4-BE49-F238E27FC236}">
                <a16:creationId xmlns:a16="http://schemas.microsoft.com/office/drawing/2014/main" id="{105AA250-707B-9384-52D0-5BA3F8DB0A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3A7A5D-88CA-7272-7373-414CAC543B7F}"/>
              </a:ext>
            </a:extLst>
          </p:cNvPr>
          <p:cNvSpPr>
            <a:spLocks noGrp="1"/>
          </p:cNvSpPr>
          <p:nvPr>
            <p:ph type="sldNum" sz="quarter" idx="12"/>
          </p:nvPr>
        </p:nvSpPr>
        <p:spPr/>
        <p:txBody>
          <a:bodyPr/>
          <a:lstStyle/>
          <a:p>
            <a:fld id="{3C9391DC-4905-4AF1-8958-345E847A2470}" type="slidenum">
              <a:rPr lang="en-US" smtClean="0"/>
              <a:t>‹#›</a:t>
            </a:fld>
            <a:endParaRPr lang="en-US"/>
          </a:p>
        </p:txBody>
      </p:sp>
    </p:spTree>
    <p:extLst>
      <p:ext uri="{BB962C8B-B14F-4D97-AF65-F5344CB8AC3E}">
        <p14:creationId xmlns:p14="http://schemas.microsoft.com/office/powerpoint/2010/main" val="3448582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76A983-66D5-23E9-4996-C8E288E87A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E2E62B-9A57-0D55-6881-6D88AC490A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F82F42-1710-59F8-4E34-4F41E0CD8E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89744E-F3CA-4953-A602-C28B5F4034B0}" type="datetimeFigureOut">
              <a:rPr lang="en-US" smtClean="0"/>
              <a:t>3/10/2023</a:t>
            </a:fld>
            <a:endParaRPr lang="en-US"/>
          </a:p>
        </p:txBody>
      </p:sp>
      <p:sp>
        <p:nvSpPr>
          <p:cNvPr id="5" name="Footer Placeholder 4">
            <a:extLst>
              <a:ext uri="{FF2B5EF4-FFF2-40B4-BE49-F238E27FC236}">
                <a16:creationId xmlns:a16="http://schemas.microsoft.com/office/drawing/2014/main" id="{60A1D4A5-8991-8954-B294-A9396DB1E7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10DA85-9478-726E-BAFC-2B13A22F92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9391DC-4905-4AF1-8958-345E847A2470}" type="slidenum">
              <a:rPr lang="en-US" smtClean="0"/>
              <a:t>‹#›</a:t>
            </a:fld>
            <a:endParaRPr lang="en-US"/>
          </a:p>
        </p:txBody>
      </p:sp>
    </p:spTree>
    <p:extLst>
      <p:ext uri="{BB962C8B-B14F-4D97-AF65-F5344CB8AC3E}">
        <p14:creationId xmlns:p14="http://schemas.microsoft.com/office/powerpoint/2010/main" val="598859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Color Cover">
            <a:extLst>
              <a:ext uri="{FF2B5EF4-FFF2-40B4-BE49-F238E27FC236}">
                <a16:creationId xmlns:a16="http://schemas.microsoft.com/office/drawing/2014/main" id="{8B2B1708-8CE4-4A20-94F5-55118AE2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1F9866A9-B167-4D75-8F7F-360025AD6B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167"/>
            <a:ext cx="12188952" cy="3490956"/>
            <a:chOff x="651279" y="598259"/>
            <a:chExt cx="10889442" cy="5680742"/>
          </a:xfrm>
        </p:grpSpPr>
        <p:sp>
          <p:nvSpPr>
            <p:cNvPr id="16" name="Color">
              <a:extLst>
                <a:ext uri="{FF2B5EF4-FFF2-40B4-BE49-F238E27FC236}">
                  <a16:creationId xmlns:a16="http://schemas.microsoft.com/office/drawing/2014/main" id="{C2DD07C1-6CFB-48E5-AD0E-AC091042B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Color">
              <a:extLst>
                <a:ext uri="{FF2B5EF4-FFF2-40B4-BE49-F238E27FC236}">
                  <a16:creationId xmlns:a16="http://schemas.microsoft.com/office/drawing/2014/main" id="{F9A8FC0F-BD29-4D9A-ABF1-D75E3A269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89F90C27-FE95-C314-4763-40E8BC4DFA5B}"/>
              </a:ext>
            </a:extLst>
          </p:cNvPr>
          <p:cNvPicPr>
            <a:picLocks noChangeAspect="1"/>
          </p:cNvPicPr>
          <p:nvPr/>
        </p:nvPicPr>
        <p:blipFill>
          <a:blip r:embed="rId2"/>
          <a:stretch>
            <a:fillRect/>
          </a:stretch>
        </p:blipFill>
        <p:spPr>
          <a:xfrm>
            <a:off x="7175396" y="611339"/>
            <a:ext cx="4824927" cy="4559556"/>
          </a:xfrm>
          <a:prstGeom prst="rect">
            <a:avLst/>
          </a:prstGeom>
        </p:spPr>
      </p:pic>
      <p:grpSp>
        <p:nvGrpSpPr>
          <p:cNvPr id="19" name="Group 18">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0" name="Freeform: Shape 19">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Freeform: Shape 25">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CECCC536-A696-4503-4F7A-4362C299C980}"/>
              </a:ext>
            </a:extLst>
          </p:cNvPr>
          <p:cNvSpPr>
            <a:spLocks noGrp="1"/>
          </p:cNvSpPr>
          <p:nvPr>
            <p:ph type="ctrTitle"/>
          </p:nvPr>
        </p:nvSpPr>
        <p:spPr>
          <a:xfrm>
            <a:off x="789708" y="1014574"/>
            <a:ext cx="5633531" cy="2226769"/>
          </a:xfrm>
        </p:spPr>
        <p:txBody>
          <a:bodyPr vert="horz" lIns="91440" tIns="45720" rIns="91440" bIns="45720" rtlCol="0" anchor="ctr">
            <a:normAutofit/>
          </a:bodyPr>
          <a:lstStyle/>
          <a:p>
            <a:pPr algn="l"/>
            <a:r>
              <a:rPr lang="en-US" sz="4800" b="1" kern="1200">
                <a:solidFill>
                  <a:schemeClr val="bg1"/>
                </a:solidFill>
                <a:latin typeface="+mj-lt"/>
                <a:ea typeface="+mj-ea"/>
                <a:cs typeface="+mj-cs"/>
              </a:rPr>
              <a:t>Vulnerability Map for Ogallala Aquifer</a:t>
            </a:r>
          </a:p>
        </p:txBody>
      </p:sp>
      <p:sp>
        <p:nvSpPr>
          <p:cNvPr id="3" name="Subtitle 2">
            <a:extLst>
              <a:ext uri="{FF2B5EF4-FFF2-40B4-BE49-F238E27FC236}">
                <a16:creationId xmlns:a16="http://schemas.microsoft.com/office/drawing/2014/main" id="{B7553DF0-F51A-148A-6B0C-758B226F6EF9}"/>
              </a:ext>
            </a:extLst>
          </p:cNvPr>
          <p:cNvSpPr>
            <a:spLocks noGrp="1"/>
          </p:cNvSpPr>
          <p:nvPr>
            <p:ph type="subTitle" idx="1"/>
          </p:nvPr>
        </p:nvSpPr>
        <p:spPr>
          <a:xfrm>
            <a:off x="789708" y="3640633"/>
            <a:ext cx="5631417" cy="2487212"/>
          </a:xfrm>
        </p:spPr>
        <p:txBody>
          <a:bodyPr vert="horz" lIns="91440" tIns="45720" rIns="91440" bIns="45720" rtlCol="0" anchor="ctr">
            <a:normAutofit/>
          </a:bodyPr>
          <a:lstStyle/>
          <a:p>
            <a:pPr algn="l"/>
            <a:r>
              <a:rPr lang="en-US" b="1" kern="1200">
                <a:solidFill>
                  <a:schemeClr val="tx2"/>
                </a:solidFill>
                <a:latin typeface="+mn-lt"/>
                <a:ea typeface="+mn-ea"/>
                <a:cs typeface="+mn-cs"/>
              </a:rPr>
              <a:t>For Fluoride Contamination using Machine Learning</a:t>
            </a:r>
          </a:p>
        </p:txBody>
      </p:sp>
      <p:sp>
        <p:nvSpPr>
          <p:cNvPr id="5" name="TextBox 4">
            <a:extLst>
              <a:ext uri="{FF2B5EF4-FFF2-40B4-BE49-F238E27FC236}">
                <a16:creationId xmlns:a16="http://schemas.microsoft.com/office/drawing/2014/main" id="{0885AE80-1E88-E815-C1F2-63C1D1159DDE}"/>
              </a:ext>
            </a:extLst>
          </p:cNvPr>
          <p:cNvSpPr txBox="1"/>
          <p:nvPr/>
        </p:nvSpPr>
        <p:spPr>
          <a:xfrm>
            <a:off x="9080370" y="5257800"/>
            <a:ext cx="2919953" cy="1431161"/>
          </a:xfrm>
          <a:prstGeom prst="rect">
            <a:avLst/>
          </a:prstGeom>
          <a:noFill/>
        </p:spPr>
        <p:txBody>
          <a:bodyPr wrap="square">
            <a:spAutoFit/>
          </a:bodyPr>
          <a:lstStyle/>
          <a:p>
            <a:pPr>
              <a:spcAft>
                <a:spcPts val="600"/>
              </a:spcAft>
            </a:pPr>
            <a:r>
              <a:rPr lang="en-US" b="1" dirty="0"/>
              <a:t>Group Members:</a:t>
            </a:r>
            <a:endParaRPr lang="en-US" b="1"/>
          </a:p>
          <a:p>
            <a:pPr>
              <a:spcAft>
                <a:spcPts val="600"/>
              </a:spcAft>
            </a:pPr>
            <a:r>
              <a:rPr lang="en-US" dirty="0"/>
              <a:t>Kushum K C</a:t>
            </a:r>
            <a:endParaRPr lang="en-US"/>
          </a:p>
          <a:p>
            <a:pPr>
              <a:spcAft>
                <a:spcPts val="600"/>
              </a:spcAft>
            </a:pPr>
            <a:r>
              <a:rPr lang="en-US" dirty="0" err="1"/>
              <a:t>Rakshya</a:t>
            </a:r>
            <a:r>
              <a:rPr lang="en-US" dirty="0"/>
              <a:t> Shrestha</a:t>
            </a:r>
            <a:endParaRPr lang="en-US"/>
          </a:p>
          <a:p>
            <a:pPr>
              <a:spcAft>
                <a:spcPts val="600"/>
              </a:spcAft>
            </a:pPr>
            <a:r>
              <a:rPr lang="en-US" dirty="0" err="1"/>
              <a:t>Zaki</a:t>
            </a:r>
            <a:r>
              <a:rPr lang="en-US" dirty="0"/>
              <a:t> Ahmed Choudhary</a:t>
            </a:r>
            <a:endParaRPr lang="en-US"/>
          </a:p>
        </p:txBody>
      </p:sp>
    </p:spTree>
    <p:extLst>
      <p:ext uri="{BB962C8B-B14F-4D97-AF65-F5344CB8AC3E}">
        <p14:creationId xmlns:p14="http://schemas.microsoft.com/office/powerpoint/2010/main" val="1441088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16FB76-8031-13B4-AB75-3251EC0FC148}"/>
              </a:ext>
            </a:extLst>
          </p:cNvPr>
          <p:cNvSpPr>
            <a:spLocks noGrp="1"/>
          </p:cNvSpPr>
          <p:nvPr>
            <p:ph type="title"/>
          </p:nvPr>
        </p:nvSpPr>
        <p:spPr>
          <a:xfrm>
            <a:off x="838198" y="547815"/>
            <a:ext cx="5167185" cy="1680519"/>
          </a:xfrm>
        </p:spPr>
        <p:txBody>
          <a:bodyPr>
            <a:normAutofit/>
          </a:bodyPr>
          <a:lstStyle/>
          <a:p>
            <a:pPr algn="ctr"/>
            <a:r>
              <a:rPr lang="en-US" sz="3200" dirty="0"/>
              <a:t>Model 1</a:t>
            </a:r>
            <a:br>
              <a:rPr lang="en-US" sz="4000" dirty="0"/>
            </a:br>
            <a:r>
              <a:rPr lang="en-US" sz="4000" b="1" dirty="0"/>
              <a:t>Logistic Regression</a:t>
            </a:r>
            <a:br>
              <a:rPr lang="en-US" sz="4000" b="1" dirty="0"/>
            </a:br>
            <a:r>
              <a:rPr lang="en-US" sz="2400" b="1" dirty="0">
                <a:solidFill>
                  <a:srgbClr val="7030A0"/>
                </a:solidFill>
              </a:rPr>
              <a:t>Training Data</a:t>
            </a:r>
            <a:endParaRPr lang="en-US" sz="4000" b="1" dirty="0">
              <a:solidFill>
                <a:srgbClr val="7030A0"/>
              </a:solidFill>
            </a:endParaRPr>
          </a:p>
        </p:txBody>
      </p:sp>
      <p:graphicFrame>
        <p:nvGraphicFramePr>
          <p:cNvPr id="6" name="Table 6">
            <a:extLst>
              <a:ext uri="{FF2B5EF4-FFF2-40B4-BE49-F238E27FC236}">
                <a16:creationId xmlns:a16="http://schemas.microsoft.com/office/drawing/2014/main" id="{70B61CA0-DB80-CD32-7677-FD367F85CE1C}"/>
              </a:ext>
            </a:extLst>
          </p:cNvPr>
          <p:cNvGraphicFramePr>
            <a:graphicFrameLocks noGrp="1"/>
          </p:cNvGraphicFramePr>
          <p:nvPr>
            <p:ph idx="1"/>
            <p:extLst>
              <p:ext uri="{D42A27DB-BD31-4B8C-83A1-F6EECF244321}">
                <p14:modId xmlns:p14="http://schemas.microsoft.com/office/powerpoint/2010/main" val="3742962738"/>
              </p:ext>
            </p:extLst>
          </p:nvPr>
        </p:nvGraphicFramePr>
        <p:xfrm>
          <a:off x="7956223" y="646394"/>
          <a:ext cx="3063712" cy="1112520"/>
        </p:xfrm>
        <a:graphic>
          <a:graphicData uri="http://schemas.openxmlformats.org/drawingml/2006/table">
            <a:tbl>
              <a:tblPr firstRow="1" bandRow="1">
                <a:tableStyleId>{616DA210-FB5B-4158-B5E0-FEB733F419BA}</a:tableStyleId>
              </a:tblPr>
              <a:tblGrid>
                <a:gridCol w="1531856">
                  <a:extLst>
                    <a:ext uri="{9D8B030D-6E8A-4147-A177-3AD203B41FA5}">
                      <a16:colId xmlns:a16="http://schemas.microsoft.com/office/drawing/2014/main" val="1383189499"/>
                    </a:ext>
                  </a:extLst>
                </a:gridCol>
                <a:gridCol w="1531856">
                  <a:extLst>
                    <a:ext uri="{9D8B030D-6E8A-4147-A177-3AD203B41FA5}">
                      <a16:colId xmlns:a16="http://schemas.microsoft.com/office/drawing/2014/main" val="2132459605"/>
                    </a:ext>
                  </a:extLst>
                </a:gridCol>
              </a:tblGrid>
              <a:tr h="370840">
                <a:tc>
                  <a:txBody>
                    <a:bodyPr/>
                    <a:lstStyle/>
                    <a:p>
                      <a:pPr algn="ctr"/>
                      <a:r>
                        <a:rPr lang="en-US" b="1" dirty="0"/>
                        <a:t>Accuracy</a:t>
                      </a:r>
                    </a:p>
                  </a:txBody>
                  <a:tcPr/>
                </a:tc>
                <a:tc>
                  <a:txBody>
                    <a:bodyPr/>
                    <a:lstStyle/>
                    <a:p>
                      <a:pPr algn="ctr"/>
                      <a:r>
                        <a:rPr lang="en-US" b="0" dirty="0"/>
                        <a:t>0.793</a:t>
                      </a:r>
                    </a:p>
                  </a:txBody>
                  <a:tcPr/>
                </a:tc>
                <a:extLst>
                  <a:ext uri="{0D108BD9-81ED-4DB2-BD59-A6C34878D82A}">
                    <a16:rowId xmlns:a16="http://schemas.microsoft.com/office/drawing/2014/main" val="2848320668"/>
                  </a:ext>
                </a:extLst>
              </a:tr>
              <a:tr h="370840">
                <a:tc>
                  <a:txBody>
                    <a:bodyPr/>
                    <a:lstStyle/>
                    <a:p>
                      <a:pPr algn="ctr"/>
                      <a:r>
                        <a:rPr lang="en-US" b="1" dirty="0"/>
                        <a:t>Precision</a:t>
                      </a:r>
                    </a:p>
                  </a:txBody>
                  <a:tcPr/>
                </a:tc>
                <a:tc>
                  <a:txBody>
                    <a:bodyPr/>
                    <a:lstStyle/>
                    <a:p>
                      <a:pPr algn="ctr"/>
                      <a:r>
                        <a:rPr lang="en-US" b="0" dirty="0"/>
                        <a:t>0.783</a:t>
                      </a:r>
                    </a:p>
                  </a:txBody>
                  <a:tcPr/>
                </a:tc>
                <a:extLst>
                  <a:ext uri="{0D108BD9-81ED-4DB2-BD59-A6C34878D82A}">
                    <a16:rowId xmlns:a16="http://schemas.microsoft.com/office/drawing/2014/main" val="1239748721"/>
                  </a:ext>
                </a:extLst>
              </a:tr>
              <a:tr h="370840">
                <a:tc>
                  <a:txBody>
                    <a:bodyPr/>
                    <a:lstStyle/>
                    <a:p>
                      <a:pPr algn="ctr"/>
                      <a:r>
                        <a:rPr lang="en-US" b="1" dirty="0"/>
                        <a:t>Recall</a:t>
                      </a:r>
                    </a:p>
                  </a:txBody>
                  <a:tcPr/>
                </a:tc>
                <a:tc>
                  <a:txBody>
                    <a:bodyPr/>
                    <a:lstStyle/>
                    <a:p>
                      <a:pPr algn="ctr"/>
                      <a:r>
                        <a:rPr lang="en-US" b="0" dirty="0"/>
                        <a:t>0.994</a:t>
                      </a:r>
                    </a:p>
                  </a:txBody>
                  <a:tcPr/>
                </a:tc>
                <a:extLst>
                  <a:ext uri="{0D108BD9-81ED-4DB2-BD59-A6C34878D82A}">
                    <a16:rowId xmlns:a16="http://schemas.microsoft.com/office/drawing/2014/main" val="3646151525"/>
                  </a:ext>
                </a:extLst>
              </a:tr>
            </a:tbl>
          </a:graphicData>
        </a:graphic>
      </p:graphicFrame>
      <p:pic>
        <p:nvPicPr>
          <p:cNvPr id="4" name="Picture 3">
            <a:extLst>
              <a:ext uri="{FF2B5EF4-FFF2-40B4-BE49-F238E27FC236}">
                <a16:creationId xmlns:a16="http://schemas.microsoft.com/office/drawing/2014/main" id="{C4348E71-4EAE-4213-CC46-15AE851232F6}"/>
              </a:ext>
            </a:extLst>
          </p:cNvPr>
          <p:cNvPicPr>
            <a:picLocks noChangeAspect="1"/>
          </p:cNvPicPr>
          <p:nvPr/>
        </p:nvPicPr>
        <p:blipFill>
          <a:blip r:embed="rId2"/>
          <a:stretch>
            <a:fillRect/>
          </a:stretch>
        </p:blipFill>
        <p:spPr>
          <a:xfrm>
            <a:off x="979011" y="2421924"/>
            <a:ext cx="4885559" cy="3711146"/>
          </a:xfrm>
          <a:prstGeom prst="rect">
            <a:avLst/>
          </a:prstGeom>
        </p:spPr>
      </p:pic>
      <p:pic>
        <p:nvPicPr>
          <p:cNvPr id="5" name="Picture 4" descr="Chart, line chart&#10;&#10;Description automatically generated">
            <a:extLst>
              <a:ext uri="{FF2B5EF4-FFF2-40B4-BE49-F238E27FC236}">
                <a16:creationId xmlns:a16="http://schemas.microsoft.com/office/drawing/2014/main" id="{95DEB74D-5C62-3675-54B2-2CE9C6A050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7432" y="2508371"/>
            <a:ext cx="5167185" cy="3538252"/>
          </a:xfrm>
          <a:prstGeom prst="rect">
            <a:avLst/>
          </a:prstGeom>
        </p:spPr>
      </p:pic>
    </p:spTree>
    <p:extLst>
      <p:ext uri="{BB962C8B-B14F-4D97-AF65-F5344CB8AC3E}">
        <p14:creationId xmlns:p14="http://schemas.microsoft.com/office/powerpoint/2010/main" val="377391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16FB76-8031-13B4-AB75-3251EC0FC148}"/>
              </a:ext>
            </a:extLst>
          </p:cNvPr>
          <p:cNvSpPr>
            <a:spLocks noGrp="1"/>
          </p:cNvSpPr>
          <p:nvPr>
            <p:ph type="title"/>
          </p:nvPr>
        </p:nvSpPr>
        <p:spPr>
          <a:xfrm>
            <a:off x="838198" y="547815"/>
            <a:ext cx="5167185" cy="1680519"/>
          </a:xfrm>
        </p:spPr>
        <p:txBody>
          <a:bodyPr>
            <a:normAutofit/>
          </a:bodyPr>
          <a:lstStyle/>
          <a:p>
            <a:pPr algn="ctr"/>
            <a:r>
              <a:rPr lang="en-US" sz="3200" dirty="0"/>
              <a:t>Model 1</a:t>
            </a:r>
            <a:br>
              <a:rPr lang="en-US" sz="4000" dirty="0"/>
            </a:br>
            <a:r>
              <a:rPr lang="en-US" sz="4000" b="1" dirty="0"/>
              <a:t>Logistic Regression</a:t>
            </a:r>
            <a:br>
              <a:rPr lang="en-US" sz="4000" b="1" dirty="0"/>
            </a:br>
            <a:r>
              <a:rPr lang="en-US" sz="2400" b="1" dirty="0">
                <a:solidFill>
                  <a:srgbClr val="7030A0"/>
                </a:solidFill>
              </a:rPr>
              <a:t>Testing Data</a:t>
            </a:r>
            <a:endParaRPr lang="en-US" sz="4000" b="1" dirty="0">
              <a:solidFill>
                <a:srgbClr val="7030A0"/>
              </a:solidFill>
            </a:endParaRPr>
          </a:p>
        </p:txBody>
      </p:sp>
      <p:graphicFrame>
        <p:nvGraphicFramePr>
          <p:cNvPr id="6" name="Table 6">
            <a:extLst>
              <a:ext uri="{FF2B5EF4-FFF2-40B4-BE49-F238E27FC236}">
                <a16:creationId xmlns:a16="http://schemas.microsoft.com/office/drawing/2014/main" id="{70B61CA0-DB80-CD32-7677-FD367F85CE1C}"/>
              </a:ext>
            </a:extLst>
          </p:cNvPr>
          <p:cNvGraphicFramePr>
            <a:graphicFrameLocks noGrp="1"/>
          </p:cNvGraphicFramePr>
          <p:nvPr>
            <p:ph idx="1"/>
            <p:extLst>
              <p:ext uri="{D42A27DB-BD31-4B8C-83A1-F6EECF244321}">
                <p14:modId xmlns:p14="http://schemas.microsoft.com/office/powerpoint/2010/main" val="4244137787"/>
              </p:ext>
            </p:extLst>
          </p:nvPr>
        </p:nvGraphicFramePr>
        <p:xfrm>
          <a:off x="7956223" y="646394"/>
          <a:ext cx="3063712" cy="1112520"/>
        </p:xfrm>
        <a:graphic>
          <a:graphicData uri="http://schemas.openxmlformats.org/drawingml/2006/table">
            <a:tbl>
              <a:tblPr firstRow="1" bandRow="1">
                <a:tableStyleId>{616DA210-FB5B-4158-B5E0-FEB733F419BA}</a:tableStyleId>
              </a:tblPr>
              <a:tblGrid>
                <a:gridCol w="1531856">
                  <a:extLst>
                    <a:ext uri="{9D8B030D-6E8A-4147-A177-3AD203B41FA5}">
                      <a16:colId xmlns:a16="http://schemas.microsoft.com/office/drawing/2014/main" val="1383189499"/>
                    </a:ext>
                  </a:extLst>
                </a:gridCol>
                <a:gridCol w="1531856">
                  <a:extLst>
                    <a:ext uri="{9D8B030D-6E8A-4147-A177-3AD203B41FA5}">
                      <a16:colId xmlns:a16="http://schemas.microsoft.com/office/drawing/2014/main" val="2132459605"/>
                    </a:ext>
                  </a:extLst>
                </a:gridCol>
              </a:tblGrid>
              <a:tr h="370840">
                <a:tc>
                  <a:txBody>
                    <a:bodyPr/>
                    <a:lstStyle/>
                    <a:p>
                      <a:pPr algn="ctr"/>
                      <a:r>
                        <a:rPr lang="en-US" b="1" dirty="0"/>
                        <a:t>Accuracy</a:t>
                      </a:r>
                    </a:p>
                  </a:txBody>
                  <a:tcPr/>
                </a:tc>
                <a:tc>
                  <a:txBody>
                    <a:bodyPr/>
                    <a:lstStyle/>
                    <a:p>
                      <a:pPr algn="ctr"/>
                      <a:r>
                        <a:rPr lang="en-US" b="0" dirty="0"/>
                        <a:t>0.817</a:t>
                      </a:r>
                    </a:p>
                  </a:txBody>
                  <a:tcPr/>
                </a:tc>
                <a:extLst>
                  <a:ext uri="{0D108BD9-81ED-4DB2-BD59-A6C34878D82A}">
                    <a16:rowId xmlns:a16="http://schemas.microsoft.com/office/drawing/2014/main" val="2848320668"/>
                  </a:ext>
                </a:extLst>
              </a:tr>
              <a:tr h="370840">
                <a:tc>
                  <a:txBody>
                    <a:bodyPr/>
                    <a:lstStyle/>
                    <a:p>
                      <a:pPr algn="ctr"/>
                      <a:r>
                        <a:rPr lang="en-US" b="1" dirty="0"/>
                        <a:t>Precision</a:t>
                      </a:r>
                    </a:p>
                  </a:txBody>
                  <a:tcPr/>
                </a:tc>
                <a:tc>
                  <a:txBody>
                    <a:bodyPr/>
                    <a:lstStyle/>
                    <a:p>
                      <a:pPr algn="ctr"/>
                      <a:r>
                        <a:rPr lang="en-US" b="0" dirty="0"/>
                        <a:t>0.811</a:t>
                      </a:r>
                    </a:p>
                  </a:txBody>
                  <a:tcPr/>
                </a:tc>
                <a:extLst>
                  <a:ext uri="{0D108BD9-81ED-4DB2-BD59-A6C34878D82A}">
                    <a16:rowId xmlns:a16="http://schemas.microsoft.com/office/drawing/2014/main" val="1239748721"/>
                  </a:ext>
                </a:extLst>
              </a:tr>
              <a:tr h="370840">
                <a:tc>
                  <a:txBody>
                    <a:bodyPr/>
                    <a:lstStyle/>
                    <a:p>
                      <a:pPr algn="ctr"/>
                      <a:r>
                        <a:rPr lang="en-US" b="1" dirty="0"/>
                        <a:t>Recall</a:t>
                      </a:r>
                    </a:p>
                  </a:txBody>
                  <a:tcPr/>
                </a:tc>
                <a:tc>
                  <a:txBody>
                    <a:bodyPr/>
                    <a:lstStyle/>
                    <a:p>
                      <a:pPr algn="ctr"/>
                      <a:r>
                        <a:rPr lang="en-US" b="0" dirty="0"/>
                        <a:t>0.986</a:t>
                      </a:r>
                    </a:p>
                  </a:txBody>
                  <a:tcPr/>
                </a:tc>
                <a:extLst>
                  <a:ext uri="{0D108BD9-81ED-4DB2-BD59-A6C34878D82A}">
                    <a16:rowId xmlns:a16="http://schemas.microsoft.com/office/drawing/2014/main" val="3646151525"/>
                  </a:ext>
                </a:extLst>
              </a:tr>
            </a:tbl>
          </a:graphicData>
        </a:graphic>
      </p:graphicFrame>
      <p:pic>
        <p:nvPicPr>
          <p:cNvPr id="3" name="Picture 2">
            <a:extLst>
              <a:ext uri="{FF2B5EF4-FFF2-40B4-BE49-F238E27FC236}">
                <a16:creationId xmlns:a16="http://schemas.microsoft.com/office/drawing/2014/main" id="{6954A5CB-6B25-3BED-93F3-807F4BF44793}"/>
              </a:ext>
            </a:extLst>
          </p:cNvPr>
          <p:cNvPicPr>
            <a:picLocks noChangeAspect="1"/>
          </p:cNvPicPr>
          <p:nvPr/>
        </p:nvPicPr>
        <p:blipFill>
          <a:blip r:embed="rId2"/>
          <a:stretch>
            <a:fillRect/>
          </a:stretch>
        </p:blipFill>
        <p:spPr>
          <a:xfrm>
            <a:off x="723470" y="2592935"/>
            <a:ext cx="4909628" cy="3717250"/>
          </a:xfrm>
          <a:prstGeom prst="rect">
            <a:avLst/>
          </a:prstGeom>
        </p:spPr>
      </p:pic>
      <p:pic>
        <p:nvPicPr>
          <p:cNvPr id="7" name="Picture 6" descr="Chart, scatter chart&#10;&#10;Description automatically generated">
            <a:extLst>
              <a:ext uri="{FF2B5EF4-FFF2-40B4-BE49-F238E27FC236}">
                <a16:creationId xmlns:a16="http://schemas.microsoft.com/office/drawing/2014/main" id="{AF8338B0-B68D-88AD-6443-4A4661588D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3173" y="2945106"/>
            <a:ext cx="4914286" cy="3365079"/>
          </a:xfrm>
          <a:prstGeom prst="rect">
            <a:avLst/>
          </a:prstGeom>
        </p:spPr>
      </p:pic>
    </p:spTree>
    <p:extLst>
      <p:ext uri="{BB962C8B-B14F-4D97-AF65-F5344CB8AC3E}">
        <p14:creationId xmlns:p14="http://schemas.microsoft.com/office/powerpoint/2010/main" val="4015896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44D51-3D9A-6A80-0783-07F8F1DB0DC8}"/>
              </a:ext>
            </a:extLst>
          </p:cNvPr>
          <p:cNvSpPr>
            <a:spLocks noGrp="1"/>
          </p:cNvSpPr>
          <p:nvPr>
            <p:ph type="ctrTitle"/>
          </p:nvPr>
        </p:nvSpPr>
        <p:spPr>
          <a:xfrm>
            <a:off x="1519237" y="609600"/>
            <a:ext cx="9153525" cy="914400"/>
          </a:xfrm>
        </p:spPr>
        <p:txBody>
          <a:bodyPr>
            <a:normAutofit fontScale="90000"/>
          </a:bodyPr>
          <a:lstStyle/>
          <a:p>
            <a:r>
              <a:rPr lang="en-US" dirty="0"/>
              <a:t>Naïve Bayes Classification (NBC)</a:t>
            </a:r>
          </a:p>
        </p:txBody>
      </p:sp>
      <p:sp>
        <p:nvSpPr>
          <p:cNvPr id="3" name="Subtitle 2">
            <a:extLst>
              <a:ext uri="{FF2B5EF4-FFF2-40B4-BE49-F238E27FC236}">
                <a16:creationId xmlns:a16="http://schemas.microsoft.com/office/drawing/2014/main" id="{57AD3695-482C-E7BC-46DE-997E42C3200D}"/>
              </a:ext>
            </a:extLst>
          </p:cNvPr>
          <p:cNvSpPr>
            <a:spLocks noGrp="1"/>
          </p:cNvSpPr>
          <p:nvPr>
            <p:ph type="subTitle" idx="1"/>
          </p:nvPr>
        </p:nvSpPr>
        <p:spPr>
          <a:xfrm>
            <a:off x="866774" y="1734562"/>
            <a:ext cx="8562975" cy="1717001"/>
          </a:xfrm>
        </p:spPr>
        <p:txBody>
          <a:bodyPr>
            <a:normAutofit fontScale="92500" lnSpcReduction="10000"/>
          </a:bodyPr>
          <a:lstStyle/>
          <a:p>
            <a:pPr marL="342900" indent="-342900" algn="l">
              <a:buFont typeface="Arial" panose="020B0604020202020204" pitchFamily="34" charset="0"/>
              <a:buChar char="•"/>
            </a:pPr>
            <a:r>
              <a:rPr lang="en-US" dirty="0"/>
              <a:t>Probabilistic method of variable classification</a:t>
            </a:r>
          </a:p>
          <a:p>
            <a:pPr marL="800100" lvl="1" indent="-342900" algn="l">
              <a:buFont typeface="Arial" panose="020B0604020202020204" pitchFamily="34" charset="0"/>
              <a:buChar char="•"/>
            </a:pPr>
            <a:r>
              <a:rPr lang="en-US" dirty="0"/>
              <a:t>Calculates the PDF for each predictor variables given its bias (mean)and Variance (standard deviation)</a:t>
            </a:r>
          </a:p>
          <a:p>
            <a:pPr marL="342900" indent="-342900" algn="l">
              <a:buFont typeface="Arial" panose="020B0604020202020204" pitchFamily="34" charset="0"/>
              <a:buChar char="•"/>
            </a:pPr>
            <a:r>
              <a:rPr lang="en-US" dirty="0"/>
              <a:t>Modified using the Gaussian distribution (Gaussian Naïve Bayes)</a:t>
            </a:r>
          </a:p>
          <a:p>
            <a:pPr marL="800100" lvl="1" indent="-342900" algn="l">
              <a:buFont typeface="Arial" panose="020B0604020202020204" pitchFamily="34" charset="0"/>
              <a:buChar char="•"/>
            </a:pPr>
            <a:r>
              <a:rPr lang="en-US" dirty="0"/>
              <a:t>Continuous Dataset</a:t>
            </a:r>
          </a:p>
        </p:txBody>
      </p:sp>
      <p:sp>
        <p:nvSpPr>
          <p:cNvPr id="5" name="TextBox 4">
            <a:extLst>
              <a:ext uri="{FF2B5EF4-FFF2-40B4-BE49-F238E27FC236}">
                <a16:creationId xmlns:a16="http://schemas.microsoft.com/office/drawing/2014/main" id="{BE49859E-8B62-83B7-AFAC-FD3D71516B34}"/>
              </a:ext>
            </a:extLst>
          </p:cNvPr>
          <p:cNvSpPr txBox="1"/>
          <p:nvPr/>
        </p:nvSpPr>
        <p:spPr>
          <a:xfrm>
            <a:off x="1638300" y="3451563"/>
            <a:ext cx="6438900" cy="1200329"/>
          </a:xfrm>
          <a:prstGeom prst="rect">
            <a:avLst/>
          </a:prstGeom>
          <a:noFill/>
        </p:spPr>
        <p:txBody>
          <a:bodyPr wrap="square">
            <a:spAutoFit/>
          </a:bodyPr>
          <a:lstStyle/>
          <a:p>
            <a:pPr algn="l"/>
            <a:r>
              <a:rPr lang="en-US" dirty="0">
                <a:solidFill>
                  <a:schemeClr val="accent2"/>
                </a:solidFill>
              </a:rPr>
              <a:t>Assumption:</a:t>
            </a:r>
          </a:p>
          <a:p>
            <a:pPr marL="285750" indent="-285750" algn="l">
              <a:buFont typeface="Arial" panose="020B0604020202020204" pitchFamily="34" charset="0"/>
              <a:buChar char="•"/>
            </a:pPr>
            <a:r>
              <a:rPr lang="en-US" dirty="0">
                <a:solidFill>
                  <a:schemeClr val="accent2"/>
                </a:solidFill>
              </a:rPr>
              <a:t> Y variables are Conditionally Independent given the Input Variables (X), which is not always true.</a:t>
            </a:r>
          </a:p>
          <a:p>
            <a:pPr marL="285750" indent="-285750" algn="l">
              <a:buFont typeface="Arial" panose="020B0604020202020204" pitchFamily="34" charset="0"/>
              <a:buChar char="•"/>
            </a:pPr>
            <a:r>
              <a:rPr lang="en-US" dirty="0">
                <a:solidFill>
                  <a:schemeClr val="accent2"/>
                </a:solidFill>
              </a:rPr>
              <a:t>Features are independent of each other given the class label</a:t>
            </a:r>
          </a:p>
        </p:txBody>
      </p:sp>
      <p:sp>
        <p:nvSpPr>
          <p:cNvPr id="8" name="Subtitle 2">
            <a:extLst>
              <a:ext uri="{FF2B5EF4-FFF2-40B4-BE49-F238E27FC236}">
                <a16:creationId xmlns:a16="http://schemas.microsoft.com/office/drawing/2014/main" id="{B0CFFC75-4037-B38B-3E5D-CAAE933E38F9}"/>
              </a:ext>
            </a:extLst>
          </p:cNvPr>
          <p:cNvSpPr txBox="1">
            <a:spLocks/>
          </p:cNvSpPr>
          <p:nvPr/>
        </p:nvSpPr>
        <p:spPr>
          <a:xfrm>
            <a:off x="866774" y="5319862"/>
            <a:ext cx="4695825" cy="80176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t>Library in Python</a:t>
            </a:r>
          </a:p>
          <a:p>
            <a:pPr algn="l"/>
            <a:r>
              <a:rPr lang="en-US" sz="1800" dirty="0">
                <a:solidFill>
                  <a:srgbClr val="0070C0"/>
                </a:solidFill>
              </a:rPr>
              <a:t>from </a:t>
            </a:r>
            <a:r>
              <a:rPr lang="en-US" sz="1800" dirty="0" err="1">
                <a:solidFill>
                  <a:srgbClr val="0070C0"/>
                </a:solidFill>
              </a:rPr>
              <a:t>sklearn.naive_bayes</a:t>
            </a:r>
            <a:r>
              <a:rPr lang="en-US" sz="1800" dirty="0">
                <a:solidFill>
                  <a:srgbClr val="0070C0"/>
                </a:solidFill>
              </a:rPr>
              <a:t> import </a:t>
            </a:r>
            <a:r>
              <a:rPr lang="en-US" sz="1800" dirty="0" err="1">
                <a:solidFill>
                  <a:srgbClr val="0070C0"/>
                </a:solidFill>
              </a:rPr>
              <a:t>GaussianNB</a:t>
            </a:r>
            <a:endParaRPr lang="en-US" sz="1800" dirty="0">
              <a:solidFill>
                <a:srgbClr val="0070C0"/>
              </a:solidFill>
            </a:endParaRPr>
          </a:p>
        </p:txBody>
      </p:sp>
    </p:spTree>
    <p:extLst>
      <p:ext uri="{BB962C8B-B14F-4D97-AF65-F5344CB8AC3E}">
        <p14:creationId xmlns:p14="http://schemas.microsoft.com/office/powerpoint/2010/main" val="456647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16FB76-8031-13B4-AB75-3251EC0FC148}"/>
              </a:ext>
            </a:extLst>
          </p:cNvPr>
          <p:cNvSpPr>
            <a:spLocks noGrp="1"/>
          </p:cNvSpPr>
          <p:nvPr>
            <p:ph type="title"/>
          </p:nvPr>
        </p:nvSpPr>
        <p:spPr>
          <a:xfrm>
            <a:off x="838198" y="547815"/>
            <a:ext cx="5167185" cy="1680519"/>
          </a:xfrm>
        </p:spPr>
        <p:txBody>
          <a:bodyPr>
            <a:normAutofit/>
          </a:bodyPr>
          <a:lstStyle/>
          <a:p>
            <a:pPr algn="ctr"/>
            <a:r>
              <a:rPr lang="en-US" sz="3200" dirty="0"/>
              <a:t>Model 1</a:t>
            </a:r>
            <a:br>
              <a:rPr lang="en-US" sz="4000" dirty="0"/>
            </a:br>
            <a:r>
              <a:rPr lang="en-US" sz="4000" b="1" dirty="0"/>
              <a:t>Naïve Bayes </a:t>
            </a:r>
            <a:br>
              <a:rPr lang="en-US" sz="4000" b="1" dirty="0"/>
            </a:br>
            <a:r>
              <a:rPr lang="en-US" sz="2400" b="1" dirty="0">
                <a:solidFill>
                  <a:srgbClr val="7030A0"/>
                </a:solidFill>
              </a:rPr>
              <a:t>Training Data</a:t>
            </a:r>
            <a:endParaRPr lang="en-US" sz="4000" b="1" dirty="0">
              <a:solidFill>
                <a:srgbClr val="7030A0"/>
              </a:solidFill>
            </a:endParaRPr>
          </a:p>
        </p:txBody>
      </p:sp>
      <p:graphicFrame>
        <p:nvGraphicFramePr>
          <p:cNvPr id="6" name="Table 6">
            <a:extLst>
              <a:ext uri="{FF2B5EF4-FFF2-40B4-BE49-F238E27FC236}">
                <a16:creationId xmlns:a16="http://schemas.microsoft.com/office/drawing/2014/main" id="{70B61CA0-DB80-CD32-7677-FD367F85CE1C}"/>
              </a:ext>
            </a:extLst>
          </p:cNvPr>
          <p:cNvGraphicFramePr>
            <a:graphicFrameLocks noGrp="1"/>
          </p:cNvGraphicFramePr>
          <p:nvPr>
            <p:ph idx="1"/>
            <p:extLst>
              <p:ext uri="{D42A27DB-BD31-4B8C-83A1-F6EECF244321}">
                <p14:modId xmlns:p14="http://schemas.microsoft.com/office/powerpoint/2010/main" val="3188156908"/>
              </p:ext>
            </p:extLst>
          </p:nvPr>
        </p:nvGraphicFramePr>
        <p:xfrm>
          <a:off x="7956223" y="646394"/>
          <a:ext cx="3063712" cy="1112520"/>
        </p:xfrm>
        <a:graphic>
          <a:graphicData uri="http://schemas.openxmlformats.org/drawingml/2006/table">
            <a:tbl>
              <a:tblPr firstRow="1" bandRow="1">
                <a:tableStyleId>{616DA210-FB5B-4158-B5E0-FEB733F419BA}</a:tableStyleId>
              </a:tblPr>
              <a:tblGrid>
                <a:gridCol w="1531856">
                  <a:extLst>
                    <a:ext uri="{9D8B030D-6E8A-4147-A177-3AD203B41FA5}">
                      <a16:colId xmlns:a16="http://schemas.microsoft.com/office/drawing/2014/main" val="1383189499"/>
                    </a:ext>
                  </a:extLst>
                </a:gridCol>
                <a:gridCol w="1531856">
                  <a:extLst>
                    <a:ext uri="{9D8B030D-6E8A-4147-A177-3AD203B41FA5}">
                      <a16:colId xmlns:a16="http://schemas.microsoft.com/office/drawing/2014/main" val="2132459605"/>
                    </a:ext>
                  </a:extLst>
                </a:gridCol>
              </a:tblGrid>
              <a:tr h="370840">
                <a:tc>
                  <a:txBody>
                    <a:bodyPr/>
                    <a:lstStyle/>
                    <a:p>
                      <a:pPr algn="ctr"/>
                      <a:r>
                        <a:rPr lang="en-US" b="1" dirty="0"/>
                        <a:t>Accuracy</a:t>
                      </a:r>
                    </a:p>
                  </a:txBody>
                  <a:tcPr/>
                </a:tc>
                <a:tc>
                  <a:txBody>
                    <a:bodyPr/>
                    <a:lstStyle/>
                    <a:p>
                      <a:pPr algn="ctr"/>
                      <a:r>
                        <a:rPr lang="en-US" b="0" dirty="0"/>
                        <a:t>0.788</a:t>
                      </a:r>
                    </a:p>
                  </a:txBody>
                  <a:tcPr/>
                </a:tc>
                <a:extLst>
                  <a:ext uri="{0D108BD9-81ED-4DB2-BD59-A6C34878D82A}">
                    <a16:rowId xmlns:a16="http://schemas.microsoft.com/office/drawing/2014/main" val="2848320668"/>
                  </a:ext>
                </a:extLst>
              </a:tr>
              <a:tr h="370840">
                <a:tc>
                  <a:txBody>
                    <a:bodyPr/>
                    <a:lstStyle/>
                    <a:p>
                      <a:pPr algn="ctr"/>
                      <a:r>
                        <a:rPr lang="en-US" b="1" dirty="0"/>
                        <a:t>Precision</a:t>
                      </a:r>
                    </a:p>
                  </a:txBody>
                  <a:tcPr/>
                </a:tc>
                <a:tc>
                  <a:txBody>
                    <a:bodyPr/>
                    <a:lstStyle/>
                    <a:p>
                      <a:pPr algn="ctr"/>
                      <a:r>
                        <a:rPr lang="en-US" b="0" dirty="0"/>
                        <a:t>0.838</a:t>
                      </a:r>
                    </a:p>
                  </a:txBody>
                  <a:tcPr/>
                </a:tc>
                <a:extLst>
                  <a:ext uri="{0D108BD9-81ED-4DB2-BD59-A6C34878D82A}">
                    <a16:rowId xmlns:a16="http://schemas.microsoft.com/office/drawing/2014/main" val="1239748721"/>
                  </a:ext>
                </a:extLst>
              </a:tr>
              <a:tr h="370840">
                <a:tc>
                  <a:txBody>
                    <a:bodyPr/>
                    <a:lstStyle/>
                    <a:p>
                      <a:pPr algn="ctr"/>
                      <a:r>
                        <a:rPr lang="en-US" b="1" dirty="0"/>
                        <a:t>Recall</a:t>
                      </a:r>
                    </a:p>
                  </a:txBody>
                  <a:tcPr/>
                </a:tc>
                <a:tc>
                  <a:txBody>
                    <a:bodyPr/>
                    <a:lstStyle/>
                    <a:p>
                      <a:pPr algn="ctr"/>
                      <a:r>
                        <a:rPr lang="en-US" b="0" dirty="0"/>
                        <a:t>0.883</a:t>
                      </a:r>
                    </a:p>
                  </a:txBody>
                  <a:tcPr/>
                </a:tc>
                <a:extLst>
                  <a:ext uri="{0D108BD9-81ED-4DB2-BD59-A6C34878D82A}">
                    <a16:rowId xmlns:a16="http://schemas.microsoft.com/office/drawing/2014/main" val="3646151525"/>
                  </a:ext>
                </a:extLst>
              </a:tr>
            </a:tbl>
          </a:graphicData>
        </a:graphic>
      </p:graphicFrame>
      <p:pic>
        <p:nvPicPr>
          <p:cNvPr id="7" name="Picture 6">
            <a:extLst>
              <a:ext uri="{FF2B5EF4-FFF2-40B4-BE49-F238E27FC236}">
                <a16:creationId xmlns:a16="http://schemas.microsoft.com/office/drawing/2014/main" id="{4F57AB60-FBA7-7526-07F0-E33648C6D179}"/>
              </a:ext>
            </a:extLst>
          </p:cNvPr>
          <p:cNvPicPr>
            <a:picLocks noChangeAspect="1"/>
          </p:cNvPicPr>
          <p:nvPr/>
        </p:nvPicPr>
        <p:blipFill>
          <a:blip r:embed="rId2"/>
          <a:stretch>
            <a:fillRect/>
          </a:stretch>
        </p:blipFill>
        <p:spPr>
          <a:xfrm>
            <a:off x="6725735" y="2584037"/>
            <a:ext cx="4707034" cy="3390041"/>
          </a:xfrm>
          <a:prstGeom prst="rect">
            <a:avLst/>
          </a:prstGeom>
        </p:spPr>
      </p:pic>
      <p:pic>
        <p:nvPicPr>
          <p:cNvPr id="8" name="Picture 7">
            <a:extLst>
              <a:ext uri="{FF2B5EF4-FFF2-40B4-BE49-F238E27FC236}">
                <a16:creationId xmlns:a16="http://schemas.microsoft.com/office/drawing/2014/main" id="{658E3584-9EF1-7D52-A456-6F3E011DDD8B}"/>
              </a:ext>
            </a:extLst>
          </p:cNvPr>
          <p:cNvPicPr>
            <a:picLocks noChangeAspect="1"/>
          </p:cNvPicPr>
          <p:nvPr/>
        </p:nvPicPr>
        <p:blipFill>
          <a:blip r:embed="rId3"/>
          <a:stretch>
            <a:fillRect/>
          </a:stretch>
        </p:blipFill>
        <p:spPr>
          <a:xfrm>
            <a:off x="967628" y="2439653"/>
            <a:ext cx="4790478" cy="3678811"/>
          </a:xfrm>
          <a:prstGeom prst="rect">
            <a:avLst/>
          </a:prstGeom>
        </p:spPr>
      </p:pic>
    </p:spTree>
    <p:extLst>
      <p:ext uri="{BB962C8B-B14F-4D97-AF65-F5344CB8AC3E}">
        <p14:creationId xmlns:p14="http://schemas.microsoft.com/office/powerpoint/2010/main" val="59242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16FB76-8031-13B4-AB75-3251EC0FC148}"/>
              </a:ext>
            </a:extLst>
          </p:cNvPr>
          <p:cNvSpPr>
            <a:spLocks noGrp="1"/>
          </p:cNvSpPr>
          <p:nvPr>
            <p:ph type="title"/>
          </p:nvPr>
        </p:nvSpPr>
        <p:spPr>
          <a:xfrm>
            <a:off x="838198" y="547815"/>
            <a:ext cx="5167185" cy="1680519"/>
          </a:xfrm>
        </p:spPr>
        <p:txBody>
          <a:bodyPr>
            <a:normAutofit/>
          </a:bodyPr>
          <a:lstStyle/>
          <a:p>
            <a:pPr algn="ctr"/>
            <a:r>
              <a:rPr lang="en-US" sz="3200" dirty="0"/>
              <a:t>Model 1</a:t>
            </a:r>
            <a:br>
              <a:rPr lang="en-US" sz="4000" dirty="0"/>
            </a:br>
            <a:r>
              <a:rPr lang="en-US" sz="4000" b="1" dirty="0"/>
              <a:t>Naïve Bayes </a:t>
            </a:r>
            <a:br>
              <a:rPr lang="en-US" sz="4000" b="1" dirty="0"/>
            </a:br>
            <a:r>
              <a:rPr lang="en-US" sz="2400" b="1" dirty="0">
                <a:solidFill>
                  <a:srgbClr val="7030A0"/>
                </a:solidFill>
              </a:rPr>
              <a:t>Testing Data</a:t>
            </a:r>
            <a:endParaRPr lang="en-US" sz="4000" b="1" dirty="0">
              <a:solidFill>
                <a:srgbClr val="7030A0"/>
              </a:solidFill>
            </a:endParaRPr>
          </a:p>
        </p:txBody>
      </p:sp>
      <p:graphicFrame>
        <p:nvGraphicFramePr>
          <p:cNvPr id="6" name="Table 6">
            <a:extLst>
              <a:ext uri="{FF2B5EF4-FFF2-40B4-BE49-F238E27FC236}">
                <a16:creationId xmlns:a16="http://schemas.microsoft.com/office/drawing/2014/main" id="{70B61CA0-DB80-CD32-7677-FD367F85CE1C}"/>
              </a:ext>
            </a:extLst>
          </p:cNvPr>
          <p:cNvGraphicFramePr>
            <a:graphicFrameLocks noGrp="1"/>
          </p:cNvGraphicFramePr>
          <p:nvPr>
            <p:ph idx="1"/>
            <p:extLst>
              <p:ext uri="{D42A27DB-BD31-4B8C-83A1-F6EECF244321}">
                <p14:modId xmlns:p14="http://schemas.microsoft.com/office/powerpoint/2010/main" val="2539183453"/>
              </p:ext>
            </p:extLst>
          </p:nvPr>
        </p:nvGraphicFramePr>
        <p:xfrm>
          <a:off x="7956223" y="646394"/>
          <a:ext cx="3063712" cy="1112520"/>
        </p:xfrm>
        <a:graphic>
          <a:graphicData uri="http://schemas.openxmlformats.org/drawingml/2006/table">
            <a:tbl>
              <a:tblPr firstRow="1" bandRow="1">
                <a:tableStyleId>{616DA210-FB5B-4158-B5E0-FEB733F419BA}</a:tableStyleId>
              </a:tblPr>
              <a:tblGrid>
                <a:gridCol w="1531856">
                  <a:extLst>
                    <a:ext uri="{9D8B030D-6E8A-4147-A177-3AD203B41FA5}">
                      <a16:colId xmlns:a16="http://schemas.microsoft.com/office/drawing/2014/main" val="1383189499"/>
                    </a:ext>
                  </a:extLst>
                </a:gridCol>
                <a:gridCol w="1531856">
                  <a:extLst>
                    <a:ext uri="{9D8B030D-6E8A-4147-A177-3AD203B41FA5}">
                      <a16:colId xmlns:a16="http://schemas.microsoft.com/office/drawing/2014/main" val="2132459605"/>
                    </a:ext>
                  </a:extLst>
                </a:gridCol>
              </a:tblGrid>
              <a:tr h="370840">
                <a:tc>
                  <a:txBody>
                    <a:bodyPr/>
                    <a:lstStyle/>
                    <a:p>
                      <a:pPr algn="ctr"/>
                      <a:r>
                        <a:rPr lang="en-US" b="1" dirty="0"/>
                        <a:t>Accuracy</a:t>
                      </a:r>
                    </a:p>
                  </a:txBody>
                  <a:tcPr/>
                </a:tc>
                <a:tc>
                  <a:txBody>
                    <a:bodyPr/>
                    <a:lstStyle/>
                    <a:p>
                      <a:pPr algn="ctr"/>
                      <a:r>
                        <a:rPr lang="en-US" b="0" dirty="0"/>
                        <a:t>0.772</a:t>
                      </a:r>
                    </a:p>
                  </a:txBody>
                  <a:tcPr/>
                </a:tc>
                <a:extLst>
                  <a:ext uri="{0D108BD9-81ED-4DB2-BD59-A6C34878D82A}">
                    <a16:rowId xmlns:a16="http://schemas.microsoft.com/office/drawing/2014/main" val="2848320668"/>
                  </a:ext>
                </a:extLst>
              </a:tr>
              <a:tr h="370840">
                <a:tc>
                  <a:txBody>
                    <a:bodyPr/>
                    <a:lstStyle/>
                    <a:p>
                      <a:pPr algn="ctr"/>
                      <a:r>
                        <a:rPr lang="en-US" b="1" dirty="0"/>
                        <a:t>Precision</a:t>
                      </a:r>
                    </a:p>
                  </a:txBody>
                  <a:tcPr/>
                </a:tc>
                <a:tc>
                  <a:txBody>
                    <a:bodyPr/>
                    <a:lstStyle/>
                    <a:p>
                      <a:pPr algn="ctr"/>
                      <a:r>
                        <a:rPr lang="en-US" b="0" dirty="0"/>
                        <a:t>0.853</a:t>
                      </a:r>
                    </a:p>
                  </a:txBody>
                  <a:tcPr/>
                </a:tc>
                <a:extLst>
                  <a:ext uri="{0D108BD9-81ED-4DB2-BD59-A6C34878D82A}">
                    <a16:rowId xmlns:a16="http://schemas.microsoft.com/office/drawing/2014/main" val="1239748721"/>
                  </a:ext>
                </a:extLst>
              </a:tr>
              <a:tr h="370840">
                <a:tc>
                  <a:txBody>
                    <a:bodyPr/>
                    <a:lstStyle/>
                    <a:p>
                      <a:pPr algn="ctr"/>
                      <a:r>
                        <a:rPr lang="en-US" b="1" dirty="0"/>
                        <a:t>Recall</a:t>
                      </a:r>
                    </a:p>
                  </a:txBody>
                  <a:tcPr/>
                </a:tc>
                <a:tc>
                  <a:txBody>
                    <a:bodyPr/>
                    <a:lstStyle/>
                    <a:p>
                      <a:pPr algn="ctr"/>
                      <a:r>
                        <a:rPr lang="en-US" b="0" dirty="0"/>
                        <a:t>0.841</a:t>
                      </a:r>
                    </a:p>
                  </a:txBody>
                  <a:tcPr/>
                </a:tc>
                <a:extLst>
                  <a:ext uri="{0D108BD9-81ED-4DB2-BD59-A6C34878D82A}">
                    <a16:rowId xmlns:a16="http://schemas.microsoft.com/office/drawing/2014/main" val="3646151525"/>
                  </a:ext>
                </a:extLst>
              </a:tr>
            </a:tbl>
          </a:graphicData>
        </a:graphic>
      </p:graphicFrame>
      <p:pic>
        <p:nvPicPr>
          <p:cNvPr id="5" name="Picture 4">
            <a:extLst>
              <a:ext uri="{FF2B5EF4-FFF2-40B4-BE49-F238E27FC236}">
                <a16:creationId xmlns:a16="http://schemas.microsoft.com/office/drawing/2014/main" id="{0CC94973-E380-E4F6-4850-C82CA0CE8156}"/>
              </a:ext>
            </a:extLst>
          </p:cNvPr>
          <p:cNvPicPr>
            <a:picLocks noChangeAspect="1"/>
          </p:cNvPicPr>
          <p:nvPr/>
        </p:nvPicPr>
        <p:blipFill>
          <a:blip r:embed="rId2"/>
          <a:stretch>
            <a:fillRect/>
          </a:stretch>
        </p:blipFill>
        <p:spPr>
          <a:xfrm>
            <a:off x="596631" y="2616784"/>
            <a:ext cx="5078068" cy="3851071"/>
          </a:xfrm>
          <a:prstGeom prst="rect">
            <a:avLst/>
          </a:prstGeom>
        </p:spPr>
      </p:pic>
      <p:pic>
        <p:nvPicPr>
          <p:cNvPr id="8" name="Picture 7">
            <a:extLst>
              <a:ext uri="{FF2B5EF4-FFF2-40B4-BE49-F238E27FC236}">
                <a16:creationId xmlns:a16="http://schemas.microsoft.com/office/drawing/2014/main" id="{9F7D640D-BC5B-0495-E2C1-73BEFC3246C8}"/>
              </a:ext>
            </a:extLst>
          </p:cNvPr>
          <p:cNvPicPr>
            <a:picLocks noChangeAspect="1"/>
          </p:cNvPicPr>
          <p:nvPr/>
        </p:nvPicPr>
        <p:blipFill>
          <a:blip r:embed="rId3"/>
          <a:stretch>
            <a:fillRect/>
          </a:stretch>
        </p:blipFill>
        <p:spPr>
          <a:xfrm>
            <a:off x="6513762" y="2616784"/>
            <a:ext cx="5081607" cy="3659812"/>
          </a:xfrm>
          <a:prstGeom prst="rect">
            <a:avLst/>
          </a:prstGeom>
        </p:spPr>
      </p:pic>
    </p:spTree>
    <p:extLst>
      <p:ext uri="{BB962C8B-B14F-4D97-AF65-F5344CB8AC3E}">
        <p14:creationId xmlns:p14="http://schemas.microsoft.com/office/powerpoint/2010/main" val="3571296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87EF9B-1FDC-45F7-0785-1C96C4CE237E}"/>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Model 2: Logistic Regression</a:t>
            </a:r>
          </a:p>
        </p:txBody>
      </p:sp>
      <p:graphicFrame>
        <p:nvGraphicFramePr>
          <p:cNvPr id="5" name="Content Placeholder 2">
            <a:extLst>
              <a:ext uri="{FF2B5EF4-FFF2-40B4-BE49-F238E27FC236}">
                <a16:creationId xmlns:a16="http://schemas.microsoft.com/office/drawing/2014/main" id="{5B303668-A11B-542B-D82F-33E20448996C}"/>
              </a:ext>
            </a:extLst>
          </p:cNvPr>
          <p:cNvGraphicFramePr>
            <a:graphicFrameLocks noGrp="1"/>
          </p:cNvGraphicFramePr>
          <p:nvPr>
            <p:ph idx="1"/>
            <p:extLst>
              <p:ext uri="{D42A27DB-BD31-4B8C-83A1-F6EECF244321}">
                <p14:modId xmlns:p14="http://schemas.microsoft.com/office/powerpoint/2010/main" val="1734552590"/>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1908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1958C-442F-F86E-E1AF-4C7CBA92C3BF}"/>
              </a:ext>
            </a:extLst>
          </p:cNvPr>
          <p:cNvSpPr>
            <a:spLocks noGrp="1"/>
          </p:cNvSpPr>
          <p:nvPr>
            <p:ph type="title"/>
          </p:nvPr>
        </p:nvSpPr>
        <p:spPr/>
        <p:txBody>
          <a:bodyPr/>
          <a:lstStyle/>
          <a:p>
            <a:r>
              <a:rPr lang="en-US" dirty="0"/>
              <a:t>Results: Model 2 LR</a:t>
            </a:r>
          </a:p>
        </p:txBody>
      </p:sp>
      <p:sp>
        <p:nvSpPr>
          <p:cNvPr id="3" name="Content Placeholder 2">
            <a:extLst>
              <a:ext uri="{FF2B5EF4-FFF2-40B4-BE49-F238E27FC236}">
                <a16:creationId xmlns:a16="http://schemas.microsoft.com/office/drawing/2014/main" id="{36D558AD-3F94-AE25-662F-642558F3148D}"/>
              </a:ext>
            </a:extLst>
          </p:cNvPr>
          <p:cNvSpPr>
            <a:spLocks noGrp="1"/>
          </p:cNvSpPr>
          <p:nvPr>
            <p:ph idx="1"/>
          </p:nvPr>
        </p:nvSpPr>
        <p:spPr>
          <a:xfrm>
            <a:off x="4639849" y="5496178"/>
            <a:ext cx="2290714" cy="1162672"/>
          </a:xfrm>
        </p:spPr>
        <p:style>
          <a:lnRef idx="2">
            <a:schemeClr val="accent2"/>
          </a:lnRef>
          <a:fillRef idx="1">
            <a:schemeClr val="lt1"/>
          </a:fillRef>
          <a:effectRef idx="0">
            <a:schemeClr val="accent2"/>
          </a:effectRef>
          <a:fontRef idx="minor">
            <a:schemeClr val="dk1"/>
          </a:fontRef>
        </p:style>
        <p:txBody>
          <a:bodyPr>
            <a:normAutofit lnSpcReduction="10000"/>
          </a:bodyPr>
          <a:lstStyle/>
          <a:p>
            <a:pPr marL="0" indent="0" algn="ctr">
              <a:buNone/>
            </a:pPr>
            <a:r>
              <a:rPr lang="en-US" sz="2000" dirty="0"/>
              <a:t>Accuracy: 0.786</a:t>
            </a:r>
          </a:p>
          <a:p>
            <a:pPr marL="0" indent="0" algn="ctr">
              <a:buNone/>
            </a:pPr>
            <a:r>
              <a:rPr lang="en-US" sz="2000" dirty="0"/>
              <a:t>Precision: 0.782</a:t>
            </a:r>
          </a:p>
          <a:p>
            <a:pPr marL="0" indent="0" algn="ctr">
              <a:buNone/>
            </a:pPr>
            <a:r>
              <a:rPr lang="en-US" sz="2000" dirty="0"/>
              <a:t>Recall: 0.976</a:t>
            </a:r>
          </a:p>
        </p:txBody>
      </p:sp>
      <p:pic>
        <p:nvPicPr>
          <p:cNvPr id="4" name="Picture 3" descr="Chart, treemap chart&#10;&#10;Description automatically generated">
            <a:extLst>
              <a:ext uri="{FF2B5EF4-FFF2-40B4-BE49-F238E27FC236}">
                <a16:creationId xmlns:a16="http://schemas.microsoft.com/office/drawing/2014/main" id="{4C29FF86-797C-FEDA-9D48-4622A103DF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931350"/>
            <a:ext cx="3961905" cy="3365079"/>
          </a:xfrm>
          <a:prstGeom prst="rect">
            <a:avLst/>
          </a:prstGeom>
        </p:spPr>
      </p:pic>
      <p:pic>
        <p:nvPicPr>
          <p:cNvPr id="6" name="Picture 5">
            <a:extLst>
              <a:ext uri="{FF2B5EF4-FFF2-40B4-BE49-F238E27FC236}">
                <a16:creationId xmlns:a16="http://schemas.microsoft.com/office/drawing/2014/main" id="{7B167426-2AC1-3F21-B6C3-80C6F5DC3B29}"/>
              </a:ext>
            </a:extLst>
          </p:cNvPr>
          <p:cNvPicPr>
            <a:picLocks noChangeAspect="1"/>
          </p:cNvPicPr>
          <p:nvPr/>
        </p:nvPicPr>
        <p:blipFill>
          <a:blip r:embed="rId3"/>
          <a:stretch>
            <a:fillRect/>
          </a:stretch>
        </p:blipFill>
        <p:spPr>
          <a:xfrm>
            <a:off x="6303554" y="1931350"/>
            <a:ext cx="4901609" cy="3328704"/>
          </a:xfrm>
          <a:prstGeom prst="rect">
            <a:avLst/>
          </a:prstGeom>
        </p:spPr>
      </p:pic>
    </p:spTree>
    <p:extLst>
      <p:ext uri="{BB962C8B-B14F-4D97-AF65-F5344CB8AC3E}">
        <p14:creationId xmlns:p14="http://schemas.microsoft.com/office/powerpoint/2010/main" val="1521617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B9A1D9BC-1455-4308-9ABD-A3F8EDB67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6068" y="320442"/>
            <a:ext cx="6572492" cy="6212748"/>
          </a:xfrm>
          <a:custGeom>
            <a:avLst/>
            <a:gdLst>
              <a:gd name="connsiteX0" fmla="*/ 0 w 6572492"/>
              <a:gd name="connsiteY0" fmla="*/ 0 h 6212748"/>
              <a:gd name="connsiteX1" fmla="*/ 2248593 w 6572492"/>
              <a:gd name="connsiteY1" fmla="*/ 0 h 6212748"/>
              <a:gd name="connsiteX2" fmla="*/ 2694770 w 6572492"/>
              <a:gd name="connsiteY2" fmla="*/ 0 h 6212748"/>
              <a:gd name="connsiteX3" fmla="*/ 2991094 w 6572492"/>
              <a:gd name="connsiteY3" fmla="*/ 0 h 6212748"/>
              <a:gd name="connsiteX4" fmla="*/ 6572492 w 6572492"/>
              <a:gd name="connsiteY4" fmla="*/ 0 h 6212748"/>
              <a:gd name="connsiteX5" fmla="*/ 6572492 w 6572492"/>
              <a:gd name="connsiteY5" fmla="*/ 2864954 h 6212748"/>
              <a:gd name="connsiteX6" fmla="*/ 3129047 w 6572492"/>
              <a:gd name="connsiteY6" fmla="*/ 6212748 h 6212748"/>
              <a:gd name="connsiteX7" fmla="*/ 2694770 w 6572492"/>
              <a:gd name="connsiteY7" fmla="*/ 6212748 h 6212748"/>
              <a:gd name="connsiteX8" fmla="*/ 2248593 w 6572492"/>
              <a:gd name="connsiteY8" fmla="*/ 6212748 h 6212748"/>
              <a:gd name="connsiteX9" fmla="*/ 0 w 6572492"/>
              <a:gd name="connsiteY9" fmla="*/ 6212748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72492" h="6212748">
                <a:moveTo>
                  <a:pt x="0" y="0"/>
                </a:moveTo>
                <a:lnTo>
                  <a:pt x="2248593" y="0"/>
                </a:lnTo>
                <a:lnTo>
                  <a:pt x="2694770" y="0"/>
                </a:lnTo>
                <a:lnTo>
                  <a:pt x="2991094" y="0"/>
                </a:lnTo>
                <a:lnTo>
                  <a:pt x="6572492" y="0"/>
                </a:lnTo>
                <a:lnTo>
                  <a:pt x="6572492" y="2864954"/>
                </a:lnTo>
                <a:lnTo>
                  <a:pt x="3129047" y="6212748"/>
                </a:lnTo>
                <a:lnTo>
                  <a:pt x="2694770" y="6212748"/>
                </a:lnTo>
                <a:lnTo>
                  <a:pt x="2248593"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Right Triangle 2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4A62647B-1222-407C-8740-5A497612B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837CDD-BC3D-D0FF-5C4A-EF2168E9513C}"/>
              </a:ext>
            </a:extLst>
          </p:cNvPr>
          <p:cNvSpPr>
            <a:spLocks noGrp="1"/>
          </p:cNvSpPr>
          <p:nvPr>
            <p:ph type="ctrTitle"/>
          </p:nvPr>
        </p:nvSpPr>
        <p:spPr>
          <a:xfrm>
            <a:off x="5775961" y="962526"/>
            <a:ext cx="5384800" cy="530995"/>
          </a:xfrm>
        </p:spPr>
        <p:txBody>
          <a:bodyPr anchor="b">
            <a:normAutofit/>
          </a:bodyPr>
          <a:lstStyle/>
          <a:p>
            <a:r>
              <a:rPr lang="en-US" sz="3200" b="1" dirty="0"/>
              <a:t>Model 3 : Feature selection</a:t>
            </a:r>
          </a:p>
        </p:txBody>
      </p:sp>
      <p:pic>
        <p:nvPicPr>
          <p:cNvPr id="5" name="Picture 4">
            <a:extLst>
              <a:ext uri="{FF2B5EF4-FFF2-40B4-BE49-F238E27FC236}">
                <a16:creationId xmlns:a16="http://schemas.microsoft.com/office/drawing/2014/main" id="{6724FBDA-E515-205C-1CDB-A55C6A5F8916}"/>
              </a:ext>
            </a:extLst>
          </p:cNvPr>
          <p:cNvPicPr>
            <a:picLocks noChangeAspect="1"/>
          </p:cNvPicPr>
          <p:nvPr/>
        </p:nvPicPr>
        <p:blipFill>
          <a:blip r:embed="rId2"/>
          <a:stretch>
            <a:fillRect/>
          </a:stretch>
        </p:blipFill>
        <p:spPr>
          <a:xfrm>
            <a:off x="5437630" y="1781538"/>
            <a:ext cx="6061462" cy="2318508"/>
          </a:xfrm>
          <a:prstGeom prst="rect">
            <a:avLst/>
          </a:prstGeom>
        </p:spPr>
      </p:pic>
      <p:pic>
        <p:nvPicPr>
          <p:cNvPr id="6" name="Picture 5">
            <a:extLst>
              <a:ext uri="{FF2B5EF4-FFF2-40B4-BE49-F238E27FC236}">
                <a16:creationId xmlns:a16="http://schemas.microsoft.com/office/drawing/2014/main" id="{658E75EC-D202-3944-3032-E72FB150AF10}"/>
              </a:ext>
            </a:extLst>
          </p:cNvPr>
          <p:cNvPicPr>
            <a:picLocks noChangeAspect="1"/>
          </p:cNvPicPr>
          <p:nvPr/>
        </p:nvPicPr>
        <p:blipFill>
          <a:blip r:embed="rId3"/>
          <a:stretch>
            <a:fillRect/>
          </a:stretch>
        </p:blipFill>
        <p:spPr>
          <a:xfrm>
            <a:off x="1559234" y="721721"/>
            <a:ext cx="2177600" cy="5410189"/>
          </a:xfrm>
          <a:prstGeom prst="rect">
            <a:avLst/>
          </a:prstGeom>
        </p:spPr>
      </p:pic>
      <p:sp>
        <p:nvSpPr>
          <p:cNvPr id="7" name="TextBox 6">
            <a:extLst>
              <a:ext uri="{FF2B5EF4-FFF2-40B4-BE49-F238E27FC236}">
                <a16:creationId xmlns:a16="http://schemas.microsoft.com/office/drawing/2014/main" id="{266D6A90-013E-56DE-31B1-6DD0007B77B0}"/>
              </a:ext>
            </a:extLst>
          </p:cNvPr>
          <p:cNvSpPr txBox="1"/>
          <p:nvPr/>
        </p:nvSpPr>
        <p:spPr>
          <a:xfrm>
            <a:off x="1608782" y="303166"/>
            <a:ext cx="2078505" cy="369332"/>
          </a:xfrm>
          <a:prstGeom prst="rect">
            <a:avLst/>
          </a:prstGeom>
          <a:noFill/>
        </p:spPr>
        <p:txBody>
          <a:bodyPr wrap="square">
            <a:spAutoFit/>
          </a:bodyPr>
          <a:lstStyle/>
          <a:p>
            <a:r>
              <a:rPr lang="en-US" sz="1800" b="1" dirty="0"/>
              <a:t>Feature importance </a:t>
            </a:r>
            <a:endParaRPr lang="en-US" b="1" dirty="0"/>
          </a:p>
        </p:txBody>
      </p:sp>
      <p:sp>
        <p:nvSpPr>
          <p:cNvPr id="3" name="Oval 2">
            <a:extLst>
              <a:ext uri="{FF2B5EF4-FFF2-40B4-BE49-F238E27FC236}">
                <a16:creationId xmlns:a16="http://schemas.microsoft.com/office/drawing/2014/main" id="{38FA9498-74BA-8FF3-4046-FAD38852C07A}"/>
              </a:ext>
            </a:extLst>
          </p:cNvPr>
          <p:cNvSpPr/>
          <p:nvPr/>
        </p:nvSpPr>
        <p:spPr>
          <a:xfrm>
            <a:off x="8020051" y="2514600"/>
            <a:ext cx="676274" cy="276225"/>
          </a:xfrm>
          <a:prstGeom prst="ellipse">
            <a:avLst/>
          </a:prstGeom>
          <a:noFill/>
          <a:ln>
            <a:solidFill>
              <a:schemeClr val="tx1"/>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58FF480-D460-58F0-63E5-544E7924F905}"/>
              </a:ext>
            </a:extLst>
          </p:cNvPr>
          <p:cNvSpPr/>
          <p:nvPr/>
        </p:nvSpPr>
        <p:spPr>
          <a:xfrm>
            <a:off x="8696325" y="3288702"/>
            <a:ext cx="676274" cy="276225"/>
          </a:xfrm>
          <a:prstGeom prst="ellipse">
            <a:avLst/>
          </a:prstGeom>
          <a:noFill/>
          <a:ln>
            <a:solidFill>
              <a:schemeClr val="tx1"/>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4628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10D55F-5A75-13DB-2AC2-0FDA146C7FE2}"/>
              </a:ext>
            </a:extLst>
          </p:cNvPr>
          <p:cNvSpPr>
            <a:spLocks noGrp="1"/>
          </p:cNvSpPr>
          <p:nvPr>
            <p:ph type="ctrTitle"/>
          </p:nvPr>
        </p:nvSpPr>
        <p:spPr>
          <a:xfrm>
            <a:off x="841248" y="548640"/>
            <a:ext cx="3600860" cy="5431536"/>
          </a:xfrm>
        </p:spPr>
        <p:txBody>
          <a:bodyPr vert="horz" lIns="91440" tIns="45720" rIns="91440" bIns="45720" rtlCol="0" anchor="ctr">
            <a:normAutofit/>
          </a:bodyPr>
          <a:lstStyle/>
          <a:p>
            <a:pPr algn="l"/>
            <a:r>
              <a:rPr lang="en-US" sz="5400" kern="1200" dirty="0">
                <a:solidFill>
                  <a:schemeClr val="tx1"/>
                </a:solidFill>
                <a:latin typeface="+mj-lt"/>
                <a:ea typeface="+mj-ea"/>
                <a:cs typeface="+mj-cs"/>
              </a:rPr>
              <a:t>X Variables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CF8AEA3-A11E-02BC-713A-22ADF4C66D44}"/>
              </a:ext>
            </a:extLst>
          </p:cNvPr>
          <p:cNvSpPr>
            <a:spLocks noGrp="1"/>
          </p:cNvSpPr>
          <p:nvPr>
            <p:ph type="subTitle" idx="1"/>
          </p:nvPr>
        </p:nvSpPr>
        <p:spPr>
          <a:xfrm>
            <a:off x="5126418" y="552091"/>
            <a:ext cx="6224335" cy="5431536"/>
          </a:xfrm>
        </p:spPr>
        <p:txBody>
          <a:bodyPr vert="horz" lIns="91440" tIns="45720" rIns="91440" bIns="45720" rtlCol="0" anchor="ctr">
            <a:normAutofit/>
          </a:bodyPr>
          <a:lstStyle/>
          <a:p>
            <a:pPr indent="-228600" algn="l">
              <a:buFont typeface="Arial" panose="020B0604020202020204" pitchFamily="34" charset="0"/>
              <a:buChar char="•"/>
            </a:pPr>
            <a:r>
              <a:rPr lang="en-US" sz="2200" dirty="0"/>
              <a:t>Well depth</a:t>
            </a:r>
          </a:p>
          <a:p>
            <a:pPr indent="-228600" algn="l">
              <a:buFont typeface="Arial" panose="020B0604020202020204" pitchFamily="34" charset="0"/>
              <a:buChar char="•"/>
            </a:pPr>
            <a:r>
              <a:rPr lang="en-US" sz="2200" dirty="0"/>
              <a:t>Rainfall</a:t>
            </a:r>
          </a:p>
          <a:p>
            <a:pPr indent="-228600" algn="l">
              <a:buFont typeface="Arial" panose="020B0604020202020204" pitchFamily="34" charset="0"/>
              <a:buChar char="•"/>
            </a:pPr>
            <a:r>
              <a:rPr lang="en-US" sz="2200" dirty="0"/>
              <a:t>Elevation</a:t>
            </a:r>
          </a:p>
          <a:p>
            <a:pPr indent="-228600" algn="l">
              <a:buFont typeface="Arial" panose="020B0604020202020204" pitchFamily="34" charset="0"/>
              <a:buChar char="•"/>
            </a:pPr>
            <a:r>
              <a:rPr lang="en-US" sz="2200" dirty="0"/>
              <a:t>Available water Content</a:t>
            </a:r>
          </a:p>
          <a:p>
            <a:pPr indent="-228600" algn="l">
              <a:buFont typeface="Arial" panose="020B0604020202020204" pitchFamily="34" charset="0"/>
              <a:buChar char="•"/>
            </a:pPr>
            <a:r>
              <a:rPr lang="en-US" sz="2200" dirty="0"/>
              <a:t>Plasticity Index (</a:t>
            </a:r>
            <a:r>
              <a:rPr lang="en-US" sz="2200" dirty="0" err="1"/>
              <a:t>pi_r</a:t>
            </a:r>
            <a:r>
              <a:rPr lang="en-US" sz="2200" dirty="0"/>
              <a:t>)</a:t>
            </a:r>
          </a:p>
          <a:p>
            <a:pPr indent="-228600" algn="l">
              <a:buFont typeface="Arial" panose="020B0604020202020204" pitchFamily="34" charset="0"/>
              <a:buChar char="•"/>
            </a:pPr>
            <a:r>
              <a:rPr lang="en-US" sz="2200" dirty="0" err="1"/>
              <a:t>pH_r</a:t>
            </a:r>
            <a:endParaRPr lang="en-US" sz="2200" dirty="0"/>
          </a:p>
          <a:p>
            <a:pPr indent="-228600" algn="l">
              <a:buFont typeface="Arial" panose="020B0604020202020204" pitchFamily="34" charset="0"/>
              <a:buChar char="•"/>
            </a:pPr>
            <a:endParaRPr lang="en-US" sz="2200" dirty="0"/>
          </a:p>
          <a:p>
            <a:pPr indent="-228600" algn="l">
              <a:buFont typeface="Arial" panose="020B0604020202020204" pitchFamily="34" charset="0"/>
              <a:buChar char="•"/>
            </a:pPr>
            <a:endParaRPr lang="en-US" sz="2200" dirty="0"/>
          </a:p>
        </p:txBody>
      </p:sp>
    </p:spTree>
    <p:extLst>
      <p:ext uri="{BB962C8B-B14F-4D97-AF65-F5344CB8AC3E}">
        <p14:creationId xmlns:p14="http://schemas.microsoft.com/office/powerpoint/2010/main" val="2355715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6FB76-8031-13B4-AB75-3251EC0FC148}"/>
              </a:ext>
            </a:extLst>
          </p:cNvPr>
          <p:cNvSpPr>
            <a:spLocks noGrp="1"/>
          </p:cNvSpPr>
          <p:nvPr>
            <p:ph type="title"/>
          </p:nvPr>
        </p:nvSpPr>
        <p:spPr>
          <a:xfrm>
            <a:off x="838198" y="547815"/>
            <a:ext cx="5167185" cy="1680519"/>
          </a:xfrm>
        </p:spPr>
        <p:txBody>
          <a:bodyPr>
            <a:normAutofit/>
          </a:bodyPr>
          <a:lstStyle/>
          <a:p>
            <a:pPr algn="ctr"/>
            <a:r>
              <a:rPr lang="en-US" sz="3200" dirty="0"/>
              <a:t>Model 3</a:t>
            </a:r>
            <a:br>
              <a:rPr lang="en-US" sz="4000" dirty="0"/>
            </a:br>
            <a:r>
              <a:rPr lang="en-US" sz="4000" b="1" dirty="0"/>
              <a:t>Logistic Regression</a:t>
            </a:r>
            <a:br>
              <a:rPr lang="en-US" sz="4000" b="1" dirty="0"/>
            </a:br>
            <a:r>
              <a:rPr lang="en-US" sz="2400" b="1" dirty="0">
                <a:solidFill>
                  <a:srgbClr val="7030A0"/>
                </a:solidFill>
              </a:rPr>
              <a:t>Training Data</a:t>
            </a:r>
            <a:endParaRPr lang="en-US" sz="4000" b="1" dirty="0">
              <a:solidFill>
                <a:srgbClr val="7030A0"/>
              </a:solidFill>
            </a:endParaRPr>
          </a:p>
        </p:txBody>
      </p:sp>
      <p:graphicFrame>
        <p:nvGraphicFramePr>
          <p:cNvPr id="6" name="Table 6">
            <a:extLst>
              <a:ext uri="{FF2B5EF4-FFF2-40B4-BE49-F238E27FC236}">
                <a16:creationId xmlns:a16="http://schemas.microsoft.com/office/drawing/2014/main" id="{70B61CA0-DB80-CD32-7677-FD367F85CE1C}"/>
              </a:ext>
            </a:extLst>
          </p:cNvPr>
          <p:cNvGraphicFramePr>
            <a:graphicFrameLocks noGrp="1"/>
          </p:cNvGraphicFramePr>
          <p:nvPr>
            <p:ph idx="1"/>
            <p:extLst>
              <p:ext uri="{D42A27DB-BD31-4B8C-83A1-F6EECF244321}">
                <p14:modId xmlns:p14="http://schemas.microsoft.com/office/powerpoint/2010/main" val="994537916"/>
              </p:ext>
            </p:extLst>
          </p:nvPr>
        </p:nvGraphicFramePr>
        <p:xfrm>
          <a:off x="7956223" y="646394"/>
          <a:ext cx="3063712" cy="1112520"/>
        </p:xfrm>
        <a:graphic>
          <a:graphicData uri="http://schemas.openxmlformats.org/drawingml/2006/table">
            <a:tbl>
              <a:tblPr firstRow="1" bandRow="1">
                <a:tableStyleId>{616DA210-FB5B-4158-B5E0-FEB733F419BA}</a:tableStyleId>
              </a:tblPr>
              <a:tblGrid>
                <a:gridCol w="1531856">
                  <a:extLst>
                    <a:ext uri="{9D8B030D-6E8A-4147-A177-3AD203B41FA5}">
                      <a16:colId xmlns:a16="http://schemas.microsoft.com/office/drawing/2014/main" val="1383189499"/>
                    </a:ext>
                  </a:extLst>
                </a:gridCol>
                <a:gridCol w="1531856">
                  <a:extLst>
                    <a:ext uri="{9D8B030D-6E8A-4147-A177-3AD203B41FA5}">
                      <a16:colId xmlns:a16="http://schemas.microsoft.com/office/drawing/2014/main" val="2132459605"/>
                    </a:ext>
                  </a:extLst>
                </a:gridCol>
              </a:tblGrid>
              <a:tr h="370840">
                <a:tc>
                  <a:txBody>
                    <a:bodyPr/>
                    <a:lstStyle/>
                    <a:p>
                      <a:pPr algn="ctr"/>
                      <a:r>
                        <a:rPr lang="en-US" b="1" dirty="0"/>
                        <a:t>Accuracy</a:t>
                      </a:r>
                    </a:p>
                  </a:txBody>
                  <a:tcPr/>
                </a:tc>
                <a:tc>
                  <a:txBody>
                    <a:bodyPr/>
                    <a:lstStyle/>
                    <a:p>
                      <a:pPr algn="ctr"/>
                      <a:r>
                        <a:rPr lang="en-US" b="0" dirty="0"/>
                        <a:t>0.793</a:t>
                      </a:r>
                    </a:p>
                  </a:txBody>
                  <a:tcPr/>
                </a:tc>
                <a:extLst>
                  <a:ext uri="{0D108BD9-81ED-4DB2-BD59-A6C34878D82A}">
                    <a16:rowId xmlns:a16="http://schemas.microsoft.com/office/drawing/2014/main" val="2848320668"/>
                  </a:ext>
                </a:extLst>
              </a:tr>
              <a:tr h="370840">
                <a:tc>
                  <a:txBody>
                    <a:bodyPr/>
                    <a:lstStyle/>
                    <a:p>
                      <a:pPr algn="ctr"/>
                      <a:r>
                        <a:rPr lang="en-US" b="1" dirty="0"/>
                        <a:t>Precision</a:t>
                      </a:r>
                    </a:p>
                  </a:txBody>
                  <a:tcPr/>
                </a:tc>
                <a:tc>
                  <a:txBody>
                    <a:bodyPr/>
                    <a:lstStyle/>
                    <a:p>
                      <a:pPr algn="ctr"/>
                      <a:r>
                        <a:rPr lang="en-US" b="0" dirty="0"/>
                        <a:t>0.782</a:t>
                      </a:r>
                    </a:p>
                  </a:txBody>
                  <a:tcPr/>
                </a:tc>
                <a:extLst>
                  <a:ext uri="{0D108BD9-81ED-4DB2-BD59-A6C34878D82A}">
                    <a16:rowId xmlns:a16="http://schemas.microsoft.com/office/drawing/2014/main" val="1239748721"/>
                  </a:ext>
                </a:extLst>
              </a:tr>
              <a:tr h="370840">
                <a:tc>
                  <a:txBody>
                    <a:bodyPr/>
                    <a:lstStyle/>
                    <a:p>
                      <a:pPr algn="ctr"/>
                      <a:r>
                        <a:rPr lang="en-US" b="1" dirty="0"/>
                        <a:t>Recall</a:t>
                      </a:r>
                    </a:p>
                  </a:txBody>
                  <a:tcPr/>
                </a:tc>
                <a:tc>
                  <a:txBody>
                    <a:bodyPr/>
                    <a:lstStyle/>
                    <a:p>
                      <a:pPr algn="ctr"/>
                      <a:r>
                        <a:rPr lang="en-US" b="0" dirty="0"/>
                        <a:t>0.995</a:t>
                      </a:r>
                    </a:p>
                  </a:txBody>
                  <a:tcPr/>
                </a:tc>
                <a:extLst>
                  <a:ext uri="{0D108BD9-81ED-4DB2-BD59-A6C34878D82A}">
                    <a16:rowId xmlns:a16="http://schemas.microsoft.com/office/drawing/2014/main" val="3646151525"/>
                  </a:ext>
                </a:extLst>
              </a:tr>
            </a:tbl>
          </a:graphicData>
        </a:graphic>
      </p:graphicFrame>
      <p:pic>
        <p:nvPicPr>
          <p:cNvPr id="14" name="Picture 13" descr="Chart, treemap chart&#10;&#10;Description automatically generated">
            <a:extLst>
              <a:ext uri="{FF2B5EF4-FFF2-40B4-BE49-F238E27FC236}">
                <a16:creationId xmlns:a16="http://schemas.microsoft.com/office/drawing/2014/main" id="{C28343CB-F86E-4091-3528-7DE13BB765D1}"/>
              </a:ext>
            </a:extLst>
          </p:cNvPr>
          <p:cNvPicPr>
            <a:picLocks noChangeAspect="1"/>
          </p:cNvPicPr>
          <p:nvPr/>
        </p:nvPicPr>
        <p:blipFill>
          <a:blip r:embed="rId2"/>
          <a:stretch>
            <a:fillRect/>
          </a:stretch>
        </p:blipFill>
        <p:spPr>
          <a:xfrm>
            <a:off x="763740" y="2309568"/>
            <a:ext cx="5422879" cy="4119303"/>
          </a:xfrm>
          <a:prstGeom prst="rect">
            <a:avLst/>
          </a:prstGeom>
        </p:spPr>
      </p:pic>
      <p:pic>
        <p:nvPicPr>
          <p:cNvPr id="15" name="Picture 14" descr="Chart, line chart&#10;&#10;Description automatically generated">
            <a:extLst>
              <a:ext uri="{FF2B5EF4-FFF2-40B4-BE49-F238E27FC236}">
                <a16:creationId xmlns:a16="http://schemas.microsoft.com/office/drawing/2014/main" id="{1D6F33CC-D953-CB7F-9F9D-077BC0776E63}"/>
              </a:ext>
            </a:extLst>
          </p:cNvPr>
          <p:cNvPicPr>
            <a:picLocks noChangeAspect="1"/>
          </p:cNvPicPr>
          <p:nvPr/>
        </p:nvPicPr>
        <p:blipFill>
          <a:blip r:embed="rId3"/>
          <a:stretch>
            <a:fillRect/>
          </a:stretch>
        </p:blipFill>
        <p:spPr>
          <a:xfrm>
            <a:off x="6658590" y="2874727"/>
            <a:ext cx="5093370" cy="3487708"/>
          </a:xfrm>
          <a:prstGeom prst="rect">
            <a:avLst/>
          </a:prstGeom>
        </p:spPr>
      </p:pic>
    </p:spTree>
    <p:extLst>
      <p:ext uri="{BB962C8B-B14F-4D97-AF65-F5344CB8AC3E}">
        <p14:creationId xmlns:p14="http://schemas.microsoft.com/office/powerpoint/2010/main" val="1910700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AA31AB-C840-33FF-6D64-43BFA4462FF4}"/>
              </a:ext>
            </a:extLst>
          </p:cNvPr>
          <p:cNvSpPr>
            <a:spLocks noGrp="1"/>
          </p:cNvSpPr>
          <p:nvPr>
            <p:ph type="title"/>
          </p:nvPr>
        </p:nvSpPr>
        <p:spPr>
          <a:xfrm>
            <a:off x="838200" y="365125"/>
            <a:ext cx="10515600" cy="1325563"/>
          </a:xfrm>
        </p:spPr>
        <p:txBody>
          <a:bodyPr>
            <a:normAutofit/>
          </a:bodyPr>
          <a:lstStyle/>
          <a:p>
            <a:r>
              <a:rPr lang="en-US" sz="5400"/>
              <a:t>Introduction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A3D67BD-FA97-3E42-9EB6-F4A5751CCAF6}"/>
              </a:ext>
            </a:extLst>
          </p:cNvPr>
          <p:cNvSpPr>
            <a:spLocks noGrp="1"/>
          </p:cNvSpPr>
          <p:nvPr>
            <p:ph idx="1"/>
          </p:nvPr>
        </p:nvSpPr>
        <p:spPr>
          <a:xfrm>
            <a:off x="759714" y="3981651"/>
            <a:ext cx="10515600" cy="1773174"/>
          </a:xfrm>
        </p:spPr>
        <p:txBody>
          <a:bodyPr>
            <a:normAutofit/>
          </a:bodyPr>
          <a:lstStyle/>
          <a:p>
            <a:pPr marL="0" indent="0">
              <a:buNone/>
            </a:pPr>
            <a:r>
              <a:rPr lang="en-US" sz="2200" b="1" dirty="0"/>
              <a:t>Contaminant </a:t>
            </a:r>
            <a:r>
              <a:rPr lang="en-US" sz="1600" b="1" dirty="0">
                <a:solidFill>
                  <a:srgbClr val="0070C0"/>
                </a:solidFill>
              </a:rPr>
              <a:t>(4)</a:t>
            </a:r>
          </a:p>
          <a:p>
            <a:r>
              <a:rPr lang="en-US" sz="2200" dirty="0"/>
              <a:t>Fluoride is top pollutant that contaminates the natural water resources in NW Texas.</a:t>
            </a:r>
          </a:p>
          <a:p>
            <a:r>
              <a:rPr lang="en-US" sz="2200" dirty="0"/>
              <a:t>Ample data available for the Fluoride concentration in the wells on Ogallala aquifer</a:t>
            </a:r>
          </a:p>
          <a:p>
            <a:r>
              <a:rPr lang="en-US" sz="2200" dirty="0"/>
              <a:t>It’s a surficial pollutant</a:t>
            </a:r>
          </a:p>
          <a:p>
            <a:pPr marL="0" indent="0">
              <a:buNone/>
            </a:pPr>
            <a:endParaRPr lang="en-US" sz="2200" dirty="0"/>
          </a:p>
          <a:p>
            <a:pPr marL="0" indent="0">
              <a:buNone/>
            </a:pPr>
            <a:endParaRPr lang="en-US" sz="2200" dirty="0"/>
          </a:p>
        </p:txBody>
      </p:sp>
      <p:sp>
        <p:nvSpPr>
          <p:cNvPr id="6" name="Content Placeholder 2">
            <a:extLst>
              <a:ext uri="{FF2B5EF4-FFF2-40B4-BE49-F238E27FC236}">
                <a16:creationId xmlns:a16="http://schemas.microsoft.com/office/drawing/2014/main" id="{239870C0-3280-D231-585E-C6B3CFBB8476}"/>
              </a:ext>
            </a:extLst>
          </p:cNvPr>
          <p:cNvSpPr txBox="1">
            <a:spLocks/>
          </p:cNvSpPr>
          <p:nvPr/>
        </p:nvSpPr>
        <p:spPr>
          <a:xfrm>
            <a:off x="836676" y="1895676"/>
            <a:ext cx="10515600" cy="177317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b="1" dirty="0"/>
              <a:t>Ogallala Aquifer </a:t>
            </a:r>
            <a:r>
              <a:rPr lang="en-US" sz="1700" b="1" dirty="0">
                <a:solidFill>
                  <a:srgbClr val="0070C0"/>
                </a:solidFill>
              </a:rPr>
              <a:t>(4)</a:t>
            </a:r>
          </a:p>
          <a:p>
            <a:r>
              <a:rPr lang="en-US" sz="2200" dirty="0"/>
              <a:t>Lies at Northwest Texas</a:t>
            </a:r>
          </a:p>
          <a:p>
            <a:r>
              <a:rPr lang="en-US" sz="2200" dirty="0"/>
              <a:t>one of the major aquifer and part of high plains aquifer system </a:t>
            </a:r>
          </a:p>
          <a:p>
            <a:r>
              <a:rPr lang="en-US" sz="2200" dirty="0"/>
              <a:t>shallow water table.</a:t>
            </a:r>
          </a:p>
          <a:p>
            <a:r>
              <a:rPr lang="en-US" sz="2200" dirty="0"/>
              <a:t>water used for agricultural purpose (irrigation) is at high risk of overextraction</a:t>
            </a:r>
          </a:p>
          <a:p>
            <a:pPr marL="0" indent="0">
              <a:buFont typeface="Arial" panose="020B0604020202020204" pitchFamily="34" charset="0"/>
              <a:buNone/>
            </a:pPr>
            <a:endParaRPr lang="en-US" sz="2200" dirty="0"/>
          </a:p>
        </p:txBody>
      </p:sp>
    </p:spTree>
    <p:extLst>
      <p:ext uri="{BB962C8B-B14F-4D97-AF65-F5344CB8AC3E}">
        <p14:creationId xmlns:p14="http://schemas.microsoft.com/office/powerpoint/2010/main" val="2234011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6FB76-8031-13B4-AB75-3251EC0FC148}"/>
              </a:ext>
            </a:extLst>
          </p:cNvPr>
          <p:cNvSpPr>
            <a:spLocks noGrp="1"/>
          </p:cNvSpPr>
          <p:nvPr>
            <p:ph type="title"/>
          </p:nvPr>
        </p:nvSpPr>
        <p:spPr>
          <a:xfrm>
            <a:off x="838198" y="547815"/>
            <a:ext cx="5167185" cy="1680519"/>
          </a:xfrm>
        </p:spPr>
        <p:txBody>
          <a:bodyPr>
            <a:normAutofit/>
          </a:bodyPr>
          <a:lstStyle/>
          <a:p>
            <a:pPr algn="ctr"/>
            <a:r>
              <a:rPr lang="en-US" sz="3200" dirty="0"/>
              <a:t>Model 3</a:t>
            </a:r>
            <a:br>
              <a:rPr lang="en-US" sz="4000" dirty="0"/>
            </a:br>
            <a:r>
              <a:rPr lang="en-US" sz="4000" b="1" dirty="0"/>
              <a:t>Logistic Regression</a:t>
            </a:r>
            <a:br>
              <a:rPr lang="en-US" sz="4000" b="1" dirty="0"/>
            </a:br>
            <a:r>
              <a:rPr lang="en-US" sz="2400" b="1" dirty="0">
                <a:solidFill>
                  <a:srgbClr val="7030A0"/>
                </a:solidFill>
              </a:rPr>
              <a:t>Testing Data</a:t>
            </a:r>
            <a:endParaRPr lang="en-US" sz="4000" b="1" dirty="0">
              <a:solidFill>
                <a:srgbClr val="7030A0"/>
              </a:solidFill>
            </a:endParaRPr>
          </a:p>
        </p:txBody>
      </p:sp>
      <p:graphicFrame>
        <p:nvGraphicFramePr>
          <p:cNvPr id="6" name="Table 6">
            <a:extLst>
              <a:ext uri="{FF2B5EF4-FFF2-40B4-BE49-F238E27FC236}">
                <a16:creationId xmlns:a16="http://schemas.microsoft.com/office/drawing/2014/main" id="{70B61CA0-DB80-CD32-7677-FD367F85CE1C}"/>
              </a:ext>
            </a:extLst>
          </p:cNvPr>
          <p:cNvGraphicFramePr>
            <a:graphicFrameLocks noGrp="1"/>
          </p:cNvGraphicFramePr>
          <p:nvPr>
            <p:ph idx="1"/>
          </p:nvPr>
        </p:nvGraphicFramePr>
        <p:xfrm>
          <a:off x="7956223" y="646394"/>
          <a:ext cx="3063712" cy="1112520"/>
        </p:xfrm>
        <a:graphic>
          <a:graphicData uri="http://schemas.openxmlformats.org/drawingml/2006/table">
            <a:tbl>
              <a:tblPr firstRow="1" bandRow="1">
                <a:tableStyleId>{616DA210-FB5B-4158-B5E0-FEB733F419BA}</a:tableStyleId>
              </a:tblPr>
              <a:tblGrid>
                <a:gridCol w="1531856">
                  <a:extLst>
                    <a:ext uri="{9D8B030D-6E8A-4147-A177-3AD203B41FA5}">
                      <a16:colId xmlns:a16="http://schemas.microsoft.com/office/drawing/2014/main" val="1383189499"/>
                    </a:ext>
                  </a:extLst>
                </a:gridCol>
                <a:gridCol w="1531856">
                  <a:extLst>
                    <a:ext uri="{9D8B030D-6E8A-4147-A177-3AD203B41FA5}">
                      <a16:colId xmlns:a16="http://schemas.microsoft.com/office/drawing/2014/main" val="2132459605"/>
                    </a:ext>
                  </a:extLst>
                </a:gridCol>
              </a:tblGrid>
              <a:tr h="370840">
                <a:tc>
                  <a:txBody>
                    <a:bodyPr/>
                    <a:lstStyle/>
                    <a:p>
                      <a:pPr algn="ctr"/>
                      <a:r>
                        <a:rPr lang="en-US" b="1" dirty="0"/>
                        <a:t>Accuracy</a:t>
                      </a:r>
                    </a:p>
                  </a:txBody>
                  <a:tcPr/>
                </a:tc>
                <a:tc>
                  <a:txBody>
                    <a:bodyPr/>
                    <a:lstStyle/>
                    <a:p>
                      <a:pPr algn="ctr"/>
                      <a:r>
                        <a:rPr lang="en-US" b="0" dirty="0"/>
                        <a:t>0.817</a:t>
                      </a:r>
                    </a:p>
                  </a:txBody>
                  <a:tcPr/>
                </a:tc>
                <a:extLst>
                  <a:ext uri="{0D108BD9-81ED-4DB2-BD59-A6C34878D82A}">
                    <a16:rowId xmlns:a16="http://schemas.microsoft.com/office/drawing/2014/main" val="2848320668"/>
                  </a:ext>
                </a:extLst>
              </a:tr>
              <a:tr h="370840">
                <a:tc>
                  <a:txBody>
                    <a:bodyPr/>
                    <a:lstStyle/>
                    <a:p>
                      <a:pPr algn="ctr"/>
                      <a:r>
                        <a:rPr lang="en-US" b="1" dirty="0"/>
                        <a:t>Precision</a:t>
                      </a:r>
                    </a:p>
                  </a:txBody>
                  <a:tcPr/>
                </a:tc>
                <a:tc>
                  <a:txBody>
                    <a:bodyPr/>
                    <a:lstStyle/>
                    <a:p>
                      <a:pPr algn="ctr"/>
                      <a:r>
                        <a:rPr lang="en-US" b="0" dirty="0"/>
                        <a:t>0.811</a:t>
                      </a:r>
                    </a:p>
                  </a:txBody>
                  <a:tcPr/>
                </a:tc>
                <a:extLst>
                  <a:ext uri="{0D108BD9-81ED-4DB2-BD59-A6C34878D82A}">
                    <a16:rowId xmlns:a16="http://schemas.microsoft.com/office/drawing/2014/main" val="1239748721"/>
                  </a:ext>
                </a:extLst>
              </a:tr>
              <a:tr h="370840">
                <a:tc>
                  <a:txBody>
                    <a:bodyPr/>
                    <a:lstStyle/>
                    <a:p>
                      <a:pPr algn="ctr"/>
                      <a:r>
                        <a:rPr lang="en-US" b="1" dirty="0"/>
                        <a:t>Recall</a:t>
                      </a:r>
                    </a:p>
                  </a:txBody>
                  <a:tcPr/>
                </a:tc>
                <a:tc>
                  <a:txBody>
                    <a:bodyPr/>
                    <a:lstStyle/>
                    <a:p>
                      <a:pPr algn="ctr"/>
                      <a:r>
                        <a:rPr lang="en-US" b="0" dirty="0"/>
                        <a:t>0.986</a:t>
                      </a:r>
                    </a:p>
                  </a:txBody>
                  <a:tcPr/>
                </a:tc>
                <a:extLst>
                  <a:ext uri="{0D108BD9-81ED-4DB2-BD59-A6C34878D82A}">
                    <a16:rowId xmlns:a16="http://schemas.microsoft.com/office/drawing/2014/main" val="3646151525"/>
                  </a:ext>
                </a:extLst>
              </a:tr>
            </a:tbl>
          </a:graphicData>
        </a:graphic>
      </p:graphicFrame>
      <p:pic>
        <p:nvPicPr>
          <p:cNvPr id="11" name="Picture 10">
            <a:extLst>
              <a:ext uri="{FF2B5EF4-FFF2-40B4-BE49-F238E27FC236}">
                <a16:creationId xmlns:a16="http://schemas.microsoft.com/office/drawing/2014/main" id="{55D45D0B-145A-E8EC-59B7-A230DD0A573B}"/>
              </a:ext>
            </a:extLst>
          </p:cNvPr>
          <p:cNvPicPr>
            <a:picLocks noChangeAspect="1"/>
          </p:cNvPicPr>
          <p:nvPr/>
        </p:nvPicPr>
        <p:blipFill>
          <a:blip r:embed="rId2"/>
          <a:stretch>
            <a:fillRect/>
          </a:stretch>
        </p:blipFill>
        <p:spPr>
          <a:xfrm>
            <a:off x="6631571" y="2856321"/>
            <a:ext cx="5078757" cy="3477701"/>
          </a:xfrm>
          <a:prstGeom prst="rect">
            <a:avLst/>
          </a:prstGeom>
        </p:spPr>
      </p:pic>
      <p:pic>
        <p:nvPicPr>
          <p:cNvPr id="12" name="Picture 11">
            <a:extLst>
              <a:ext uri="{FF2B5EF4-FFF2-40B4-BE49-F238E27FC236}">
                <a16:creationId xmlns:a16="http://schemas.microsoft.com/office/drawing/2014/main" id="{5FDEFDA6-4A93-0421-DEB3-4F2EF6D0C08E}"/>
              </a:ext>
            </a:extLst>
          </p:cNvPr>
          <p:cNvPicPr>
            <a:picLocks noChangeAspect="1"/>
          </p:cNvPicPr>
          <p:nvPr/>
        </p:nvPicPr>
        <p:blipFill>
          <a:blip r:embed="rId3"/>
          <a:stretch>
            <a:fillRect/>
          </a:stretch>
        </p:blipFill>
        <p:spPr>
          <a:xfrm>
            <a:off x="596631" y="2490642"/>
            <a:ext cx="5282539" cy="4012698"/>
          </a:xfrm>
          <a:prstGeom prst="rect">
            <a:avLst/>
          </a:prstGeom>
        </p:spPr>
      </p:pic>
    </p:spTree>
    <p:extLst>
      <p:ext uri="{BB962C8B-B14F-4D97-AF65-F5344CB8AC3E}">
        <p14:creationId xmlns:p14="http://schemas.microsoft.com/office/powerpoint/2010/main" val="3190366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6FB76-8031-13B4-AB75-3251EC0FC148}"/>
              </a:ext>
            </a:extLst>
          </p:cNvPr>
          <p:cNvSpPr>
            <a:spLocks noGrp="1"/>
          </p:cNvSpPr>
          <p:nvPr>
            <p:ph type="title"/>
          </p:nvPr>
        </p:nvSpPr>
        <p:spPr>
          <a:xfrm>
            <a:off x="838198" y="547815"/>
            <a:ext cx="5167185" cy="1680519"/>
          </a:xfrm>
        </p:spPr>
        <p:txBody>
          <a:bodyPr>
            <a:normAutofit/>
          </a:bodyPr>
          <a:lstStyle/>
          <a:p>
            <a:pPr algn="ctr"/>
            <a:r>
              <a:rPr lang="en-US" sz="3200" dirty="0"/>
              <a:t>Model 3</a:t>
            </a:r>
            <a:br>
              <a:rPr lang="en-US" sz="4000" dirty="0"/>
            </a:br>
            <a:r>
              <a:rPr lang="en-US" sz="4000" b="1" dirty="0"/>
              <a:t>Naïve Bayes </a:t>
            </a:r>
            <a:br>
              <a:rPr lang="en-US" sz="4000" b="1" dirty="0"/>
            </a:br>
            <a:r>
              <a:rPr lang="en-US" sz="2400" b="1" dirty="0">
                <a:solidFill>
                  <a:srgbClr val="7030A0"/>
                </a:solidFill>
              </a:rPr>
              <a:t>Training Data</a:t>
            </a:r>
            <a:endParaRPr lang="en-US" sz="4000" b="1" dirty="0">
              <a:solidFill>
                <a:srgbClr val="7030A0"/>
              </a:solidFill>
            </a:endParaRPr>
          </a:p>
        </p:txBody>
      </p:sp>
      <p:graphicFrame>
        <p:nvGraphicFramePr>
          <p:cNvPr id="6" name="Table 6">
            <a:extLst>
              <a:ext uri="{FF2B5EF4-FFF2-40B4-BE49-F238E27FC236}">
                <a16:creationId xmlns:a16="http://schemas.microsoft.com/office/drawing/2014/main" id="{70B61CA0-DB80-CD32-7677-FD367F85CE1C}"/>
              </a:ext>
            </a:extLst>
          </p:cNvPr>
          <p:cNvGraphicFramePr>
            <a:graphicFrameLocks noGrp="1"/>
          </p:cNvGraphicFramePr>
          <p:nvPr>
            <p:ph idx="1"/>
            <p:extLst>
              <p:ext uri="{D42A27DB-BD31-4B8C-83A1-F6EECF244321}">
                <p14:modId xmlns:p14="http://schemas.microsoft.com/office/powerpoint/2010/main" val="770809791"/>
              </p:ext>
            </p:extLst>
          </p:nvPr>
        </p:nvGraphicFramePr>
        <p:xfrm>
          <a:off x="7956223" y="646394"/>
          <a:ext cx="3063712" cy="1112520"/>
        </p:xfrm>
        <a:graphic>
          <a:graphicData uri="http://schemas.openxmlformats.org/drawingml/2006/table">
            <a:tbl>
              <a:tblPr firstRow="1" bandRow="1">
                <a:tableStyleId>{616DA210-FB5B-4158-B5E0-FEB733F419BA}</a:tableStyleId>
              </a:tblPr>
              <a:tblGrid>
                <a:gridCol w="1531856">
                  <a:extLst>
                    <a:ext uri="{9D8B030D-6E8A-4147-A177-3AD203B41FA5}">
                      <a16:colId xmlns:a16="http://schemas.microsoft.com/office/drawing/2014/main" val="1383189499"/>
                    </a:ext>
                  </a:extLst>
                </a:gridCol>
                <a:gridCol w="1531856">
                  <a:extLst>
                    <a:ext uri="{9D8B030D-6E8A-4147-A177-3AD203B41FA5}">
                      <a16:colId xmlns:a16="http://schemas.microsoft.com/office/drawing/2014/main" val="2132459605"/>
                    </a:ext>
                  </a:extLst>
                </a:gridCol>
              </a:tblGrid>
              <a:tr h="370840">
                <a:tc>
                  <a:txBody>
                    <a:bodyPr/>
                    <a:lstStyle/>
                    <a:p>
                      <a:pPr algn="ctr"/>
                      <a:r>
                        <a:rPr lang="en-US" b="1" dirty="0"/>
                        <a:t>Accuracy</a:t>
                      </a:r>
                    </a:p>
                  </a:txBody>
                  <a:tcPr/>
                </a:tc>
                <a:tc>
                  <a:txBody>
                    <a:bodyPr/>
                    <a:lstStyle/>
                    <a:p>
                      <a:pPr algn="ctr"/>
                      <a:r>
                        <a:rPr lang="en-US" b="0" dirty="0"/>
                        <a:t>0.797</a:t>
                      </a:r>
                    </a:p>
                  </a:txBody>
                  <a:tcPr/>
                </a:tc>
                <a:extLst>
                  <a:ext uri="{0D108BD9-81ED-4DB2-BD59-A6C34878D82A}">
                    <a16:rowId xmlns:a16="http://schemas.microsoft.com/office/drawing/2014/main" val="2848320668"/>
                  </a:ext>
                </a:extLst>
              </a:tr>
              <a:tr h="370840">
                <a:tc>
                  <a:txBody>
                    <a:bodyPr/>
                    <a:lstStyle/>
                    <a:p>
                      <a:pPr algn="ctr"/>
                      <a:r>
                        <a:rPr lang="en-US" b="1" dirty="0"/>
                        <a:t>Precision</a:t>
                      </a:r>
                    </a:p>
                  </a:txBody>
                  <a:tcPr/>
                </a:tc>
                <a:tc>
                  <a:txBody>
                    <a:bodyPr/>
                    <a:lstStyle/>
                    <a:p>
                      <a:pPr algn="ctr"/>
                      <a:r>
                        <a:rPr lang="en-US" b="0" dirty="0"/>
                        <a:t>0.818</a:t>
                      </a:r>
                    </a:p>
                  </a:txBody>
                  <a:tcPr/>
                </a:tc>
                <a:extLst>
                  <a:ext uri="{0D108BD9-81ED-4DB2-BD59-A6C34878D82A}">
                    <a16:rowId xmlns:a16="http://schemas.microsoft.com/office/drawing/2014/main" val="1239748721"/>
                  </a:ext>
                </a:extLst>
              </a:tr>
              <a:tr h="370840">
                <a:tc>
                  <a:txBody>
                    <a:bodyPr/>
                    <a:lstStyle/>
                    <a:p>
                      <a:pPr algn="ctr"/>
                      <a:r>
                        <a:rPr lang="en-US" b="1" dirty="0"/>
                        <a:t>Recall</a:t>
                      </a:r>
                    </a:p>
                  </a:txBody>
                  <a:tcPr/>
                </a:tc>
                <a:tc>
                  <a:txBody>
                    <a:bodyPr/>
                    <a:lstStyle/>
                    <a:p>
                      <a:pPr algn="ctr"/>
                      <a:r>
                        <a:rPr lang="en-US" b="0" dirty="0"/>
                        <a:t>0.932</a:t>
                      </a:r>
                    </a:p>
                  </a:txBody>
                  <a:tcPr/>
                </a:tc>
                <a:extLst>
                  <a:ext uri="{0D108BD9-81ED-4DB2-BD59-A6C34878D82A}">
                    <a16:rowId xmlns:a16="http://schemas.microsoft.com/office/drawing/2014/main" val="3646151525"/>
                  </a:ext>
                </a:extLst>
              </a:tr>
            </a:tbl>
          </a:graphicData>
        </a:graphic>
      </p:graphicFrame>
      <p:pic>
        <p:nvPicPr>
          <p:cNvPr id="4" name="Picture 3">
            <a:extLst>
              <a:ext uri="{FF2B5EF4-FFF2-40B4-BE49-F238E27FC236}">
                <a16:creationId xmlns:a16="http://schemas.microsoft.com/office/drawing/2014/main" id="{FB2A733E-9A21-5AAE-0082-2F163EDDE568}"/>
              </a:ext>
            </a:extLst>
          </p:cNvPr>
          <p:cNvPicPr>
            <a:picLocks noChangeAspect="1"/>
          </p:cNvPicPr>
          <p:nvPr/>
        </p:nvPicPr>
        <p:blipFill>
          <a:blip r:embed="rId2"/>
          <a:stretch>
            <a:fillRect/>
          </a:stretch>
        </p:blipFill>
        <p:spPr>
          <a:xfrm>
            <a:off x="555765" y="2228334"/>
            <a:ext cx="5630854" cy="4297229"/>
          </a:xfrm>
          <a:prstGeom prst="rect">
            <a:avLst/>
          </a:prstGeom>
        </p:spPr>
      </p:pic>
      <p:pic>
        <p:nvPicPr>
          <p:cNvPr id="5" name="Picture 4">
            <a:extLst>
              <a:ext uri="{FF2B5EF4-FFF2-40B4-BE49-F238E27FC236}">
                <a16:creationId xmlns:a16="http://schemas.microsoft.com/office/drawing/2014/main" id="{031E55FF-379A-8EB7-A2D9-0768EF99050E}"/>
              </a:ext>
            </a:extLst>
          </p:cNvPr>
          <p:cNvPicPr>
            <a:picLocks noChangeAspect="1"/>
          </p:cNvPicPr>
          <p:nvPr/>
        </p:nvPicPr>
        <p:blipFill>
          <a:blip r:embed="rId3"/>
          <a:stretch>
            <a:fillRect/>
          </a:stretch>
        </p:blipFill>
        <p:spPr>
          <a:xfrm>
            <a:off x="6738554" y="2684259"/>
            <a:ext cx="4897681" cy="3527347"/>
          </a:xfrm>
          <a:prstGeom prst="rect">
            <a:avLst/>
          </a:prstGeom>
        </p:spPr>
      </p:pic>
    </p:spTree>
    <p:extLst>
      <p:ext uri="{BB962C8B-B14F-4D97-AF65-F5344CB8AC3E}">
        <p14:creationId xmlns:p14="http://schemas.microsoft.com/office/powerpoint/2010/main" val="3568842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6FB76-8031-13B4-AB75-3251EC0FC148}"/>
              </a:ext>
            </a:extLst>
          </p:cNvPr>
          <p:cNvSpPr>
            <a:spLocks noGrp="1"/>
          </p:cNvSpPr>
          <p:nvPr>
            <p:ph type="title"/>
          </p:nvPr>
        </p:nvSpPr>
        <p:spPr>
          <a:xfrm>
            <a:off x="838198" y="547815"/>
            <a:ext cx="5167185" cy="1680519"/>
          </a:xfrm>
        </p:spPr>
        <p:txBody>
          <a:bodyPr>
            <a:normAutofit/>
          </a:bodyPr>
          <a:lstStyle/>
          <a:p>
            <a:pPr algn="ctr"/>
            <a:r>
              <a:rPr lang="en-US" sz="3200" dirty="0"/>
              <a:t>Model 3</a:t>
            </a:r>
            <a:br>
              <a:rPr lang="en-US" sz="4000" dirty="0"/>
            </a:br>
            <a:r>
              <a:rPr lang="en-US" sz="4000" b="1" dirty="0"/>
              <a:t>Naïve Bayes </a:t>
            </a:r>
            <a:br>
              <a:rPr lang="en-US" sz="4000" b="1" dirty="0"/>
            </a:br>
            <a:r>
              <a:rPr lang="en-US" sz="2400" b="1" dirty="0">
                <a:solidFill>
                  <a:srgbClr val="7030A0"/>
                </a:solidFill>
              </a:rPr>
              <a:t>Testing Data</a:t>
            </a:r>
            <a:endParaRPr lang="en-US" sz="4000" b="1" dirty="0">
              <a:solidFill>
                <a:srgbClr val="7030A0"/>
              </a:solidFill>
            </a:endParaRPr>
          </a:p>
        </p:txBody>
      </p:sp>
      <p:graphicFrame>
        <p:nvGraphicFramePr>
          <p:cNvPr id="6" name="Table 6">
            <a:extLst>
              <a:ext uri="{FF2B5EF4-FFF2-40B4-BE49-F238E27FC236}">
                <a16:creationId xmlns:a16="http://schemas.microsoft.com/office/drawing/2014/main" id="{70B61CA0-DB80-CD32-7677-FD367F85CE1C}"/>
              </a:ext>
            </a:extLst>
          </p:cNvPr>
          <p:cNvGraphicFramePr>
            <a:graphicFrameLocks noGrp="1"/>
          </p:cNvGraphicFramePr>
          <p:nvPr>
            <p:ph idx="1"/>
            <p:extLst>
              <p:ext uri="{D42A27DB-BD31-4B8C-83A1-F6EECF244321}">
                <p14:modId xmlns:p14="http://schemas.microsoft.com/office/powerpoint/2010/main" val="3942423252"/>
              </p:ext>
            </p:extLst>
          </p:nvPr>
        </p:nvGraphicFramePr>
        <p:xfrm>
          <a:off x="7956223" y="646394"/>
          <a:ext cx="3063712" cy="1112520"/>
        </p:xfrm>
        <a:graphic>
          <a:graphicData uri="http://schemas.openxmlformats.org/drawingml/2006/table">
            <a:tbl>
              <a:tblPr firstRow="1" bandRow="1">
                <a:tableStyleId>{616DA210-FB5B-4158-B5E0-FEB733F419BA}</a:tableStyleId>
              </a:tblPr>
              <a:tblGrid>
                <a:gridCol w="1531856">
                  <a:extLst>
                    <a:ext uri="{9D8B030D-6E8A-4147-A177-3AD203B41FA5}">
                      <a16:colId xmlns:a16="http://schemas.microsoft.com/office/drawing/2014/main" val="1383189499"/>
                    </a:ext>
                  </a:extLst>
                </a:gridCol>
                <a:gridCol w="1531856">
                  <a:extLst>
                    <a:ext uri="{9D8B030D-6E8A-4147-A177-3AD203B41FA5}">
                      <a16:colId xmlns:a16="http://schemas.microsoft.com/office/drawing/2014/main" val="2132459605"/>
                    </a:ext>
                  </a:extLst>
                </a:gridCol>
              </a:tblGrid>
              <a:tr h="370840">
                <a:tc>
                  <a:txBody>
                    <a:bodyPr/>
                    <a:lstStyle/>
                    <a:p>
                      <a:pPr algn="ctr"/>
                      <a:r>
                        <a:rPr lang="en-US" b="1" dirty="0"/>
                        <a:t>Accuracy</a:t>
                      </a:r>
                    </a:p>
                  </a:txBody>
                  <a:tcPr/>
                </a:tc>
                <a:tc>
                  <a:txBody>
                    <a:bodyPr/>
                    <a:lstStyle/>
                    <a:p>
                      <a:pPr algn="ctr"/>
                      <a:r>
                        <a:rPr lang="en-US" b="0" dirty="0"/>
                        <a:t>0.779</a:t>
                      </a:r>
                    </a:p>
                  </a:txBody>
                  <a:tcPr/>
                </a:tc>
                <a:extLst>
                  <a:ext uri="{0D108BD9-81ED-4DB2-BD59-A6C34878D82A}">
                    <a16:rowId xmlns:a16="http://schemas.microsoft.com/office/drawing/2014/main" val="2848320668"/>
                  </a:ext>
                </a:extLst>
              </a:tr>
              <a:tr h="370840">
                <a:tc>
                  <a:txBody>
                    <a:bodyPr/>
                    <a:lstStyle/>
                    <a:p>
                      <a:pPr algn="ctr"/>
                      <a:r>
                        <a:rPr lang="en-US" b="1" dirty="0"/>
                        <a:t>Precision</a:t>
                      </a:r>
                    </a:p>
                  </a:txBody>
                  <a:tcPr/>
                </a:tc>
                <a:tc>
                  <a:txBody>
                    <a:bodyPr/>
                    <a:lstStyle/>
                    <a:p>
                      <a:pPr algn="ctr"/>
                      <a:r>
                        <a:rPr lang="en-US" b="0" dirty="0"/>
                        <a:t>0.787</a:t>
                      </a:r>
                    </a:p>
                  </a:txBody>
                  <a:tcPr/>
                </a:tc>
                <a:extLst>
                  <a:ext uri="{0D108BD9-81ED-4DB2-BD59-A6C34878D82A}">
                    <a16:rowId xmlns:a16="http://schemas.microsoft.com/office/drawing/2014/main" val="1239748721"/>
                  </a:ext>
                </a:extLst>
              </a:tr>
              <a:tr h="370840">
                <a:tc>
                  <a:txBody>
                    <a:bodyPr/>
                    <a:lstStyle/>
                    <a:p>
                      <a:pPr algn="ctr"/>
                      <a:r>
                        <a:rPr lang="en-US" b="1" dirty="0"/>
                        <a:t>Recall</a:t>
                      </a:r>
                    </a:p>
                  </a:txBody>
                  <a:tcPr/>
                </a:tc>
                <a:tc>
                  <a:txBody>
                    <a:bodyPr/>
                    <a:lstStyle/>
                    <a:p>
                      <a:pPr algn="ctr"/>
                      <a:r>
                        <a:rPr lang="en-US" b="0" dirty="0"/>
                        <a:t>0.967</a:t>
                      </a:r>
                    </a:p>
                  </a:txBody>
                  <a:tcPr/>
                </a:tc>
                <a:extLst>
                  <a:ext uri="{0D108BD9-81ED-4DB2-BD59-A6C34878D82A}">
                    <a16:rowId xmlns:a16="http://schemas.microsoft.com/office/drawing/2014/main" val="3646151525"/>
                  </a:ext>
                </a:extLst>
              </a:tr>
            </a:tbl>
          </a:graphicData>
        </a:graphic>
      </p:graphicFrame>
      <p:pic>
        <p:nvPicPr>
          <p:cNvPr id="4" name="Picture 3">
            <a:extLst>
              <a:ext uri="{FF2B5EF4-FFF2-40B4-BE49-F238E27FC236}">
                <a16:creationId xmlns:a16="http://schemas.microsoft.com/office/drawing/2014/main" id="{8B6F9F05-D3CF-0E63-2303-5CD6F93EDE30}"/>
              </a:ext>
            </a:extLst>
          </p:cNvPr>
          <p:cNvPicPr>
            <a:picLocks noChangeAspect="1"/>
          </p:cNvPicPr>
          <p:nvPr/>
        </p:nvPicPr>
        <p:blipFill>
          <a:blip r:embed="rId2"/>
          <a:stretch>
            <a:fillRect/>
          </a:stretch>
        </p:blipFill>
        <p:spPr>
          <a:xfrm>
            <a:off x="645409" y="2617918"/>
            <a:ext cx="5109191" cy="3923565"/>
          </a:xfrm>
          <a:prstGeom prst="rect">
            <a:avLst/>
          </a:prstGeom>
        </p:spPr>
      </p:pic>
      <p:pic>
        <p:nvPicPr>
          <p:cNvPr id="7" name="Picture 6">
            <a:extLst>
              <a:ext uri="{FF2B5EF4-FFF2-40B4-BE49-F238E27FC236}">
                <a16:creationId xmlns:a16="http://schemas.microsoft.com/office/drawing/2014/main" id="{05BC5E9A-8993-FEB5-8829-1C2E669C4C89}"/>
              </a:ext>
            </a:extLst>
          </p:cNvPr>
          <p:cNvPicPr>
            <a:picLocks noChangeAspect="1"/>
          </p:cNvPicPr>
          <p:nvPr/>
        </p:nvPicPr>
        <p:blipFill>
          <a:blip r:embed="rId3"/>
          <a:stretch>
            <a:fillRect/>
          </a:stretch>
        </p:blipFill>
        <p:spPr>
          <a:xfrm>
            <a:off x="6786599" y="2803046"/>
            <a:ext cx="4933726" cy="3553307"/>
          </a:xfrm>
          <a:prstGeom prst="rect">
            <a:avLst/>
          </a:prstGeom>
        </p:spPr>
      </p:pic>
    </p:spTree>
    <p:extLst>
      <p:ext uri="{BB962C8B-B14F-4D97-AF65-F5344CB8AC3E}">
        <p14:creationId xmlns:p14="http://schemas.microsoft.com/office/powerpoint/2010/main" val="2165007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BB742-B7D8-6102-FF20-53056C81B5F9}"/>
              </a:ext>
            </a:extLst>
          </p:cNvPr>
          <p:cNvSpPr>
            <a:spLocks noGrp="1"/>
          </p:cNvSpPr>
          <p:nvPr>
            <p:ph type="ctrTitle"/>
          </p:nvPr>
        </p:nvSpPr>
        <p:spPr>
          <a:xfrm>
            <a:off x="1524000" y="769938"/>
            <a:ext cx="9144000" cy="954087"/>
          </a:xfrm>
        </p:spPr>
        <p:txBody>
          <a:bodyPr/>
          <a:lstStyle/>
          <a:p>
            <a:r>
              <a:rPr lang="en-US" dirty="0"/>
              <a:t>K-Nearest Neighbor (KNN) </a:t>
            </a:r>
          </a:p>
        </p:txBody>
      </p:sp>
      <p:sp>
        <p:nvSpPr>
          <p:cNvPr id="3" name="Subtitle 2">
            <a:extLst>
              <a:ext uri="{FF2B5EF4-FFF2-40B4-BE49-F238E27FC236}">
                <a16:creationId xmlns:a16="http://schemas.microsoft.com/office/drawing/2014/main" id="{FC6BB4DD-C295-6829-24DA-ACA5CD700671}"/>
              </a:ext>
            </a:extLst>
          </p:cNvPr>
          <p:cNvSpPr>
            <a:spLocks noGrp="1"/>
          </p:cNvSpPr>
          <p:nvPr>
            <p:ph type="subTitle" idx="1"/>
          </p:nvPr>
        </p:nvSpPr>
        <p:spPr>
          <a:xfrm>
            <a:off x="1524000" y="1724026"/>
            <a:ext cx="9144000" cy="1028700"/>
          </a:xfrm>
        </p:spPr>
        <p:txBody>
          <a:bodyPr/>
          <a:lstStyle/>
          <a:p>
            <a:pPr marL="342900" indent="-342900" algn="l">
              <a:buFont typeface="Arial" panose="020B0604020202020204" pitchFamily="34" charset="0"/>
              <a:buChar char="•"/>
            </a:pPr>
            <a:r>
              <a:rPr lang="en-US" dirty="0"/>
              <a:t>Memorization learning algorithm also known as Lazy learner</a:t>
            </a:r>
          </a:p>
          <a:p>
            <a:pPr marL="342900" indent="-342900" algn="l">
              <a:buFont typeface="Arial" panose="020B0604020202020204" pitchFamily="34" charset="0"/>
              <a:buChar char="•"/>
            </a:pPr>
            <a:r>
              <a:rPr lang="en-US" dirty="0"/>
              <a:t>KNN regression is used for Continuous variables</a:t>
            </a:r>
          </a:p>
        </p:txBody>
      </p:sp>
      <p:sp>
        <p:nvSpPr>
          <p:cNvPr id="5" name="TextBox 4">
            <a:extLst>
              <a:ext uri="{FF2B5EF4-FFF2-40B4-BE49-F238E27FC236}">
                <a16:creationId xmlns:a16="http://schemas.microsoft.com/office/drawing/2014/main" id="{72338FC8-A322-BCBE-9528-A3EA6E08E64E}"/>
              </a:ext>
            </a:extLst>
          </p:cNvPr>
          <p:cNvSpPr txBox="1"/>
          <p:nvPr/>
        </p:nvSpPr>
        <p:spPr>
          <a:xfrm>
            <a:off x="2495550" y="3951365"/>
            <a:ext cx="6096000" cy="923330"/>
          </a:xfrm>
          <a:prstGeom prst="rect">
            <a:avLst/>
          </a:prstGeom>
          <a:noFill/>
        </p:spPr>
        <p:txBody>
          <a:bodyPr wrap="square">
            <a:spAutoFit/>
          </a:bodyPr>
          <a:lstStyle/>
          <a:p>
            <a:r>
              <a:rPr lang="en-US" dirty="0"/>
              <a:t>Hyperparameters in KNN</a:t>
            </a:r>
          </a:p>
          <a:p>
            <a:pPr marL="285750" indent="-285750">
              <a:buFont typeface="Arial" panose="020B0604020202020204" pitchFamily="34" charset="0"/>
              <a:buChar char="•"/>
            </a:pPr>
            <a:r>
              <a:rPr lang="en-US" dirty="0"/>
              <a:t>Value of K (number of neighbors to be considered)</a:t>
            </a:r>
          </a:p>
          <a:p>
            <a:pPr marL="285750" indent="-285750">
              <a:buFont typeface="Arial" panose="020B0604020202020204" pitchFamily="34" charset="0"/>
              <a:buChar char="•"/>
            </a:pPr>
            <a:r>
              <a:rPr lang="en-US" dirty="0"/>
              <a:t>Weight = distance (Haversine distance)</a:t>
            </a:r>
          </a:p>
        </p:txBody>
      </p:sp>
      <p:sp>
        <p:nvSpPr>
          <p:cNvPr id="7" name="TextBox 6">
            <a:extLst>
              <a:ext uri="{FF2B5EF4-FFF2-40B4-BE49-F238E27FC236}">
                <a16:creationId xmlns:a16="http://schemas.microsoft.com/office/drawing/2014/main" id="{C1A418A2-8C07-2881-D194-B0C39065966C}"/>
              </a:ext>
            </a:extLst>
          </p:cNvPr>
          <p:cNvSpPr txBox="1"/>
          <p:nvPr/>
        </p:nvSpPr>
        <p:spPr>
          <a:xfrm>
            <a:off x="6210300" y="5441731"/>
            <a:ext cx="5629275" cy="646331"/>
          </a:xfrm>
          <a:prstGeom prst="rect">
            <a:avLst/>
          </a:prstGeom>
          <a:noFill/>
        </p:spPr>
        <p:txBody>
          <a:bodyPr wrap="square">
            <a:spAutoFit/>
          </a:bodyPr>
          <a:lstStyle/>
          <a:p>
            <a:r>
              <a:rPr lang="en-US" dirty="0"/>
              <a:t>In Python:</a:t>
            </a:r>
          </a:p>
          <a:p>
            <a:r>
              <a:rPr lang="en-US" u="sng" dirty="0">
                <a:solidFill>
                  <a:srgbClr val="0070C0"/>
                </a:solidFill>
              </a:rPr>
              <a:t>from </a:t>
            </a:r>
            <a:r>
              <a:rPr lang="en-US" u="sng" dirty="0" err="1">
                <a:solidFill>
                  <a:srgbClr val="0070C0"/>
                </a:solidFill>
              </a:rPr>
              <a:t>sklearn.neighbors</a:t>
            </a:r>
            <a:r>
              <a:rPr lang="en-US" u="sng" dirty="0">
                <a:solidFill>
                  <a:srgbClr val="0070C0"/>
                </a:solidFill>
              </a:rPr>
              <a:t> import </a:t>
            </a:r>
            <a:r>
              <a:rPr lang="en-US" u="sng" dirty="0" err="1">
                <a:solidFill>
                  <a:srgbClr val="0070C0"/>
                </a:solidFill>
              </a:rPr>
              <a:t>KNeighborsRegressor</a:t>
            </a:r>
            <a:endParaRPr lang="en-US" u="sng" dirty="0">
              <a:solidFill>
                <a:srgbClr val="0070C0"/>
              </a:solidFill>
            </a:endParaRPr>
          </a:p>
        </p:txBody>
      </p:sp>
      <p:sp>
        <p:nvSpPr>
          <p:cNvPr id="8" name="TextBox 7">
            <a:extLst>
              <a:ext uri="{FF2B5EF4-FFF2-40B4-BE49-F238E27FC236}">
                <a16:creationId xmlns:a16="http://schemas.microsoft.com/office/drawing/2014/main" id="{52D71425-C0C9-A81C-D05B-A2E2DD0EC7E6}"/>
              </a:ext>
            </a:extLst>
          </p:cNvPr>
          <p:cNvSpPr txBox="1"/>
          <p:nvPr/>
        </p:nvSpPr>
        <p:spPr>
          <a:xfrm>
            <a:off x="2657475" y="2752726"/>
            <a:ext cx="6096000" cy="923330"/>
          </a:xfrm>
          <a:prstGeom prst="rect">
            <a:avLst/>
          </a:prstGeom>
          <a:noFill/>
        </p:spPr>
        <p:txBody>
          <a:bodyPr wrap="square">
            <a:spAutoFit/>
          </a:bodyPr>
          <a:lstStyle/>
          <a:p>
            <a:r>
              <a:rPr lang="en-US" dirty="0">
                <a:solidFill>
                  <a:schemeClr val="accent2"/>
                </a:solidFill>
              </a:rPr>
              <a:t>Assumptions in KNN</a:t>
            </a:r>
          </a:p>
          <a:p>
            <a:pPr marL="285750" indent="-285750">
              <a:buFont typeface="Arial" panose="020B0604020202020204" pitchFamily="34" charset="0"/>
              <a:buChar char="•"/>
            </a:pPr>
            <a:r>
              <a:rPr lang="en-US" dirty="0">
                <a:solidFill>
                  <a:schemeClr val="accent2"/>
                </a:solidFill>
              </a:rPr>
              <a:t>Similar items are closer to each other than the dissimilar items</a:t>
            </a:r>
          </a:p>
        </p:txBody>
      </p:sp>
    </p:spTree>
    <p:extLst>
      <p:ext uri="{BB962C8B-B14F-4D97-AF65-F5344CB8AC3E}">
        <p14:creationId xmlns:p14="http://schemas.microsoft.com/office/powerpoint/2010/main" val="39878106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60AE2B-C2F8-D972-96D7-D4E9233FDC35}"/>
              </a:ext>
            </a:extLst>
          </p:cNvPr>
          <p:cNvSpPr>
            <a:spLocks noGrp="1"/>
          </p:cNvSpPr>
          <p:nvPr>
            <p:ph type="ctrTitle"/>
          </p:nvPr>
        </p:nvSpPr>
        <p:spPr>
          <a:xfrm>
            <a:off x="638881" y="670218"/>
            <a:ext cx="10909640" cy="1065836"/>
          </a:xfrm>
        </p:spPr>
        <p:txBody>
          <a:bodyPr anchor="ctr">
            <a:normAutofit/>
          </a:bodyPr>
          <a:lstStyle/>
          <a:p>
            <a:r>
              <a:rPr lang="en-US" sz="4400" b="1" dirty="0"/>
              <a:t>Fitting KNN Models</a:t>
            </a:r>
          </a:p>
        </p:txBody>
      </p:sp>
      <p:sp>
        <p:nvSpPr>
          <p:cNvPr id="3" name="Subtitle 2">
            <a:extLst>
              <a:ext uri="{FF2B5EF4-FFF2-40B4-BE49-F238E27FC236}">
                <a16:creationId xmlns:a16="http://schemas.microsoft.com/office/drawing/2014/main" id="{04E7DEA2-959F-4841-FBA8-A25017D25362}"/>
              </a:ext>
            </a:extLst>
          </p:cNvPr>
          <p:cNvSpPr>
            <a:spLocks noGrp="1"/>
          </p:cNvSpPr>
          <p:nvPr>
            <p:ph type="subTitle" idx="1"/>
          </p:nvPr>
        </p:nvSpPr>
        <p:spPr>
          <a:xfrm>
            <a:off x="638881" y="1851381"/>
            <a:ext cx="10909643" cy="552659"/>
          </a:xfrm>
        </p:spPr>
        <p:txBody>
          <a:bodyPr anchor="ctr">
            <a:normAutofit/>
          </a:bodyPr>
          <a:lstStyle/>
          <a:p>
            <a:r>
              <a:rPr lang="en-US" dirty="0"/>
              <a:t>For Testing dataset</a:t>
            </a:r>
          </a:p>
        </p:txBody>
      </p:sp>
      <p:sp>
        <p:nvSpPr>
          <p:cNvPr id="40"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DC777ECF-1BD2-7467-E716-6676A32EEEB8}"/>
              </a:ext>
            </a:extLst>
          </p:cNvPr>
          <p:cNvPicPr>
            <a:picLocks noChangeAspect="1"/>
          </p:cNvPicPr>
          <p:nvPr/>
        </p:nvPicPr>
        <p:blipFill>
          <a:blip r:embed="rId2"/>
          <a:stretch>
            <a:fillRect/>
          </a:stretch>
        </p:blipFill>
        <p:spPr>
          <a:xfrm>
            <a:off x="308596" y="2404040"/>
            <a:ext cx="5281051" cy="3616223"/>
          </a:xfrm>
          <a:prstGeom prst="rect">
            <a:avLst/>
          </a:prstGeom>
        </p:spPr>
      </p:pic>
      <p:pic>
        <p:nvPicPr>
          <p:cNvPr id="4" name="Picture 3">
            <a:extLst>
              <a:ext uri="{FF2B5EF4-FFF2-40B4-BE49-F238E27FC236}">
                <a16:creationId xmlns:a16="http://schemas.microsoft.com/office/drawing/2014/main" id="{16EB8EAA-CA65-57BC-85F4-40E7E50AE4F4}"/>
              </a:ext>
            </a:extLst>
          </p:cNvPr>
          <p:cNvPicPr>
            <a:picLocks noChangeAspect="1"/>
          </p:cNvPicPr>
          <p:nvPr/>
        </p:nvPicPr>
        <p:blipFill>
          <a:blip r:embed="rId3"/>
          <a:stretch>
            <a:fillRect/>
          </a:stretch>
        </p:blipFill>
        <p:spPr>
          <a:xfrm>
            <a:off x="6093701" y="2403911"/>
            <a:ext cx="5320297" cy="3643097"/>
          </a:xfrm>
          <a:prstGeom prst="rect">
            <a:avLst/>
          </a:prstGeom>
        </p:spPr>
      </p:pic>
      <p:sp>
        <p:nvSpPr>
          <p:cNvPr id="8" name="TextBox 7">
            <a:extLst>
              <a:ext uri="{FF2B5EF4-FFF2-40B4-BE49-F238E27FC236}">
                <a16:creationId xmlns:a16="http://schemas.microsoft.com/office/drawing/2014/main" id="{19C51C83-0808-3A3A-6D6A-CD0FEDB77376}"/>
              </a:ext>
            </a:extLst>
          </p:cNvPr>
          <p:cNvSpPr txBox="1"/>
          <p:nvPr/>
        </p:nvSpPr>
        <p:spPr>
          <a:xfrm>
            <a:off x="1263196" y="6003116"/>
            <a:ext cx="3371850" cy="369332"/>
          </a:xfrm>
          <a:prstGeom prst="rect">
            <a:avLst/>
          </a:prstGeom>
          <a:noFill/>
        </p:spPr>
        <p:txBody>
          <a:bodyPr wrap="square">
            <a:spAutoFit/>
          </a:bodyPr>
          <a:lstStyle/>
          <a:p>
            <a:r>
              <a:rPr lang="en-US" dirty="0"/>
              <a:t>KNN with LR Probabilities</a:t>
            </a:r>
          </a:p>
        </p:txBody>
      </p:sp>
      <p:sp>
        <p:nvSpPr>
          <p:cNvPr id="9" name="TextBox 8">
            <a:extLst>
              <a:ext uri="{FF2B5EF4-FFF2-40B4-BE49-F238E27FC236}">
                <a16:creationId xmlns:a16="http://schemas.microsoft.com/office/drawing/2014/main" id="{8B29EBC1-D90D-44EB-7CD3-2E8057BB791E}"/>
              </a:ext>
            </a:extLst>
          </p:cNvPr>
          <p:cNvSpPr txBox="1"/>
          <p:nvPr/>
        </p:nvSpPr>
        <p:spPr>
          <a:xfrm>
            <a:off x="7001277" y="6003116"/>
            <a:ext cx="4547244" cy="369332"/>
          </a:xfrm>
          <a:prstGeom prst="rect">
            <a:avLst/>
          </a:prstGeom>
          <a:noFill/>
        </p:spPr>
        <p:txBody>
          <a:bodyPr wrap="square">
            <a:spAutoFit/>
          </a:bodyPr>
          <a:lstStyle/>
          <a:p>
            <a:r>
              <a:rPr lang="en-US" dirty="0"/>
              <a:t>KNN with Naïve Bayes Probabilities</a:t>
            </a:r>
          </a:p>
        </p:txBody>
      </p:sp>
    </p:spTree>
    <p:extLst>
      <p:ext uri="{BB962C8B-B14F-4D97-AF65-F5344CB8AC3E}">
        <p14:creationId xmlns:p14="http://schemas.microsoft.com/office/powerpoint/2010/main" val="3758152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F2ED77-4D29-CFD3-E6C9-BA30EA23E66C}"/>
              </a:ext>
            </a:extLst>
          </p:cNvPr>
          <p:cNvSpPr>
            <a:spLocks noGrp="1"/>
          </p:cNvSpPr>
          <p:nvPr>
            <p:ph type="title"/>
          </p:nvPr>
        </p:nvSpPr>
        <p:spPr>
          <a:xfrm>
            <a:off x="4965430" y="629268"/>
            <a:ext cx="6586491" cy="1286160"/>
          </a:xfrm>
        </p:spPr>
        <p:txBody>
          <a:bodyPr anchor="b">
            <a:normAutofit/>
          </a:bodyPr>
          <a:lstStyle/>
          <a:p>
            <a:r>
              <a:rPr lang="en-US" sz="4100" b="1" dirty="0"/>
              <a:t>Prediction across entire domain of Ogallala Aquifer </a:t>
            </a:r>
          </a:p>
        </p:txBody>
      </p:sp>
      <p:sp>
        <p:nvSpPr>
          <p:cNvPr id="5" name="Content Placeholder 4">
            <a:extLst>
              <a:ext uri="{FF2B5EF4-FFF2-40B4-BE49-F238E27FC236}">
                <a16:creationId xmlns:a16="http://schemas.microsoft.com/office/drawing/2014/main" id="{554F820E-F5CC-F470-DE45-1E670AA68C59}"/>
              </a:ext>
            </a:extLst>
          </p:cNvPr>
          <p:cNvSpPr>
            <a:spLocks noGrp="1"/>
          </p:cNvSpPr>
          <p:nvPr>
            <p:ph idx="1"/>
          </p:nvPr>
        </p:nvSpPr>
        <p:spPr>
          <a:xfrm>
            <a:off x="4965431" y="2438400"/>
            <a:ext cx="6586489" cy="3785419"/>
          </a:xfrm>
        </p:spPr>
        <p:txBody>
          <a:bodyPr>
            <a:normAutofit fontScale="92500" lnSpcReduction="10000"/>
          </a:bodyPr>
          <a:lstStyle/>
          <a:p>
            <a:pPr marL="0" indent="0">
              <a:buNone/>
            </a:pPr>
            <a:r>
              <a:rPr lang="en-US" sz="2000" b="1" dirty="0"/>
              <a:t>Coordinates of the Ogallala Aquifer Extents extracted from QGIS.</a:t>
            </a:r>
          </a:p>
          <a:p>
            <a:pPr lvl="1"/>
            <a:r>
              <a:rPr lang="en-US" sz="2000" dirty="0"/>
              <a:t>Lat min = 31.7434151337257013 , Lat max = 36.5012320286370979</a:t>
            </a:r>
          </a:p>
          <a:p>
            <a:pPr lvl="1"/>
            <a:r>
              <a:rPr lang="en-US" sz="2000" dirty="0"/>
              <a:t>Lon min = -103.0647347331729975, Lon max = -100.0000629878099971</a:t>
            </a:r>
          </a:p>
          <a:p>
            <a:pPr lvl="1"/>
            <a:endParaRPr lang="en-US" sz="2000" dirty="0"/>
          </a:p>
          <a:p>
            <a:pPr marL="0" indent="0">
              <a:buNone/>
            </a:pPr>
            <a:r>
              <a:rPr lang="en-US" sz="2000" b="1" dirty="0"/>
              <a:t>Mesh of all the possible points between minimum and maximum on both axis.</a:t>
            </a:r>
          </a:p>
          <a:p>
            <a:pPr lvl="1"/>
            <a:r>
              <a:rPr lang="en-US" sz="2000" dirty="0"/>
              <a:t>Step Size = 0.1 Decimal Degrees (11.1km)</a:t>
            </a:r>
          </a:p>
          <a:p>
            <a:pPr marL="0" indent="0">
              <a:buNone/>
            </a:pPr>
            <a:endParaRPr lang="en-US" sz="2000" dirty="0"/>
          </a:p>
          <a:p>
            <a:pPr marL="0" indent="0">
              <a:buNone/>
            </a:pPr>
            <a:r>
              <a:rPr lang="en-US" sz="2000" b="1" dirty="0"/>
              <a:t>KNN Predictions for the mesh of latitudes and longitudes using both models.</a:t>
            </a:r>
          </a:p>
        </p:txBody>
      </p:sp>
      <p:pic>
        <p:nvPicPr>
          <p:cNvPr id="7" name="Picture 6" descr="Close up of ruler">
            <a:extLst>
              <a:ext uri="{FF2B5EF4-FFF2-40B4-BE49-F238E27FC236}">
                <a16:creationId xmlns:a16="http://schemas.microsoft.com/office/drawing/2014/main" id="{8F72B7E8-6D9F-1785-6B3A-41BED98CB7FC}"/>
              </a:ext>
            </a:extLst>
          </p:cNvPr>
          <p:cNvPicPr>
            <a:picLocks noChangeAspect="1"/>
          </p:cNvPicPr>
          <p:nvPr/>
        </p:nvPicPr>
        <p:blipFill rotWithShape="1">
          <a:blip r:embed="rId2"/>
          <a:srcRect l="24746" r="30134" b="-1"/>
          <a:stretch/>
        </p:blipFill>
        <p:spPr>
          <a:xfrm>
            <a:off x="20" y="10"/>
            <a:ext cx="4635571" cy="6857990"/>
          </a:xfrm>
          <a:prstGeom prst="rect">
            <a:avLst/>
          </a:prstGeom>
          <a:effectLst/>
        </p:spPr>
      </p:pic>
      <p:cxnSp>
        <p:nvCxnSpPr>
          <p:cNvPr id="11" name="Straight Connector 1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51272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7AF94-5AAE-2343-2D55-49F643467CEC}"/>
              </a:ext>
            </a:extLst>
          </p:cNvPr>
          <p:cNvSpPr>
            <a:spLocks noGrp="1"/>
          </p:cNvSpPr>
          <p:nvPr>
            <p:ph type="title"/>
          </p:nvPr>
        </p:nvSpPr>
        <p:spPr/>
        <p:txBody>
          <a:bodyPr>
            <a:normAutofit/>
          </a:bodyPr>
          <a:lstStyle/>
          <a:p>
            <a:pPr algn="ctr"/>
            <a:r>
              <a:rPr lang="en-US" sz="3600" b="1" dirty="0"/>
              <a:t>Integrating LR Model and Naïve Bayes Model</a:t>
            </a:r>
          </a:p>
        </p:txBody>
      </p:sp>
      <p:graphicFrame>
        <p:nvGraphicFramePr>
          <p:cNvPr id="7" name="Content Placeholder 2">
            <a:extLst>
              <a:ext uri="{FF2B5EF4-FFF2-40B4-BE49-F238E27FC236}">
                <a16:creationId xmlns:a16="http://schemas.microsoft.com/office/drawing/2014/main" id="{BA3B889B-C474-5D1B-241A-81C4855F80B2}"/>
              </a:ext>
            </a:extLst>
          </p:cNvPr>
          <p:cNvGraphicFramePr>
            <a:graphicFrameLocks noGrp="1"/>
          </p:cNvGraphicFramePr>
          <p:nvPr>
            <p:ph idx="1"/>
            <p:extLst>
              <p:ext uri="{D42A27DB-BD31-4B8C-83A1-F6EECF244321}">
                <p14:modId xmlns:p14="http://schemas.microsoft.com/office/powerpoint/2010/main" val="3352512547"/>
              </p:ext>
            </p:extLst>
          </p:nvPr>
        </p:nvGraphicFramePr>
        <p:xfrm>
          <a:off x="838200" y="1690689"/>
          <a:ext cx="10515600" cy="24099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6D432BD7-FBF3-714F-3119-A2933CE98A95}"/>
              </a:ext>
            </a:extLst>
          </p:cNvPr>
          <p:cNvSpPr txBox="1"/>
          <p:nvPr/>
        </p:nvSpPr>
        <p:spPr>
          <a:xfrm>
            <a:off x="691299" y="4844145"/>
            <a:ext cx="10662501" cy="646331"/>
          </a:xfrm>
          <a:prstGeom prst="rect">
            <a:avLst/>
          </a:prstGeom>
          <a:noFill/>
        </p:spPr>
        <p:txBody>
          <a:bodyPr wrap="square">
            <a:spAutoFit/>
          </a:bodyPr>
          <a:lstStyle/>
          <a:p>
            <a:pPr marL="631825" indent="0">
              <a:buNone/>
            </a:pPr>
            <a:r>
              <a:rPr lang="en-US" sz="1800" b="1" dirty="0"/>
              <a:t>Considering that the errors associated with each model are independent of each other, we decided to give equal weightage to both model with an aim to minimize the error compiling the both models. </a:t>
            </a:r>
          </a:p>
        </p:txBody>
      </p:sp>
    </p:spTree>
    <p:extLst>
      <p:ext uri="{BB962C8B-B14F-4D97-AF65-F5344CB8AC3E}">
        <p14:creationId xmlns:p14="http://schemas.microsoft.com/office/powerpoint/2010/main" val="5269459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6591D1B-1748-DDDA-5989-665FD5A650CB}"/>
              </a:ext>
            </a:extLst>
          </p:cNvPr>
          <p:cNvPicPr>
            <a:picLocks noChangeAspect="1"/>
          </p:cNvPicPr>
          <p:nvPr/>
        </p:nvPicPr>
        <p:blipFill>
          <a:blip r:embed="rId2"/>
          <a:stretch>
            <a:fillRect/>
          </a:stretch>
        </p:blipFill>
        <p:spPr>
          <a:xfrm>
            <a:off x="621675" y="1120878"/>
            <a:ext cx="6589537" cy="4612676"/>
          </a:xfrm>
          <a:prstGeom prst="rect">
            <a:avLst/>
          </a:prstGeom>
        </p:spPr>
      </p:pic>
      <p:sp>
        <p:nvSpPr>
          <p:cNvPr id="11" name="Right Triangle 10">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3" y="623275"/>
            <a:ext cx="401217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E678D9-1410-4795-78EC-735EECBA042B}"/>
              </a:ext>
            </a:extLst>
          </p:cNvPr>
          <p:cNvSpPr>
            <a:spLocks noGrp="1"/>
          </p:cNvSpPr>
          <p:nvPr>
            <p:ph type="ctrTitle"/>
          </p:nvPr>
        </p:nvSpPr>
        <p:spPr>
          <a:xfrm>
            <a:off x="8052497" y="1056640"/>
            <a:ext cx="3197660" cy="3125746"/>
          </a:xfrm>
        </p:spPr>
        <p:txBody>
          <a:bodyPr anchor="b">
            <a:normAutofit/>
          </a:bodyPr>
          <a:lstStyle/>
          <a:p>
            <a:pPr algn="l"/>
            <a:r>
              <a:rPr lang="en-US" sz="4500" dirty="0"/>
              <a:t>Vulnerability Map</a:t>
            </a:r>
          </a:p>
        </p:txBody>
      </p:sp>
      <p:sp>
        <p:nvSpPr>
          <p:cNvPr id="3" name="Subtitle 2">
            <a:extLst>
              <a:ext uri="{FF2B5EF4-FFF2-40B4-BE49-F238E27FC236}">
                <a16:creationId xmlns:a16="http://schemas.microsoft.com/office/drawing/2014/main" id="{40A0C1BD-555E-AB4A-3209-EEAB4E08D378}"/>
              </a:ext>
            </a:extLst>
          </p:cNvPr>
          <p:cNvSpPr>
            <a:spLocks noGrp="1"/>
          </p:cNvSpPr>
          <p:nvPr>
            <p:ph type="subTitle" idx="1"/>
          </p:nvPr>
        </p:nvSpPr>
        <p:spPr>
          <a:xfrm>
            <a:off x="8052496" y="4301656"/>
            <a:ext cx="2705619" cy="762618"/>
          </a:xfrm>
        </p:spPr>
        <p:txBody>
          <a:bodyPr anchor="t">
            <a:normAutofit/>
          </a:bodyPr>
          <a:lstStyle/>
          <a:p>
            <a:pPr algn="l"/>
            <a:r>
              <a:rPr lang="en-US" sz="2000" dirty="0"/>
              <a:t>Equal Weightage for KNN LR and KNN NBC. </a:t>
            </a:r>
          </a:p>
        </p:txBody>
      </p:sp>
    </p:spTree>
    <p:extLst>
      <p:ext uri="{BB962C8B-B14F-4D97-AF65-F5344CB8AC3E}">
        <p14:creationId xmlns:p14="http://schemas.microsoft.com/office/powerpoint/2010/main" val="13373714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46073D-4A20-513F-1A6F-598F6E405520}"/>
              </a:ext>
            </a:extLst>
          </p:cNvPr>
          <p:cNvSpPr>
            <a:spLocks noGrp="1"/>
          </p:cNvSpPr>
          <p:nvPr>
            <p:ph type="ctrTitle"/>
          </p:nvPr>
        </p:nvSpPr>
        <p:spPr>
          <a:xfrm>
            <a:off x="1075767" y="1188637"/>
            <a:ext cx="2988234" cy="4480726"/>
          </a:xfrm>
        </p:spPr>
        <p:txBody>
          <a:bodyPr vert="horz" lIns="91440" tIns="45720" rIns="91440" bIns="45720" rtlCol="0" anchor="ctr">
            <a:normAutofit/>
          </a:bodyPr>
          <a:lstStyle/>
          <a:p>
            <a:pPr algn="r"/>
            <a:r>
              <a:rPr lang="en-US" sz="4600" kern="1200">
                <a:solidFill>
                  <a:schemeClr val="tx1"/>
                </a:solidFill>
                <a:latin typeface="+mj-lt"/>
                <a:ea typeface="+mj-ea"/>
                <a:cs typeface="+mj-cs"/>
              </a:rPr>
              <a:t>Conclusion</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53EC1F0C-5E23-BADC-06F9-8708C8D6EED6}"/>
              </a:ext>
            </a:extLst>
          </p:cNvPr>
          <p:cNvSpPr>
            <a:spLocks noGrp="1"/>
          </p:cNvSpPr>
          <p:nvPr>
            <p:ph type="subTitle" idx="1"/>
          </p:nvPr>
        </p:nvSpPr>
        <p:spPr>
          <a:xfrm>
            <a:off x="5255260" y="1648870"/>
            <a:ext cx="4702848" cy="3560260"/>
          </a:xfrm>
        </p:spPr>
        <p:txBody>
          <a:bodyPr vert="horz" lIns="91440" tIns="45720" rIns="91440" bIns="45720" rtlCol="0" anchor="ctr">
            <a:normAutofit/>
          </a:bodyPr>
          <a:lstStyle/>
          <a:p>
            <a:pPr marL="342900" indent="-228600" algn="l">
              <a:buFont typeface="Arial" panose="020B0604020202020204" pitchFamily="34" charset="0"/>
              <a:buChar char="•"/>
            </a:pPr>
            <a:r>
              <a:rPr lang="en-US" sz="2000" dirty="0"/>
              <a:t>Southern part is more susceptible to Fluoride contamination.</a:t>
            </a:r>
          </a:p>
          <a:p>
            <a:pPr marL="342900" indent="-228600" algn="l">
              <a:buFont typeface="Arial" panose="020B0604020202020204" pitchFamily="34" charset="0"/>
              <a:buChar char="•"/>
            </a:pPr>
            <a:r>
              <a:rPr lang="en-US" sz="2000" dirty="0"/>
              <a:t>TWDB data and SSURGO data can be used to predict the vulnerability map for the aquifer and KNN model can be used to prepare a grided dataset.</a:t>
            </a:r>
          </a:p>
          <a:p>
            <a:pPr marL="342900" indent="-228600" algn="l">
              <a:buFont typeface="Arial" panose="020B0604020202020204" pitchFamily="34" charset="0"/>
              <a:buChar char="•"/>
            </a:pPr>
            <a:r>
              <a:rPr lang="en-US" sz="2000" dirty="0"/>
              <a:t>Logistic Regression model gave better model fit while modelling with same variables than Naïve Bayes.</a:t>
            </a:r>
          </a:p>
        </p:txBody>
      </p:sp>
    </p:spTree>
    <p:extLst>
      <p:ext uri="{BB962C8B-B14F-4D97-AF65-F5344CB8AC3E}">
        <p14:creationId xmlns:p14="http://schemas.microsoft.com/office/powerpoint/2010/main" val="22296623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4BB801-709F-335C-346C-6D20EFA842EF}"/>
              </a:ext>
            </a:extLst>
          </p:cNvPr>
          <p:cNvSpPr>
            <a:spLocks noGrp="1"/>
          </p:cNvSpPr>
          <p:nvPr>
            <p:ph type="title"/>
          </p:nvPr>
        </p:nvSpPr>
        <p:spPr>
          <a:xfrm>
            <a:off x="1043631" y="809898"/>
            <a:ext cx="10173010" cy="1080159"/>
          </a:xfrm>
        </p:spPr>
        <p:txBody>
          <a:bodyPr anchor="ctr">
            <a:normAutofit/>
          </a:bodyPr>
          <a:lstStyle/>
          <a:p>
            <a:r>
              <a:rPr lang="en-US" sz="4800" dirty="0"/>
              <a:t>References:</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DD5A8279-33B0-F738-F558-41207D4CB0F6}"/>
              </a:ext>
            </a:extLst>
          </p:cNvPr>
          <p:cNvGraphicFramePr>
            <a:graphicFrameLocks noGrp="1"/>
          </p:cNvGraphicFramePr>
          <p:nvPr>
            <p:ph idx="1"/>
            <p:extLst>
              <p:ext uri="{D42A27DB-BD31-4B8C-83A1-F6EECF244321}">
                <p14:modId xmlns:p14="http://schemas.microsoft.com/office/powerpoint/2010/main" val="3552274128"/>
              </p:ext>
            </p:extLst>
          </p:nvPr>
        </p:nvGraphicFramePr>
        <p:xfrm>
          <a:off x="948655" y="3311828"/>
          <a:ext cx="10292442" cy="2646528"/>
        </p:xfrm>
        <a:graphic>
          <a:graphicData uri="http://schemas.openxmlformats.org/drawingml/2006/table">
            <a:tbl>
              <a:tblPr>
                <a:tableStyleId>{5C22544A-7EE6-4342-B048-85BDC9FD1C3A}</a:tableStyleId>
              </a:tblPr>
              <a:tblGrid>
                <a:gridCol w="2766095">
                  <a:extLst>
                    <a:ext uri="{9D8B030D-6E8A-4147-A177-3AD203B41FA5}">
                      <a16:colId xmlns:a16="http://schemas.microsoft.com/office/drawing/2014/main" val="1367102719"/>
                    </a:ext>
                  </a:extLst>
                </a:gridCol>
                <a:gridCol w="7526347">
                  <a:extLst>
                    <a:ext uri="{9D8B030D-6E8A-4147-A177-3AD203B41FA5}">
                      <a16:colId xmlns:a16="http://schemas.microsoft.com/office/drawing/2014/main" val="2761092019"/>
                    </a:ext>
                  </a:extLst>
                </a:gridCol>
              </a:tblGrid>
              <a:tr h="415705">
                <a:tc>
                  <a:txBody>
                    <a:bodyPr/>
                    <a:lstStyle/>
                    <a:p>
                      <a:pPr algn="l" fontAlgn="b"/>
                      <a:r>
                        <a:rPr lang="en-US" sz="2000" u="none" strike="noStrike" dirty="0">
                          <a:effectLst/>
                        </a:rPr>
                        <a:t>Full GWDB</a:t>
                      </a:r>
                      <a:endParaRPr lang="en-US" sz="2000" b="0" i="0" u="none" strike="noStrike" dirty="0">
                        <a:solidFill>
                          <a:srgbClr val="000000"/>
                        </a:solidFill>
                        <a:effectLst/>
                        <a:latin typeface="Calibri" panose="020F0502020204030204" pitchFamily="34" charset="0"/>
                      </a:endParaRPr>
                    </a:p>
                  </a:txBody>
                  <a:tcPr marL="16260" marR="16260" marT="16260" marB="0" anchor="b"/>
                </a:tc>
                <a:tc>
                  <a:txBody>
                    <a:bodyPr/>
                    <a:lstStyle/>
                    <a:p>
                      <a:pPr algn="l" fontAlgn="b"/>
                      <a:r>
                        <a:rPr lang="en-US" sz="2000" u="none" strike="noStrike">
                          <a:effectLst/>
                        </a:rPr>
                        <a:t>https://www.twdb.texas.gov/groundwater/data/gwdbrpt.asp</a:t>
                      </a:r>
                      <a:endParaRPr lang="en-US" sz="2000" b="0" i="0" u="none" strike="noStrike">
                        <a:solidFill>
                          <a:srgbClr val="000000"/>
                        </a:solidFill>
                        <a:effectLst/>
                        <a:latin typeface="Calibri" panose="020F0502020204030204" pitchFamily="34" charset="0"/>
                      </a:endParaRPr>
                    </a:p>
                  </a:txBody>
                  <a:tcPr marL="16260" marR="16260" marT="16260" marB="0" anchor="b"/>
                </a:tc>
                <a:extLst>
                  <a:ext uri="{0D108BD9-81ED-4DB2-BD59-A6C34878D82A}">
                    <a16:rowId xmlns:a16="http://schemas.microsoft.com/office/drawing/2014/main" val="2485403861"/>
                  </a:ext>
                </a:extLst>
              </a:tr>
              <a:tr h="743608">
                <a:tc>
                  <a:txBody>
                    <a:bodyPr/>
                    <a:lstStyle/>
                    <a:p>
                      <a:pPr algn="l" fontAlgn="b"/>
                      <a:r>
                        <a:rPr lang="en-US" sz="2000" u="none" strike="noStrike" dirty="0">
                          <a:effectLst/>
                        </a:rPr>
                        <a:t>Soil SSURGO Data</a:t>
                      </a:r>
                      <a:endParaRPr lang="en-US" sz="2000" b="0" i="0" u="none" strike="noStrike" dirty="0">
                        <a:solidFill>
                          <a:srgbClr val="000000"/>
                        </a:solidFill>
                        <a:effectLst/>
                        <a:latin typeface="Calibri" panose="020F0502020204030204" pitchFamily="34" charset="0"/>
                      </a:endParaRPr>
                    </a:p>
                  </a:txBody>
                  <a:tcPr marL="16260" marR="16260" marT="16260" marB="0" anchor="b"/>
                </a:tc>
                <a:tc>
                  <a:txBody>
                    <a:bodyPr/>
                    <a:lstStyle/>
                    <a:p>
                      <a:pPr algn="l" fontAlgn="b"/>
                      <a:r>
                        <a:rPr lang="en-US" sz="2000" u="none" strike="noStrike" dirty="0">
                          <a:effectLst/>
                        </a:rPr>
                        <a:t>https://data.nal.usda.gov/dataset/united-states-general-soil-map-statsgo2</a:t>
                      </a:r>
                      <a:endParaRPr lang="en-US" sz="2000" b="0" i="0" u="none" strike="noStrike" dirty="0">
                        <a:solidFill>
                          <a:srgbClr val="000000"/>
                        </a:solidFill>
                        <a:effectLst/>
                        <a:latin typeface="Calibri" panose="020F0502020204030204" pitchFamily="34" charset="0"/>
                      </a:endParaRPr>
                    </a:p>
                  </a:txBody>
                  <a:tcPr marL="16260" marR="16260" marT="16260" marB="0" anchor="b"/>
                </a:tc>
                <a:extLst>
                  <a:ext uri="{0D108BD9-81ED-4DB2-BD59-A6C34878D82A}">
                    <a16:rowId xmlns:a16="http://schemas.microsoft.com/office/drawing/2014/main" val="4289372446"/>
                  </a:ext>
                </a:extLst>
              </a:tr>
              <a:tr h="1071510">
                <a:tc>
                  <a:txBody>
                    <a:bodyPr/>
                    <a:lstStyle/>
                    <a:p>
                      <a:pPr algn="l" fontAlgn="b"/>
                      <a:r>
                        <a:rPr lang="en-US" sz="2000" u="none" strike="noStrike" dirty="0">
                          <a:effectLst/>
                        </a:rPr>
                        <a:t>Prism Data </a:t>
                      </a:r>
                    </a:p>
                    <a:p>
                      <a:pPr algn="l" fontAlgn="b"/>
                      <a:r>
                        <a:rPr lang="en-US" sz="2000" u="none" strike="noStrike" dirty="0">
                          <a:effectLst/>
                        </a:rPr>
                        <a:t>(precipitation, Elevation and Temperature)</a:t>
                      </a:r>
                      <a:endParaRPr lang="en-US" sz="2000" b="0" i="0" u="none" strike="noStrike" dirty="0">
                        <a:solidFill>
                          <a:srgbClr val="000000"/>
                        </a:solidFill>
                        <a:effectLst/>
                        <a:latin typeface="Calibri" panose="020F0502020204030204" pitchFamily="34" charset="0"/>
                      </a:endParaRPr>
                    </a:p>
                  </a:txBody>
                  <a:tcPr marL="16260" marR="16260" marT="16260" marB="0" anchor="b"/>
                </a:tc>
                <a:tc>
                  <a:txBody>
                    <a:bodyPr/>
                    <a:lstStyle/>
                    <a:p>
                      <a:pPr algn="l" fontAlgn="b"/>
                      <a:r>
                        <a:rPr lang="en-US" sz="2000" u="none" strike="noStrike" dirty="0">
                          <a:effectLst/>
                        </a:rPr>
                        <a:t>https://prism.oregonstate.edu/normals/</a:t>
                      </a:r>
                      <a:endParaRPr lang="en-US" sz="2000" b="0" i="0" u="none" strike="noStrike" dirty="0">
                        <a:solidFill>
                          <a:srgbClr val="000000"/>
                        </a:solidFill>
                        <a:effectLst/>
                        <a:latin typeface="Calibri" panose="020F0502020204030204" pitchFamily="34" charset="0"/>
                      </a:endParaRPr>
                    </a:p>
                  </a:txBody>
                  <a:tcPr marL="16260" marR="16260" marT="16260" marB="0" anchor="b"/>
                </a:tc>
                <a:extLst>
                  <a:ext uri="{0D108BD9-81ED-4DB2-BD59-A6C34878D82A}">
                    <a16:rowId xmlns:a16="http://schemas.microsoft.com/office/drawing/2014/main" val="1373877236"/>
                  </a:ext>
                </a:extLst>
              </a:tr>
              <a:tr h="415705">
                <a:tc>
                  <a:txBody>
                    <a:bodyPr/>
                    <a:lstStyle/>
                    <a:p>
                      <a:pPr algn="l" fontAlgn="b"/>
                      <a:r>
                        <a:rPr lang="en-US" sz="2000" u="none" strike="noStrike">
                          <a:effectLst/>
                        </a:rPr>
                        <a:t>Ogallala Boundary Map</a:t>
                      </a:r>
                      <a:endParaRPr lang="en-US" sz="2000" b="0" i="0" u="none" strike="noStrike">
                        <a:solidFill>
                          <a:srgbClr val="000000"/>
                        </a:solidFill>
                        <a:effectLst/>
                        <a:latin typeface="Calibri" panose="020F0502020204030204" pitchFamily="34" charset="0"/>
                      </a:endParaRPr>
                    </a:p>
                  </a:txBody>
                  <a:tcPr marL="16260" marR="16260" marT="16260" marB="0" anchor="b"/>
                </a:tc>
                <a:tc>
                  <a:txBody>
                    <a:bodyPr/>
                    <a:lstStyle/>
                    <a:p>
                      <a:pPr algn="l" fontAlgn="b"/>
                      <a:r>
                        <a:rPr lang="en-US" sz="2000" u="none" strike="noStrike" dirty="0">
                          <a:effectLst/>
                        </a:rPr>
                        <a:t>https://www.twdb.texas.gov/mapping/gisdata.asp</a:t>
                      </a:r>
                      <a:endParaRPr lang="en-US" sz="2000" b="0" i="0" u="none" strike="noStrike" dirty="0">
                        <a:solidFill>
                          <a:srgbClr val="000000"/>
                        </a:solidFill>
                        <a:effectLst/>
                        <a:latin typeface="Calibri" panose="020F0502020204030204" pitchFamily="34" charset="0"/>
                      </a:endParaRPr>
                    </a:p>
                  </a:txBody>
                  <a:tcPr marL="16260" marR="16260" marT="16260" marB="0" anchor="b"/>
                </a:tc>
                <a:extLst>
                  <a:ext uri="{0D108BD9-81ED-4DB2-BD59-A6C34878D82A}">
                    <a16:rowId xmlns:a16="http://schemas.microsoft.com/office/drawing/2014/main" val="390090699"/>
                  </a:ext>
                </a:extLst>
              </a:tr>
            </a:tbl>
          </a:graphicData>
        </a:graphic>
      </p:graphicFrame>
      <p:sp>
        <p:nvSpPr>
          <p:cNvPr id="6" name="TextBox 5">
            <a:extLst>
              <a:ext uri="{FF2B5EF4-FFF2-40B4-BE49-F238E27FC236}">
                <a16:creationId xmlns:a16="http://schemas.microsoft.com/office/drawing/2014/main" id="{105C52CE-68D3-275E-DE17-49C920152B59}"/>
              </a:ext>
            </a:extLst>
          </p:cNvPr>
          <p:cNvSpPr txBox="1"/>
          <p:nvPr/>
        </p:nvSpPr>
        <p:spPr>
          <a:xfrm>
            <a:off x="904602" y="2786183"/>
            <a:ext cx="6094428" cy="461665"/>
          </a:xfrm>
          <a:prstGeom prst="rect">
            <a:avLst/>
          </a:prstGeom>
          <a:noFill/>
        </p:spPr>
        <p:txBody>
          <a:bodyPr wrap="square">
            <a:spAutoFit/>
          </a:bodyPr>
          <a:lstStyle/>
          <a:p>
            <a:pPr algn="l"/>
            <a:r>
              <a:rPr lang="en-US" sz="2400" b="1" kern="1200" dirty="0">
                <a:solidFill>
                  <a:schemeClr val="tx1"/>
                </a:solidFill>
                <a:latin typeface="+mn-lt"/>
                <a:ea typeface="+mn-ea"/>
                <a:cs typeface="+mn-cs"/>
              </a:rPr>
              <a:t>Data:</a:t>
            </a:r>
          </a:p>
        </p:txBody>
      </p:sp>
    </p:spTree>
    <p:extLst>
      <p:ext uri="{BB962C8B-B14F-4D97-AF65-F5344CB8AC3E}">
        <p14:creationId xmlns:p14="http://schemas.microsoft.com/office/powerpoint/2010/main" val="2621240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B4816-C509-89AE-1152-B451D80402F4}"/>
              </a:ext>
            </a:extLst>
          </p:cNvPr>
          <p:cNvSpPr>
            <a:spLocks noGrp="1"/>
          </p:cNvSpPr>
          <p:nvPr>
            <p:ph type="title"/>
          </p:nvPr>
        </p:nvSpPr>
        <p:spPr>
          <a:xfrm>
            <a:off x="838200" y="365125"/>
            <a:ext cx="10515600" cy="706023"/>
          </a:xfrm>
        </p:spPr>
        <p:txBody>
          <a:bodyPr>
            <a:normAutofit/>
          </a:bodyPr>
          <a:lstStyle/>
          <a:p>
            <a:r>
              <a:rPr lang="en-US" sz="3600" b="1" dirty="0"/>
              <a:t>Sources of Fluoride</a:t>
            </a:r>
            <a:endParaRPr lang="en-US" sz="3600" dirty="0"/>
          </a:p>
        </p:txBody>
      </p:sp>
      <p:sp>
        <p:nvSpPr>
          <p:cNvPr id="3" name="Content Placeholder 2">
            <a:extLst>
              <a:ext uri="{FF2B5EF4-FFF2-40B4-BE49-F238E27FC236}">
                <a16:creationId xmlns:a16="http://schemas.microsoft.com/office/drawing/2014/main" id="{EB969B00-4B8F-7838-C6D9-7CE6C09BF554}"/>
              </a:ext>
            </a:extLst>
          </p:cNvPr>
          <p:cNvSpPr>
            <a:spLocks noGrp="1"/>
          </p:cNvSpPr>
          <p:nvPr>
            <p:ph idx="1"/>
          </p:nvPr>
        </p:nvSpPr>
        <p:spPr>
          <a:xfrm>
            <a:off x="838200" y="1071148"/>
            <a:ext cx="9534525" cy="965200"/>
          </a:xfrm>
        </p:spPr>
        <p:txBody>
          <a:bodyPr>
            <a:normAutofit fontScale="62500" lnSpcReduction="20000"/>
          </a:bodyPr>
          <a:lstStyle/>
          <a:p>
            <a:r>
              <a:rPr lang="en-US" dirty="0"/>
              <a:t>Dosing of municipal water with fluoride salts for skeletal health</a:t>
            </a:r>
          </a:p>
          <a:p>
            <a:r>
              <a:rPr lang="en-US" dirty="0"/>
              <a:t>Fluoride used in healthcare products</a:t>
            </a:r>
          </a:p>
          <a:p>
            <a:r>
              <a:rPr lang="en-US" dirty="0"/>
              <a:t>Dissolution of fluoride bearing rocks by groundwater</a:t>
            </a:r>
          </a:p>
          <a:p>
            <a:endParaRPr lang="en-US" dirty="0"/>
          </a:p>
        </p:txBody>
      </p:sp>
      <p:sp>
        <p:nvSpPr>
          <p:cNvPr id="4" name="Title 1">
            <a:extLst>
              <a:ext uri="{FF2B5EF4-FFF2-40B4-BE49-F238E27FC236}">
                <a16:creationId xmlns:a16="http://schemas.microsoft.com/office/drawing/2014/main" id="{B88ECC85-1BA7-1C6A-64AA-320EDD236051}"/>
              </a:ext>
            </a:extLst>
          </p:cNvPr>
          <p:cNvSpPr txBox="1">
            <a:spLocks/>
          </p:cNvSpPr>
          <p:nvPr/>
        </p:nvSpPr>
        <p:spPr>
          <a:xfrm>
            <a:off x="838200" y="330880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5" name="Content Placeholder 2">
            <a:extLst>
              <a:ext uri="{FF2B5EF4-FFF2-40B4-BE49-F238E27FC236}">
                <a16:creationId xmlns:a16="http://schemas.microsoft.com/office/drawing/2014/main" id="{6E18857B-C289-24D6-53DB-2F4F231E8201}"/>
              </a:ext>
            </a:extLst>
          </p:cNvPr>
          <p:cNvSpPr txBox="1">
            <a:spLocks/>
          </p:cNvSpPr>
          <p:nvPr/>
        </p:nvSpPr>
        <p:spPr>
          <a:xfrm>
            <a:off x="838200" y="4403963"/>
            <a:ext cx="10515600" cy="148318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b="1" dirty="0"/>
              <a:t>Cutoff for Fluoride Concentration</a:t>
            </a:r>
            <a:endParaRPr lang="en-US" sz="2600" dirty="0"/>
          </a:p>
          <a:p>
            <a:pPr algn="l"/>
            <a:r>
              <a:rPr lang="en-US" sz="2600" dirty="0"/>
              <a:t>The World Health Organization recommends an MCL of 1.5 mg/L and it is reasonable to anticipate the EPA lowering their MCL to a similar level in the near future (2006) </a:t>
            </a:r>
            <a:r>
              <a:rPr lang="en-US" sz="1600" dirty="0">
                <a:solidFill>
                  <a:srgbClr val="0070C0"/>
                </a:solidFill>
              </a:rPr>
              <a:t>(3)</a:t>
            </a:r>
            <a:endParaRPr lang="en-US" sz="1600" dirty="0">
              <a:solidFill>
                <a:srgbClr val="0070C0"/>
              </a:solidFill>
              <a:latin typeface="Arial" panose="020B0604020202020204" pitchFamily="34" charset="0"/>
            </a:endParaRPr>
          </a:p>
        </p:txBody>
      </p:sp>
      <p:sp>
        <p:nvSpPr>
          <p:cNvPr id="8" name="TextBox 7">
            <a:extLst>
              <a:ext uri="{FF2B5EF4-FFF2-40B4-BE49-F238E27FC236}">
                <a16:creationId xmlns:a16="http://schemas.microsoft.com/office/drawing/2014/main" id="{CFE6B314-C2A1-3963-BD95-D8CE32156464}"/>
              </a:ext>
            </a:extLst>
          </p:cNvPr>
          <p:cNvSpPr txBox="1"/>
          <p:nvPr/>
        </p:nvSpPr>
        <p:spPr>
          <a:xfrm>
            <a:off x="838200" y="2184052"/>
            <a:ext cx="8629650" cy="1969770"/>
          </a:xfrm>
          <a:prstGeom prst="rect">
            <a:avLst/>
          </a:prstGeom>
          <a:noFill/>
        </p:spPr>
        <p:txBody>
          <a:bodyPr wrap="square">
            <a:spAutoFit/>
          </a:bodyPr>
          <a:lstStyle/>
          <a:p>
            <a:r>
              <a:rPr lang="en-US" sz="2800" b="1" dirty="0">
                <a:latin typeface="+mj-lt"/>
              </a:rPr>
              <a:t>Benefits and Hazards of Fluoride in drinking water</a:t>
            </a:r>
          </a:p>
          <a:p>
            <a:pPr marL="342900" indent="-342900">
              <a:buFont typeface="Arial" panose="020B0604020202020204" pitchFamily="34" charset="0"/>
              <a:buChar char="•"/>
            </a:pPr>
            <a:r>
              <a:rPr lang="en-US" sz="2000" dirty="0"/>
              <a:t>Low concentration of Fluoride in water is beneficial (for teeth and bone)</a:t>
            </a:r>
          </a:p>
          <a:p>
            <a:pPr marL="342900" indent="-342900">
              <a:buFont typeface="Arial" panose="020B0604020202020204" pitchFamily="34" charset="0"/>
              <a:buChar char="•"/>
            </a:pPr>
            <a:r>
              <a:rPr lang="en-US" sz="2000" dirty="0"/>
              <a:t>Prolonged exposure to high concentration causes health hazards </a:t>
            </a:r>
          </a:p>
          <a:p>
            <a:pPr marL="742950" lvl="1" indent="-285750">
              <a:buFont typeface="Arial" panose="020B0604020202020204" pitchFamily="34" charset="0"/>
              <a:buChar char="•"/>
            </a:pPr>
            <a:r>
              <a:rPr lang="en-US" sz="1800" b="0" i="0" dirty="0">
                <a:effectLst/>
                <a:latin typeface="Google Sans"/>
              </a:rPr>
              <a:t>dental fluorosis (pitting of teeth)</a:t>
            </a:r>
            <a:endParaRPr lang="en-US" sz="1800" dirty="0">
              <a:latin typeface="Google Sans"/>
            </a:endParaRPr>
          </a:p>
          <a:p>
            <a:pPr marL="742950" lvl="1" indent="-285750">
              <a:buFont typeface="Arial" panose="020B0604020202020204" pitchFamily="34" charset="0"/>
              <a:buChar char="•"/>
            </a:pPr>
            <a:r>
              <a:rPr lang="en-US" sz="1800" b="0" i="0" dirty="0">
                <a:effectLst/>
                <a:latin typeface="Google Sans"/>
              </a:rPr>
              <a:t>skeletal fluorosis</a:t>
            </a:r>
          </a:p>
          <a:p>
            <a:pPr marL="742950" lvl="1" indent="-285750">
              <a:buFont typeface="Arial" panose="020B0604020202020204" pitchFamily="34" charset="0"/>
              <a:buChar char="•"/>
            </a:pPr>
            <a:r>
              <a:rPr lang="en-US" sz="1800" b="0" i="0" dirty="0">
                <a:effectLst/>
                <a:latin typeface="Google Sans"/>
              </a:rPr>
              <a:t>Hinders brain development of children</a:t>
            </a:r>
          </a:p>
        </p:txBody>
      </p:sp>
    </p:spTree>
    <p:extLst>
      <p:ext uri="{BB962C8B-B14F-4D97-AF65-F5344CB8AC3E}">
        <p14:creationId xmlns:p14="http://schemas.microsoft.com/office/powerpoint/2010/main" val="26864663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C790B128-074E-7B0D-68DD-97F2165B4F35}"/>
              </a:ext>
            </a:extLst>
          </p:cNvPr>
          <p:cNvSpPr>
            <a:spLocks noGrp="1"/>
          </p:cNvSpPr>
          <p:nvPr>
            <p:ph type="ctrTitle"/>
          </p:nvPr>
        </p:nvSpPr>
        <p:spPr>
          <a:xfrm>
            <a:off x="723901" y="509587"/>
            <a:ext cx="7649239" cy="742951"/>
          </a:xfrm>
        </p:spPr>
        <p:txBody>
          <a:bodyPr vert="horz" lIns="91440" tIns="45720" rIns="91440" bIns="45720" rtlCol="0" anchor="ctr">
            <a:normAutofit/>
          </a:bodyPr>
          <a:lstStyle/>
          <a:p>
            <a:pPr algn="l"/>
            <a:r>
              <a:rPr lang="en-US" sz="3600" kern="1200">
                <a:solidFill>
                  <a:schemeClr val="tx1"/>
                </a:solidFill>
                <a:latin typeface="+mj-lt"/>
                <a:ea typeface="+mj-ea"/>
                <a:cs typeface="+mj-cs"/>
              </a:rPr>
              <a:t>References:</a:t>
            </a:r>
          </a:p>
        </p:txBody>
      </p:sp>
      <p:sp>
        <p:nvSpPr>
          <p:cNvPr id="16" name="Freeform: Shape 15">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5BEC7A2-434A-6D6D-DA7D-D7E9B1C0A8D0}"/>
              </a:ext>
            </a:extLst>
          </p:cNvPr>
          <p:cNvSpPr txBox="1"/>
          <p:nvPr/>
        </p:nvSpPr>
        <p:spPr>
          <a:xfrm>
            <a:off x="723900" y="2022436"/>
            <a:ext cx="6094428" cy="369332"/>
          </a:xfrm>
          <a:prstGeom prst="rect">
            <a:avLst/>
          </a:prstGeom>
          <a:noFill/>
        </p:spPr>
        <p:txBody>
          <a:bodyPr wrap="square">
            <a:spAutoFit/>
          </a:bodyPr>
          <a:lstStyle/>
          <a:p>
            <a:pPr>
              <a:spcAft>
                <a:spcPts val="600"/>
              </a:spcAft>
            </a:pPr>
            <a:r>
              <a:rPr lang="en-US" dirty="0"/>
              <a:t>Literature Review:</a:t>
            </a:r>
          </a:p>
        </p:txBody>
      </p:sp>
      <p:graphicFrame>
        <p:nvGraphicFramePr>
          <p:cNvPr id="7" name="Table 6">
            <a:extLst>
              <a:ext uri="{FF2B5EF4-FFF2-40B4-BE49-F238E27FC236}">
                <a16:creationId xmlns:a16="http://schemas.microsoft.com/office/drawing/2014/main" id="{210F5FB0-0340-F997-CAED-A6A5C4F985B9}"/>
              </a:ext>
            </a:extLst>
          </p:cNvPr>
          <p:cNvGraphicFramePr>
            <a:graphicFrameLocks noGrp="1"/>
          </p:cNvGraphicFramePr>
          <p:nvPr>
            <p:extLst>
              <p:ext uri="{D42A27DB-BD31-4B8C-83A1-F6EECF244321}">
                <p14:modId xmlns:p14="http://schemas.microsoft.com/office/powerpoint/2010/main" val="3955029926"/>
              </p:ext>
            </p:extLst>
          </p:nvPr>
        </p:nvGraphicFramePr>
        <p:xfrm>
          <a:off x="711909" y="2433347"/>
          <a:ext cx="10768182" cy="2035458"/>
        </p:xfrm>
        <a:graphic>
          <a:graphicData uri="http://schemas.openxmlformats.org/drawingml/2006/table">
            <a:tbl>
              <a:tblPr>
                <a:tableStyleId>{5C22544A-7EE6-4342-B048-85BDC9FD1C3A}</a:tableStyleId>
              </a:tblPr>
              <a:tblGrid>
                <a:gridCol w="337120">
                  <a:extLst>
                    <a:ext uri="{9D8B030D-6E8A-4147-A177-3AD203B41FA5}">
                      <a16:colId xmlns:a16="http://schemas.microsoft.com/office/drawing/2014/main" val="2702107282"/>
                    </a:ext>
                  </a:extLst>
                </a:gridCol>
                <a:gridCol w="10431062">
                  <a:extLst>
                    <a:ext uri="{9D8B030D-6E8A-4147-A177-3AD203B41FA5}">
                      <a16:colId xmlns:a16="http://schemas.microsoft.com/office/drawing/2014/main" val="468209855"/>
                    </a:ext>
                  </a:extLst>
                </a:gridCol>
              </a:tblGrid>
              <a:tr h="619594">
                <a:tc>
                  <a:txBody>
                    <a:bodyPr/>
                    <a:lstStyle/>
                    <a:p>
                      <a:pPr algn="l" fontAlgn="b"/>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6242" marR="6242" marT="6242" marB="0" anchor="ctr"/>
                </a:tc>
                <a:tc>
                  <a:txBody>
                    <a:bodyPr/>
                    <a:lstStyle/>
                    <a:p>
                      <a:pPr algn="l" fontAlgn="b"/>
                      <a:r>
                        <a:rPr lang="en-US" sz="1400" u="none" strike="noStrike">
                          <a:effectLst/>
                        </a:rPr>
                        <a:t>Madani, A., M. Hagage, and S.F. Elbeih, Random Forest and Logistic Regression algorithms for prediction of groundwater contamination using ammonia concentration. Arabian Journal of Geosciences, 2022. 15(20): p. 1619.</a:t>
                      </a:r>
                      <a:endParaRPr lang="en-US" sz="1400" b="0" i="0" u="none" strike="noStrike">
                        <a:solidFill>
                          <a:srgbClr val="000000"/>
                        </a:solidFill>
                        <a:effectLst/>
                        <a:latin typeface="Calibri" panose="020F0502020204030204" pitchFamily="34" charset="0"/>
                      </a:endParaRPr>
                    </a:p>
                  </a:txBody>
                  <a:tcPr marL="6242" marR="6242" marT="6242" marB="0" anchor="ctr"/>
                </a:tc>
                <a:extLst>
                  <a:ext uri="{0D108BD9-81ED-4DB2-BD59-A6C34878D82A}">
                    <a16:rowId xmlns:a16="http://schemas.microsoft.com/office/drawing/2014/main" val="1660187532"/>
                  </a:ext>
                </a:extLst>
              </a:tr>
              <a:tr h="669304">
                <a:tc>
                  <a:txBody>
                    <a:bodyPr/>
                    <a:lstStyle/>
                    <a:p>
                      <a:pPr algn="l" fontAlgn="b"/>
                      <a:r>
                        <a:rPr lang="en-US" sz="1600" u="none" strike="noStrike" dirty="0">
                          <a:effectLst/>
                        </a:rPr>
                        <a:t>2</a:t>
                      </a:r>
                      <a:endParaRPr lang="en-US" sz="1600" b="0" i="0" u="none" strike="noStrike" dirty="0">
                        <a:solidFill>
                          <a:srgbClr val="000000"/>
                        </a:solidFill>
                        <a:effectLst/>
                        <a:latin typeface="Calibri" panose="020F0502020204030204" pitchFamily="34" charset="0"/>
                      </a:endParaRPr>
                    </a:p>
                  </a:txBody>
                  <a:tcPr marL="6242" marR="6242" marT="6242" marB="0" anchor="ctr"/>
                </a:tc>
                <a:tc>
                  <a:txBody>
                    <a:bodyPr/>
                    <a:lstStyle/>
                    <a:p>
                      <a:pPr algn="l" fontAlgn="b"/>
                      <a:r>
                        <a:rPr lang="en-US" sz="1400" u="none" strike="noStrike" dirty="0">
                          <a:effectLst/>
                        </a:rPr>
                        <a:t>Uddameri, V., A.L.B. Silva, S. </a:t>
                      </a:r>
                      <a:r>
                        <a:rPr lang="en-US" sz="1400" u="none" strike="noStrike" dirty="0" err="1">
                          <a:effectLst/>
                        </a:rPr>
                        <a:t>Singaraju</a:t>
                      </a:r>
                      <a:r>
                        <a:rPr lang="en-US" sz="1400" u="none" strike="noStrike" dirty="0">
                          <a:effectLst/>
                        </a:rPr>
                        <a:t>, G. Mohammadi, and E.A. Hernandez, Tree-based modeling methods to predict nitrate exceedances in the Ogallala aquifer in Texas. Water, 2020. 12(4): p. 1023.</a:t>
                      </a:r>
                      <a:endParaRPr lang="en-US" sz="1400" b="0" i="0" u="none" strike="noStrike" dirty="0">
                        <a:solidFill>
                          <a:srgbClr val="000000"/>
                        </a:solidFill>
                        <a:effectLst/>
                        <a:latin typeface="Calibri" panose="020F0502020204030204" pitchFamily="34" charset="0"/>
                      </a:endParaRPr>
                    </a:p>
                  </a:txBody>
                  <a:tcPr marL="6242" marR="6242" marT="6242" marB="0" anchor="ctr"/>
                </a:tc>
                <a:extLst>
                  <a:ext uri="{0D108BD9-81ED-4DB2-BD59-A6C34878D82A}">
                    <a16:rowId xmlns:a16="http://schemas.microsoft.com/office/drawing/2014/main" val="2193363679"/>
                  </a:ext>
                </a:extLst>
              </a:tr>
              <a:tr h="301657">
                <a:tc>
                  <a:txBody>
                    <a:bodyPr/>
                    <a:lstStyle/>
                    <a:p>
                      <a:pPr algn="l" fontAlgn="b"/>
                      <a:r>
                        <a:rPr lang="en-US" sz="1600" u="none" strike="noStrike" dirty="0">
                          <a:effectLst/>
                        </a:rPr>
                        <a:t>3</a:t>
                      </a:r>
                      <a:endParaRPr lang="en-US" sz="1600" b="0" i="0" u="none" strike="noStrike" dirty="0">
                        <a:solidFill>
                          <a:srgbClr val="000000"/>
                        </a:solidFill>
                        <a:effectLst/>
                        <a:latin typeface="Calibri" panose="020F0502020204030204" pitchFamily="34" charset="0"/>
                      </a:endParaRPr>
                    </a:p>
                  </a:txBody>
                  <a:tcPr marL="6242" marR="6242" marT="6242" marB="0" anchor="ctr"/>
                </a:tc>
                <a:tc>
                  <a:txBody>
                    <a:bodyPr/>
                    <a:lstStyle/>
                    <a:p>
                      <a:pPr algn="l" fontAlgn="b"/>
                      <a:r>
                        <a:rPr lang="en-US" sz="1400" u="none" strike="noStrike" dirty="0">
                          <a:effectLst/>
                        </a:rPr>
                        <a:t>https://www.caee.utexas.edu/prof/maidment/giswr2013/Reports/Stehouwer.pdf</a:t>
                      </a:r>
                      <a:endParaRPr lang="en-US" sz="1400" b="0" i="0" u="none" strike="noStrike" dirty="0">
                        <a:solidFill>
                          <a:srgbClr val="000000"/>
                        </a:solidFill>
                        <a:effectLst/>
                        <a:latin typeface="Calibri" panose="020F0502020204030204" pitchFamily="34" charset="0"/>
                      </a:endParaRPr>
                    </a:p>
                  </a:txBody>
                  <a:tcPr marL="6242" marR="6242" marT="6242" marB="0" anchor="ctr"/>
                </a:tc>
                <a:extLst>
                  <a:ext uri="{0D108BD9-81ED-4DB2-BD59-A6C34878D82A}">
                    <a16:rowId xmlns:a16="http://schemas.microsoft.com/office/drawing/2014/main" val="3644561537"/>
                  </a:ext>
                </a:extLst>
              </a:tr>
              <a:tr h="444903">
                <a:tc>
                  <a:txBody>
                    <a:bodyPr/>
                    <a:lstStyle/>
                    <a:p>
                      <a:pPr algn="l" fontAlgn="b"/>
                      <a:r>
                        <a:rPr lang="en-US" sz="1600" u="none" strike="noStrike" dirty="0">
                          <a:effectLst/>
                        </a:rPr>
                        <a:t>4</a:t>
                      </a:r>
                      <a:endParaRPr lang="en-US" sz="1600" b="0" i="0" u="none" strike="noStrike" dirty="0">
                        <a:solidFill>
                          <a:srgbClr val="000000"/>
                        </a:solidFill>
                        <a:effectLst/>
                        <a:latin typeface="Calibri" panose="020F0502020204030204" pitchFamily="34" charset="0"/>
                      </a:endParaRPr>
                    </a:p>
                  </a:txBody>
                  <a:tcPr marL="6242" marR="6242" marT="6242" marB="0" anchor="ctr"/>
                </a:tc>
                <a:tc>
                  <a:txBody>
                    <a:bodyPr/>
                    <a:lstStyle/>
                    <a:p>
                      <a:pPr algn="l" fontAlgn="b"/>
                      <a:r>
                        <a:rPr lang="en-US" sz="1400" u="none" strike="noStrike" dirty="0">
                          <a:effectLst/>
                        </a:rPr>
                        <a:t>https://www.twdb.texas.gov/publications/reports/numbered_reports/doc/R380_AquifersofTexas.pdf</a:t>
                      </a:r>
                      <a:endParaRPr lang="en-US" sz="1400" b="0" i="0" u="none" strike="noStrike" dirty="0">
                        <a:solidFill>
                          <a:srgbClr val="000000"/>
                        </a:solidFill>
                        <a:effectLst/>
                        <a:latin typeface="Calibri" panose="020F0502020204030204" pitchFamily="34" charset="0"/>
                      </a:endParaRPr>
                    </a:p>
                  </a:txBody>
                  <a:tcPr marL="6242" marR="6242" marT="6242" marB="0" anchor="ctr"/>
                </a:tc>
                <a:extLst>
                  <a:ext uri="{0D108BD9-81ED-4DB2-BD59-A6C34878D82A}">
                    <a16:rowId xmlns:a16="http://schemas.microsoft.com/office/drawing/2014/main" val="2387535377"/>
                  </a:ext>
                </a:extLst>
              </a:tr>
            </a:tbl>
          </a:graphicData>
        </a:graphic>
      </p:graphicFrame>
    </p:spTree>
    <p:extLst>
      <p:ext uri="{BB962C8B-B14F-4D97-AF65-F5344CB8AC3E}">
        <p14:creationId xmlns:p14="http://schemas.microsoft.com/office/powerpoint/2010/main" val="2548414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F89E92-3BA7-AEE0-A58D-1276353A0B0A}"/>
              </a:ext>
            </a:extLst>
          </p:cNvPr>
          <p:cNvSpPr>
            <a:spLocks noGrp="1"/>
          </p:cNvSpPr>
          <p:nvPr>
            <p:ph type="ctrTitle"/>
          </p:nvPr>
        </p:nvSpPr>
        <p:spPr>
          <a:xfrm>
            <a:off x="5297762" y="640080"/>
            <a:ext cx="6251110" cy="3566160"/>
          </a:xfrm>
        </p:spPr>
        <p:txBody>
          <a:bodyPr anchor="b">
            <a:normAutofit/>
          </a:bodyPr>
          <a:lstStyle/>
          <a:p>
            <a:pPr algn="l"/>
            <a:r>
              <a:rPr lang="en-US" sz="7200" dirty="0"/>
              <a:t>THANK YOU</a:t>
            </a:r>
          </a:p>
        </p:txBody>
      </p:sp>
      <p:pic>
        <p:nvPicPr>
          <p:cNvPr id="7" name="Picture 4">
            <a:extLst>
              <a:ext uri="{FF2B5EF4-FFF2-40B4-BE49-F238E27FC236}">
                <a16:creationId xmlns:a16="http://schemas.microsoft.com/office/drawing/2014/main" id="{496CB326-C7EC-72BD-9AC5-F632B1C8E7F4}"/>
              </a:ext>
            </a:extLst>
          </p:cNvPr>
          <p:cNvPicPr>
            <a:picLocks noChangeAspect="1"/>
          </p:cNvPicPr>
          <p:nvPr/>
        </p:nvPicPr>
        <p:blipFill rotWithShape="1">
          <a:blip r:embed="rId2"/>
          <a:srcRect l="24236" r="2720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8"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4788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7AFD4-E208-237E-B09F-F79F566C545B}"/>
              </a:ext>
            </a:extLst>
          </p:cNvPr>
          <p:cNvSpPr>
            <a:spLocks noGrp="1"/>
          </p:cNvSpPr>
          <p:nvPr>
            <p:ph type="ctrTitle"/>
          </p:nvPr>
        </p:nvSpPr>
        <p:spPr>
          <a:xfrm>
            <a:off x="1524000" y="566181"/>
            <a:ext cx="9144000" cy="828985"/>
          </a:xfrm>
        </p:spPr>
        <p:txBody>
          <a:bodyPr>
            <a:normAutofit fontScale="90000"/>
          </a:bodyPr>
          <a:lstStyle/>
          <a:p>
            <a:r>
              <a:rPr lang="en-US"/>
              <a:t>Data Compilation and Filtering</a:t>
            </a:r>
            <a:endParaRPr lang="en-US" dirty="0"/>
          </a:p>
        </p:txBody>
      </p:sp>
      <p:sp>
        <p:nvSpPr>
          <p:cNvPr id="3" name="Subtitle 2">
            <a:extLst>
              <a:ext uri="{FF2B5EF4-FFF2-40B4-BE49-F238E27FC236}">
                <a16:creationId xmlns:a16="http://schemas.microsoft.com/office/drawing/2014/main" id="{87B09CF1-56B7-E672-B7D6-58ACD6A46C0B}"/>
              </a:ext>
            </a:extLst>
          </p:cNvPr>
          <p:cNvSpPr>
            <a:spLocks noGrp="1"/>
          </p:cNvSpPr>
          <p:nvPr>
            <p:ph type="subTitle" idx="1"/>
          </p:nvPr>
        </p:nvSpPr>
        <p:spPr>
          <a:xfrm>
            <a:off x="634159" y="1900198"/>
            <a:ext cx="4695431" cy="3206618"/>
          </a:xfrm>
        </p:spPr>
        <p:txBody>
          <a:bodyPr/>
          <a:lstStyle/>
          <a:p>
            <a:pPr algn="l"/>
            <a:r>
              <a:rPr lang="en-US" sz="2800" b="1" i="0" dirty="0">
                <a:solidFill>
                  <a:srgbClr val="374151"/>
                </a:solidFill>
                <a:effectLst/>
                <a:latin typeface="+mj-lt"/>
              </a:rPr>
              <a:t>Data Compilation</a:t>
            </a:r>
          </a:p>
          <a:p>
            <a:pPr algn="l"/>
            <a:r>
              <a:rPr lang="en-US" sz="1800" dirty="0"/>
              <a:t>PRISM Data – 30 years normal</a:t>
            </a:r>
          </a:p>
          <a:p>
            <a:pPr marL="342900" indent="-342900" algn="l">
              <a:buFont typeface="Arial" panose="020B0604020202020204" pitchFamily="34" charset="0"/>
              <a:buChar char="•"/>
            </a:pPr>
            <a:r>
              <a:rPr lang="en-US" sz="1800" dirty="0"/>
              <a:t>Precipitation, Elevation, Temperature</a:t>
            </a:r>
          </a:p>
          <a:p>
            <a:pPr algn="l"/>
            <a:r>
              <a:rPr lang="en-US" sz="1800" dirty="0"/>
              <a:t>TWDB (Texas Water Development Board)</a:t>
            </a:r>
          </a:p>
          <a:p>
            <a:pPr marL="342900" indent="-342900" algn="l">
              <a:buFont typeface="Arial" panose="020B0604020202020204" pitchFamily="34" charset="0"/>
              <a:buChar char="•"/>
            </a:pPr>
            <a:r>
              <a:rPr lang="en-US" sz="1800" dirty="0"/>
              <a:t>Major Aquifer (Ogallala) Water Quality Data</a:t>
            </a:r>
          </a:p>
          <a:p>
            <a:pPr marL="342900" indent="-342900" algn="l">
              <a:buFont typeface="Arial" panose="020B0604020202020204" pitchFamily="34" charset="0"/>
              <a:buChar char="•"/>
            </a:pPr>
            <a:r>
              <a:rPr lang="en-US" sz="1800" dirty="0"/>
              <a:t>Well Main Data</a:t>
            </a:r>
          </a:p>
          <a:p>
            <a:pPr algn="l"/>
            <a:r>
              <a:rPr lang="en-US" sz="1800" dirty="0"/>
              <a:t>SSURGO data</a:t>
            </a:r>
          </a:p>
          <a:p>
            <a:pPr marL="285750" indent="-285750" algn="l">
              <a:buFont typeface="Arial" panose="020B0604020202020204" pitchFamily="34" charset="0"/>
              <a:buChar char="•"/>
            </a:pPr>
            <a:r>
              <a:rPr lang="en-US" sz="1800" dirty="0"/>
              <a:t>Soil Parameter</a:t>
            </a:r>
          </a:p>
          <a:p>
            <a:pPr marL="342900" indent="-342900" algn="l">
              <a:buFont typeface="Arial" panose="020B0604020202020204" pitchFamily="34" charset="0"/>
              <a:buChar char="•"/>
            </a:pPr>
            <a:endParaRPr lang="en-US" dirty="0"/>
          </a:p>
          <a:p>
            <a:endParaRPr lang="en-US" dirty="0"/>
          </a:p>
        </p:txBody>
      </p:sp>
      <p:sp>
        <p:nvSpPr>
          <p:cNvPr id="5" name="TextBox 4">
            <a:extLst>
              <a:ext uri="{FF2B5EF4-FFF2-40B4-BE49-F238E27FC236}">
                <a16:creationId xmlns:a16="http://schemas.microsoft.com/office/drawing/2014/main" id="{09111F96-141A-974B-0714-82CAB2D16957}"/>
              </a:ext>
            </a:extLst>
          </p:cNvPr>
          <p:cNvSpPr txBox="1"/>
          <p:nvPr/>
        </p:nvSpPr>
        <p:spPr>
          <a:xfrm>
            <a:off x="6096000" y="2000171"/>
            <a:ext cx="5297474" cy="2123658"/>
          </a:xfrm>
          <a:prstGeom prst="rect">
            <a:avLst/>
          </a:prstGeom>
          <a:noFill/>
        </p:spPr>
        <p:txBody>
          <a:bodyPr wrap="square">
            <a:spAutoFit/>
          </a:bodyPr>
          <a:lstStyle/>
          <a:p>
            <a:r>
              <a:rPr lang="en-US" sz="3200" b="1" i="0" dirty="0">
                <a:solidFill>
                  <a:srgbClr val="374151"/>
                </a:solidFill>
                <a:effectLst/>
                <a:latin typeface="+mj-lt"/>
              </a:rPr>
              <a:t>Data Filtering</a:t>
            </a:r>
          </a:p>
          <a:p>
            <a:pPr marL="285750" indent="-285750">
              <a:buFont typeface="Wingdings" panose="05000000000000000000" pitchFamily="2" charset="2"/>
              <a:buChar char="Ø"/>
            </a:pPr>
            <a:r>
              <a:rPr lang="en-US" dirty="0">
                <a:solidFill>
                  <a:srgbClr val="374151"/>
                </a:solidFill>
                <a:latin typeface="Söhne"/>
              </a:rPr>
              <a:t>PRISM Data : 1991 to 2020</a:t>
            </a:r>
          </a:p>
          <a:p>
            <a:pPr marL="285750" indent="-285750">
              <a:buFont typeface="Wingdings" panose="05000000000000000000" pitchFamily="2" charset="2"/>
              <a:buChar char="Ø"/>
            </a:pPr>
            <a:r>
              <a:rPr lang="en-US" dirty="0">
                <a:solidFill>
                  <a:srgbClr val="374151"/>
                </a:solidFill>
                <a:latin typeface="Söhne"/>
              </a:rPr>
              <a:t>TWDB data</a:t>
            </a:r>
          </a:p>
          <a:p>
            <a:pPr marL="1200150" lvl="2" indent="-285750">
              <a:buFont typeface="Wingdings" panose="05000000000000000000" pitchFamily="2" charset="2"/>
              <a:buChar char="§"/>
            </a:pPr>
            <a:r>
              <a:rPr lang="en-US" sz="1600" dirty="0">
                <a:solidFill>
                  <a:srgbClr val="374151"/>
                </a:solidFill>
                <a:latin typeface="Söhne"/>
              </a:rPr>
              <a:t>Temporal: &gt;2000 </a:t>
            </a:r>
          </a:p>
          <a:p>
            <a:pPr marL="1200150" lvl="2" indent="-285750">
              <a:buFont typeface="Wingdings" panose="05000000000000000000" pitchFamily="2" charset="2"/>
              <a:buChar char="§"/>
            </a:pPr>
            <a:r>
              <a:rPr lang="en-US" sz="1600" dirty="0">
                <a:solidFill>
                  <a:srgbClr val="374151"/>
                </a:solidFill>
                <a:latin typeface="Söhne"/>
              </a:rPr>
              <a:t>Spatial: Ogallala Aquifer</a:t>
            </a:r>
          </a:p>
          <a:p>
            <a:pPr marL="1200150" lvl="2" indent="-285750">
              <a:buFont typeface="Wingdings" panose="05000000000000000000" pitchFamily="2" charset="2"/>
              <a:buChar char="§"/>
            </a:pPr>
            <a:r>
              <a:rPr lang="en-US" sz="1600" dirty="0">
                <a:solidFill>
                  <a:srgbClr val="374151"/>
                </a:solidFill>
                <a:latin typeface="Söhne"/>
              </a:rPr>
              <a:t>Parameter: Fluoride Concentration, (Averaged for each well)</a:t>
            </a:r>
            <a:endParaRPr lang="en-US" sz="1600" dirty="0"/>
          </a:p>
        </p:txBody>
      </p:sp>
    </p:spTree>
    <p:extLst>
      <p:ext uri="{BB962C8B-B14F-4D97-AF65-F5344CB8AC3E}">
        <p14:creationId xmlns:p14="http://schemas.microsoft.com/office/powerpoint/2010/main" val="3179952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8" name="Rectangle 17">
            <a:extLst>
              <a:ext uri="{FF2B5EF4-FFF2-40B4-BE49-F238E27FC236}">
                <a16:creationId xmlns:a16="http://schemas.microsoft.com/office/drawing/2014/main" id="{5428AC11-BFDF-42EF-80FF-717BBF909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8628" y="1408629"/>
            <a:ext cx="6858000"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2CC56AF6-38E4-490B-8E2B-1A1037B4E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832"/>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339A6F5-AD6A-4D80-8AD9-6290D13AC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513"/>
            <a:ext cx="6857572" cy="3581401"/>
          </a:xfrm>
          <a:prstGeom prst="rect">
            <a:avLst/>
          </a:prstGeom>
          <a:gradFill>
            <a:gsLst>
              <a:gs pos="0">
                <a:srgbClr val="000000">
                  <a:alpha val="61000"/>
                </a:srgbClr>
              </a:gs>
              <a:gs pos="95000">
                <a:schemeClr val="accent5">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2B968B-2A9F-A7B1-0D8E-76DF46C38D1E}"/>
              </a:ext>
            </a:extLst>
          </p:cNvPr>
          <p:cNvSpPr>
            <a:spLocks noGrp="1"/>
          </p:cNvSpPr>
          <p:nvPr>
            <p:ph type="ctrTitle"/>
          </p:nvPr>
        </p:nvSpPr>
        <p:spPr>
          <a:xfrm>
            <a:off x="677554" y="2945176"/>
            <a:ext cx="2878688" cy="2757975"/>
          </a:xfrm>
        </p:spPr>
        <p:txBody>
          <a:bodyPr anchor="t">
            <a:normAutofit/>
          </a:bodyPr>
          <a:lstStyle/>
          <a:p>
            <a:pPr algn="l"/>
            <a:r>
              <a:rPr lang="en-US" sz="4000" dirty="0">
                <a:solidFill>
                  <a:srgbClr val="FFFFFF"/>
                </a:solidFill>
              </a:rPr>
              <a:t>Soil Parameters Extraction</a:t>
            </a:r>
          </a:p>
        </p:txBody>
      </p:sp>
      <p:sp>
        <p:nvSpPr>
          <p:cNvPr id="3" name="Subtitle 2">
            <a:extLst>
              <a:ext uri="{FF2B5EF4-FFF2-40B4-BE49-F238E27FC236}">
                <a16:creationId xmlns:a16="http://schemas.microsoft.com/office/drawing/2014/main" id="{400657F1-F617-B931-39D9-CA57E036BA4D}"/>
              </a:ext>
            </a:extLst>
          </p:cNvPr>
          <p:cNvSpPr>
            <a:spLocks noGrp="1"/>
          </p:cNvSpPr>
          <p:nvPr>
            <p:ph type="subTitle" idx="1"/>
          </p:nvPr>
        </p:nvSpPr>
        <p:spPr>
          <a:xfrm>
            <a:off x="660042" y="1062507"/>
            <a:ext cx="3110766" cy="1097758"/>
          </a:xfrm>
        </p:spPr>
        <p:txBody>
          <a:bodyPr anchor="b">
            <a:noAutofit/>
          </a:bodyPr>
          <a:lstStyle/>
          <a:p>
            <a:pPr algn="l"/>
            <a:r>
              <a:rPr lang="en-US" sz="4000" dirty="0">
                <a:solidFill>
                  <a:srgbClr val="FFFFFF"/>
                </a:solidFill>
              </a:rPr>
              <a:t>SSURGO Data</a:t>
            </a:r>
          </a:p>
        </p:txBody>
      </p:sp>
      <p:pic>
        <p:nvPicPr>
          <p:cNvPr id="7" name="Picture 6" descr="Map&#10;&#10;Description automatically generated">
            <a:extLst>
              <a:ext uri="{FF2B5EF4-FFF2-40B4-BE49-F238E27FC236}">
                <a16:creationId xmlns:a16="http://schemas.microsoft.com/office/drawing/2014/main" id="{55673F72-2DC7-45DD-95AF-0E52A0923B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203" y="569912"/>
            <a:ext cx="3270370" cy="5133239"/>
          </a:xfrm>
          <a:prstGeom prst="rect">
            <a:avLst/>
          </a:prstGeom>
        </p:spPr>
      </p:pic>
      <p:pic>
        <p:nvPicPr>
          <p:cNvPr id="11" name="Picture 10">
            <a:extLst>
              <a:ext uri="{FF2B5EF4-FFF2-40B4-BE49-F238E27FC236}">
                <a16:creationId xmlns:a16="http://schemas.microsoft.com/office/drawing/2014/main" id="{2EA64C5B-627F-BF56-53A8-46CAD6A1EB1B}"/>
              </a:ext>
            </a:extLst>
          </p:cNvPr>
          <p:cNvPicPr>
            <a:picLocks noChangeAspect="1"/>
          </p:cNvPicPr>
          <p:nvPr/>
        </p:nvPicPr>
        <p:blipFill>
          <a:blip r:embed="rId3"/>
          <a:stretch>
            <a:fillRect/>
          </a:stretch>
        </p:blipFill>
        <p:spPr>
          <a:xfrm rot="21338897">
            <a:off x="8692027" y="563684"/>
            <a:ext cx="2798253" cy="4762982"/>
          </a:xfrm>
          <a:prstGeom prst="rect">
            <a:avLst/>
          </a:prstGeom>
        </p:spPr>
      </p:pic>
      <p:sp>
        <p:nvSpPr>
          <p:cNvPr id="13" name="TextBox 12">
            <a:extLst>
              <a:ext uri="{FF2B5EF4-FFF2-40B4-BE49-F238E27FC236}">
                <a16:creationId xmlns:a16="http://schemas.microsoft.com/office/drawing/2014/main" id="{4372B047-F8EB-F9AC-C692-401E662546BA}"/>
              </a:ext>
            </a:extLst>
          </p:cNvPr>
          <p:cNvSpPr txBox="1"/>
          <p:nvPr/>
        </p:nvSpPr>
        <p:spPr>
          <a:xfrm>
            <a:off x="8769033" y="5826976"/>
            <a:ext cx="2789554" cy="369332"/>
          </a:xfrm>
          <a:prstGeom prst="rect">
            <a:avLst/>
          </a:prstGeom>
          <a:noFill/>
        </p:spPr>
        <p:txBody>
          <a:bodyPr wrap="square">
            <a:spAutoFit/>
          </a:bodyPr>
          <a:lstStyle/>
          <a:p>
            <a:r>
              <a:rPr lang="en-US" sz="1800" dirty="0"/>
              <a:t>Soil Texture Map using QGIS</a:t>
            </a:r>
            <a:endParaRPr lang="en-US" dirty="0"/>
          </a:p>
        </p:txBody>
      </p:sp>
      <p:sp>
        <p:nvSpPr>
          <p:cNvPr id="15" name="TextBox 14">
            <a:extLst>
              <a:ext uri="{FF2B5EF4-FFF2-40B4-BE49-F238E27FC236}">
                <a16:creationId xmlns:a16="http://schemas.microsoft.com/office/drawing/2014/main" id="{1B907588-EAC4-67D5-320B-5E9F8261066F}"/>
              </a:ext>
            </a:extLst>
          </p:cNvPr>
          <p:cNvSpPr txBox="1"/>
          <p:nvPr/>
        </p:nvSpPr>
        <p:spPr>
          <a:xfrm>
            <a:off x="4797785" y="5877630"/>
            <a:ext cx="3029623" cy="369332"/>
          </a:xfrm>
          <a:prstGeom prst="rect">
            <a:avLst/>
          </a:prstGeom>
          <a:noFill/>
        </p:spPr>
        <p:txBody>
          <a:bodyPr wrap="square">
            <a:spAutoFit/>
          </a:bodyPr>
          <a:lstStyle/>
          <a:p>
            <a:r>
              <a:rPr lang="en-US" dirty="0"/>
              <a:t>Soil Texture Map using Python</a:t>
            </a:r>
          </a:p>
        </p:txBody>
      </p:sp>
    </p:spTree>
    <p:extLst>
      <p:ext uri="{BB962C8B-B14F-4D97-AF65-F5344CB8AC3E}">
        <p14:creationId xmlns:p14="http://schemas.microsoft.com/office/powerpoint/2010/main" val="851348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74825-4476-CA82-0260-913AD254A477}"/>
              </a:ext>
            </a:extLst>
          </p:cNvPr>
          <p:cNvSpPr>
            <a:spLocks noGrp="1"/>
          </p:cNvSpPr>
          <p:nvPr>
            <p:ph type="ctrTitle"/>
          </p:nvPr>
        </p:nvSpPr>
        <p:spPr>
          <a:xfrm>
            <a:off x="1524000" y="323850"/>
            <a:ext cx="9144000" cy="666750"/>
          </a:xfrm>
        </p:spPr>
        <p:txBody>
          <a:bodyPr>
            <a:normAutofit fontScale="90000"/>
          </a:bodyPr>
          <a:lstStyle/>
          <a:p>
            <a:r>
              <a:rPr lang="en-US" dirty="0"/>
              <a:t>Data Description</a:t>
            </a:r>
          </a:p>
        </p:txBody>
      </p:sp>
      <p:graphicFrame>
        <p:nvGraphicFramePr>
          <p:cNvPr id="5" name="Table 4">
            <a:extLst>
              <a:ext uri="{FF2B5EF4-FFF2-40B4-BE49-F238E27FC236}">
                <a16:creationId xmlns:a16="http://schemas.microsoft.com/office/drawing/2014/main" id="{C75095CC-7E1E-CE15-0F56-2320433E7605}"/>
              </a:ext>
            </a:extLst>
          </p:cNvPr>
          <p:cNvGraphicFramePr>
            <a:graphicFrameLocks noGrp="1"/>
          </p:cNvGraphicFramePr>
          <p:nvPr>
            <p:extLst>
              <p:ext uri="{D42A27DB-BD31-4B8C-83A1-F6EECF244321}">
                <p14:modId xmlns:p14="http://schemas.microsoft.com/office/powerpoint/2010/main" val="1815540196"/>
              </p:ext>
            </p:extLst>
          </p:nvPr>
        </p:nvGraphicFramePr>
        <p:xfrm>
          <a:off x="752475" y="937423"/>
          <a:ext cx="10887074" cy="4990297"/>
        </p:xfrm>
        <a:graphic>
          <a:graphicData uri="http://schemas.openxmlformats.org/drawingml/2006/table">
            <a:tbl>
              <a:tblPr>
                <a:tableStyleId>{5C22544A-7EE6-4342-B048-85BDC9FD1C3A}</a:tableStyleId>
              </a:tblPr>
              <a:tblGrid>
                <a:gridCol w="359464">
                  <a:extLst>
                    <a:ext uri="{9D8B030D-6E8A-4147-A177-3AD203B41FA5}">
                      <a16:colId xmlns:a16="http://schemas.microsoft.com/office/drawing/2014/main" val="1270595547"/>
                    </a:ext>
                  </a:extLst>
                </a:gridCol>
                <a:gridCol w="872321">
                  <a:extLst>
                    <a:ext uri="{9D8B030D-6E8A-4147-A177-3AD203B41FA5}">
                      <a16:colId xmlns:a16="http://schemas.microsoft.com/office/drawing/2014/main" val="2744100508"/>
                    </a:ext>
                  </a:extLst>
                </a:gridCol>
                <a:gridCol w="7659704">
                  <a:extLst>
                    <a:ext uri="{9D8B030D-6E8A-4147-A177-3AD203B41FA5}">
                      <a16:colId xmlns:a16="http://schemas.microsoft.com/office/drawing/2014/main" val="2195220271"/>
                    </a:ext>
                  </a:extLst>
                </a:gridCol>
                <a:gridCol w="1003768">
                  <a:extLst>
                    <a:ext uri="{9D8B030D-6E8A-4147-A177-3AD203B41FA5}">
                      <a16:colId xmlns:a16="http://schemas.microsoft.com/office/drawing/2014/main" val="3678573055"/>
                    </a:ext>
                  </a:extLst>
                </a:gridCol>
                <a:gridCol w="991817">
                  <a:extLst>
                    <a:ext uri="{9D8B030D-6E8A-4147-A177-3AD203B41FA5}">
                      <a16:colId xmlns:a16="http://schemas.microsoft.com/office/drawing/2014/main" val="2618109037"/>
                    </a:ext>
                  </a:extLst>
                </a:gridCol>
              </a:tblGrid>
              <a:tr h="203090">
                <a:tc>
                  <a:txBody>
                    <a:bodyPr/>
                    <a:lstStyle/>
                    <a:p>
                      <a:pPr algn="ctr" fontAlgn="b"/>
                      <a:r>
                        <a:rPr lang="en-US" sz="1000" b="1" u="none" strike="noStrike" dirty="0">
                          <a:effectLst/>
                        </a:rPr>
                        <a:t>SN</a:t>
                      </a:r>
                      <a:endParaRPr lang="en-US" sz="1000" b="1" i="0" u="none" strike="noStrike" dirty="0">
                        <a:solidFill>
                          <a:srgbClr val="000000"/>
                        </a:solidFill>
                        <a:effectLst/>
                        <a:latin typeface="Calibri" panose="020F0502020204030204" pitchFamily="34" charset="0"/>
                      </a:endParaRPr>
                    </a:p>
                  </a:txBody>
                  <a:tcPr marL="7279" marR="7279" marT="7279" marB="0" anchor="b"/>
                </a:tc>
                <a:tc>
                  <a:txBody>
                    <a:bodyPr/>
                    <a:lstStyle/>
                    <a:p>
                      <a:pPr algn="l" fontAlgn="b"/>
                      <a:r>
                        <a:rPr lang="en-US" sz="1050" b="1" u="none" strike="noStrike" dirty="0">
                          <a:effectLst/>
                        </a:rPr>
                        <a:t>Name</a:t>
                      </a:r>
                      <a:endParaRPr lang="en-US" sz="1050" b="1" i="0" u="none" strike="noStrike" dirty="0">
                        <a:solidFill>
                          <a:srgbClr val="000000"/>
                        </a:solidFill>
                        <a:effectLst/>
                        <a:latin typeface="Calibri" panose="020F0502020204030204" pitchFamily="34" charset="0"/>
                      </a:endParaRPr>
                    </a:p>
                  </a:txBody>
                  <a:tcPr marL="7279" marR="7279" marT="7279" marB="0" anchor="b"/>
                </a:tc>
                <a:tc>
                  <a:txBody>
                    <a:bodyPr/>
                    <a:lstStyle/>
                    <a:p>
                      <a:pPr algn="l" fontAlgn="b"/>
                      <a:r>
                        <a:rPr lang="en-US" sz="1050" b="1" u="none" strike="noStrike" dirty="0">
                          <a:effectLst/>
                        </a:rPr>
                        <a:t>Description</a:t>
                      </a:r>
                      <a:endParaRPr lang="en-US" sz="1050" b="1" i="0" u="none" strike="noStrike" dirty="0">
                        <a:solidFill>
                          <a:srgbClr val="000000"/>
                        </a:solidFill>
                        <a:effectLst/>
                        <a:latin typeface="Calibri" panose="020F0502020204030204" pitchFamily="34" charset="0"/>
                      </a:endParaRPr>
                    </a:p>
                  </a:txBody>
                  <a:tcPr marL="7279" marR="7279" marT="7279" marB="0" anchor="b"/>
                </a:tc>
                <a:tc>
                  <a:txBody>
                    <a:bodyPr/>
                    <a:lstStyle/>
                    <a:p>
                      <a:pPr algn="ctr" fontAlgn="b"/>
                      <a:r>
                        <a:rPr lang="en-US" sz="1050" b="1" u="none" strike="noStrike" dirty="0">
                          <a:effectLst/>
                        </a:rPr>
                        <a:t>Data Type</a:t>
                      </a:r>
                      <a:endParaRPr lang="en-US" sz="1050" b="1" i="0" u="none" strike="noStrike" dirty="0">
                        <a:solidFill>
                          <a:srgbClr val="000000"/>
                        </a:solidFill>
                        <a:effectLst/>
                        <a:latin typeface="Calibri" panose="020F0502020204030204" pitchFamily="34" charset="0"/>
                      </a:endParaRPr>
                    </a:p>
                  </a:txBody>
                  <a:tcPr marL="7279" marR="7279" marT="7279" marB="0" anchor="b"/>
                </a:tc>
                <a:tc>
                  <a:txBody>
                    <a:bodyPr/>
                    <a:lstStyle/>
                    <a:p>
                      <a:pPr algn="ctr" fontAlgn="b"/>
                      <a:r>
                        <a:rPr lang="en-US" sz="1050" b="1" u="none" strike="noStrike" dirty="0">
                          <a:effectLst/>
                        </a:rPr>
                        <a:t>Units</a:t>
                      </a:r>
                      <a:endParaRPr lang="en-US" sz="1050" b="1" i="0" u="none" strike="noStrike" dirty="0">
                        <a:solidFill>
                          <a:srgbClr val="000000"/>
                        </a:solidFill>
                        <a:effectLst/>
                        <a:latin typeface="Calibri" panose="020F0502020204030204" pitchFamily="34" charset="0"/>
                      </a:endParaRPr>
                    </a:p>
                  </a:txBody>
                  <a:tcPr marL="7279" marR="7279" marT="7279" marB="0" anchor="b"/>
                </a:tc>
                <a:extLst>
                  <a:ext uri="{0D108BD9-81ED-4DB2-BD59-A6C34878D82A}">
                    <a16:rowId xmlns:a16="http://schemas.microsoft.com/office/drawing/2014/main" val="2867254435"/>
                  </a:ext>
                </a:extLst>
              </a:tr>
              <a:tr h="192520">
                <a:tc>
                  <a:txBody>
                    <a:bodyPr/>
                    <a:lstStyle/>
                    <a:p>
                      <a:pPr algn="ct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7279" marR="7279" marT="7279" marB="0" anchor="b"/>
                </a:tc>
                <a:tc>
                  <a:txBody>
                    <a:bodyPr/>
                    <a:lstStyle/>
                    <a:p>
                      <a:pPr algn="l" fontAlgn="b"/>
                      <a:r>
                        <a:rPr lang="en-US" sz="1000" u="none" strike="noStrike">
                          <a:effectLst/>
                        </a:rPr>
                        <a:t>StateWellID</a:t>
                      </a:r>
                      <a:endParaRPr lang="en-US" sz="1000" b="0" i="0" u="none" strike="noStrike">
                        <a:solidFill>
                          <a:srgbClr val="000000"/>
                        </a:solidFill>
                        <a:effectLst/>
                        <a:latin typeface="Calibri" panose="020F0502020204030204" pitchFamily="34" charset="0"/>
                      </a:endParaRPr>
                    </a:p>
                  </a:txBody>
                  <a:tcPr marL="7279" marR="7279" marT="7279" marB="0" anchor="b"/>
                </a:tc>
                <a:tc>
                  <a:txBody>
                    <a:bodyPr/>
                    <a:lstStyle/>
                    <a:p>
                      <a:pPr algn="l" fontAlgn="b"/>
                      <a:r>
                        <a:rPr lang="en-US" sz="1000" u="none" strike="noStrike">
                          <a:effectLst/>
                        </a:rPr>
                        <a:t>Well ID number</a:t>
                      </a:r>
                      <a:endParaRPr lang="en-US" sz="1000" b="0" i="0" u="none" strike="noStrike">
                        <a:solidFill>
                          <a:srgbClr val="000000"/>
                        </a:solidFill>
                        <a:effectLst/>
                        <a:latin typeface="Calibri" panose="020F0502020204030204" pitchFamily="34" charset="0"/>
                      </a:endParaRPr>
                    </a:p>
                  </a:txBody>
                  <a:tcPr marL="7279" marR="7279" marT="7279" marB="0" anchor="b"/>
                </a:tc>
                <a:tc>
                  <a:txBody>
                    <a:bodyPr/>
                    <a:lstStyle/>
                    <a:p>
                      <a:pPr algn="ctr" fontAlgn="b"/>
                      <a:r>
                        <a:rPr lang="en-US" sz="1000" u="none" strike="noStrike" dirty="0">
                          <a:effectLst/>
                        </a:rPr>
                        <a:t>Integer</a:t>
                      </a:r>
                      <a:endParaRPr lang="en-US" sz="1000" b="0" i="0" u="none" strike="noStrike" dirty="0">
                        <a:solidFill>
                          <a:srgbClr val="000000"/>
                        </a:solidFill>
                        <a:effectLst/>
                        <a:latin typeface="Calibri" panose="020F0502020204030204" pitchFamily="34" charset="0"/>
                      </a:endParaRPr>
                    </a:p>
                  </a:txBody>
                  <a:tcPr marL="7279" marR="7279" marT="7279" marB="0" anchor="b"/>
                </a:tc>
                <a:tc>
                  <a:txBody>
                    <a:bodyPr/>
                    <a:lstStyle/>
                    <a:p>
                      <a:pPr algn="ctr" fontAlgn="b"/>
                      <a:endParaRPr lang="en-US" sz="1000" b="0" i="0" u="none" strike="noStrike">
                        <a:solidFill>
                          <a:srgbClr val="000000"/>
                        </a:solidFill>
                        <a:effectLst/>
                        <a:latin typeface="Calibri" panose="020F0502020204030204" pitchFamily="34" charset="0"/>
                      </a:endParaRPr>
                    </a:p>
                  </a:txBody>
                  <a:tcPr marL="7279" marR="7279" marT="7279" marB="0" anchor="b"/>
                </a:tc>
                <a:extLst>
                  <a:ext uri="{0D108BD9-81ED-4DB2-BD59-A6C34878D82A}">
                    <a16:rowId xmlns:a16="http://schemas.microsoft.com/office/drawing/2014/main" val="238919443"/>
                  </a:ext>
                </a:extLst>
              </a:tr>
              <a:tr h="192520">
                <a:tc>
                  <a:txBody>
                    <a:bodyPr/>
                    <a:lstStyle/>
                    <a:p>
                      <a:pPr algn="ctr" fontAlgn="b"/>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7279" marR="7279" marT="7279" marB="0" anchor="b"/>
                </a:tc>
                <a:tc>
                  <a:txBody>
                    <a:bodyPr/>
                    <a:lstStyle/>
                    <a:p>
                      <a:pPr algn="l" fontAlgn="b"/>
                      <a:r>
                        <a:rPr lang="en-US" sz="1000" u="none" strike="noStrike">
                          <a:effectLst/>
                        </a:rPr>
                        <a:t>Latitude</a:t>
                      </a:r>
                      <a:endParaRPr lang="en-US" sz="1000" b="0" i="0" u="none" strike="noStrike">
                        <a:solidFill>
                          <a:srgbClr val="000000"/>
                        </a:solidFill>
                        <a:effectLst/>
                        <a:latin typeface="Calibri" panose="020F0502020204030204" pitchFamily="34" charset="0"/>
                      </a:endParaRPr>
                    </a:p>
                  </a:txBody>
                  <a:tcPr marL="7279" marR="7279" marT="7279" marB="0" anchor="b"/>
                </a:tc>
                <a:tc>
                  <a:txBody>
                    <a:bodyPr/>
                    <a:lstStyle/>
                    <a:p>
                      <a:pPr algn="l" fontAlgn="b"/>
                      <a:r>
                        <a:rPr lang="en-US" sz="1000" u="none" strike="noStrike" dirty="0">
                          <a:effectLst/>
                        </a:rPr>
                        <a:t>Latitude</a:t>
                      </a:r>
                      <a:endParaRPr lang="en-US" sz="1000" b="0" i="0" u="none" strike="noStrike" dirty="0">
                        <a:solidFill>
                          <a:srgbClr val="000000"/>
                        </a:solidFill>
                        <a:effectLst/>
                        <a:latin typeface="Calibri" panose="020F0502020204030204" pitchFamily="34" charset="0"/>
                      </a:endParaRPr>
                    </a:p>
                  </a:txBody>
                  <a:tcPr marL="7279" marR="7279" marT="7279" marB="0" anchor="b"/>
                </a:tc>
                <a:tc>
                  <a:txBody>
                    <a:bodyPr/>
                    <a:lstStyle/>
                    <a:p>
                      <a:pPr algn="ctr" fontAlgn="b"/>
                      <a:r>
                        <a:rPr lang="en-US" sz="1000" u="none" strike="noStrike" dirty="0">
                          <a:effectLst/>
                        </a:rPr>
                        <a:t>Double</a:t>
                      </a:r>
                      <a:endParaRPr lang="en-US" sz="1000" b="0" i="0" u="none" strike="noStrike" dirty="0">
                        <a:solidFill>
                          <a:srgbClr val="000000"/>
                        </a:solidFill>
                        <a:effectLst/>
                        <a:latin typeface="Calibri" panose="020F0502020204030204" pitchFamily="34" charset="0"/>
                      </a:endParaRPr>
                    </a:p>
                  </a:txBody>
                  <a:tcPr marL="7279" marR="7279" marT="7279" marB="0" anchor="b"/>
                </a:tc>
                <a:tc>
                  <a:txBody>
                    <a:bodyPr/>
                    <a:lstStyle/>
                    <a:p>
                      <a:pPr algn="ctr" fontAlgn="b"/>
                      <a:r>
                        <a:rPr lang="en-US" sz="1000" u="none" strike="noStrike">
                          <a:effectLst/>
                        </a:rPr>
                        <a:t>Decimal Degree</a:t>
                      </a:r>
                      <a:endParaRPr lang="en-US" sz="1000" b="0" i="0" u="none" strike="noStrike">
                        <a:solidFill>
                          <a:srgbClr val="000000"/>
                        </a:solidFill>
                        <a:effectLst/>
                        <a:latin typeface="Calibri" panose="020F0502020204030204" pitchFamily="34" charset="0"/>
                      </a:endParaRPr>
                    </a:p>
                  </a:txBody>
                  <a:tcPr marL="7279" marR="7279" marT="7279" marB="0" anchor="b"/>
                </a:tc>
                <a:extLst>
                  <a:ext uri="{0D108BD9-81ED-4DB2-BD59-A6C34878D82A}">
                    <a16:rowId xmlns:a16="http://schemas.microsoft.com/office/drawing/2014/main" val="1365396376"/>
                  </a:ext>
                </a:extLst>
              </a:tr>
              <a:tr h="192520">
                <a:tc>
                  <a:txBody>
                    <a:bodyPr/>
                    <a:lstStyle/>
                    <a:p>
                      <a:pPr algn="ctr" fontAlgn="b"/>
                      <a:r>
                        <a:rPr lang="en-US" sz="1000" u="none" strike="noStrike" dirty="0">
                          <a:effectLst/>
                        </a:rPr>
                        <a:t>3</a:t>
                      </a:r>
                      <a:endParaRPr lang="en-US" sz="1000" b="0" i="0" u="none" strike="noStrike" dirty="0">
                        <a:solidFill>
                          <a:srgbClr val="000000"/>
                        </a:solidFill>
                        <a:effectLst/>
                        <a:latin typeface="Calibri" panose="020F0502020204030204" pitchFamily="34" charset="0"/>
                      </a:endParaRPr>
                    </a:p>
                  </a:txBody>
                  <a:tcPr marL="7279" marR="7279" marT="7279" marB="0" anchor="b"/>
                </a:tc>
                <a:tc>
                  <a:txBody>
                    <a:bodyPr/>
                    <a:lstStyle/>
                    <a:p>
                      <a:pPr algn="l" fontAlgn="b"/>
                      <a:r>
                        <a:rPr lang="en-US" sz="1000" u="none" strike="noStrike">
                          <a:effectLst/>
                        </a:rPr>
                        <a:t>Longitude</a:t>
                      </a:r>
                      <a:endParaRPr lang="en-US" sz="1000" b="0" i="0" u="none" strike="noStrike">
                        <a:solidFill>
                          <a:srgbClr val="000000"/>
                        </a:solidFill>
                        <a:effectLst/>
                        <a:latin typeface="Calibri" panose="020F0502020204030204" pitchFamily="34" charset="0"/>
                      </a:endParaRPr>
                    </a:p>
                  </a:txBody>
                  <a:tcPr marL="7279" marR="7279" marT="7279" marB="0" anchor="b"/>
                </a:tc>
                <a:tc>
                  <a:txBody>
                    <a:bodyPr/>
                    <a:lstStyle/>
                    <a:p>
                      <a:pPr algn="l" fontAlgn="b"/>
                      <a:r>
                        <a:rPr lang="en-US" sz="1000" u="none" strike="noStrike">
                          <a:effectLst/>
                        </a:rPr>
                        <a:t>Longitude</a:t>
                      </a:r>
                      <a:endParaRPr lang="en-US" sz="1000" b="0" i="0" u="none" strike="noStrike">
                        <a:solidFill>
                          <a:srgbClr val="000000"/>
                        </a:solidFill>
                        <a:effectLst/>
                        <a:latin typeface="Calibri" panose="020F0502020204030204" pitchFamily="34" charset="0"/>
                      </a:endParaRPr>
                    </a:p>
                  </a:txBody>
                  <a:tcPr marL="7279" marR="7279" marT="7279" marB="0" anchor="b"/>
                </a:tc>
                <a:tc>
                  <a:txBody>
                    <a:bodyPr/>
                    <a:lstStyle/>
                    <a:p>
                      <a:pPr algn="ctr" fontAlgn="b"/>
                      <a:r>
                        <a:rPr lang="en-US" sz="1000" u="none" strike="noStrike" dirty="0">
                          <a:effectLst/>
                        </a:rPr>
                        <a:t>Double</a:t>
                      </a:r>
                      <a:endParaRPr lang="en-US" sz="1000" b="0" i="0" u="none" strike="noStrike" dirty="0">
                        <a:solidFill>
                          <a:srgbClr val="000000"/>
                        </a:solidFill>
                        <a:effectLst/>
                        <a:latin typeface="Calibri" panose="020F0502020204030204" pitchFamily="34" charset="0"/>
                      </a:endParaRPr>
                    </a:p>
                  </a:txBody>
                  <a:tcPr marL="7279" marR="7279" marT="7279" marB="0" anchor="b"/>
                </a:tc>
                <a:tc>
                  <a:txBody>
                    <a:bodyPr/>
                    <a:lstStyle/>
                    <a:p>
                      <a:pPr algn="ctr" fontAlgn="b"/>
                      <a:r>
                        <a:rPr lang="en-US" sz="1000" u="none" strike="noStrike">
                          <a:effectLst/>
                        </a:rPr>
                        <a:t>Decimal Degree</a:t>
                      </a:r>
                      <a:endParaRPr lang="en-US" sz="1000" b="0" i="0" u="none" strike="noStrike">
                        <a:solidFill>
                          <a:srgbClr val="000000"/>
                        </a:solidFill>
                        <a:effectLst/>
                        <a:latin typeface="Calibri" panose="020F0502020204030204" pitchFamily="34" charset="0"/>
                      </a:endParaRPr>
                    </a:p>
                  </a:txBody>
                  <a:tcPr marL="7279" marR="7279" marT="7279" marB="0" anchor="b"/>
                </a:tc>
                <a:extLst>
                  <a:ext uri="{0D108BD9-81ED-4DB2-BD59-A6C34878D82A}">
                    <a16:rowId xmlns:a16="http://schemas.microsoft.com/office/drawing/2014/main" val="3044460913"/>
                  </a:ext>
                </a:extLst>
              </a:tr>
              <a:tr h="178063">
                <a:tc>
                  <a:txBody>
                    <a:bodyPr/>
                    <a:lstStyle/>
                    <a:p>
                      <a:pPr algn="ctr" fontAlgn="b"/>
                      <a:r>
                        <a:rPr lang="en-US" sz="1000" u="none" strike="noStrike" dirty="0">
                          <a:effectLst/>
                        </a:rPr>
                        <a:t>4</a:t>
                      </a:r>
                      <a:endParaRPr lang="en-US" sz="1000" b="0" i="0" u="none" strike="noStrike" dirty="0">
                        <a:solidFill>
                          <a:srgbClr val="000000"/>
                        </a:solidFill>
                        <a:effectLst/>
                        <a:latin typeface="Calibri" panose="020F0502020204030204" pitchFamily="34" charset="0"/>
                      </a:endParaRPr>
                    </a:p>
                  </a:txBody>
                  <a:tcPr marL="7279" marR="7279" marT="7279" marB="0" anchor="b"/>
                </a:tc>
                <a:tc>
                  <a:txBody>
                    <a:bodyPr/>
                    <a:lstStyle/>
                    <a:p>
                      <a:pPr algn="l" fontAlgn="b"/>
                      <a:r>
                        <a:rPr lang="en-US" sz="1000" u="none" strike="noStrike">
                          <a:effectLst/>
                        </a:rPr>
                        <a:t>Fluoride_avg</a:t>
                      </a:r>
                      <a:endParaRPr lang="en-US" sz="1000" b="0" i="0" u="none" strike="noStrike">
                        <a:solidFill>
                          <a:srgbClr val="000000"/>
                        </a:solidFill>
                        <a:effectLst/>
                        <a:latin typeface="Calibri" panose="020F0502020204030204" pitchFamily="34" charset="0"/>
                      </a:endParaRPr>
                    </a:p>
                  </a:txBody>
                  <a:tcPr marL="7279" marR="7279" marT="7279" marB="0" anchor="b"/>
                </a:tc>
                <a:tc>
                  <a:txBody>
                    <a:bodyPr/>
                    <a:lstStyle/>
                    <a:p>
                      <a:pPr algn="l" fontAlgn="b"/>
                      <a:r>
                        <a:rPr lang="en-US" sz="1000" u="none" strike="noStrike">
                          <a:effectLst/>
                        </a:rPr>
                        <a:t>Fluoride contamination</a:t>
                      </a:r>
                      <a:endParaRPr lang="en-US" sz="1000" b="0" i="0" u="none" strike="noStrike">
                        <a:solidFill>
                          <a:srgbClr val="000000"/>
                        </a:solidFill>
                        <a:effectLst/>
                        <a:latin typeface="Calibri" panose="020F0502020204030204" pitchFamily="34" charset="0"/>
                      </a:endParaRPr>
                    </a:p>
                  </a:txBody>
                  <a:tcPr marL="7279" marR="7279" marT="7279" marB="0" anchor="b"/>
                </a:tc>
                <a:tc>
                  <a:txBody>
                    <a:bodyPr/>
                    <a:lstStyle/>
                    <a:p>
                      <a:pPr algn="ctr" fontAlgn="b"/>
                      <a:r>
                        <a:rPr lang="en-US" sz="1000" u="none" strike="noStrike" dirty="0">
                          <a:effectLst/>
                        </a:rPr>
                        <a:t>float</a:t>
                      </a:r>
                      <a:endParaRPr lang="en-US" sz="1000" b="0" i="0" u="none" strike="noStrike" dirty="0">
                        <a:solidFill>
                          <a:srgbClr val="000000"/>
                        </a:solidFill>
                        <a:effectLst/>
                        <a:latin typeface="Calibri" panose="020F0502020204030204" pitchFamily="34" charset="0"/>
                      </a:endParaRPr>
                    </a:p>
                  </a:txBody>
                  <a:tcPr marL="7279" marR="7279" marT="7279" marB="0" anchor="b"/>
                </a:tc>
                <a:tc>
                  <a:txBody>
                    <a:bodyPr/>
                    <a:lstStyle/>
                    <a:p>
                      <a:pPr algn="ctr" fontAlgn="b"/>
                      <a:r>
                        <a:rPr lang="en-US" sz="1000" u="none" strike="noStrike">
                          <a:effectLst/>
                        </a:rPr>
                        <a:t>mg/l</a:t>
                      </a:r>
                      <a:endParaRPr lang="en-US" sz="1000" b="0" i="0" u="none" strike="noStrike">
                        <a:solidFill>
                          <a:srgbClr val="000000"/>
                        </a:solidFill>
                        <a:effectLst/>
                        <a:latin typeface="Calibri" panose="020F0502020204030204" pitchFamily="34" charset="0"/>
                      </a:endParaRPr>
                    </a:p>
                  </a:txBody>
                  <a:tcPr marL="7279" marR="7279" marT="7279" marB="0" anchor="b"/>
                </a:tc>
                <a:extLst>
                  <a:ext uri="{0D108BD9-81ED-4DB2-BD59-A6C34878D82A}">
                    <a16:rowId xmlns:a16="http://schemas.microsoft.com/office/drawing/2014/main" val="3896099723"/>
                  </a:ext>
                </a:extLst>
              </a:tr>
              <a:tr h="192520">
                <a:tc>
                  <a:txBody>
                    <a:bodyPr/>
                    <a:lstStyle/>
                    <a:p>
                      <a:pPr algn="ctr" fontAlgn="b"/>
                      <a:r>
                        <a:rPr lang="en-US" sz="1000" u="none" strike="noStrike" dirty="0">
                          <a:effectLst/>
                        </a:rPr>
                        <a:t>5</a:t>
                      </a:r>
                      <a:endParaRPr lang="en-US" sz="1000" b="0" i="0" u="none" strike="noStrike" dirty="0">
                        <a:solidFill>
                          <a:srgbClr val="000000"/>
                        </a:solidFill>
                        <a:effectLst/>
                        <a:latin typeface="Calibri" panose="020F0502020204030204" pitchFamily="34" charset="0"/>
                      </a:endParaRPr>
                    </a:p>
                  </a:txBody>
                  <a:tcPr marL="7279" marR="7279" marT="7279" marB="0" anchor="b"/>
                </a:tc>
                <a:tc>
                  <a:txBody>
                    <a:bodyPr/>
                    <a:lstStyle/>
                    <a:p>
                      <a:pPr algn="l" fontAlgn="b"/>
                      <a:r>
                        <a:rPr lang="en-US" sz="1000" u="none" strike="noStrike">
                          <a:effectLst/>
                        </a:rPr>
                        <a:t>WellDepth</a:t>
                      </a:r>
                      <a:endParaRPr lang="en-US" sz="1000" b="0" i="0" u="none" strike="noStrike">
                        <a:solidFill>
                          <a:srgbClr val="000000"/>
                        </a:solidFill>
                        <a:effectLst/>
                        <a:latin typeface="Calibri" panose="020F0502020204030204" pitchFamily="34" charset="0"/>
                      </a:endParaRPr>
                    </a:p>
                  </a:txBody>
                  <a:tcPr marL="7279" marR="7279" marT="7279" marB="0" anchor="b"/>
                </a:tc>
                <a:tc>
                  <a:txBody>
                    <a:bodyPr/>
                    <a:lstStyle/>
                    <a:p>
                      <a:pPr algn="l" fontAlgn="b"/>
                      <a:r>
                        <a:rPr lang="en-US" sz="1000" u="none" strike="noStrike">
                          <a:effectLst/>
                        </a:rPr>
                        <a:t>depth of well</a:t>
                      </a:r>
                      <a:endParaRPr lang="en-US" sz="1000" b="0" i="0" u="none" strike="noStrike">
                        <a:solidFill>
                          <a:srgbClr val="000000"/>
                        </a:solidFill>
                        <a:effectLst/>
                        <a:latin typeface="Calibri" panose="020F0502020204030204" pitchFamily="34" charset="0"/>
                      </a:endParaRPr>
                    </a:p>
                  </a:txBody>
                  <a:tcPr marL="7279" marR="7279" marT="7279" marB="0" anchor="b"/>
                </a:tc>
                <a:tc>
                  <a:txBody>
                    <a:bodyPr/>
                    <a:lstStyle/>
                    <a:p>
                      <a:pPr algn="ctr" fontAlgn="b"/>
                      <a:r>
                        <a:rPr lang="en-US" sz="1000" u="none" strike="noStrike" dirty="0">
                          <a:effectLst/>
                        </a:rPr>
                        <a:t>float</a:t>
                      </a:r>
                      <a:endParaRPr lang="en-US" sz="1000" b="0" i="0" u="none" strike="noStrike" dirty="0">
                        <a:solidFill>
                          <a:srgbClr val="000000"/>
                        </a:solidFill>
                        <a:effectLst/>
                        <a:latin typeface="Calibri" panose="020F0502020204030204" pitchFamily="34" charset="0"/>
                      </a:endParaRPr>
                    </a:p>
                  </a:txBody>
                  <a:tcPr marL="7279" marR="7279" marT="7279" marB="0" anchor="b"/>
                </a:tc>
                <a:tc>
                  <a:txBody>
                    <a:bodyPr/>
                    <a:lstStyle/>
                    <a:p>
                      <a:pPr algn="ctr" fontAlgn="b"/>
                      <a:r>
                        <a:rPr lang="en-US" sz="1000" u="none" strike="noStrike">
                          <a:effectLst/>
                        </a:rPr>
                        <a:t>feet</a:t>
                      </a:r>
                      <a:endParaRPr lang="en-US" sz="1000" b="0" i="0" u="none" strike="noStrike">
                        <a:solidFill>
                          <a:srgbClr val="000000"/>
                        </a:solidFill>
                        <a:effectLst/>
                        <a:latin typeface="Calibri" panose="020F0502020204030204" pitchFamily="34" charset="0"/>
                      </a:endParaRPr>
                    </a:p>
                  </a:txBody>
                  <a:tcPr marL="7279" marR="7279" marT="7279" marB="0" anchor="b"/>
                </a:tc>
                <a:extLst>
                  <a:ext uri="{0D108BD9-81ED-4DB2-BD59-A6C34878D82A}">
                    <a16:rowId xmlns:a16="http://schemas.microsoft.com/office/drawing/2014/main" val="1905885911"/>
                  </a:ext>
                </a:extLst>
              </a:tr>
              <a:tr h="192520">
                <a:tc>
                  <a:txBody>
                    <a:bodyPr/>
                    <a:lstStyle/>
                    <a:p>
                      <a:pPr algn="ctr" fontAlgn="b"/>
                      <a:r>
                        <a:rPr lang="en-US" sz="1000" u="none" strike="noStrike" dirty="0">
                          <a:effectLst/>
                        </a:rPr>
                        <a:t>6</a:t>
                      </a:r>
                      <a:endParaRPr lang="en-US" sz="1000" b="0" i="0" u="none" strike="noStrike" dirty="0">
                        <a:solidFill>
                          <a:srgbClr val="000000"/>
                        </a:solidFill>
                        <a:effectLst/>
                        <a:latin typeface="Calibri" panose="020F0502020204030204" pitchFamily="34" charset="0"/>
                      </a:endParaRPr>
                    </a:p>
                  </a:txBody>
                  <a:tcPr marL="7279" marR="7279" marT="7279" marB="0" anchor="b"/>
                </a:tc>
                <a:tc>
                  <a:txBody>
                    <a:bodyPr/>
                    <a:lstStyle/>
                    <a:p>
                      <a:pPr algn="l" fontAlgn="b"/>
                      <a:r>
                        <a:rPr lang="en-US" sz="1000" u="none" strike="noStrike">
                          <a:effectLst/>
                        </a:rPr>
                        <a:t>Rainfall</a:t>
                      </a:r>
                      <a:endParaRPr lang="en-US" sz="1000" b="0" i="0" u="none" strike="noStrike">
                        <a:solidFill>
                          <a:srgbClr val="000000"/>
                        </a:solidFill>
                        <a:effectLst/>
                        <a:latin typeface="Calibri" panose="020F0502020204030204" pitchFamily="34" charset="0"/>
                      </a:endParaRPr>
                    </a:p>
                  </a:txBody>
                  <a:tcPr marL="7279" marR="7279" marT="7279" marB="0" anchor="b"/>
                </a:tc>
                <a:tc>
                  <a:txBody>
                    <a:bodyPr/>
                    <a:lstStyle/>
                    <a:p>
                      <a:pPr algn="l" fontAlgn="b"/>
                      <a:r>
                        <a:rPr lang="en-US" sz="1000" u="none" strike="noStrike">
                          <a:effectLst/>
                        </a:rPr>
                        <a:t>precipitation (30- year normal 1991-2020)</a:t>
                      </a:r>
                      <a:endParaRPr lang="en-US" sz="1000" b="0" i="0" u="none" strike="noStrike">
                        <a:solidFill>
                          <a:srgbClr val="000000"/>
                        </a:solidFill>
                        <a:effectLst/>
                        <a:latin typeface="Calibri" panose="020F0502020204030204" pitchFamily="34" charset="0"/>
                      </a:endParaRPr>
                    </a:p>
                  </a:txBody>
                  <a:tcPr marL="7279" marR="7279" marT="7279" marB="0" anchor="b"/>
                </a:tc>
                <a:tc>
                  <a:txBody>
                    <a:bodyPr/>
                    <a:lstStyle/>
                    <a:p>
                      <a:pPr algn="ctr" fontAlgn="b"/>
                      <a:r>
                        <a:rPr lang="en-US" sz="1000" u="none" strike="noStrike">
                          <a:effectLst/>
                        </a:rPr>
                        <a:t>float</a:t>
                      </a:r>
                      <a:endParaRPr lang="en-US" sz="1000" b="0" i="0" u="none" strike="noStrike">
                        <a:solidFill>
                          <a:srgbClr val="000000"/>
                        </a:solidFill>
                        <a:effectLst/>
                        <a:latin typeface="Calibri" panose="020F0502020204030204" pitchFamily="34" charset="0"/>
                      </a:endParaRPr>
                    </a:p>
                  </a:txBody>
                  <a:tcPr marL="7279" marR="7279" marT="7279" marB="0" anchor="b"/>
                </a:tc>
                <a:tc>
                  <a:txBody>
                    <a:bodyPr/>
                    <a:lstStyle/>
                    <a:p>
                      <a:pPr algn="ctr" fontAlgn="b"/>
                      <a:r>
                        <a:rPr lang="en-US" sz="1000" u="none" strike="noStrike">
                          <a:effectLst/>
                        </a:rPr>
                        <a:t>inch</a:t>
                      </a:r>
                      <a:endParaRPr lang="en-US" sz="1000" b="0" i="0" u="none" strike="noStrike">
                        <a:solidFill>
                          <a:srgbClr val="000000"/>
                        </a:solidFill>
                        <a:effectLst/>
                        <a:latin typeface="Calibri" panose="020F0502020204030204" pitchFamily="34" charset="0"/>
                      </a:endParaRPr>
                    </a:p>
                  </a:txBody>
                  <a:tcPr marL="7279" marR="7279" marT="7279" marB="0" anchor="b"/>
                </a:tc>
                <a:extLst>
                  <a:ext uri="{0D108BD9-81ED-4DB2-BD59-A6C34878D82A}">
                    <a16:rowId xmlns:a16="http://schemas.microsoft.com/office/drawing/2014/main" val="2101712146"/>
                  </a:ext>
                </a:extLst>
              </a:tr>
              <a:tr h="192520">
                <a:tc>
                  <a:txBody>
                    <a:bodyPr/>
                    <a:lstStyle/>
                    <a:p>
                      <a:pPr algn="ctr" fontAlgn="b"/>
                      <a:r>
                        <a:rPr lang="en-US" sz="1000" u="none" strike="noStrike" dirty="0">
                          <a:effectLst/>
                        </a:rPr>
                        <a:t>7</a:t>
                      </a:r>
                      <a:endParaRPr lang="en-US" sz="1000" b="0" i="0" u="none" strike="noStrike" dirty="0">
                        <a:solidFill>
                          <a:srgbClr val="000000"/>
                        </a:solidFill>
                        <a:effectLst/>
                        <a:latin typeface="Calibri" panose="020F0502020204030204" pitchFamily="34" charset="0"/>
                      </a:endParaRPr>
                    </a:p>
                  </a:txBody>
                  <a:tcPr marL="7279" marR="7279" marT="7279" marB="0" anchor="b"/>
                </a:tc>
                <a:tc>
                  <a:txBody>
                    <a:bodyPr/>
                    <a:lstStyle/>
                    <a:p>
                      <a:pPr algn="l" fontAlgn="b"/>
                      <a:r>
                        <a:rPr lang="en-US" sz="1000" u="none" strike="noStrike">
                          <a:effectLst/>
                        </a:rPr>
                        <a:t>Elevation</a:t>
                      </a:r>
                      <a:endParaRPr lang="en-US" sz="1000" b="0" i="0" u="none" strike="noStrike">
                        <a:solidFill>
                          <a:srgbClr val="000000"/>
                        </a:solidFill>
                        <a:effectLst/>
                        <a:latin typeface="Calibri" panose="020F0502020204030204" pitchFamily="34" charset="0"/>
                      </a:endParaRPr>
                    </a:p>
                  </a:txBody>
                  <a:tcPr marL="7279" marR="7279" marT="7279" marB="0" anchor="b"/>
                </a:tc>
                <a:tc>
                  <a:txBody>
                    <a:bodyPr/>
                    <a:lstStyle/>
                    <a:p>
                      <a:pPr algn="l" fontAlgn="b"/>
                      <a:r>
                        <a:rPr lang="en-US" sz="1000" u="none" strike="noStrike">
                          <a:effectLst/>
                        </a:rPr>
                        <a:t>Elevation (Resolution 4 km)</a:t>
                      </a:r>
                      <a:endParaRPr lang="en-US" sz="1000" b="0" i="0" u="none" strike="noStrike">
                        <a:solidFill>
                          <a:srgbClr val="000000"/>
                        </a:solidFill>
                        <a:effectLst/>
                        <a:latin typeface="Calibri" panose="020F0502020204030204" pitchFamily="34" charset="0"/>
                      </a:endParaRPr>
                    </a:p>
                  </a:txBody>
                  <a:tcPr marL="7279" marR="7279" marT="7279" marB="0" anchor="b"/>
                </a:tc>
                <a:tc>
                  <a:txBody>
                    <a:bodyPr/>
                    <a:lstStyle/>
                    <a:p>
                      <a:pPr algn="ctr" fontAlgn="b"/>
                      <a:r>
                        <a:rPr lang="en-US" sz="1000" u="none" strike="noStrike" dirty="0">
                          <a:effectLst/>
                        </a:rPr>
                        <a:t>float</a:t>
                      </a:r>
                      <a:endParaRPr lang="en-US" sz="1000" b="0" i="0" u="none" strike="noStrike" dirty="0">
                        <a:solidFill>
                          <a:srgbClr val="000000"/>
                        </a:solidFill>
                        <a:effectLst/>
                        <a:latin typeface="Calibri" panose="020F0502020204030204" pitchFamily="34" charset="0"/>
                      </a:endParaRPr>
                    </a:p>
                  </a:txBody>
                  <a:tcPr marL="7279" marR="7279" marT="7279" marB="0" anchor="b"/>
                </a:tc>
                <a:tc>
                  <a:txBody>
                    <a:bodyPr/>
                    <a:lstStyle/>
                    <a:p>
                      <a:pPr algn="ctr" fontAlgn="b"/>
                      <a:r>
                        <a:rPr lang="en-US" sz="1000" u="none" strike="noStrike">
                          <a:effectLst/>
                        </a:rPr>
                        <a:t>feet</a:t>
                      </a:r>
                      <a:endParaRPr lang="en-US" sz="1000" b="0" i="0" u="none" strike="noStrike">
                        <a:solidFill>
                          <a:srgbClr val="000000"/>
                        </a:solidFill>
                        <a:effectLst/>
                        <a:latin typeface="Calibri" panose="020F0502020204030204" pitchFamily="34" charset="0"/>
                      </a:endParaRPr>
                    </a:p>
                  </a:txBody>
                  <a:tcPr marL="7279" marR="7279" marT="7279" marB="0" anchor="b"/>
                </a:tc>
                <a:extLst>
                  <a:ext uri="{0D108BD9-81ED-4DB2-BD59-A6C34878D82A}">
                    <a16:rowId xmlns:a16="http://schemas.microsoft.com/office/drawing/2014/main" val="4068038537"/>
                  </a:ext>
                </a:extLst>
              </a:tr>
              <a:tr h="192520">
                <a:tc>
                  <a:txBody>
                    <a:bodyPr/>
                    <a:lstStyle/>
                    <a:p>
                      <a:pPr algn="ctr" fontAlgn="b"/>
                      <a:r>
                        <a:rPr lang="en-US" sz="1000" u="none" strike="noStrike">
                          <a:effectLst/>
                        </a:rPr>
                        <a:t>8</a:t>
                      </a:r>
                      <a:endParaRPr lang="en-US" sz="1000" b="0" i="0" u="none" strike="noStrike">
                        <a:solidFill>
                          <a:srgbClr val="000000"/>
                        </a:solidFill>
                        <a:effectLst/>
                        <a:latin typeface="Calibri" panose="020F0502020204030204" pitchFamily="34" charset="0"/>
                      </a:endParaRPr>
                    </a:p>
                  </a:txBody>
                  <a:tcPr marL="7279" marR="7279" marT="7279" marB="0" anchor="b"/>
                </a:tc>
                <a:tc>
                  <a:txBody>
                    <a:bodyPr/>
                    <a:lstStyle/>
                    <a:p>
                      <a:pPr algn="l" fontAlgn="b"/>
                      <a:r>
                        <a:rPr lang="en-US" sz="1000" u="none" strike="noStrike">
                          <a:effectLst/>
                        </a:rPr>
                        <a:t>Tmin</a:t>
                      </a:r>
                      <a:endParaRPr lang="en-US" sz="1000" b="0" i="0" u="none" strike="noStrike">
                        <a:solidFill>
                          <a:srgbClr val="000000"/>
                        </a:solidFill>
                        <a:effectLst/>
                        <a:latin typeface="Calibri" panose="020F0502020204030204" pitchFamily="34" charset="0"/>
                      </a:endParaRPr>
                    </a:p>
                  </a:txBody>
                  <a:tcPr marL="7279" marR="7279" marT="7279" marB="0" anchor="b"/>
                </a:tc>
                <a:tc>
                  <a:txBody>
                    <a:bodyPr/>
                    <a:lstStyle/>
                    <a:p>
                      <a:pPr algn="l" fontAlgn="b"/>
                      <a:r>
                        <a:rPr lang="en-US" sz="1000" u="none" strike="noStrike">
                          <a:effectLst/>
                        </a:rPr>
                        <a:t>minimum temperature (30- year normal 1991-2020)</a:t>
                      </a:r>
                      <a:endParaRPr lang="en-US" sz="1000" b="0" i="0" u="none" strike="noStrike">
                        <a:solidFill>
                          <a:srgbClr val="000000"/>
                        </a:solidFill>
                        <a:effectLst/>
                        <a:latin typeface="Calibri" panose="020F0502020204030204" pitchFamily="34" charset="0"/>
                      </a:endParaRPr>
                    </a:p>
                  </a:txBody>
                  <a:tcPr marL="7279" marR="7279" marT="7279" marB="0" anchor="b"/>
                </a:tc>
                <a:tc>
                  <a:txBody>
                    <a:bodyPr/>
                    <a:lstStyle/>
                    <a:p>
                      <a:pPr algn="ctr" fontAlgn="b"/>
                      <a:r>
                        <a:rPr lang="en-US" sz="1000" u="none" strike="noStrike" dirty="0">
                          <a:effectLst/>
                        </a:rPr>
                        <a:t>float</a:t>
                      </a:r>
                      <a:endParaRPr lang="en-US" sz="1000" b="0" i="0" u="none" strike="noStrike" dirty="0">
                        <a:solidFill>
                          <a:srgbClr val="000000"/>
                        </a:solidFill>
                        <a:effectLst/>
                        <a:latin typeface="Calibri" panose="020F0502020204030204" pitchFamily="34" charset="0"/>
                      </a:endParaRPr>
                    </a:p>
                  </a:txBody>
                  <a:tcPr marL="7279" marR="7279" marT="7279" marB="0" anchor="b"/>
                </a:tc>
                <a:tc>
                  <a:txBody>
                    <a:bodyPr/>
                    <a:lstStyle/>
                    <a:p>
                      <a:pPr algn="ctr" fontAlgn="b"/>
                      <a:r>
                        <a:rPr lang="en-US" sz="1000" u="none" strike="noStrike">
                          <a:effectLst/>
                        </a:rPr>
                        <a:t>°F</a:t>
                      </a:r>
                      <a:endParaRPr lang="en-US" sz="1000" b="0" i="0" u="none" strike="noStrike">
                        <a:solidFill>
                          <a:srgbClr val="000000"/>
                        </a:solidFill>
                        <a:effectLst/>
                        <a:latin typeface="Calibri" panose="020F0502020204030204" pitchFamily="34" charset="0"/>
                      </a:endParaRPr>
                    </a:p>
                  </a:txBody>
                  <a:tcPr marL="7279" marR="7279" marT="7279" marB="0" anchor="b"/>
                </a:tc>
                <a:extLst>
                  <a:ext uri="{0D108BD9-81ED-4DB2-BD59-A6C34878D82A}">
                    <a16:rowId xmlns:a16="http://schemas.microsoft.com/office/drawing/2014/main" val="4099679036"/>
                  </a:ext>
                </a:extLst>
              </a:tr>
              <a:tr h="192520">
                <a:tc>
                  <a:txBody>
                    <a:bodyPr/>
                    <a:lstStyle/>
                    <a:p>
                      <a:pPr algn="ctr" fontAlgn="b"/>
                      <a:r>
                        <a:rPr lang="en-US" sz="1000" u="none" strike="noStrike" dirty="0">
                          <a:effectLst/>
                        </a:rPr>
                        <a:t>9</a:t>
                      </a:r>
                      <a:endParaRPr lang="en-US" sz="1000" b="0" i="0" u="none" strike="noStrike" dirty="0">
                        <a:solidFill>
                          <a:srgbClr val="000000"/>
                        </a:solidFill>
                        <a:effectLst/>
                        <a:latin typeface="Calibri" panose="020F0502020204030204" pitchFamily="34" charset="0"/>
                      </a:endParaRPr>
                    </a:p>
                  </a:txBody>
                  <a:tcPr marL="7279" marR="7279" marT="7279" marB="0" anchor="b"/>
                </a:tc>
                <a:tc>
                  <a:txBody>
                    <a:bodyPr/>
                    <a:lstStyle/>
                    <a:p>
                      <a:pPr algn="l" fontAlgn="b"/>
                      <a:r>
                        <a:rPr lang="en-US" sz="1000" u="none" strike="noStrike">
                          <a:effectLst/>
                        </a:rPr>
                        <a:t>Tmax</a:t>
                      </a:r>
                      <a:endParaRPr lang="en-US" sz="1000" b="0" i="0" u="none" strike="noStrike">
                        <a:solidFill>
                          <a:srgbClr val="000000"/>
                        </a:solidFill>
                        <a:effectLst/>
                        <a:latin typeface="Calibri" panose="020F0502020204030204" pitchFamily="34" charset="0"/>
                      </a:endParaRPr>
                    </a:p>
                  </a:txBody>
                  <a:tcPr marL="7279" marR="7279" marT="7279" marB="0" anchor="b"/>
                </a:tc>
                <a:tc>
                  <a:txBody>
                    <a:bodyPr/>
                    <a:lstStyle/>
                    <a:p>
                      <a:pPr algn="l" fontAlgn="b"/>
                      <a:r>
                        <a:rPr lang="en-US" sz="1000" u="none" strike="noStrike">
                          <a:effectLst/>
                        </a:rPr>
                        <a:t>maximum temperature (30- year normal 1991-2020)</a:t>
                      </a:r>
                      <a:endParaRPr lang="en-US" sz="1000" b="0" i="0" u="none" strike="noStrike">
                        <a:solidFill>
                          <a:srgbClr val="000000"/>
                        </a:solidFill>
                        <a:effectLst/>
                        <a:latin typeface="Calibri" panose="020F0502020204030204" pitchFamily="34" charset="0"/>
                      </a:endParaRPr>
                    </a:p>
                  </a:txBody>
                  <a:tcPr marL="7279" marR="7279" marT="7279" marB="0" anchor="b"/>
                </a:tc>
                <a:tc>
                  <a:txBody>
                    <a:bodyPr/>
                    <a:lstStyle/>
                    <a:p>
                      <a:pPr algn="ctr" fontAlgn="b"/>
                      <a:r>
                        <a:rPr lang="en-US" sz="1000" u="none" strike="noStrike">
                          <a:effectLst/>
                        </a:rPr>
                        <a:t>float</a:t>
                      </a:r>
                      <a:endParaRPr lang="en-US" sz="1000" b="0" i="0" u="none" strike="noStrike">
                        <a:solidFill>
                          <a:srgbClr val="000000"/>
                        </a:solidFill>
                        <a:effectLst/>
                        <a:latin typeface="Calibri" panose="020F0502020204030204" pitchFamily="34" charset="0"/>
                      </a:endParaRPr>
                    </a:p>
                  </a:txBody>
                  <a:tcPr marL="7279" marR="7279" marT="7279" marB="0" anchor="b"/>
                </a:tc>
                <a:tc>
                  <a:txBody>
                    <a:bodyPr/>
                    <a:lstStyle/>
                    <a:p>
                      <a:pPr algn="ctr" fontAlgn="b"/>
                      <a:r>
                        <a:rPr lang="en-US" sz="1000" u="none" strike="noStrike">
                          <a:effectLst/>
                        </a:rPr>
                        <a:t>°F</a:t>
                      </a:r>
                      <a:endParaRPr lang="en-US" sz="1000" b="0" i="0" u="none" strike="noStrike">
                        <a:solidFill>
                          <a:srgbClr val="000000"/>
                        </a:solidFill>
                        <a:effectLst/>
                        <a:latin typeface="Calibri" panose="020F0502020204030204" pitchFamily="34" charset="0"/>
                      </a:endParaRPr>
                    </a:p>
                  </a:txBody>
                  <a:tcPr marL="7279" marR="7279" marT="7279" marB="0" anchor="b"/>
                </a:tc>
                <a:extLst>
                  <a:ext uri="{0D108BD9-81ED-4DB2-BD59-A6C34878D82A}">
                    <a16:rowId xmlns:a16="http://schemas.microsoft.com/office/drawing/2014/main" val="434137231"/>
                  </a:ext>
                </a:extLst>
              </a:tr>
              <a:tr h="192520">
                <a:tc>
                  <a:txBody>
                    <a:bodyPr/>
                    <a:lstStyle/>
                    <a:p>
                      <a:pPr algn="ctr" fontAlgn="b"/>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7279" marR="7279" marT="7279" marB="0" anchor="b"/>
                </a:tc>
                <a:tc>
                  <a:txBody>
                    <a:bodyPr/>
                    <a:lstStyle/>
                    <a:p>
                      <a:pPr algn="l" fontAlgn="b"/>
                      <a:r>
                        <a:rPr lang="en-US" sz="1000" u="none" strike="noStrike">
                          <a:effectLst/>
                        </a:rPr>
                        <a:t>Tmean</a:t>
                      </a:r>
                      <a:endParaRPr lang="en-US" sz="1000" b="0" i="0" u="none" strike="noStrike">
                        <a:solidFill>
                          <a:srgbClr val="000000"/>
                        </a:solidFill>
                        <a:effectLst/>
                        <a:latin typeface="Calibri" panose="020F0502020204030204" pitchFamily="34" charset="0"/>
                      </a:endParaRPr>
                    </a:p>
                  </a:txBody>
                  <a:tcPr marL="7279" marR="7279" marT="7279" marB="0" anchor="b"/>
                </a:tc>
                <a:tc>
                  <a:txBody>
                    <a:bodyPr/>
                    <a:lstStyle/>
                    <a:p>
                      <a:pPr algn="l" fontAlgn="b"/>
                      <a:r>
                        <a:rPr lang="en-US" sz="1000" u="none" strike="noStrike" dirty="0">
                          <a:effectLst/>
                        </a:rPr>
                        <a:t>mean temperature (30- year normal 1991-2020)</a:t>
                      </a:r>
                      <a:endParaRPr lang="en-US" sz="1000" b="0" i="0" u="none" strike="noStrike" dirty="0">
                        <a:solidFill>
                          <a:srgbClr val="000000"/>
                        </a:solidFill>
                        <a:effectLst/>
                        <a:latin typeface="Calibri" panose="020F0502020204030204" pitchFamily="34" charset="0"/>
                      </a:endParaRPr>
                    </a:p>
                  </a:txBody>
                  <a:tcPr marL="7279" marR="7279" marT="7279" marB="0" anchor="b"/>
                </a:tc>
                <a:tc>
                  <a:txBody>
                    <a:bodyPr/>
                    <a:lstStyle/>
                    <a:p>
                      <a:pPr algn="ctr" fontAlgn="b"/>
                      <a:r>
                        <a:rPr lang="en-US" sz="1000" u="none" strike="noStrike">
                          <a:effectLst/>
                        </a:rPr>
                        <a:t>float</a:t>
                      </a:r>
                      <a:endParaRPr lang="en-US" sz="1000" b="0" i="0" u="none" strike="noStrike">
                        <a:solidFill>
                          <a:srgbClr val="000000"/>
                        </a:solidFill>
                        <a:effectLst/>
                        <a:latin typeface="Calibri" panose="020F0502020204030204" pitchFamily="34" charset="0"/>
                      </a:endParaRPr>
                    </a:p>
                  </a:txBody>
                  <a:tcPr marL="7279" marR="7279" marT="7279" marB="0" anchor="b"/>
                </a:tc>
                <a:tc>
                  <a:txBody>
                    <a:bodyPr/>
                    <a:lstStyle/>
                    <a:p>
                      <a:pPr algn="ctr" fontAlgn="b"/>
                      <a:r>
                        <a:rPr lang="en-US" sz="1000" u="none" strike="noStrike">
                          <a:effectLst/>
                        </a:rPr>
                        <a:t>°F</a:t>
                      </a:r>
                      <a:endParaRPr lang="en-US" sz="1000" b="0" i="0" u="none" strike="noStrike">
                        <a:solidFill>
                          <a:srgbClr val="000000"/>
                        </a:solidFill>
                        <a:effectLst/>
                        <a:latin typeface="Calibri" panose="020F0502020204030204" pitchFamily="34" charset="0"/>
                      </a:endParaRPr>
                    </a:p>
                  </a:txBody>
                  <a:tcPr marL="7279" marR="7279" marT="7279" marB="0" anchor="b"/>
                </a:tc>
                <a:extLst>
                  <a:ext uri="{0D108BD9-81ED-4DB2-BD59-A6C34878D82A}">
                    <a16:rowId xmlns:a16="http://schemas.microsoft.com/office/drawing/2014/main" val="3226899499"/>
                  </a:ext>
                </a:extLst>
              </a:tr>
              <a:tr h="192520">
                <a:tc>
                  <a:txBody>
                    <a:bodyPr/>
                    <a:lstStyle/>
                    <a:p>
                      <a:pPr algn="ctr" fontAlgn="b"/>
                      <a:r>
                        <a:rPr lang="en-US" sz="1000" u="none" strike="noStrike" dirty="0">
                          <a:effectLst/>
                        </a:rPr>
                        <a:t>11</a:t>
                      </a:r>
                      <a:endParaRPr lang="en-US" sz="1000" b="0" i="0" u="none" strike="noStrike" dirty="0">
                        <a:solidFill>
                          <a:srgbClr val="000000"/>
                        </a:solidFill>
                        <a:effectLst/>
                        <a:latin typeface="Calibri" panose="020F0502020204030204" pitchFamily="34" charset="0"/>
                      </a:endParaRPr>
                    </a:p>
                  </a:txBody>
                  <a:tcPr marL="7279" marR="7279" marT="7279" marB="0" anchor="b"/>
                </a:tc>
                <a:tc>
                  <a:txBody>
                    <a:bodyPr/>
                    <a:lstStyle/>
                    <a:p>
                      <a:pPr algn="l" fontAlgn="b"/>
                      <a:r>
                        <a:rPr lang="en-US" sz="1000" u="none" strike="noStrike">
                          <a:effectLst/>
                        </a:rPr>
                        <a:t>claytotal_l</a:t>
                      </a:r>
                      <a:endParaRPr lang="en-US" sz="1000" b="0" i="0" u="none" strike="noStrike">
                        <a:solidFill>
                          <a:srgbClr val="000000"/>
                        </a:solidFill>
                        <a:effectLst/>
                        <a:latin typeface="Calibri" panose="020F0502020204030204" pitchFamily="34" charset="0"/>
                      </a:endParaRPr>
                    </a:p>
                  </a:txBody>
                  <a:tcPr marL="7279" marR="7279" marT="7279" marB="0" anchor="b"/>
                </a:tc>
                <a:tc>
                  <a:txBody>
                    <a:bodyPr/>
                    <a:lstStyle/>
                    <a:p>
                      <a:pPr algn="l" fontAlgn="b"/>
                      <a:r>
                        <a:rPr lang="en-US" sz="1000" u="none" strike="noStrike">
                          <a:effectLst/>
                        </a:rPr>
                        <a:t>Mineral particles less than 0.002mm in equivalent diameter as a weight percentage of the less than 2.0mm fraction for low level</a:t>
                      </a:r>
                      <a:endParaRPr lang="en-US" sz="1000" b="0" i="0" u="none" strike="noStrike">
                        <a:solidFill>
                          <a:srgbClr val="000000"/>
                        </a:solidFill>
                        <a:effectLst/>
                        <a:latin typeface="Calibri" panose="020F0502020204030204" pitchFamily="34" charset="0"/>
                      </a:endParaRPr>
                    </a:p>
                  </a:txBody>
                  <a:tcPr marL="7279" marR="7279" marT="7279" marB="0" anchor="b"/>
                </a:tc>
                <a:tc>
                  <a:txBody>
                    <a:bodyPr/>
                    <a:lstStyle/>
                    <a:p>
                      <a:pPr algn="ctr" fontAlgn="b"/>
                      <a:r>
                        <a:rPr lang="en-US" sz="1000" u="none" strike="noStrike" dirty="0">
                          <a:effectLst/>
                        </a:rPr>
                        <a:t>Float</a:t>
                      </a:r>
                      <a:endParaRPr lang="en-US" sz="1000" b="0" i="0" u="none" strike="noStrike" dirty="0">
                        <a:solidFill>
                          <a:srgbClr val="000000"/>
                        </a:solidFill>
                        <a:effectLst/>
                        <a:latin typeface="Calibri" panose="020F0502020204030204" pitchFamily="34" charset="0"/>
                      </a:endParaRPr>
                    </a:p>
                  </a:txBody>
                  <a:tcPr marL="7279" marR="7279" marT="7279" marB="0" anchor="b"/>
                </a:tc>
                <a:tc>
                  <a:txBody>
                    <a:bodyPr/>
                    <a:lstStyle/>
                    <a:p>
                      <a:pPr algn="ctr" fontAlgn="b"/>
                      <a:r>
                        <a:rPr lang="en-US" sz="1000" u="none" strike="noStrike">
                          <a:effectLst/>
                        </a:rPr>
                        <a:t>%</a:t>
                      </a:r>
                      <a:endParaRPr lang="en-US" sz="1000" b="0" i="0" u="none" strike="noStrike">
                        <a:solidFill>
                          <a:srgbClr val="000000"/>
                        </a:solidFill>
                        <a:effectLst/>
                        <a:latin typeface="Calibri" panose="020F0502020204030204" pitchFamily="34" charset="0"/>
                      </a:endParaRPr>
                    </a:p>
                  </a:txBody>
                  <a:tcPr marL="7279" marR="7279" marT="7279" marB="0" anchor="b"/>
                </a:tc>
                <a:extLst>
                  <a:ext uri="{0D108BD9-81ED-4DB2-BD59-A6C34878D82A}">
                    <a16:rowId xmlns:a16="http://schemas.microsoft.com/office/drawing/2014/main" val="3778683749"/>
                  </a:ext>
                </a:extLst>
              </a:tr>
              <a:tr h="192520">
                <a:tc>
                  <a:txBody>
                    <a:bodyPr/>
                    <a:lstStyle/>
                    <a:p>
                      <a:pPr algn="ctr" fontAlgn="b"/>
                      <a:r>
                        <a:rPr lang="en-US" sz="1000" u="none" strike="noStrike" dirty="0">
                          <a:effectLst/>
                        </a:rPr>
                        <a:t>12</a:t>
                      </a:r>
                      <a:endParaRPr lang="en-US" sz="1000" b="0" i="0" u="none" strike="noStrike" dirty="0">
                        <a:solidFill>
                          <a:srgbClr val="000000"/>
                        </a:solidFill>
                        <a:effectLst/>
                        <a:latin typeface="Calibri" panose="020F0502020204030204" pitchFamily="34" charset="0"/>
                      </a:endParaRPr>
                    </a:p>
                  </a:txBody>
                  <a:tcPr marL="7279" marR="7279" marT="7279" marB="0" anchor="b"/>
                </a:tc>
                <a:tc>
                  <a:txBody>
                    <a:bodyPr/>
                    <a:lstStyle/>
                    <a:p>
                      <a:pPr algn="l" fontAlgn="b"/>
                      <a:r>
                        <a:rPr lang="en-US" sz="1000" u="none" strike="noStrike">
                          <a:effectLst/>
                        </a:rPr>
                        <a:t>claytotal_r</a:t>
                      </a:r>
                      <a:endParaRPr lang="en-US" sz="1000" b="0" i="0" u="none" strike="noStrike">
                        <a:solidFill>
                          <a:srgbClr val="000000"/>
                        </a:solidFill>
                        <a:effectLst/>
                        <a:latin typeface="Calibri" panose="020F0502020204030204" pitchFamily="34" charset="0"/>
                      </a:endParaRPr>
                    </a:p>
                  </a:txBody>
                  <a:tcPr marL="7279" marR="7279" marT="7279" marB="0" anchor="b"/>
                </a:tc>
                <a:tc>
                  <a:txBody>
                    <a:bodyPr/>
                    <a:lstStyle/>
                    <a:p>
                      <a:pPr algn="l" fontAlgn="b"/>
                      <a:r>
                        <a:rPr lang="en-US" sz="1000" u="none" strike="noStrike">
                          <a:effectLst/>
                        </a:rPr>
                        <a:t>Mineral particles less than 0.002mm in equivalent diameter as a weight percentage of the less than 2.0mm fraction for RV level</a:t>
                      </a:r>
                      <a:endParaRPr lang="en-US" sz="1000" b="0" i="0" u="none" strike="noStrike">
                        <a:solidFill>
                          <a:srgbClr val="000000"/>
                        </a:solidFill>
                        <a:effectLst/>
                        <a:latin typeface="Calibri" panose="020F0502020204030204" pitchFamily="34" charset="0"/>
                      </a:endParaRPr>
                    </a:p>
                  </a:txBody>
                  <a:tcPr marL="7279" marR="7279" marT="7279" marB="0" anchor="b"/>
                </a:tc>
                <a:tc>
                  <a:txBody>
                    <a:bodyPr/>
                    <a:lstStyle/>
                    <a:p>
                      <a:pPr algn="ctr" fontAlgn="b"/>
                      <a:r>
                        <a:rPr lang="en-US" sz="1000" u="none" strike="noStrike">
                          <a:effectLst/>
                        </a:rPr>
                        <a:t>Float</a:t>
                      </a:r>
                      <a:endParaRPr lang="en-US" sz="1000" b="0" i="0" u="none" strike="noStrike">
                        <a:solidFill>
                          <a:srgbClr val="000000"/>
                        </a:solidFill>
                        <a:effectLst/>
                        <a:latin typeface="Calibri" panose="020F0502020204030204" pitchFamily="34" charset="0"/>
                      </a:endParaRPr>
                    </a:p>
                  </a:txBody>
                  <a:tcPr marL="7279" marR="7279" marT="7279" marB="0" anchor="b"/>
                </a:tc>
                <a:tc>
                  <a:txBody>
                    <a:bodyPr/>
                    <a:lstStyle/>
                    <a:p>
                      <a:pPr algn="ctr" fontAlgn="b"/>
                      <a:r>
                        <a:rPr lang="en-US" sz="1000" u="none" strike="noStrike">
                          <a:effectLst/>
                        </a:rPr>
                        <a:t>%</a:t>
                      </a:r>
                      <a:endParaRPr lang="en-US" sz="1000" b="0" i="0" u="none" strike="noStrike">
                        <a:solidFill>
                          <a:srgbClr val="000000"/>
                        </a:solidFill>
                        <a:effectLst/>
                        <a:latin typeface="Calibri" panose="020F0502020204030204" pitchFamily="34" charset="0"/>
                      </a:endParaRPr>
                    </a:p>
                  </a:txBody>
                  <a:tcPr marL="7279" marR="7279" marT="7279" marB="0" anchor="b"/>
                </a:tc>
                <a:extLst>
                  <a:ext uri="{0D108BD9-81ED-4DB2-BD59-A6C34878D82A}">
                    <a16:rowId xmlns:a16="http://schemas.microsoft.com/office/drawing/2014/main" val="3548010135"/>
                  </a:ext>
                </a:extLst>
              </a:tr>
              <a:tr h="192520">
                <a:tc>
                  <a:txBody>
                    <a:bodyPr/>
                    <a:lstStyle/>
                    <a:p>
                      <a:pPr algn="ctr" fontAlgn="b"/>
                      <a:r>
                        <a:rPr lang="en-US" sz="1000" u="none" strike="noStrike">
                          <a:effectLst/>
                        </a:rPr>
                        <a:t>13</a:t>
                      </a:r>
                      <a:endParaRPr lang="en-US" sz="1000" b="0" i="0" u="none" strike="noStrike">
                        <a:solidFill>
                          <a:srgbClr val="000000"/>
                        </a:solidFill>
                        <a:effectLst/>
                        <a:latin typeface="Calibri" panose="020F0502020204030204" pitchFamily="34" charset="0"/>
                      </a:endParaRPr>
                    </a:p>
                  </a:txBody>
                  <a:tcPr marL="7279" marR="7279" marT="7279" marB="0" anchor="b"/>
                </a:tc>
                <a:tc>
                  <a:txBody>
                    <a:bodyPr/>
                    <a:lstStyle/>
                    <a:p>
                      <a:pPr algn="l" fontAlgn="b"/>
                      <a:r>
                        <a:rPr lang="en-US" sz="1000" u="none" strike="noStrike">
                          <a:effectLst/>
                        </a:rPr>
                        <a:t>claytotal_h</a:t>
                      </a:r>
                      <a:endParaRPr lang="en-US" sz="1000" b="0" i="0" u="none" strike="noStrike">
                        <a:solidFill>
                          <a:srgbClr val="000000"/>
                        </a:solidFill>
                        <a:effectLst/>
                        <a:latin typeface="Calibri" panose="020F0502020204030204" pitchFamily="34" charset="0"/>
                      </a:endParaRPr>
                    </a:p>
                  </a:txBody>
                  <a:tcPr marL="7279" marR="7279" marT="7279" marB="0" anchor="b"/>
                </a:tc>
                <a:tc>
                  <a:txBody>
                    <a:bodyPr/>
                    <a:lstStyle/>
                    <a:p>
                      <a:pPr algn="l" fontAlgn="b"/>
                      <a:r>
                        <a:rPr lang="en-US" sz="1000" u="none" strike="noStrike">
                          <a:effectLst/>
                        </a:rPr>
                        <a:t>Mineral particles less than 0.002mm in equivalent diameter as a weight percentage of the less than 2.0mm fraction for high level</a:t>
                      </a:r>
                      <a:endParaRPr lang="en-US" sz="1000" b="0" i="0" u="none" strike="noStrike">
                        <a:solidFill>
                          <a:srgbClr val="000000"/>
                        </a:solidFill>
                        <a:effectLst/>
                        <a:latin typeface="Calibri" panose="020F0502020204030204" pitchFamily="34" charset="0"/>
                      </a:endParaRPr>
                    </a:p>
                  </a:txBody>
                  <a:tcPr marL="7279" marR="7279" marT="7279" marB="0" anchor="b"/>
                </a:tc>
                <a:tc>
                  <a:txBody>
                    <a:bodyPr/>
                    <a:lstStyle/>
                    <a:p>
                      <a:pPr algn="ctr" fontAlgn="b"/>
                      <a:r>
                        <a:rPr lang="en-US" sz="1000" u="none" strike="noStrike" dirty="0">
                          <a:effectLst/>
                        </a:rPr>
                        <a:t>Float</a:t>
                      </a:r>
                      <a:endParaRPr lang="en-US" sz="1000" b="0" i="0" u="none" strike="noStrike" dirty="0">
                        <a:solidFill>
                          <a:srgbClr val="000000"/>
                        </a:solidFill>
                        <a:effectLst/>
                        <a:latin typeface="Calibri" panose="020F0502020204030204" pitchFamily="34" charset="0"/>
                      </a:endParaRPr>
                    </a:p>
                  </a:txBody>
                  <a:tcPr marL="7279" marR="7279" marT="7279" marB="0" anchor="b"/>
                </a:tc>
                <a:tc>
                  <a:txBody>
                    <a:bodyPr/>
                    <a:lstStyle/>
                    <a:p>
                      <a:pPr algn="ctr" fontAlgn="b"/>
                      <a:r>
                        <a:rPr lang="en-US" sz="1000" u="none" strike="noStrike">
                          <a:effectLst/>
                        </a:rPr>
                        <a:t>%</a:t>
                      </a:r>
                      <a:endParaRPr lang="en-US" sz="1000" b="0" i="0" u="none" strike="noStrike">
                        <a:solidFill>
                          <a:srgbClr val="000000"/>
                        </a:solidFill>
                        <a:effectLst/>
                        <a:latin typeface="Calibri" panose="020F0502020204030204" pitchFamily="34" charset="0"/>
                      </a:endParaRPr>
                    </a:p>
                  </a:txBody>
                  <a:tcPr marL="7279" marR="7279" marT="7279" marB="0" anchor="b"/>
                </a:tc>
                <a:extLst>
                  <a:ext uri="{0D108BD9-81ED-4DB2-BD59-A6C34878D82A}">
                    <a16:rowId xmlns:a16="http://schemas.microsoft.com/office/drawing/2014/main" val="3970196801"/>
                  </a:ext>
                </a:extLst>
              </a:tr>
              <a:tr h="181184">
                <a:tc>
                  <a:txBody>
                    <a:bodyPr/>
                    <a:lstStyle/>
                    <a:p>
                      <a:pPr algn="ctr" fontAlgn="b"/>
                      <a:r>
                        <a:rPr lang="en-US" sz="1000" u="none" strike="noStrike">
                          <a:effectLst/>
                        </a:rPr>
                        <a:t>14</a:t>
                      </a:r>
                      <a:endParaRPr lang="en-US" sz="1000" b="0" i="0" u="none" strike="noStrike">
                        <a:solidFill>
                          <a:srgbClr val="000000"/>
                        </a:solidFill>
                        <a:effectLst/>
                        <a:latin typeface="Calibri" panose="020F0502020204030204" pitchFamily="34" charset="0"/>
                      </a:endParaRPr>
                    </a:p>
                  </a:txBody>
                  <a:tcPr marL="7279" marR="7279" marT="7279" marB="0" anchor="b"/>
                </a:tc>
                <a:tc>
                  <a:txBody>
                    <a:bodyPr/>
                    <a:lstStyle/>
                    <a:p>
                      <a:pPr algn="l" fontAlgn="b"/>
                      <a:r>
                        <a:rPr lang="en-US" sz="1000" u="none" strike="noStrike">
                          <a:effectLst/>
                        </a:rPr>
                        <a:t>ksat_l</a:t>
                      </a:r>
                      <a:endParaRPr lang="en-US" sz="1000" b="0" i="0" u="none" strike="noStrike">
                        <a:solidFill>
                          <a:srgbClr val="000000"/>
                        </a:solidFill>
                        <a:effectLst/>
                        <a:latin typeface="Calibri" panose="020F0502020204030204" pitchFamily="34" charset="0"/>
                      </a:endParaRPr>
                    </a:p>
                  </a:txBody>
                  <a:tcPr marL="7279" marR="7279" marT="7279" marB="0" anchor="b"/>
                </a:tc>
                <a:tc>
                  <a:txBody>
                    <a:bodyPr/>
                    <a:lstStyle/>
                    <a:p>
                      <a:pPr algn="l" fontAlgn="b"/>
                      <a:r>
                        <a:rPr lang="en-US" sz="1000" u="none" strike="noStrike">
                          <a:effectLst/>
                        </a:rPr>
                        <a:t>The amount of water that would move vertically through a unit area of saturated soil in unit time under unit hydraulic gradient in low level</a:t>
                      </a:r>
                      <a:endParaRPr lang="en-US" sz="1000" b="0" i="0" u="none" strike="noStrike">
                        <a:solidFill>
                          <a:srgbClr val="000000"/>
                        </a:solidFill>
                        <a:effectLst/>
                        <a:latin typeface="Calibri" panose="020F0502020204030204" pitchFamily="34" charset="0"/>
                      </a:endParaRPr>
                    </a:p>
                  </a:txBody>
                  <a:tcPr marL="7279" marR="7279" marT="7279" marB="0" anchor="b"/>
                </a:tc>
                <a:tc>
                  <a:txBody>
                    <a:bodyPr/>
                    <a:lstStyle/>
                    <a:p>
                      <a:pPr algn="ctr" fontAlgn="b"/>
                      <a:r>
                        <a:rPr lang="en-US" sz="1000" u="none" strike="noStrike">
                          <a:effectLst/>
                        </a:rPr>
                        <a:t>Float</a:t>
                      </a:r>
                      <a:endParaRPr lang="en-US" sz="1000" b="0" i="0" u="none" strike="noStrike">
                        <a:solidFill>
                          <a:srgbClr val="000000"/>
                        </a:solidFill>
                        <a:effectLst/>
                        <a:latin typeface="Calibri" panose="020F0502020204030204" pitchFamily="34" charset="0"/>
                      </a:endParaRPr>
                    </a:p>
                  </a:txBody>
                  <a:tcPr marL="7279" marR="7279" marT="7279" marB="0" anchor="b"/>
                </a:tc>
                <a:tc>
                  <a:txBody>
                    <a:bodyPr/>
                    <a:lstStyle/>
                    <a:p>
                      <a:pPr algn="ctr" fontAlgn="b"/>
                      <a:r>
                        <a:rPr lang="en-US" sz="1000" u="none" strike="noStrike">
                          <a:effectLst/>
                        </a:rPr>
                        <a:t>%</a:t>
                      </a:r>
                      <a:endParaRPr lang="en-US" sz="1000" b="0" i="0" u="none" strike="noStrike">
                        <a:solidFill>
                          <a:srgbClr val="000000"/>
                        </a:solidFill>
                        <a:effectLst/>
                        <a:latin typeface="Calibri" panose="020F0502020204030204" pitchFamily="34" charset="0"/>
                      </a:endParaRPr>
                    </a:p>
                  </a:txBody>
                  <a:tcPr marL="7279" marR="7279" marT="7279" marB="0" anchor="b"/>
                </a:tc>
                <a:extLst>
                  <a:ext uri="{0D108BD9-81ED-4DB2-BD59-A6C34878D82A}">
                    <a16:rowId xmlns:a16="http://schemas.microsoft.com/office/drawing/2014/main" val="1894730359"/>
                  </a:ext>
                </a:extLst>
              </a:tr>
              <a:tr h="192520">
                <a:tc>
                  <a:txBody>
                    <a:bodyPr/>
                    <a:lstStyle/>
                    <a:p>
                      <a:pPr algn="ctr" fontAlgn="b"/>
                      <a:r>
                        <a:rPr lang="en-US" sz="1000" u="none" strike="noStrike" dirty="0">
                          <a:effectLst/>
                        </a:rPr>
                        <a:t>15</a:t>
                      </a:r>
                      <a:endParaRPr lang="en-US" sz="1000" b="0" i="0" u="none" strike="noStrike" dirty="0">
                        <a:solidFill>
                          <a:srgbClr val="000000"/>
                        </a:solidFill>
                        <a:effectLst/>
                        <a:latin typeface="Calibri" panose="020F0502020204030204" pitchFamily="34" charset="0"/>
                      </a:endParaRPr>
                    </a:p>
                  </a:txBody>
                  <a:tcPr marL="7279" marR="7279" marT="7279" marB="0" anchor="b"/>
                </a:tc>
                <a:tc>
                  <a:txBody>
                    <a:bodyPr/>
                    <a:lstStyle/>
                    <a:p>
                      <a:pPr algn="l" fontAlgn="b"/>
                      <a:r>
                        <a:rPr lang="en-US" sz="1000" u="none" strike="noStrike">
                          <a:effectLst/>
                        </a:rPr>
                        <a:t>ksat_r</a:t>
                      </a:r>
                      <a:endParaRPr lang="en-US" sz="1000" b="0" i="0" u="none" strike="noStrike">
                        <a:solidFill>
                          <a:srgbClr val="000000"/>
                        </a:solidFill>
                        <a:effectLst/>
                        <a:latin typeface="Calibri" panose="020F0502020204030204" pitchFamily="34" charset="0"/>
                      </a:endParaRPr>
                    </a:p>
                  </a:txBody>
                  <a:tcPr marL="7279" marR="7279" marT="7279" marB="0" anchor="b"/>
                </a:tc>
                <a:tc>
                  <a:txBody>
                    <a:bodyPr/>
                    <a:lstStyle/>
                    <a:p>
                      <a:pPr algn="l" fontAlgn="b"/>
                      <a:r>
                        <a:rPr lang="en-US" sz="1000" u="none" strike="noStrike">
                          <a:effectLst/>
                        </a:rPr>
                        <a:t>The amount of water that would move vertically through a unit area of saturated soil in unit time under unit hydraulic gradient RV level</a:t>
                      </a:r>
                      <a:endParaRPr lang="en-US" sz="1000" b="0" i="0" u="none" strike="noStrike">
                        <a:solidFill>
                          <a:srgbClr val="000000"/>
                        </a:solidFill>
                        <a:effectLst/>
                        <a:latin typeface="Calibri" panose="020F0502020204030204" pitchFamily="34" charset="0"/>
                      </a:endParaRPr>
                    </a:p>
                  </a:txBody>
                  <a:tcPr marL="7279" marR="7279" marT="7279" marB="0" anchor="b"/>
                </a:tc>
                <a:tc>
                  <a:txBody>
                    <a:bodyPr/>
                    <a:lstStyle/>
                    <a:p>
                      <a:pPr algn="ctr" fontAlgn="b"/>
                      <a:r>
                        <a:rPr lang="en-US" sz="1000" u="none" strike="noStrike" dirty="0">
                          <a:effectLst/>
                        </a:rPr>
                        <a:t>Float</a:t>
                      </a:r>
                      <a:endParaRPr lang="en-US" sz="1000" b="0" i="0" u="none" strike="noStrike" dirty="0">
                        <a:solidFill>
                          <a:srgbClr val="000000"/>
                        </a:solidFill>
                        <a:effectLst/>
                        <a:latin typeface="Calibri" panose="020F0502020204030204" pitchFamily="34" charset="0"/>
                      </a:endParaRPr>
                    </a:p>
                  </a:txBody>
                  <a:tcPr marL="7279" marR="7279" marT="7279" marB="0" anchor="b"/>
                </a:tc>
                <a:tc>
                  <a:txBody>
                    <a:bodyPr/>
                    <a:lstStyle/>
                    <a:p>
                      <a:pPr algn="ctr" fontAlgn="b"/>
                      <a:r>
                        <a:rPr lang="en-US" sz="1000" u="none" strike="noStrike">
                          <a:effectLst/>
                        </a:rPr>
                        <a:t>%</a:t>
                      </a:r>
                      <a:endParaRPr lang="en-US" sz="1000" b="0" i="0" u="none" strike="noStrike">
                        <a:solidFill>
                          <a:srgbClr val="000000"/>
                        </a:solidFill>
                        <a:effectLst/>
                        <a:latin typeface="Calibri" panose="020F0502020204030204" pitchFamily="34" charset="0"/>
                      </a:endParaRPr>
                    </a:p>
                  </a:txBody>
                  <a:tcPr marL="7279" marR="7279" marT="7279" marB="0" anchor="b"/>
                </a:tc>
                <a:extLst>
                  <a:ext uri="{0D108BD9-81ED-4DB2-BD59-A6C34878D82A}">
                    <a16:rowId xmlns:a16="http://schemas.microsoft.com/office/drawing/2014/main" val="3049182280"/>
                  </a:ext>
                </a:extLst>
              </a:tr>
              <a:tr h="192520">
                <a:tc>
                  <a:txBody>
                    <a:bodyPr/>
                    <a:lstStyle/>
                    <a:p>
                      <a:pPr algn="ctr" fontAlgn="b"/>
                      <a:r>
                        <a:rPr lang="en-US" sz="1000" u="none" strike="noStrike" dirty="0">
                          <a:effectLst/>
                        </a:rPr>
                        <a:t>16</a:t>
                      </a:r>
                      <a:endParaRPr lang="en-US" sz="1000" b="0" i="0" u="none" strike="noStrike" dirty="0">
                        <a:solidFill>
                          <a:srgbClr val="000000"/>
                        </a:solidFill>
                        <a:effectLst/>
                        <a:latin typeface="Calibri" panose="020F0502020204030204" pitchFamily="34" charset="0"/>
                      </a:endParaRPr>
                    </a:p>
                  </a:txBody>
                  <a:tcPr marL="7279" marR="7279" marT="7279" marB="0" anchor="b"/>
                </a:tc>
                <a:tc>
                  <a:txBody>
                    <a:bodyPr/>
                    <a:lstStyle/>
                    <a:p>
                      <a:pPr algn="l" fontAlgn="b"/>
                      <a:r>
                        <a:rPr lang="en-US" sz="1000" u="none" strike="noStrike">
                          <a:effectLst/>
                        </a:rPr>
                        <a:t>ksat_h</a:t>
                      </a:r>
                      <a:endParaRPr lang="en-US" sz="1000" b="0" i="0" u="none" strike="noStrike">
                        <a:solidFill>
                          <a:srgbClr val="000000"/>
                        </a:solidFill>
                        <a:effectLst/>
                        <a:latin typeface="Calibri" panose="020F0502020204030204" pitchFamily="34" charset="0"/>
                      </a:endParaRPr>
                    </a:p>
                  </a:txBody>
                  <a:tcPr marL="7279" marR="7279" marT="7279" marB="0" anchor="b"/>
                </a:tc>
                <a:tc>
                  <a:txBody>
                    <a:bodyPr/>
                    <a:lstStyle/>
                    <a:p>
                      <a:pPr algn="l" fontAlgn="b"/>
                      <a:r>
                        <a:rPr lang="en-US" sz="1000" u="none" strike="noStrike">
                          <a:effectLst/>
                        </a:rPr>
                        <a:t>The amount of water that would move vertically through a unit area of saturated soil in unit time under unit hydraulic gradient low level</a:t>
                      </a:r>
                      <a:endParaRPr lang="en-US" sz="1000" b="0" i="0" u="none" strike="noStrike">
                        <a:solidFill>
                          <a:srgbClr val="000000"/>
                        </a:solidFill>
                        <a:effectLst/>
                        <a:latin typeface="Calibri" panose="020F0502020204030204" pitchFamily="34" charset="0"/>
                      </a:endParaRPr>
                    </a:p>
                  </a:txBody>
                  <a:tcPr marL="7279" marR="7279" marT="7279" marB="0" anchor="b"/>
                </a:tc>
                <a:tc>
                  <a:txBody>
                    <a:bodyPr/>
                    <a:lstStyle/>
                    <a:p>
                      <a:pPr algn="ctr" fontAlgn="b"/>
                      <a:r>
                        <a:rPr lang="en-US" sz="1000" u="none" strike="noStrike">
                          <a:effectLst/>
                        </a:rPr>
                        <a:t>Float</a:t>
                      </a:r>
                      <a:endParaRPr lang="en-US" sz="1000" b="0" i="0" u="none" strike="noStrike">
                        <a:solidFill>
                          <a:srgbClr val="000000"/>
                        </a:solidFill>
                        <a:effectLst/>
                        <a:latin typeface="Calibri" panose="020F0502020204030204" pitchFamily="34" charset="0"/>
                      </a:endParaRPr>
                    </a:p>
                  </a:txBody>
                  <a:tcPr marL="7279" marR="7279" marT="7279" marB="0" anchor="b"/>
                </a:tc>
                <a:tc>
                  <a:txBody>
                    <a:bodyPr/>
                    <a:lstStyle/>
                    <a:p>
                      <a:pPr algn="ctr" fontAlgn="b"/>
                      <a:r>
                        <a:rPr lang="en-US" sz="1000" u="none" strike="noStrike">
                          <a:effectLst/>
                        </a:rPr>
                        <a:t>%</a:t>
                      </a:r>
                      <a:endParaRPr lang="en-US" sz="1000" b="0" i="0" u="none" strike="noStrike">
                        <a:solidFill>
                          <a:srgbClr val="000000"/>
                        </a:solidFill>
                        <a:effectLst/>
                        <a:latin typeface="Calibri" panose="020F0502020204030204" pitchFamily="34" charset="0"/>
                      </a:endParaRPr>
                    </a:p>
                  </a:txBody>
                  <a:tcPr marL="7279" marR="7279" marT="7279" marB="0" anchor="b"/>
                </a:tc>
                <a:extLst>
                  <a:ext uri="{0D108BD9-81ED-4DB2-BD59-A6C34878D82A}">
                    <a16:rowId xmlns:a16="http://schemas.microsoft.com/office/drawing/2014/main" val="3066157104"/>
                  </a:ext>
                </a:extLst>
              </a:tr>
              <a:tr h="192520">
                <a:tc>
                  <a:txBody>
                    <a:bodyPr/>
                    <a:lstStyle/>
                    <a:p>
                      <a:pPr algn="ctr" fontAlgn="b"/>
                      <a:r>
                        <a:rPr lang="en-US" sz="1000" u="none" strike="noStrike" dirty="0">
                          <a:effectLst/>
                        </a:rPr>
                        <a:t>17</a:t>
                      </a:r>
                      <a:endParaRPr lang="en-US" sz="1000" b="0" i="0" u="none" strike="noStrike" dirty="0">
                        <a:solidFill>
                          <a:srgbClr val="000000"/>
                        </a:solidFill>
                        <a:effectLst/>
                        <a:latin typeface="Calibri" panose="020F0502020204030204" pitchFamily="34" charset="0"/>
                      </a:endParaRPr>
                    </a:p>
                  </a:txBody>
                  <a:tcPr marL="7279" marR="7279" marT="7279" marB="0" anchor="b"/>
                </a:tc>
                <a:tc>
                  <a:txBody>
                    <a:bodyPr/>
                    <a:lstStyle/>
                    <a:p>
                      <a:pPr algn="l" fontAlgn="b"/>
                      <a:r>
                        <a:rPr lang="en-US" sz="1000" u="none" strike="noStrike">
                          <a:effectLst/>
                        </a:rPr>
                        <a:t>awc_l</a:t>
                      </a:r>
                      <a:endParaRPr lang="en-US" sz="1000" b="0" i="0" u="none" strike="noStrike">
                        <a:solidFill>
                          <a:srgbClr val="000000"/>
                        </a:solidFill>
                        <a:effectLst/>
                        <a:latin typeface="Calibri" panose="020F0502020204030204" pitchFamily="34" charset="0"/>
                      </a:endParaRPr>
                    </a:p>
                  </a:txBody>
                  <a:tcPr marL="7279" marR="7279" marT="7279" marB="0" anchor="b"/>
                </a:tc>
                <a:tc>
                  <a:txBody>
                    <a:bodyPr/>
                    <a:lstStyle/>
                    <a:p>
                      <a:pPr algn="l" fontAlgn="b"/>
                      <a:r>
                        <a:rPr lang="en-US" sz="1000" u="none" strike="noStrike">
                          <a:effectLst/>
                        </a:rPr>
                        <a:t>The amount of water that an increment of soil depth, inclusive of fragments, can store that is available to plants for low level</a:t>
                      </a:r>
                      <a:endParaRPr lang="en-US" sz="1000" b="0" i="0" u="none" strike="noStrike">
                        <a:solidFill>
                          <a:srgbClr val="000000"/>
                        </a:solidFill>
                        <a:effectLst/>
                        <a:latin typeface="Calibri" panose="020F0502020204030204" pitchFamily="34" charset="0"/>
                      </a:endParaRPr>
                    </a:p>
                  </a:txBody>
                  <a:tcPr marL="7279" marR="7279" marT="7279" marB="0" anchor="b"/>
                </a:tc>
                <a:tc>
                  <a:txBody>
                    <a:bodyPr/>
                    <a:lstStyle/>
                    <a:p>
                      <a:pPr algn="ctr" fontAlgn="b"/>
                      <a:r>
                        <a:rPr lang="en-US" sz="1000" u="none" strike="noStrike" dirty="0">
                          <a:effectLst/>
                        </a:rPr>
                        <a:t>Float</a:t>
                      </a:r>
                      <a:endParaRPr lang="en-US" sz="1000" b="0" i="0" u="none" strike="noStrike" dirty="0">
                        <a:solidFill>
                          <a:srgbClr val="000000"/>
                        </a:solidFill>
                        <a:effectLst/>
                        <a:latin typeface="Calibri" panose="020F0502020204030204" pitchFamily="34" charset="0"/>
                      </a:endParaRPr>
                    </a:p>
                  </a:txBody>
                  <a:tcPr marL="7279" marR="7279" marT="7279" marB="0" anchor="b"/>
                </a:tc>
                <a:tc>
                  <a:txBody>
                    <a:bodyPr/>
                    <a:lstStyle/>
                    <a:p>
                      <a:pPr algn="ctr" fontAlgn="b"/>
                      <a:r>
                        <a:rPr lang="en-US" sz="1000" u="none" strike="noStrike">
                          <a:effectLst/>
                        </a:rPr>
                        <a:t>%</a:t>
                      </a:r>
                      <a:endParaRPr lang="en-US" sz="1000" b="0" i="0" u="none" strike="noStrike">
                        <a:solidFill>
                          <a:srgbClr val="000000"/>
                        </a:solidFill>
                        <a:effectLst/>
                        <a:latin typeface="Calibri" panose="020F0502020204030204" pitchFamily="34" charset="0"/>
                      </a:endParaRPr>
                    </a:p>
                  </a:txBody>
                  <a:tcPr marL="7279" marR="7279" marT="7279" marB="0" anchor="b"/>
                </a:tc>
                <a:extLst>
                  <a:ext uri="{0D108BD9-81ED-4DB2-BD59-A6C34878D82A}">
                    <a16:rowId xmlns:a16="http://schemas.microsoft.com/office/drawing/2014/main" val="3700226823"/>
                  </a:ext>
                </a:extLst>
              </a:tr>
              <a:tr h="192520">
                <a:tc>
                  <a:txBody>
                    <a:bodyPr/>
                    <a:lstStyle/>
                    <a:p>
                      <a:pPr algn="ctr" fontAlgn="b"/>
                      <a:r>
                        <a:rPr lang="en-US" sz="1000" u="none" strike="noStrike">
                          <a:effectLst/>
                        </a:rPr>
                        <a:t>18</a:t>
                      </a:r>
                      <a:endParaRPr lang="en-US" sz="1000" b="0" i="0" u="none" strike="noStrike">
                        <a:solidFill>
                          <a:srgbClr val="000000"/>
                        </a:solidFill>
                        <a:effectLst/>
                        <a:latin typeface="Calibri" panose="020F0502020204030204" pitchFamily="34" charset="0"/>
                      </a:endParaRPr>
                    </a:p>
                  </a:txBody>
                  <a:tcPr marL="7279" marR="7279" marT="7279" marB="0" anchor="b"/>
                </a:tc>
                <a:tc>
                  <a:txBody>
                    <a:bodyPr/>
                    <a:lstStyle/>
                    <a:p>
                      <a:pPr algn="l" fontAlgn="b"/>
                      <a:r>
                        <a:rPr lang="en-US" sz="1000" u="none" strike="noStrike">
                          <a:effectLst/>
                        </a:rPr>
                        <a:t>awc_r</a:t>
                      </a:r>
                      <a:endParaRPr lang="en-US" sz="1000" b="0" i="0" u="none" strike="noStrike">
                        <a:solidFill>
                          <a:srgbClr val="000000"/>
                        </a:solidFill>
                        <a:effectLst/>
                        <a:latin typeface="Calibri" panose="020F0502020204030204" pitchFamily="34" charset="0"/>
                      </a:endParaRPr>
                    </a:p>
                  </a:txBody>
                  <a:tcPr marL="7279" marR="7279" marT="7279" marB="0" anchor="b"/>
                </a:tc>
                <a:tc>
                  <a:txBody>
                    <a:bodyPr/>
                    <a:lstStyle/>
                    <a:p>
                      <a:pPr algn="l" fontAlgn="b"/>
                      <a:r>
                        <a:rPr lang="en-US" sz="1000" u="none" strike="noStrike" dirty="0">
                          <a:effectLst/>
                        </a:rPr>
                        <a:t>The amount of water that an increment of soil depth, inclusive of fragments, can store that is available to plants for RV level</a:t>
                      </a:r>
                      <a:endParaRPr lang="en-US" sz="1000" b="0" i="0" u="none" strike="noStrike" dirty="0">
                        <a:solidFill>
                          <a:srgbClr val="000000"/>
                        </a:solidFill>
                        <a:effectLst/>
                        <a:latin typeface="Calibri" panose="020F0502020204030204" pitchFamily="34" charset="0"/>
                      </a:endParaRPr>
                    </a:p>
                  </a:txBody>
                  <a:tcPr marL="7279" marR="7279" marT="7279" marB="0" anchor="b"/>
                </a:tc>
                <a:tc>
                  <a:txBody>
                    <a:bodyPr/>
                    <a:lstStyle/>
                    <a:p>
                      <a:pPr algn="ctr" fontAlgn="b"/>
                      <a:r>
                        <a:rPr lang="en-US" sz="1000" u="none" strike="noStrike" dirty="0">
                          <a:effectLst/>
                        </a:rPr>
                        <a:t>Float</a:t>
                      </a:r>
                      <a:endParaRPr lang="en-US" sz="1000" b="0" i="0" u="none" strike="noStrike" dirty="0">
                        <a:solidFill>
                          <a:srgbClr val="000000"/>
                        </a:solidFill>
                        <a:effectLst/>
                        <a:latin typeface="Calibri" panose="020F0502020204030204" pitchFamily="34" charset="0"/>
                      </a:endParaRPr>
                    </a:p>
                  </a:txBody>
                  <a:tcPr marL="7279" marR="7279" marT="7279" marB="0" anchor="b"/>
                </a:tc>
                <a:tc>
                  <a:txBody>
                    <a:bodyPr/>
                    <a:lstStyle/>
                    <a:p>
                      <a:pPr algn="ctr" fontAlgn="b"/>
                      <a:r>
                        <a:rPr lang="en-US" sz="1000" u="none" strike="noStrike">
                          <a:effectLst/>
                        </a:rPr>
                        <a:t>%</a:t>
                      </a:r>
                      <a:endParaRPr lang="en-US" sz="1000" b="0" i="0" u="none" strike="noStrike">
                        <a:solidFill>
                          <a:srgbClr val="000000"/>
                        </a:solidFill>
                        <a:effectLst/>
                        <a:latin typeface="Calibri" panose="020F0502020204030204" pitchFamily="34" charset="0"/>
                      </a:endParaRPr>
                    </a:p>
                  </a:txBody>
                  <a:tcPr marL="7279" marR="7279" marT="7279" marB="0" anchor="b"/>
                </a:tc>
                <a:extLst>
                  <a:ext uri="{0D108BD9-81ED-4DB2-BD59-A6C34878D82A}">
                    <a16:rowId xmlns:a16="http://schemas.microsoft.com/office/drawing/2014/main" val="3185878794"/>
                  </a:ext>
                </a:extLst>
              </a:tr>
              <a:tr h="192520">
                <a:tc>
                  <a:txBody>
                    <a:bodyPr/>
                    <a:lstStyle/>
                    <a:p>
                      <a:pPr algn="ctr" fontAlgn="b"/>
                      <a:r>
                        <a:rPr lang="en-US" sz="1000" u="none" strike="noStrike" dirty="0">
                          <a:effectLst/>
                        </a:rPr>
                        <a:t>19</a:t>
                      </a:r>
                      <a:endParaRPr lang="en-US" sz="1000" b="0" i="0" u="none" strike="noStrike" dirty="0">
                        <a:solidFill>
                          <a:srgbClr val="000000"/>
                        </a:solidFill>
                        <a:effectLst/>
                        <a:latin typeface="Calibri" panose="020F0502020204030204" pitchFamily="34" charset="0"/>
                      </a:endParaRPr>
                    </a:p>
                  </a:txBody>
                  <a:tcPr marL="7279" marR="7279" marT="7279" marB="0" anchor="b"/>
                </a:tc>
                <a:tc>
                  <a:txBody>
                    <a:bodyPr/>
                    <a:lstStyle/>
                    <a:p>
                      <a:pPr algn="l" fontAlgn="b"/>
                      <a:r>
                        <a:rPr lang="en-US" sz="1000" u="none" strike="noStrike">
                          <a:effectLst/>
                        </a:rPr>
                        <a:t>awc_h</a:t>
                      </a:r>
                      <a:endParaRPr lang="en-US" sz="1000" b="0" i="0" u="none" strike="noStrike">
                        <a:solidFill>
                          <a:srgbClr val="000000"/>
                        </a:solidFill>
                        <a:effectLst/>
                        <a:latin typeface="Calibri" panose="020F0502020204030204" pitchFamily="34" charset="0"/>
                      </a:endParaRPr>
                    </a:p>
                  </a:txBody>
                  <a:tcPr marL="7279" marR="7279" marT="7279" marB="0" anchor="b"/>
                </a:tc>
                <a:tc>
                  <a:txBody>
                    <a:bodyPr/>
                    <a:lstStyle/>
                    <a:p>
                      <a:pPr algn="l" fontAlgn="b"/>
                      <a:r>
                        <a:rPr lang="en-US" sz="1000" u="none" strike="noStrike" dirty="0">
                          <a:effectLst/>
                        </a:rPr>
                        <a:t>The amount of water that an increment of soil depth, inclusive of fragments, can store that is available to plants for high level</a:t>
                      </a:r>
                      <a:endParaRPr lang="en-US" sz="1000" b="0" i="0" u="none" strike="noStrike" dirty="0">
                        <a:solidFill>
                          <a:srgbClr val="000000"/>
                        </a:solidFill>
                        <a:effectLst/>
                        <a:latin typeface="Calibri" panose="020F0502020204030204" pitchFamily="34" charset="0"/>
                      </a:endParaRPr>
                    </a:p>
                  </a:txBody>
                  <a:tcPr marL="7279" marR="7279" marT="7279" marB="0" anchor="b"/>
                </a:tc>
                <a:tc>
                  <a:txBody>
                    <a:bodyPr/>
                    <a:lstStyle/>
                    <a:p>
                      <a:pPr algn="ctr" fontAlgn="b"/>
                      <a:r>
                        <a:rPr lang="en-US" sz="1000" u="none" strike="noStrike" dirty="0">
                          <a:effectLst/>
                        </a:rPr>
                        <a:t>Float</a:t>
                      </a:r>
                      <a:endParaRPr lang="en-US" sz="1000" b="0" i="0" u="none" strike="noStrike" dirty="0">
                        <a:solidFill>
                          <a:srgbClr val="000000"/>
                        </a:solidFill>
                        <a:effectLst/>
                        <a:latin typeface="Calibri" panose="020F0502020204030204" pitchFamily="34" charset="0"/>
                      </a:endParaRPr>
                    </a:p>
                  </a:txBody>
                  <a:tcPr marL="7279" marR="7279" marT="7279" marB="0" anchor="b"/>
                </a:tc>
                <a:tc>
                  <a:txBody>
                    <a:bodyPr/>
                    <a:lstStyle/>
                    <a:p>
                      <a:pPr algn="ctr" fontAlgn="b"/>
                      <a:r>
                        <a:rPr lang="en-US" sz="1000" u="none" strike="noStrike">
                          <a:effectLst/>
                        </a:rPr>
                        <a:t>%</a:t>
                      </a:r>
                      <a:endParaRPr lang="en-US" sz="1000" b="0" i="0" u="none" strike="noStrike">
                        <a:solidFill>
                          <a:srgbClr val="000000"/>
                        </a:solidFill>
                        <a:effectLst/>
                        <a:latin typeface="Calibri" panose="020F0502020204030204" pitchFamily="34" charset="0"/>
                      </a:endParaRPr>
                    </a:p>
                  </a:txBody>
                  <a:tcPr marL="7279" marR="7279" marT="7279" marB="0" anchor="b"/>
                </a:tc>
                <a:extLst>
                  <a:ext uri="{0D108BD9-81ED-4DB2-BD59-A6C34878D82A}">
                    <a16:rowId xmlns:a16="http://schemas.microsoft.com/office/drawing/2014/main" val="2523843707"/>
                  </a:ext>
                </a:extLst>
              </a:tr>
              <a:tr h="192520">
                <a:tc>
                  <a:txBody>
                    <a:bodyPr/>
                    <a:lstStyle/>
                    <a:p>
                      <a:pPr algn="ctr" fontAlgn="b"/>
                      <a:r>
                        <a:rPr lang="en-US" sz="1000" u="none" strike="noStrike" dirty="0">
                          <a:effectLst/>
                        </a:rPr>
                        <a:t>20</a:t>
                      </a:r>
                      <a:endParaRPr lang="en-US" sz="1000" b="0" i="0" u="none" strike="noStrike" dirty="0">
                        <a:solidFill>
                          <a:srgbClr val="000000"/>
                        </a:solidFill>
                        <a:effectLst/>
                        <a:latin typeface="Calibri" panose="020F0502020204030204" pitchFamily="34" charset="0"/>
                      </a:endParaRPr>
                    </a:p>
                  </a:txBody>
                  <a:tcPr marL="7279" marR="7279" marT="7279" marB="0" anchor="b"/>
                </a:tc>
                <a:tc>
                  <a:txBody>
                    <a:bodyPr/>
                    <a:lstStyle/>
                    <a:p>
                      <a:pPr algn="l" fontAlgn="b"/>
                      <a:r>
                        <a:rPr lang="en-US" sz="1000" u="none" strike="noStrike">
                          <a:effectLst/>
                        </a:rPr>
                        <a:t>pi_l</a:t>
                      </a:r>
                      <a:endParaRPr lang="en-US" sz="1000" b="0" i="0" u="none" strike="noStrike">
                        <a:solidFill>
                          <a:srgbClr val="000000"/>
                        </a:solidFill>
                        <a:effectLst/>
                        <a:latin typeface="Calibri" panose="020F0502020204030204" pitchFamily="34" charset="0"/>
                      </a:endParaRPr>
                    </a:p>
                  </a:txBody>
                  <a:tcPr marL="7279" marR="7279" marT="7279" marB="0" anchor="b"/>
                </a:tc>
                <a:tc>
                  <a:txBody>
                    <a:bodyPr/>
                    <a:lstStyle/>
                    <a:p>
                      <a:pPr algn="l" fontAlgn="b"/>
                      <a:r>
                        <a:rPr lang="en-US" sz="1000" u="none" strike="noStrike" dirty="0">
                          <a:effectLst/>
                        </a:rPr>
                        <a:t>The numerical difference between the liquid limit and plastic limit for low level</a:t>
                      </a:r>
                      <a:endParaRPr lang="en-US" sz="1000" b="0" i="0" u="none" strike="noStrike" dirty="0">
                        <a:solidFill>
                          <a:srgbClr val="000000"/>
                        </a:solidFill>
                        <a:effectLst/>
                        <a:latin typeface="Calibri" panose="020F0502020204030204" pitchFamily="34" charset="0"/>
                      </a:endParaRPr>
                    </a:p>
                  </a:txBody>
                  <a:tcPr marL="7279" marR="7279" marT="7279" marB="0" anchor="b"/>
                </a:tc>
                <a:tc>
                  <a:txBody>
                    <a:bodyPr/>
                    <a:lstStyle/>
                    <a:p>
                      <a:pPr algn="ctr" fontAlgn="b"/>
                      <a:r>
                        <a:rPr lang="en-US" sz="1000" u="none" strike="noStrike">
                          <a:effectLst/>
                        </a:rPr>
                        <a:t>float</a:t>
                      </a:r>
                      <a:endParaRPr lang="en-US" sz="1000" b="0" i="0" u="none" strike="noStrike">
                        <a:solidFill>
                          <a:srgbClr val="000000"/>
                        </a:solidFill>
                        <a:effectLst/>
                        <a:latin typeface="Calibri" panose="020F0502020204030204" pitchFamily="34" charset="0"/>
                      </a:endParaRPr>
                    </a:p>
                  </a:txBody>
                  <a:tcPr marL="7279" marR="7279" marT="7279" marB="0" anchor="b"/>
                </a:tc>
                <a:tc>
                  <a:txBody>
                    <a:bodyPr/>
                    <a:lstStyle/>
                    <a:p>
                      <a:pPr algn="ctr" fontAlgn="b"/>
                      <a:r>
                        <a:rPr lang="en-US" sz="1000" u="none" strike="noStrike" dirty="0">
                          <a:effectLst/>
                        </a:rPr>
                        <a:t>%</a:t>
                      </a:r>
                      <a:endParaRPr lang="en-US" sz="1000" b="0" i="0" u="none" strike="noStrike" dirty="0">
                        <a:solidFill>
                          <a:srgbClr val="000000"/>
                        </a:solidFill>
                        <a:effectLst/>
                        <a:latin typeface="Calibri" panose="020F0502020204030204" pitchFamily="34" charset="0"/>
                      </a:endParaRPr>
                    </a:p>
                  </a:txBody>
                  <a:tcPr marL="7279" marR="7279" marT="7279" marB="0" anchor="b"/>
                </a:tc>
                <a:extLst>
                  <a:ext uri="{0D108BD9-81ED-4DB2-BD59-A6C34878D82A}">
                    <a16:rowId xmlns:a16="http://schemas.microsoft.com/office/drawing/2014/main" val="1871765356"/>
                  </a:ext>
                </a:extLst>
              </a:tr>
              <a:tr h="192520">
                <a:tc>
                  <a:txBody>
                    <a:bodyPr/>
                    <a:lstStyle/>
                    <a:p>
                      <a:pPr algn="ctr" fontAlgn="b"/>
                      <a:r>
                        <a:rPr lang="en-US" sz="1000" u="none" strike="noStrike" dirty="0">
                          <a:effectLst/>
                        </a:rPr>
                        <a:t>21</a:t>
                      </a:r>
                      <a:endParaRPr lang="en-US" sz="1000" b="0" i="0" u="none" strike="noStrike" dirty="0">
                        <a:solidFill>
                          <a:srgbClr val="000000"/>
                        </a:solidFill>
                        <a:effectLst/>
                        <a:latin typeface="Calibri" panose="020F0502020204030204" pitchFamily="34" charset="0"/>
                      </a:endParaRPr>
                    </a:p>
                  </a:txBody>
                  <a:tcPr marL="7279" marR="7279" marT="7279" marB="0" anchor="b"/>
                </a:tc>
                <a:tc>
                  <a:txBody>
                    <a:bodyPr/>
                    <a:lstStyle/>
                    <a:p>
                      <a:pPr algn="l" fontAlgn="b"/>
                      <a:r>
                        <a:rPr lang="en-US" sz="1000" u="none" strike="noStrike">
                          <a:effectLst/>
                        </a:rPr>
                        <a:t>pi_r</a:t>
                      </a:r>
                      <a:endParaRPr lang="en-US" sz="1000" b="0" i="0" u="none" strike="noStrike">
                        <a:solidFill>
                          <a:srgbClr val="000000"/>
                        </a:solidFill>
                        <a:effectLst/>
                        <a:latin typeface="Calibri" panose="020F0502020204030204" pitchFamily="34" charset="0"/>
                      </a:endParaRPr>
                    </a:p>
                  </a:txBody>
                  <a:tcPr marL="7279" marR="7279" marT="7279" marB="0" anchor="b"/>
                </a:tc>
                <a:tc>
                  <a:txBody>
                    <a:bodyPr/>
                    <a:lstStyle/>
                    <a:p>
                      <a:pPr algn="l" fontAlgn="b"/>
                      <a:r>
                        <a:rPr lang="en-US" sz="1000" u="none" strike="noStrike" dirty="0">
                          <a:effectLst/>
                        </a:rPr>
                        <a:t>The numerical difference between the liquid limit and plastic limit for RV level</a:t>
                      </a:r>
                      <a:endParaRPr lang="en-US" sz="1000" b="0" i="0" u="none" strike="noStrike" dirty="0">
                        <a:solidFill>
                          <a:srgbClr val="000000"/>
                        </a:solidFill>
                        <a:effectLst/>
                        <a:latin typeface="Calibri" panose="020F0502020204030204" pitchFamily="34" charset="0"/>
                      </a:endParaRPr>
                    </a:p>
                  </a:txBody>
                  <a:tcPr marL="7279" marR="7279" marT="7279" marB="0" anchor="b"/>
                </a:tc>
                <a:tc>
                  <a:txBody>
                    <a:bodyPr/>
                    <a:lstStyle/>
                    <a:p>
                      <a:pPr algn="ctr" fontAlgn="b"/>
                      <a:r>
                        <a:rPr lang="en-US" sz="1000" u="none" strike="noStrike">
                          <a:effectLst/>
                        </a:rPr>
                        <a:t>float</a:t>
                      </a:r>
                      <a:endParaRPr lang="en-US" sz="1000" b="0" i="0" u="none" strike="noStrike">
                        <a:solidFill>
                          <a:srgbClr val="000000"/>
                        </a:solidFill>
                        <a:effectLst/>
                        <a:latin typeface="Calibri" panose="020F0502020204030204" pitchFamily="34" charset="0"/>
                      </a:endParaRPr>
                    </a:p>
                  </a:txBody>
                  <a:tcPr marL="7279" marR="7279" marT="7279" marB="0" anchor="b"/>
                </a:tc>
                <a:tc>
                  <a:txBody>
                    <a:bodyPr/>
                    <a:lstStyle/>
                    <a:p>
                      <a:pPr algn="ctr" fontAlgn="b"/>
                      <a:r>
                        <a:rPr lang="en-US" sz="1000" u="none" strike="noStrike" dirty="0">
                          <a:effectLst/>
                        </a:rPr>
                        <a:t>%</a:t>
                      </a:r>
                      <a:endParaRPr lang="en-US" sz="1000" b="0" i="0" u="none" strike="noStrike" dirty="0">
                        <a:solidFill>
                          <a:srgbClr val="000000"/>
                        </a:solidFill>
                        <a:effectLst/>
                        <a:latin typeface="Calibri" panose="020F0502020204030204" pitchFamily="34" charset="0"/>
                      </a:endParaRPr>
                    </a:p>
                  </a:txBody>
                  <a:tcPr marL="7279" marR="7279" marT="7279" marB="0" anchor="b"/>
                </a:tc>
                <a:extLst>
                  <a:ext uri="{0D108BD9-81ED-4DB2-BD59-A6C34878D82A}">
                    <a16:rowId xmlns:a16="http://schemas.microsoft.com/office/drawing/2014/main" val="3926071160"/>
                  </a:ext>
                </a:extLst>
              </a:tr>
              <a:tr h="192520">
                <a:tc>
                  <a:txBody>
                    <a:bodyPr/>
                    <a:lstStyle/>
                    <a:p>
                      <a:pPr algn="ctr" fontAlgn="b"/>
                      <a:r>
                        <a:rPr lang="en-US" sz="1000" u="none" strike="noStrike" dirty="0">
                          <a:effectLst/>
                        </a:rPr>
                        <a:t>22</a:t>
                      </a:r>
                      <a:endParaRPr lang="en-US" sz="1000" b="0" i="0" u="none" strike="noStrike" dirty="0">
                        <a:solidFill>
                          <a:srgbClr val="000000"/>
                        </a:solidFill>
                        <a:effectLst/>
                        <a:latin typeface="Calibri" panose="020F0502020204030204" pitchFamily="34" charset="0"/>
                      </a:endParaRPr>
                    </a:p>
                  </a:txBody>
                  <a:tcPr marL="7279" marR="7279" marT="7279" marB="0" anchor="b"/>
                </a:tc>
                <a:tc>
                  <a:txBody>
                    <a:bodyPr/>
                    <a:lstStyle/>
                    <a:p>
                      <a:pPr algn="l" fontAlgn="b"/>
                      <a:r>
                        <a:rPr lang="en-US" sz="1000" u="none" strike="noStrike">
                          <a:effectLst/>
                        </a:rPr>
                        <a:t>pi_h</a:t>
                      </a:r>
                      <a:endParaRPr lang="en-US" sz="1000" b="0" i="0" u="none" strike="noStrike">
                        <a:solidFill>
                          <a:srgbClr val="000000"/>
                        </a:solidFill>
                        <a:effectLst/>
                        <a:latin typeface="Calibri" panose="020F0502020204030204" pitchFamily="34" charset="0"/>
                      </a:endParaRPr>
                    </a:p>
                  </a:txBody>
                  <a:tcPr marL="7279" marR="7279" marT="7279" marB="0" anchor="b"/>
                </a:tc>
                <a:tc>
                  <a:txBody>
                    <a:bodyPr/>
                    <a:lstStyle/>
                    <a:p>
                      <a:pPr algn="l" fontAlgn="b"/>
                      <a:r>
                        <a:rPr lang="en-US" sz="1000" u="none" strike="noStrike">
                          <a:effectLst/>
                        </a:rPr>
                        <a:t>The numerical difference between the liquid limit and plastic limit for high level</a:t>
                      </a:r>
                      <a:endParaRPr lang="en-US" sz="1000" b="0" i="0" u="none" strike="noStrike">
                        <a:solidFill>
                          <a:srgbClr val="000000"/>
                        </a:solidFill>
                        <a:effectLst/>
                        <a:latin typeface="Calibri" panose="020F0502020204030204" pitchFamily="34" charset="0"/>
                      </a:endParaRPr>
                    </a:p>
                  </a:txBody>
                  <a:tcPr marL="7279" marR="7279" marT="7279" marB="0" anchor="b"/>
                </a:tc>
                <a:tc>
                  <a:txBody>
                    <a:bodyPr/>
                    <a:lstStyle/>
                    <a:p>
                      <a:pPr algn="ctr" fontAlgn="b"/>
                      <a:r>
                        <a:rPr lang="en-US" sz="1000" u="none" strike="noStrike">
                          <a:effectLst/>
                        </a:rPr>
                        <a:t>float</a:t>
                      </a:r>
                      <a:endParaRPr lang="en-US" sz="1000" b="0" i="0" u="none" strike="noStrike">
                        <a:solidFill>
                          <a:srgbClr val="000000"/>
                        </a:solidFill>
                        <a:effectLst/>
                        <a:latin typeface="Calibri" panose="020F0502020204030204" pitchFamily="34" charset="0"/>
                      </a:endParaRPr>
                    </a:p>
                  </a:txBody>
                  <a:tcPr marL="7279" marR="7279" marT="7279" marB="0" anchor="b"/>
                </a:tc>
                <a:tc>
                  <a:txBody>
                    <a:bodyPr/>
                    <a:lstStyle/>
                    <a:p>
                      <a:pPr algn="ctr" fontAlgn="b"/>
                      <a:r>
                        <a:rPr lang="en-US" sz="1000" u="none" strike="noStrike" dirty="0">
                          <a:effectLst/>
                        </a:rPr>
                        <a:t>%</a:t>
                      </a:r>
                      <a:endParaRPr lang="en-US" sz="1000" b="0" i="0" u="none" strike="noStrike" dirty="0">
                        <a:solidFill>
                          <a:srgbClr val="000000"/>
                        </a:solidFill>
                        <a:effectLst/>
                        <a:latin typeface="Calibri" panose="020F0502020204030204" pitchFamily="34" charset="0"/>
                      </a:endParaRPr>
                    </a:p>
                  </a:txBody>
                  <a:tcPr marL="7279" marR="7279" marT="7279" marB="0" anchor="b"/>
                </a:tc>
                <a:extLst>
                  <a:ext uri="{0D108BD9-81ED-4DB2-BD59-A6C34878D82A}">
                    <a16:rowId xmlns:a16="http://schemas.microsoft.com/office/drawing/2014/main" val="3899516737"/>
                  </a:ext>
                </a:extLst>
              </a:tr>
              <a:tr h="192520">
                <a:tc>
                  <a:txBody>
                    <a:bodyPr/>
                    <a:lstStyle/>
                    <a:p>
                      <a:pPr algn="ctr" fontAlgn="b"/>
                      <a:r>
                        <a:rPr lang="en-US" sz="1000" u="none" strike="noStrike" dirty="0">
                          <a:effectLst/>
                        </a:rPr>
                        <a:t>23</a:t>
                      </a:r>
                      <a:endParaRPr lang="en-US" sz="1000" b="0" i="0" u="none" strike="noStrike" dirty="0">
                        <a:solidFill>
                          <a:srgbClr val="000000"/>
                        </a:solidFill>
                        <a:effectLst/>
                        <a:latin typeface="Calibri" panose="020F0502020204030204" pitchFamily="34" charset="0"/>
                      </a:endParaRPr>
                    </a:p>
                  </a:txBody>
                  <a:tcPr marL="7279" marR="7279" marT="7279" marB="0" anchor="b"/>
                </a:tc>
                <a:tc>
                  <a:txBody>
                    <a:bodyPr/>
                    <a:lstStyle/>
                    <a:p>
                      <a:pPr algn="l" fontAlgn="b"/>
                      <a:r>
                        <a:rPr lang="en-US" sz="1000" u="none" strike="noStrike">
                          <a:effectLst/>
                        </a:rPr>
                        <a:t>ph_l</a:t>
                      </a:r>
                      <a:endParaRPr lang="en-US" sz="1000" b="0" i="0" u="none" strike="noStrike">
                        <a:solidFill>
                          <a:srgbClr val="000000"/>
                        </a:solidFill>
                        <a:effectLst/>
                        <a:latin typeface="Calibri" panose="020F0502020204030204" pitchFamily="34" charset="0"/>
                      </a:endParaRPr>
                    </a:p>
                  </a:txBody>
                  <a:tcPr marL="7279" marR="7279" marT="7279" marB="0" anchor="b"/>
                </a:tc>
                <a:tc>
                  <a:txBody>
                    <a:bodyPr/>
                    <a:lstStyle/>
                    <a:p>
                      <a:pPr algn="l" fontAlgn="b"/>
                      <a:r>
                        <a:rPr lang="en-US" sz="1000" u="none" strike="noStrike">
                          <a:effectLst/>
                        </a:rPr>
                        <a:t>The negative logarithm to the base 10, of the hydrogen ion activity in the soil in low level</a:t>
                      </a:r>
                      <a:endParaRPr lang="en-US" sz="1000" b="0" i="0" u="none" strike="noStrike">
                        <a:solidFill>
                          <a:srgbClr val="000000"/>
                        </a:solidFill>
                        <a:effectLst/>
                        <a:latin typeface="Calibri" panose="020F0502020204030204" pitchFamily="34" charset="0"/>
                      </a:endParaRPr>
                    </a:p>
                  </a:txBody>
                  <a:tcPr marL="7279" marR="7279" marT="7279" marB="0" anchor="b"/>
                </a:tc>
                <a:tc>
                  <a:txBody>
                    <a:bodyPr/>
                    <a:lstStyle/>
                    <a:p>
                      <a:pPr algn="ctr" fontAlgn="b"/>
                      <a:r>
                        <a:rPr lang="en-US" sz="1000" u="none" strike="noStrike">
                          <a:effectLst/>
                        </a:rPr>
                        <a:t>Logarithmic unit</a:t>
                      </a:r>
                      <a:endParaRPr lang="en-US" sz="1000" b="0" i="0" u="none" strike="noStrike">
                        <a:solidFill>
                          <a:srgbClr val="000000"/>
                        </a:solidFill>
                        <a:effectLst/>
                        <a:latin typeface="Calibri" panose="020F0502020204030204" pitchFamily="34" charset="0"/>
                      </a:endParaRPr>
                    </a:p>
                  </a:txBody>
                  <a:tcPr marL="7279" marR="7279" marT="7279" marB="0" anchor="b"/>
                </a:tc>
                <a:tc>
                  <a:txBody>
                    <a:bodyPr/>
                    <a:lstStyle/>
                    <a:p>
                      <a:pPr algn="ctr" fontAlgn="b"/>
                      <a:endParaRPr lang="en-US" sz="1000" b="0" i="0" u="none" strike="noStrike" dirty="0">
                        <a:solidFill>
                          <a:srgbClr val="000000"/>
                        </a:solidFill>
                        <a:effectLst/>
                        <a:latin typeface="Calibri" panose="020F0502020204030204" pitchFamily="34" charset="0"/>
                      </a:endParaRPr>
                    </a:p>
                  </a:txBody>
                  <a:tcPr marL="7279" marR="7279" marT="7279" marB="0" anchor="b"/>
                </a:tc>
                <a:extLst>
                  <a:ext uri="{0D108BD9-81ED-4DB2-BD59-A6C34878D82A}">
                    <a16:rowId xmlns:a16="http://schemas.microsoft.com/office/drawing/2014/main" val="1798355530"/>
                  </a:ext>
                </a:extLst>
              </a:tr>
              <a:tr h="192520">
                <a:tc>
                  <a:txBody>
                    <a:bodyPr/>
                    <a:lstStyle/>
                    <a:p>
                      <a:pPr algn="ctr" fontAlgn="b"/>
                      <a:r>
                        <a:rPr lang="en-US" sz="1000" u="none" strike="noStrike" dirty="0">
                          <a:effectLst/>
                        </a:rPr>
                        <a:t>24</a:t>
                      </a:r>
                      <a:endParaRPr lang="en-US" sz="1000" b="0" i="0" u="none" strike="noStrike" dirty="0">
                        <a:solidFill>
                          <a:srgbClr val="000000"/>
                        </a:solidFill>
                        <a:effectLst/>
                        <a:latin typeface="Calibri" panose="020F0502020204030204" pitchFamily="34" charset="0"/>
                      </a:endParaRPr>
                    </a:p>
                  </a:txBody>
                  <a:tcPr marL="7279" marR="7279" marT="7279" marB="0" anchor="b"/>
                </a:tc>
                <a:tc>
                  <a:txBody>
                    <a:bodyPr/>
                    <a:lstStyle/>
                    <a:p>
                      <a:pPr algn="l" fontAlgn="b"/>
                      <a:r>
                        <a:rPr lang="en-US" sz="1000" u="none" strike="noStrike">
                          <a:effectLst/>
                        </a:rPr>
                        <a:t>ph_r</a:t>
                      </a:r>
                      <a:endParaRPr lang="en-US" sz="1000" b="0" i="0" u="none" strike="noStrike">
                        <a:solidFill>
                          <a:srgbClr val="000000"/>
                        </a:solidFill>
                        <a:effectLst/>
                        <a:latin typeface="Calibri" panose="020F0502020204030204" pitchFamily="34" charset="0"/>
                      </a:endParaRPr>
                    </a:p>
                  </a:txBody>
                  <a:tcPr marL="7279" marR="7279" marT="7279" marB="0" anchor="b"/>
                </a:tc>
                <a:tc>
                  <a:txBody>
                    <a:bodyPr/>
                    <a:lstStyle/>
                    <a:p>
                      <a:pPr algn="l" fontAlgn="b"/>
                      <a:r>
                        <a:rPr lang="en-US" sz="1000" u="none" strike="noStrike">
                          <a:effectLst/>
                        </a:rPr>
                        <a:t>The negative logarithm to the base 10, of the hydrogen ion activity in the soil in RV level</a:t>
                      </a:r>
                      <a:endParaRPr lang="en-US" sz="1000" b="0" i="0" u="none" strike="noStrike">
                        <a:solidFill>
                          <a:srgbClr val="000000"/>
                        </a:solidFill>
                        <a:effectLst/>
                        <a:latin typeface="Calibri" panose="020F0502020204030204" pitchFamily="34" charset="0"/>
                      </a:endParaRPr>
                    </a:p>
                  </a:txBody>
                  <a:tcPr marL="7279" marR="7279" marT="7279" marB="0" anchor="b"/>
                </a:tc>
                <a:tc>
                  <a:txBody>
                    <a:bodyPr/>
                    <a:lstStyle/>
                    <a:p>
                      <a:pPr algn="ctr" fontAlgn="b"/>
                      <a:r>
                        <a:rPr lang="en-US" sz="1000" u="none" strike="noStrike">
                          <a:effectLst/>
                        </a:rPr>
                        <a:t>Logarithmic unit</a:t>
                      </a:r>
                      <a:endParaRPr lang="en-US" sz="1000" b="0" i="0" u="none" strike="noStrike">
                        <a:solidFill>
                          <a:srgbClr val="000000"/>
                        </a:solidFill>
                        <a:effectLst/>
                        <a:latin typeface="Calibri" panose="020F0502020204030204" pitchFamily="34" charset="0"/>
                      </a:endParaRPr>
                    </a:p>
                  </a:txBody>
                  <a:tcPr marL="7279" marR="7279" marT="7279" marB="0" anchor="b"/>
                </a:tc>
                <a:tc>
                  <a:txBody>
                    <a:bodyPr/>
                    <a:lstStyle/>
                    <a:p>
                      <a:pPr algn="ctr" fontAlgn="b"/>
                      <a:endParaRPr lang="en-US" sz="1000" b="0" i="0" u="none" strike="noStrike" dirty="0">
                        <a:solidFill>
                          <a:srgbClr val="000000"/>
                        </a:solidFill>
                        <a:effectLst/>
                        <a:latin typeface="Calibri" panose="020F0502020204030204" pitchFamily="34" charset="0"/>
                      </a:endParaRPr>
                    </a:p>
                  </a:txBody>
                  <a:tcPr marL="7279" marR="7279" marT="7279" marB="0" anchor="b"/>
                </a:tc>
                <a:extLst>
                  <a:ext uri="{0D108BD9-81ED-4DB2-BD59-A6C34878D82A}">
                    <a16:rowId xmlns:a16="http://schemas.microsoft.com/office/drawing/2014/main" val="1773112687"/>
                  </a:ext>
                </a:extLst>
              </a:tr>
              <a:tr h="192520">
                <a:tc>
                  <a:txBody>
                    <a:bodyPr/>
                    <a:lstStyle/>
                    <a:p>
                      <a:pPr algn="ctr" fontAlgn="b"/>
                      <a:r>
                        <a:rPr lang="en-US" sz="1000" u="none" strike="noStrike" dirty="0">
                          <a:effectLst/>
                        </a:rPr>
                        <a:t>25</a:t>
                      </a:r>
                      <a:endParaRPr lang="en-US" sz="1000" b="0" i="0" u="none" strike="noStrike" dirty="0">
                        <a:solidFill>
                          <a:srgbClr val="000000"/>
                        </a:solidFill>
                        <a:effectLst/>
                        <a:latin typeface="Calibri" panose="020F0502020204030204" pitchFamily="34" charset="0"/>
                      </a:endParaRPr>
                    </a:p>
                  </a:txBody>
                  <a:tcPr marL="7279" marR="7279" marT="7279" marB="0" anchor="b"/>
                </a:tc>
                <a:tc>
                  <a:txBody>
                    <a:bodyPr/>
                    <a:lstStyle/>
                    <a:p>
                      <a:pPr algn="l" fontAlgn="b"/>
                      <a:r>
                        <a:rPr lang="en-US" sz="1000" u="none" strike="noStrike">
                          <a:effectLst/>
                        </a:rPr>
                        <a:t>ph_h</a:t>
                      </a:r>
                      <a:endParaRPr lang="en-US" sz="1000" b="0" i="0" u="none" strike="noStrike">
                        <a:solidFill>
                          <a:srgbClr val="000000"/>
                        </a:solidFill>
                        <a:effectLst/>
                        <a:latin typeface="Calibri" panose="020F0502020204030204" pitchFamily="34" charset="0"/>
                      </a:endParaRPr>
                    </a:p>
                  </a:txBody>
                  <a:tcPr marL="7279" marR="7279" marT="7279" marB="0" anchor="b"/>
                </a:tc>
                <a:tc>
                  <a:txBody>
                    <a:bodyPr/>
                    <a:lstStyle/>
                    <a:p>
                      <a:pPr algn="l" fontAlgn="b"/>
                      <a:r>
                        <a:rPr lang="en-US" sz="1000" u="none" strike="noStrike">
                          <a:effectLst/>
                        </a:rPr>
                        <a:t>The negative logarithm to the base 10, of the hydrogen ion activity in the soil in high level</a:t>
                      </a:r>
                      <a:endParaRPr lang="en-US" sz="1000" b="0" i="0" u="none" strike="noStrike">
                        <a:solidFill>
                          <a:srgbClr val="000000"/>
                        </a:solidFill>
                        <a:effectLst/>
                        <a:latin typeface="Calibri" panose="020F0502020204030204" pitchFamily="34" charset="0"/>
                      </a:endParaRPr>
                    </a:p>
                  </a:txBody>
                  <a:tcPr marL="7279" marR="7279" marT="7279" marB="0" anchor="b"/>
                </a:tc>
                <a:tc>
                  <a:txBody>
                    <a:bodyPr/>
                    <a:lstStyle/>
                    <a:p>
                      <a:pPr algn="ctr" fontAlgn="b"/>
                      <a:r>
                        <a:rPr lang="en-US" sz="1000" u="none" strike="noStrike">
                          <a:effectLst/>
                        </a:rPr>
                        <a:t>Logarithmic unit</a:t>
                      </a:r>
                      <a:endParaRPr lang="en-US" sz="1000" b="0" i="0" u="none" strike="noStrike">
                        <a:solidFill>
                          <a:srgbClr val="000000"/>
                        </a:solidFill>
                        <a:effectLst/>
                        <a:latin typeface="Calibri" panose="020F0502020204030204" pitchFamily="34" charset="0"/>
                      </a:endParaRPr>
                    </a:p>
                  </a:txBody>
                  <a:tcPr marL="7279" marR="7279" marT="7279" marB="0" anchor="b"/>
                </a:tc>
                <a:tc>
                  <a:txBody>
                    <a:bodyPr/>
                    <a:lstStyle/>
                    <a:p>
                      <a:pPr algn="ctr" fontAlgn="b"/>
                      <a:endParaRPr lang="en-US" sz="1000" b="0" i="0" u="none" strike="noStrike" dirty="0">
                        <a:solidFill>
                          <a:srgbClr val="000000"/>
                        </a:solidFill>
                        <a:effectLst/>
                        <a:latin typeface="Calibri" panose="020F0502020204030204" pitchFamily="34" charset="0"/>
                      </a:endParaRPr>
                    </a:p>
                  </a:txBody>
                  <a:tcPr marL="7279" marR="7279" marT="7279" marB="0" anchor="b"/>
                </a:tc>
                <a:extLst>
                  <a:ext uri="{0D108BD9-81ED-4DB2-BD59-A6C34878D82A}">
                    <a16:rowId xmlns:a16="http://schemas.microsoft.com/office/drawing/2014/main" val="1130509292"/>
                  </a:ext>
                </a:extLst>
              </a:tr>
            </a:tbl>
          </a:graphicData>
        </a:graphic>
      </p:graphicFrame>
    </p:spTree>
    <p:extLst>
      <p:ext uri="{BB962C8B-B14F-4D97-AF65-F5344CB8AC3E}">
        <p14:creationId xmlns:p14="http://schemas.microsoft.com/office/powerpoint/2010/main" val="718611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3207BF-AE10-B622-0AEB-DD745A88D6BE}"/>
              </a:ext>
            </a:extLst>
          </p:cNvPr>
          <p:cNvSpPr>
            <a:spLocks noGrp="1"/>
          </p:cNvSpPr>
          <p:nvPr>
            <p:ph type="title"/>
          </p:nvPr>
        </p:nvSpPr>
        <p:spPr>
          <a:xfrm>
            <a:off x="630936" y="639520"/>
            <a:ext cx="3429000" cy="1719072"/>
          </a:xfrm>
        </p:spPr>
        <p:txBody>
          <a:bodyPr anchor="b">
            <a:normAutofit/>
          </a:bodyPr>
          <a:lstStyle/>
          <a:p>
            <a:r>
              <a:rPr lang="en-US" sz="4800" b="1" dirty="0"/>
              <a:t>Variables Selection</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AC679E9A-5A3B-548B-1846-78273437BC24}"/>
              </a:ext>
            </a:extLst>
          </p:cNvPr>
          <p:cNvSpPr>
            <a:spLocks noGrp="1"/>
          </p:cNvSpPr>
          <p:nvPr>
            <p:ph idx="1"/>
          </p:nvPr>
        </p:nvSpPr>
        <p:spPr>
          <a:xfrm>
            <a:off x="630936" y="2807208"/>
            <a:ext cx="4242722" cy="3410712"/>
          </a:xfrm>
        </p:spPr>
        <p:txBody>
          <a:bodyPr anchor="t">
            <a:normAutofit/>
          </a:bodyPr>
          <a:lstStyle/>
          <a:p>
            <a:pPr marL="0" indent="0" algn="ctr">
              <a:buNone/>
            </a:pPr>
            <a:r>
              <a:rPr lang="en-US" sz="1900" b="1" dirty="0">
                <a:latin typeface="+mj-lt"/>
              </a:rPr>
              <a:t>Selection Criteria for X Variables</a:t>
            </a:r>
          </a:p>
          <a:p>
            <a:pPr marL="0" indent="0" algn="l">
              <a:buNone/>
            </a:pPr>
            <a:r>
              <a:rPr lang="en-US" sz="1900" u="sng" dirty="0"/>
              <a:t>Correlation between Variables </a:t>
            </a:r>
          </a:p>
          <a:p>
            <a:pPr marL="404813" lvl="1" indent="-285750"/>
            <a:r>
              <a:rPr lang="en-US" sz="1600" dirty="0"/>
              <a:t>Kendall density function:- calculates Kendall rank correlation coefficient (-1,1), 0 indicates no correlation. </a:t>
            </a:r>
          </a:p>
          <a:p>
            <a:pPr marL="342900" indent="-342900" algn="l">
              <a:buNone/>
            </a:pPr>
            <a:r>
              <a:rPr lang="en-US" sz="1900" u="sng" dirty="0"/>
              <a:t>Feature Importance</a:t>
            </a:r>
          </a:p>
          <a:p>
            <a:pPr marL="404813" lvl="1" indent="-285750"/>
            <a:r>
              <a:rPr lang="en-US" sz="1600" dirty="0"/>
              <a:t>Using Decision Tree</a:t>
            </a:r>
          </a:p>
          <a:p>
            <a:pPr marL="404813" lvl="1" indent="-285750"/>
            <a:r>
              <a:rPr lang="en-US" sz="1600" dirty="0"/>
              <a:t>Using Random Forest</a:t>
            </a:r>
          </a:p>
          <a:p>
            <a:pPr marL="0" indent="0" algn="l">
              <a:buNone/>
            </a:pPr>
            <a:r>
              <a:rPr lang="en-US" sz="1900" b="1" u="sng" dirty="0">
                <a:latin typeface="+mj-lt"/>
              </a:rPr>
              <a:t>Y Variable </a:t>
            </a:r>
          </a:p>
          <a:p>
            <a:r>
              <a:rPr lang="en-US" sz="1600" dirty="0"/>
              <a:t>Pollutant (Fluoride Concentration exceedance Indicator)</a:t>
            </a:r>
          </a:p>
          <a:p>
            <a:pPr marL="457200" lvl="1" indent="0">
              <a:buNone/>
            </a:pPr>
            <a:endParaRPr lang="en-US" sz="1900" dirty="0"/>
          </a:p>
        </p:txBody>
      </p:sp>
      <p:pic>
        <p:nvPicPr>
          <p:cNvPr id="4" name="Content Placeholder 3" descr="Chart&#10;&#10;Description automatically generated">
            <a:extLst>
              <a:ext uri="{FF2B5EF4-FFF2-40B4-BE49-F238E27FC236}">
                <a16:creationId xmlns:a16="http://schemas.microsoft.com/office/drawing/2014/main" id="{B6A89267-65F5-199F-FBA8-DC8EF34265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5806" y="431998"/>
            <a:ext cx="6753808" cy="5994004"/>
          </a:xfrm>
          <a:prstGeom prst="rect">
            <a:avLst/>
          </a:prstGeom>
        </p:spPr>
      </p:pic>
    </p:spTree>
    <p:extLst>
      <p:ext uri="{BB962C8B-B14F-4D97-AF65-F5344CB8AC3E}">
        <p14:creationId xmlns:p14="http://schemas.microsoft.com/office/powerpoint/2010/main" val="556799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Rounded Corners 23">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9" name="Picture 8">
            <a:extLst>
              <a:ext uri="{FF2B5EF4-FFF2-40B4-BE49-F238E27FC236}">
                <a16:creationId xmlns:a16="http://schemas.microsoft.com/office/drawing/2014/main" id="{B6920740-23F1-AC2B-5B7F-35D89E42FEFF}"/>
              </a:ext>
            </a:extLst>
          </p:cNvPr>
          <p:cNvPicPr>
            <a:picLocks noChangeAspect="1"/>
          </p:cNvPicPr>
          <p:nvPr/>
        </p:nvPicPr>
        <p:blipFill>
          <a:blip r:embed="rId2"/>
          <a:stretch>
            <a:fillRect/>
          </a:stretch>
        </p:blipFill>
        <p:spPr>
          <a:xfrm>
            <a:off x="384175" y="2284413"/>
            <a:ext cx="5629275" cy="3803650"/>
          </a:xfrm>
          <a:prstGeom prst="rect">
            <a:avLst/>
          </a:prstGeom>
        </p:spPr>
      </p:pic>
      <p:pic>
        <p:nvPicPr>
          <p:cNvPr id="11" name="Picture 10">
            <a:extLst>
              <a:ext uri="{FF2B5EF4-FFF2-40B4-BE49-F238E27FC236}">
                <a16:creationId xmlns:a16="http://schemas.microsoft.com/office/drawing/2014/main" id="{CED4ECCC-614A-3A2C-B773-464B4A31BA5C}"/>
              </a:ext>
            </a:extLst>
          </p:cNvPr>
          <p:cNvPicPr>
            <a:picLocks noChangeAspect="1"/>
          </p:cNvPicPr>
          <p:nvPr/>
        </p:nvPicPr>
        <p:blipFill>
          <a:blip r:embed="rId3"/>
          <a:stretch>
            <a:fillRect/>
          </a:stretch>
        </p:blipFill>
        <p:spPr>
          <a:xfrm>
            <a:off x="6091238" y="2284413"/>
            <a:ext cx="5713413" cy="3803650"/>
          </a:xfrm>
          <a:prstGeom prst="rect">
            <a:avLst/>
          </a:prstGeom>
        </p:spPr>
      </p:pic>
      <p:sp>
        <p:nvSpPr>
          <p:cNvPr id="2" name="Title 1">
            <a:extLst>
              <a:ext uri="{FF2B5EF4-FFF2-40B4-BE49-F238E27FC236}">
                <a16:creationId xmlns:a16="http://schemas.microsoft.com/office/drawing/2014/main" id="{F5C349F4-7B7D-9746-184B-65522972FF0B}"/>
              </a:ext>
            </a:extLst>
          </p:cNvPr>
          <p:cNvSpPr>
            <a:spLocks noGrp="1"/>
          </p:cNvSpPr>
          <p:nvPr>
            <p:ph type="ctrTitle"/>
          </p:nvPr>
        </p:nvSpPr>
        <p:spPr>
          <a:xfrm>
            <a:off x="2103121" y="310343"/>
            <a:ext cx="7985759" cy="868823"/>
          </a:xfrm>
        </p:spPr>
        <p:txBody>
          <a:bodyPr anchor="ctr">
            <a:normAutofit/>
          </a:bodyPr>
          <a:lstStyle/>
          <a:p>
            <a:r>
              <a:rPr lang="en-US" sz="3700"/>
              <a:t>Feature selection based on importance</a:t>
            </a:r>
          </a:p>
        </p:txBody>
      </p:sp>
      <p:sp>
        <p:nvSpPr>
          <p:cNvPr id="3" name="Subtitle 2">
            <a:extLst>
              <a:ext uri="{FF2B5EF4-FFF2-40B4-BE49-F238E27FC236}">
                <a16:creationId xmlns:a16="http://schemas.microsoft.com/office/drawing/2014/main" id="{AE0443F3-7D27-4724-037B-D4BD3ABD991E}"/>
              </a:ext>
            </a:extLst>
          </p:cNvPr>
          <p:cNvSpPr>
            <a:spLocks noGrp="1"/>
          </p:cNvSpPr>
          <p:nvPr>
            <p:ph type="subTitle" idx="1"/>
          </p:nvPr>
        </p:nvSpPr>
        <p:spPr>
          <a:xfrm>
            <a:off x="2615738" y="1263807"/>
            <a:ext cx="6960524" cy="598516"/>
          </a:xfrm>
        </p:spPr>
        <p:txBody>
          <a:bodyPr anchor="ctr">
            <a:normAutofit/>
          </a:bodyPr>
          <a:lstStyle/>
          <a:p>
            <a:r>
              <a:rPr lang="en-US" sz="2000">
                <a:solidFill>
                  <a:schemeClr val="bg1"/>
                </a:solidFill>
              </a:rPr>
              <a:t>Random Forest (left) and CART method (right)</a:t>
            </a:r>
          </a:p>
        </p:txBody>
      </p:sp>
    </p:spTree>
    <p:extLst>
      <p:ext uri="{BB962C8B-B14F-4D97-AF65-F5344CB8AC3E}">
        <p14:creationId xmlns:p14="http://schemas.microsoft.com/office/powerpoint/2010/main" val="2754259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69479EA-1AC2-4862-7930-3735DC39178B}"/>
              </a:ext>
            </a:extLst>
          </p:cNvPr>
          <p:cNvSpPr>
            <a:spLocks noGrp="1"/>
          </p:cNvSpPr>
          <p:nvPr>
            <p:ph type="title"/>
          </p:nvPr>
        </p:nvSpPr>
        <p:spPr>
          <a:xfrm>
            <a:off x="1137034" y="609597"/>
            <a:ext cx="9873866" cy="1330841"/>
          </a:xfrm>
        </p:spPr>
        <p:txBody>
          <a:bodyPr>
            <a:normAutofit/>
          </a:bodyPr>
          <a:lstStyle/>
          <a:p>
            <a:pPr algn="ctr"/>
            <a:r>
              <a:rPr lang="en-US" dirty="0"/>
              <a:t>Variables and Logistic Regression </a:t>
            </a:r>
            <a:br>
              <a:rPr lang="en-US" dirty="0"/>
            </a:br>
            <a:r>
              <a:rPr lang="en-US" sz="2000" dirty="0">
                <a:latin typeface="+mn-lt"/>
              </a:rPr>
              <a:t>(model 1)</a:t>
            </a:r>
          </a:p>
        </p:txBody>
      </p:sp>
      <p:sp>
        <p:nvSpPr>
          <p:cNvPr id="29" name="Content Placeholder 28">
            <a:extLst>
              <a:ext uri="{FF2B5EF4-FFF2-40B4-BE49-F238E27FC236}">
                <a16:creationId xmlns:a16="http://schemas.microsoft.com/office/drawing/2014/main" id="{81FCD671-ADFB-E3ED-B00F-4A3EB8BB5FEC}"/>
              </a:ext>
            </a:extLst>
          </p:cNvPr>
          <p:cNvSpPr>
            <a:spLocks noGrp="1"/>
          </p:cNvSpPr>
          <p:nvPr>
            <p:ph idx="1"/>
          </p:nvPr>
        </p:nvSpPr>
        <p:spPr>
          <a:xfrm>
            <a:off x="5833244" y="2050978"/>
            <a:ext cx="5387206" cy="2635322"/>
          </a:xfrm>
        </p:spPr>
        <p:txBody>
          <a:bodyPr>
            <a:normAutofit lnSpcReduction="10000"/>
          </a:bodyPr>
          <a:lstStyle/>
          <a:p>
            <a:pPr marL="0" indent="0">
              <a:buNone/>
            </a:pPr>
            <a:r>
              <a:rPr lang="en-US" sz="2000" dirty="0"/>
              <a:t>Logistic Regression</a:t>
            </a:r>
          </a:p>
          <a:p>
            <a:r>
              <a:rPr lang="en-US" sz="2000" dirty="0"/>
              <a:t>classifies the data into a binary dataset (0,1)</a:t>
            </a:r>
          </a:p>
          <a:p>
            <a:r>
              <a:rPr lang="en-US" sz="2000" dirty="0"/>
              <a:t>Training and testing dataset (70:30)</a:t>
            </a:r>
          </a:p>
          <a:p>
            <a:r>
              <a:rPr lang="en-US" sz="2000" dirty="0"/>
              <a:t>Model fit using logistic regression</a:t>
            </a:r>
          </a:p>
          <a:p>
            <a:r>
              <a:rPr lang="en-US" sz="2000" dirty="0"/>
              <a:t>Hyperparameter: - </a:t>
            </a:r>
          </a:p>
          <a:p>
            <a:pPr lvl="1"/>
            <a:r>
              <a:rPr lang="en-US" sz="1600" dirty="0"/>
              <a:t>C = 10**9</a:t>
            </a:r>
          </a:p>
          <a:p>
            <a:pPr lvl="1"/>
            <a:r>
              <a:rPr lang="en-US" sz="1600" dirty="0"/>
              <a:t>where c is regularization strength. for high C value, model fits the training dataset as closely as possible.</a:t>
            </a:r>
          </a:p>
          <a:p>
            <a:endParaRPr lang="en-US" sz="2000" dirty="0"/>
          </a:p>
        </p:txBody>
      </p:sp>
      <p:sp>
        <p:nvSpPr>
          <p:cNvPr id="36" name="Freeform: Shape 35">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27" name="Content Placeholder 3">
            <a:extLst>
              <a:ext uri="{FF2B5EF4-FFF2-40B4-BE49-F238E27FC236}">
                <a16:creationId xmlns:a16="http://schemas.microsoft.com/office/drawing/2014/main" id="{07533750-0A41-6B46-98FC-62EFC40A37B4}"/>
              </a:ext>
            </a:extLst>
          </p:cNvPr>
          <p:cNvGraphicFramePr>
            <a:graphicFrameLocks/>
          </p:cNvGraphicFramePr>
          <p:nvPr>
            <p:extLst>
              <p:ext uri="{D42A27DB-BD31-4B8C-83A1-F6EECF244321}">
                <p14:modId xmlns:p14="http://schemas.microsoft.com/office/powerpoint/2010/main" val="4002673759"/>
              </p:ext>
            </p:extLst>
          </p:nvPr>
        </p:nvGraphicFramePr>
        <p:xfrm>
          <a:off x="882897" y="2184914"/>
          <a:ext cx="4423057" cy="3755916"/>
        </p:xfrm>
        <a:graphic>
          <a:graphicData uri="http://schemas.openxmlformats.org/drawingml/2006/table">
            <a:tbl>
              <a:tblPr firstRow="1" bandRow="1">
                <a:tableStyleId>{5C22544A-7EE6-4342-B048-85BDC9FD1C3A}</a:tableStyleId>
              </a:tblPr>
              <a:tblGrid>
                <a:gridCol w="4423057">
                  <a:extLst>
                    <a:ext uri="{9D8B030D-6E8A-4147-A177-3AD203B41FA5}">
                      <a16:colId xmlns:a16="http://schemas.microsoft.com/office/drawing/2014/main" val="37628351"/>
                    </a:ext>
                  </a:extLst>
                </a:gridCol>
              </a:tblGrid>
              <a:tr h="417324">
                <a:tc>
                  <a:txBody>
                    <a:bodyPr/>
                    <a:lstStyle/>
                    <a:p>
                      <a:pPr algn="ctr" fontAlgn="b"/>
                      <a:r>
                        <a:rPr lang="en-US" sz="2400" u="none" strike="noStrike" dirty="0">
                          <a:effectLst/>
                        </a:rPr>
                        <a:t>Variables for Model 1</a:t>
                      </a:r>
                      <a:endParaRPr lang="en-US" sz="2400" b="1" i="0" u="none" strike="noStrike" dirty="0">
                        <a:solidFill>
                          <a:srgbClr val="000000"/>
                        </a:solidFill>
                        <a:effectLst/>
                        <a:latin typeface="Calibri" panose="020F0502020204030204" pitchFamily="34" charset="0"/>
                      </a:endParaRPr>
                    </a:p>
                  </a:txBody>
                  <a:tcPr marL="21293" marR="21293" marT="21293" marB="0" anchor="b"/>
                </a:tc>
                <a:extLst>
                  <a:ext uri="{0D108BD9-81ED-4DB2-BD59-A6C34878D82A}">
                    <a16:rowId xmlns:a16="http://schemas.microsoft.com/office/drawing/2014/main" val="2848071366"/>
                  </a:ext>
                </a:extLst>
              </a:tr>
              <a:tr h="417324">
                <a:tc>
                  <a:txBody>
                    <a:bodyPr/>
                    <a:lstStyle/>
                    <a:p>
                      <a:pPr algn="ctr" fontAlgn="b"/>
                      <a:r>
                        <a:rPr lang="en-US" sz="2400" u="none" strike="noStrike">
                          <a:effectLst/>
                        </a:rPr>
                        <a:t>Well Depth</a:t>
                      </a:r>
                      <a:endParaRPr lang="en-US" sz="2400" b="0" i="0" u="none" strike="noStrike">
                        <a:solidFill>
                          <a:srgbClr val="000000"/>
                        </a:solidFill>
                        <a:effectLst/>
                        <a:latin typeface="Calibri" panose="020F0502020204030204" pitchFamily="34" charset="0"/>
                      </a:endParaRPr>
                    </a:p>
                  </a:txBody>
                  <a:tcPr marL="21293" marR="21293" marT="21293" marB="0" anchor="b"/>
                </a:tc>
                <a:extLst>
                  <a:ext uri="{0D108BD9-81ED-4DB2-BD59-A6C34878D82A}">
                    <a16:rowId xmlns:a16="http://schemas.microsoft.com/office/drawing/2014/main" val="1463090705"/>
                  </a:ext>
                </a:extLst>
              </a:tr>
              <a:tr h="417324">
                <a:tc>
                  <a:txBody>
                    <a:bodyPr/>
                    <a:lstStyle/>
                    <a:p>
                      <a:pPr algn="ctr" fontAlgn="b"/>
                      <a:r>
                        <a:rPr lang="en-US" sz="2400" u="none" strike="noStrike" dirty="0">
                          <a:effectLst/>
                        </a:rPr>
                        <a:t>Rainfall</a:t>
                      </a:r>
                      <a:endParaRPr lang="en-US" sz="2400" b="0" i="0" u="none" strike="noStrike" dirty="0">
                        <a:solidFill>
                          <a:srgbClr val="000000"/>
                        </a:solidFill>
                        <a:effectLst/>
                        <a:latin typeface="Calibri" panose="020F0502020204030204" pitchFamily="34" charset="0"/>
                      </a:endParaRPr>
                    </a:p>
                  </a:txBody>
                  <a:tcPr marL="21293" marR="21293" marT="21293" marB="0" anchor="b"/>
                </a:tc>
                <a:extLst>
                  <a:ext uri="{0D108BD9-81ED-4DB2-BD59-A6C34878D82A}">
                    <a16:rowId xmlns:a16="http://schemas.microsoft.com/office/drawing/2014/main" val="3787549471"/>
                  </a:ext>
                </a:extLst>
              </a:tr>
              <a:tr h="417324">
                <a:tc>
                  <a:txBody>
                    <a:bodyPr/>
                    <a:lstStyle/>
                    <a:p>
                      <a:pPr algn="ctr" fontAlgn="b"/>
                      <a:r>
                        <a:rPr lang="en-US" sz="2400" u="none" strike="noStrike">
                          <a:effectLst/>
                        </a:rPr>
                        <a:t>Elevation</a:t>
                      </a:r>
                      <a:endParaRPr lang="en-US" sz="2400" b="0" i="0" u="none" strike="noStrike">
                        <a:solidFill>
                          <a:srgbClr val="000000"/>
                        </a:solidFill>
                        <a:effectLst/>
                        <a:latin typeface="Calibri" panose="020F0502020204030204" pitchFamily="34" charset="0"/>
                      </a:endParaRPr>
                    </a:p>
                  </a:txBody>
                  <a:tcPr marL="21293" marR="21293" marT="21293" marB="0" anchor="b"/>
                </a:tc>
                <a:extLst>
                  <a:ext uri="{0D108BD9-81ED-4DB2-BD59-A6C34878D82A}">
                    <a16:rowId xmlns:a16="http://schemas.microsoft.com/office/drawing/2014/main" val="1685699747"/>
                  </a:ext>
                </a:extLst>
              </a:tr>
              <a:tr h="417324">
                <a:tc>
                  <a:txBody>
                    <a:bodyPr/>
                    <a:lstStyle/>
                    <a:p>
                      <a:pPr algn="ctr" fontAlgn="b"/>
                      <a:r>
                        <a:rPr lang="en-US" sz="2400" u="none" strike="noStrike">
                          <a:effectLst/>
                        </a:rPr>
                        <a:t>awc_low</a:t>
                      </a:r>
                      <a:endParaRPr lang="en-US" sz="2400" b="0" i="0" u="none" strike="noStrike">
                        <a:solidFill>
                          <a:srgbClr val="000000"/>
                        </a:solidFill>
                        <a:effectLst/>
                        <a:latin typeface="Calibri" panose="020F0502020204030204" pitchFamily="34" charset="0"/>
                      </a:endParaRPr>
                    </a:p>
                  </a:txBody>
                  <a:tcPr marL="21293" marR="21293" marT="21293" marB="0" anchor="b"/>
                </a:tc>
                <a:extLst>
                  <a:ext uri="{0D108BD9-81ED-4DB2-BD59-A6C34878D82A}">
                    <a16:rowId xmlns:a16="http://schemas.microsoft.com/office/drawing/2014/main" val="2249604315"/>
                  </a:ext>
                </a:extLst>
              </a:tr>
              <a:tr h="417324">
                <a:tc>
                  <a:txBody>
                    <a:bodyPr/>
                    <a:lstStyle/>
                    <a:p>
                      <a:pPr algn="ctr" fontAlgn="b"/>
                      <a:r>
                        <a:rPr lang="en-US" sz="2400" u="none" strike="noStrike">
                          <a:effectLst/>
                        </a:rPr>
                        <a:t>Temperature (minimum)</a:t>
                      </a:r>
                      <a:endParaRPr lang="en-US" sz="2400" b="0" i="0" u="none" strike="noStrike">
                        <a:solidFill>
                          <a:srgbClr val="000000"/>
                        </a:solidFill>
                        <a:effectLst/>
                        <a:latin typeface="Calibri" panose="020F0502020204030204" pitchFamily="34" charset="0"/>
                      </a:endParaRPr>
                    </a:p>
                  </a:txBody>
                  <a:tcPr marL="21293" marR="21293" marT="21293" marB="0" anchor="b"/>
                </a:tc>
                <a:extLst>
                  <a:ext uri="{0D108BD9-81ED-4DB2-BD59-A6C34878D82A}">
                    <a16:rowId xmlns:a16="http://schemas.microsoft.com/office/drawing/2014/main" val="2584233484"/>
                  </a:ext>
                </a:extLst>
              </a:tr>
              <a:tr h="417324">
                <a:tc>
                  <a:txBody>
                    <a:bodyPr/>
                    <a:lstStyle/>
                    <a:p>
                      <a:pPr algn="ctr" fontAlgn="b"/>
                      <a:r>
                        <a:rPr lang="en-US" sz="2400" u="none" strike="noStrike" err="1">
                          <a:effectLst/>
                        </a:rPr>
                        <a:t>pi_representative</a:t>
                      </a:r>
                      <a:endParaRPr lang="en-US" sz="2400" b="0" i="0" u="none" strike="noStrike">
                        <a:solidFill>
                          <a:srgbClr val="000000"/>
                        </a:solidFill>
                        <a:effectLst/>
                        <a:latin typeface="Calibri" panose="020F0502020204030204" pitchFamily="34" charset="0"/>
                      </a:endParaRPr>
                    </a:p>
                  </a:txBody>
                  <a:tcPr marL="21293" marR="21293" marT="21293" marB="0" anchor="b"/>
                </a:tc>
                <a:extLst>
                  <a:ext uri="{0D108BD9-81ED-4DB2-BD59-A6C34878D82A}">
                    <a16:rowId xmlns:a16="http://schemas.microsoft.com/office/drawing/2014/main" val="301517326"/>
                  </a:ext>
                </a:extLst>
              </a:tr>
              <a:tr h="417324">
                <a:tc>
                  <a:txBody>
                    <a:bodyPr/>
                    <a:lstStyle/>
                    <a:p>
                      <a:pPr algn="ctr" fontAlgn="b"/>
                      <a:r>
                        <a:rPr lang="en-US" sz="2400" u="none" strike="noStrike">
                          <a:effectLst/>
                        </a:rPr>
                        <a:t>ph_representative</a:t>
                      </a:r>
                      <a:endParaRPr lang="en-US" sz="2400" b="0" i="0" u="none" strike="noStrike">
                        <a:solidFill>
                          <a:srgbClr val="000000"/>
                        </a:solidFill>
                        <a:effectLst/>
                        <a:latin typeface="Calibri" panose="020F0502020204030204" pitchFamily="34" charset="0"/>
                      </a:endParaRPr>
                    </a:p>
                  </a:txBody>
                  <a:tcPr marL="21293" marR="21293" marT="21293" marB="0" anchor="b"/>
                </a:tc>
                <a:extLst>
                  <a:ext uri="{0D108BD9-81ED-4DB2-BD59-A6C34878D82A}">
                    <a16:rowId xmlns:a16="http://schemas.microsoft.com/office/drawing/2014/main" val="2748448856"/>
                  </a:ext>
                </a:extLst>
              </a:tr>
              <a:tr h="417324">
                <a:tc>
                  <a:txBody>
                    <a:bodyPr/>
                    <a:lstStyle/>
                    <a:p>
                      <a:pPr algn="ctr" fontAlgn="b"/>
                      <a:r>
                        <a:rPr lang="en-US" sz="2400" u="none" strike="noStrike" dirty="0" err="1">
                          <a:effectLst/>
                        </a:rPr>
                        <a:t>Claytotal_representative</a:t>
                      </a:r>
                      <a:endParaRPr lang="en-US" sz="2400" b="0" i="0" u="none" strike="noStrike" dirty="0">
                        <a:solidFill>
                          <a:srgbClr val="000000"/>
                        </a:solidFill>
                        <a:effectLst/>
                        <a:latin typeface="Calibri" panose="020F0502020204030204" pitchFamily="34" charset="0"/>
                      </a:endParaRPr>
                    </a:p>
                  </a:txBody>
                  <a:tcPr marL="21293" marR="21293" marT="21293" marB="0" anchor="b"/>
                </a:tc>
                <a:extLst>
                  <a:ext uri="{0D108BD9-81ED-4DB2-BD59-A6C34878D82A}">
                    <a16:rowId xmlns:a16="http://schemas.microsoft.com/office/drawing/2014/main" val="575186935"/>
                  </a:ext>
                </a:extLst>
              </a:tr>
            </a:tbl>
          </a:graphicData>
        </a:graphic>
      </p:graphicFrame>
      <p:sp>
        <p:nvSpPr>
          <p:cNvPr id="6" name="TextBox 5">
            <a:extLst>
              <a:ext uri="{FF2B5EF4-FFF2-40B4-BE49-F238E27FC236}">
                <a16:creationId xmlns:a16="http://schemas.microsoft.com/office/drawing/2014/main" id="{737FFB08-5A68-E907-03C1-5FD84281D092}"/>
              </a:ext>
            </a:extLst>
          </p:cNvPr>
          <p:cNvSpPr txBox="1"/>
          <p:nvPr/>
        </p:nvSpPr>
        <p:spPr>
          <a:xfrm>
            <a:off x="5833244" y="5406509"/>
            <a:ext cx="6096000" cy="369332"/>
          </a:xfrm>
          <a:prstGeom prst="rect">
            <a:avLst/>
          </a:prstGeom>
          <a:noFill/>
        </p:spPr>
        <p:txBody>
          <a:bodyPr wrap="square">
            <a:spAutoFit/>
          </a:bodyPr>
          <a:lstStyle/>
          <a:p>
            <a:r>
              <a:rPr lang="en-US" dirty="0">
                <a:solidFill>
                  <a:srgbClr val="0070C0"/>
                </a:solidFill>
              </a:rPr>
              <a:t>from </a:t>
            </a:r>
            <a:r>
              <a:rPr lang="en-US" dirty="0" err="1">
                <a:solidFill>
                  <a:srgbClr val="0070C0"/>
                </a:solidFill>
              </a:rPr>
              <a:t>sklearn.linear_model</a:t>
            </a:r>
            <a:r>
              <a:rPr lang="en-US" dirty="0">
                <a:solidFill>
                  <a:srgbClr val="0070C0"/>
                </a:solidFill>
              </a:rPr>
              <a:t> import </a:t>
            </a:r>
            <a:r>
              <a:rPr lang="en-US" dirty="0" err="1">
                <a:solidFill>
                  <a:srgbClr val="0070C0"/>
                </a:solidFill>
              </a:rPr>
              <a:t>LogisticRegression</a:t>
            </a:r>
            <a:endParaRPr lang="en-US" dirty="0">
              <a:solidFill>
                <a:srgbClr val="0070C0"/>
              </a:solidFill>
            </a:endParaRPr>
          </a:p>
        </p:txBody>
      </p:sp>
    </p:spTree>
    <p:extLst>
      <p:ext uri="{BB962C8B-B14F-4D97-AF65-F5344CB8AC3E}">
        <p14:creationId xmlns:p14="http://schemas.microsoft.com/office/powerpoint/2010/main" val="19839087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1190</TotalTime>
  <Words>1775</Words>
  <Application>Microsoft Office PowerPoint</Application>
  <PresentationFormat>Widescreen</PresentationFormat>
  <Paragraphs>352</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Google Sans</vt:lpstr>
      <vt:lpstr>Söhne</vt:lpstr>
      <vt:lpstr>Wingdings</vt:lpstr>
      <vt:lpstr>Office Theme</vt:lpstr>
      <vt:lpstr>Vulnerability Map for Ogallala Aquifer</vt:lpstr>
      <vt:lpstr>Introduction</vt:lpstr>
      <vt:lpstr>Sources of Fluoride</vt:lpstr>
      <vt:lpstr>Data Compilation and Filtering</vt:lpstr>
      <vt:lpstr>Soil Parameters Extraction</vt:lpstr>
      <vt:lpstr>Data Description</vt:lpstr>
      <vt:lpstr>Variables Selection</vt:lpstr>
      <vt:lpstr>Feature selection based on importance</vt:lpstr>
      <vt:lpstr>Variables and Logistic Regression  (model 1)</vt:lpstr>
      <vt:lpstr>Model 1 Logistic Regression Training Data</vt:lpstr>
      <vt:lpstr>Model 1 Logistic Regression Testing Data</vt:lpstr>
      <vt:lpstr>Naïve Bayes Classification (NBC)</vt:lpstr>
      <vt:lpstr>Model 1 Naïve Bayes  Training Data</vt:lpstr>
      <vt:lpstr>Model 1 Naïve Bayes  Testing Data</vt:lpstr>
      <vt:lpstr>Model 2: Logistic Regression</vt:lpstr>
      <vt:lpstr>Results: Model 2 LR</vt:lpstr>
      <vt:lpstr>Model 3 : Feature selection</vt:lpstr>
      <vt:lpstr>X Variables</vt:lpstr>
      <vt:lpstr>Model 3 Logistic Regression Training Data</vt:lpstr>
      <vt:lpstr>Model 3 Logistic Regression Testing Data</vt:lpstr>
      <vt:lpstr>Model 3 Naïve Bayes  Training Data</vt:lpstr>
      <vt:lpstr>Model 3 Naïve Bayes  Testing Data</vt:lpstr>
      <vt:lpstr>K-Nearest Neighbor (KNN) </vt:lpstr>
      <vt:lpstr>Fitting KNN Models</vt:lpstr>
      <vt:lpstr>Prediction across entire domain of Ogallala Aquifer </vt:lpstr>
      <vt:lpstr>Integrating LR Model and Naïve Bayes Model</vt:lpstr>
      <vt:lpstr>Vulnerability Map</vt:lpstr>
      <vt:lpstr>Conclusion</vt:lpstr>
      <vt:lpstr>References: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 Susceptibility of Ogallala aquifer to Contamination (Fluoride) from surficial sources.</dc:title>
  <dc:creator>Kushum K C</dc:creator>
  <cp:lastModifiedBy>Kushum K C</cp:lastModifiedBy>
  <cp:revision>91</cp:revision>
  <dcterms:created xsi:type="dcterms:W3CDTF">2023-03-09T05:30:26Z</dcterms:created>
  <dcterms:modified xsi:type="dcterms:W3CDTF">2023-03-11T05:20:06Z</dcterms:modified>
</cp:coreProperties>
</file>