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74" r:id="rId6"/>
    <p:sldId id="260" r:id="rId7"/>
    <p:sldId id="261" r:id="rId8"/>
    <p:sldId id="277" r:id="rId9"/>
    <p:sldId id="275" r:id="rId10"/>
    <p:sldId id="276" r:id="rId11"/>
    <p:sldId id="273" r:id="rId12"/>
    <p:sldId id="278" r:id="rId13"/>
    <p:sldId id="269" r:id="rId14"/>
    <p:sldId id="271" r:id="rId15"/>
    <p:sldId id="272" r:id="rId16"/>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B4FD46-B904-4441-86BB-911ED11FE45C}">
  <a:tblStyle styleId="{2CB4FD46-B904-4441-86BB-911ED11FE45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840" y="78"/>
      </p:cViewPr>
      <p:guideLst>
        <p:guide orient="horz" pos="344"/>
        <p:guide pos="11124"/>
        <p:guide orient="horz" pos="6344"/>
        <p:guide pos="6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pexels.com/photo/blue-background-thank-you-188799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02" name="Google Shape;102;p13"/>
          <p:cNvSpPr txBox="1"/>
          <p:nvPr/>
        </p:nvSpPr>
        <p:spPr>
          <a:xfrm>
            <a:off x="5263972" y="6048788"/>
            <a:ext cx="8044578" cy="30469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in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the requirement for the Award for the degree of </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Bachelor of Technology</a:t>
            </a:r>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in</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Computer Science and Engineering</a:t>
            </a:r>
            <a:endParaRPr dirty="0"/>
          </a:p>
        </p:txBody>
      </p:sp>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WEATHER WEB APP</a:t>
              </a:r>
              <a:endParaRPr sz="18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2" name="Google Shape;92;p13" descr="Icon&#10;&#10;Description automatically generated with medium confidence"/>
          <p:cNvPicPr preferRelativeResize="0"/>
          <p:nvPr/>
        </p:nvPicPr>
        <p:blipFill rotWithShape="1">
          <a:blip r:embed="rId3">
            <a:alphaModFix/>
          </a:blip>
          <a:srcRect/>
          <a:stretch/>
        </p:blipFill>
        <p:spPr>
          <a:xfrm>
            <a:off x="16439356" y="611280"/>
            <a:ext cx="1863359" cy="209387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93" name="Google Shape;93;p13"/>
          <p:cNvSpPr txBox="1"/>
          <p:nvPr/>
        </p:nvSpPr>
        <p:spPr>
          <a:xfrm>
            <a:off x="208756" y="698500"/>
            <a:ext cx="1127760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2F5496"/>
                </a:solidFill>
                <a:latin typeface="Times New Roman"/>
                <a:cs typeface="Times New Roman"/>
                <a:sym typeface="Times New Roman"/>
              </a:rPr>
              <a:t>Maharana Pratap Engineering College</a:t>
            </a:r>
            <a:endParaRPr b="1"/>
          </a:p>
        </p:txBody>
      </p:sp>
      <p:grpSp>
        <p:nvGrpSpPr>
          <p:cNvPr id="94" name="Google Shape;94;p13"/>
          <p:cNvGrpSpPr/>
          <p:nvPr/>
        </p:nvGrpSpPr>
        <p:grpSpPr>
          <a:xfrm>
            <a:off x="-19844" y="4221839"/>
            <a:ext cx="4781415" cy="667637"/>
            <a:chOff x="601553" y="8642693"/>
            <a:chExt cx="4319018" cy="354319"/>
          </a:xfrm>
        </p:grpSpPr>
        <p:sp>
          <p:nvSpPr>
            <p:cNvPr id="95" name="Google Shape;95;p13"/>
            <p:cNvSpPr/>
            <p:nvPr/>
          </p:nvSpPr>
          <p:spPr>
            <a:xfrm>
              <a:off x="601553" y="8642693"/>
              <a:ext cx="3926178"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Times New Roman" panose="02020603050405020304" pitchFamily="18" charset="0"/>
                  <a:ea typeface="Calibri"/>
                  <a:cs typeface="Times New Roman" panose="02020603050405020304" pitchFamily="18" charset="0"/>
                  <a:sym typeface="Calibri"/>
                </a:rPr>
                <a:t>	Presented by</a:t>
              </a:r>
              <a:endParaRPr sz="18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3"/>
            <p:cNvSpPr/>
            <p:nvPr/>
          </p:nvSpPr>
          <p:spPr>
            <a:xfrm>
              <a:off x="4205828"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3819891" y="4245780"/>
            <a:ext cx="5210266" cy="667640"/>
            <a:chOff x="-1895970" y="8642693"/>
            <a:chExt cx="5819334" cy="354320"/>
          </a:xfrm>
        </p:grpSpPr>
        <p:sp>
          <p:nvSpPr>
            <p:cNvPr id="98" name="Google Shape;98;p13"/>
            <p:cNvSpPr/>
            <p:nvPr/>
          </p:nvSpPr>
          <p:spPr>
            <a:xfrm>
              <a:off x="-1663272" y="8642694"/>
              <a:ext cx="5586636"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Times New Roman" panose="02020603050405020304" pitchFamily="18" charset="0"/>
                  <a:ea typeface="Calibri"/>
                  <a:cs typeface="Times New Roman" panose="02020603050405020304" pitchFamily="18" charset="0"/>
                  <a:sym typeface="Calibri"/>
                </a:rPr>
                <a:t>	Under Supervision</a:t>
              </a:r>
              <a:endParaRPr sz="18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3"/>
            <p:cNvSpPr/>
            <p:nvPr/>
          </p:nvSpPr>
          <p:spPr>
            <a:xfrm>
              <a:off x="-1895970"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208756" y="5188392"/>
            <a:ext cx="4419600"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Times New Roman" panose="02020603050405020304" pitchFamily="18" charset="0"/>
                <a:cs typeface="Times New Roman" panose="02020603050405020304" pitchFamily="18" charset="0"/>
                <a:sym typeface="Calibri"/>
              </a:rPr>
              <a:t>Vishal Kumar Kushwaha</a:t>
            </a:r>
            <a:endParaRPr lang="en-US" sz="2800" dirty="0">
              <a:solidFill>
                <a:schemeClr val="dk1"/>
              </a:solidFill>
              <a:latin typeface="Times New Roman" panose="02020603050405020304" pitchFamily="18" charset="0"/>
              <a:cs typeface="Times New Roman" panose="02020603050405020304" pitchFamily="18" charset="0"/>
              <a:sym typeface="Calibri"/>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cs typeface="Times New Roman" panose="02020603050405020304" pitchFamily="18" charset="0"/>
                <a:sym typeface="Calibri"/>
              </a:rPr>
              <a:t>Roll No. </a:t>
            </a:r>
            <a:r>
              <a:rPr lang="en-IN" sz="2800" dirty="0">
                <a:solidFill>
                  <a:schemeClr val="dk1"/>
                </a:solidFill>
                <a:latin typeface="Times New Roman" panose="02020603050405020304" pitchFamily="18" charset="0"/>
                <a:cs typeface="Times New Roman" panose="02020603050405020304" pitchFamily="18" charset="0"/>
                <a:sym typeface="Calibri"/>
              </a:rPr>
              <a:t>2100460100119</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1" name="Google Shape;101;p13"/>
          <p:cNvSpPr txBox="1"/>
          <p:nvPr/>
        </p:nvSpPr>
        <p:spPr>
          <a:xfrm>
            <a:off x="15247247" y="5481096"/>
            <a:ext cx="317330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panose="02020603050405020304" pitchFamily="18" charset="0"/>
                <a:cs typeface="Times New Roman" panose="02020603050405020304" pitchFamily="18" charset="0"/>
                <a:sym typeface="Calibri"/>
              </a:rPr>
              <a:t>Dr. Vijay Singh</a:t>
            </a:r>
            <a:endParaRPr dirty="0">
              <a:latin typeface="Times New Roman" panose="02020603050405020304" pitchFamily="18" charset="0"/>
              <a:cs typeface="Times New Roman" panose="02020603050405020304" pitchFamily="18" charset="0"/>
            </a:endParaRPr>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486923" y="9928984"/>
            <a:ext cx="224242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110" name="Google Shape;110;p13"/>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Department of Computer science and Engineering</a:t>
            </a:r>
            <a:endParaRPr/>
          </a:p>
        </p:txBody>
      </p:sp>
      <p:pic>
        <p:nvPicPr>
          <p:cNvPr id="26" name="Picture 25" descr="925718938s.png"/>
          <p:cNvPicPr>
            <a:picLocks noGrp="1" noChangeAspect="1"/>
          </p:cNvPicPr>
          <p:nvPr isPhoto="1"/>
        </p:nvPicPr>
        <p:blipFill>
          <a:blip r:embed="rId4">
            <a:lum/>
          </a:blip>
          <a:stretch>
            <a:fillRect/>
          </a:stretch>
        </p:blipFill>
        <p:spPr>
          <a:xfrm>
            <a:off x="16442172" y="624469"/>
            <a:ext cx="1857364" cy="2040755"/>
          </a:xfrm>
          <a:prstGeom prst="rect">
            <a:avLst/>
          </a:prstGeom>
          <a:noFill/>
          <a:ln>
            <a:noFill/>
          </a:ln>
        </p:spPr>
      </p:pic>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grpSp>
        <p:nvGrpSpPr>
          <p:cNvPr id="7" name="Google Shape;221;p20"/>
          <p:cNvGrpSpPr/>
          <p:nvPr/>
        </p:nvGrpSpPr>
        <p:grpSpPr>
          <a:xfrm>
            <a:off x="-2" y="9568581"/>
            <a:ext cx="19010314" cy="1112119"/>
            <a:chOff x="-2" y="9568581"/>
            <a:chExt cx="19010314" cy="1112119"/>
          </a:xfrm>
        </p:grpSpPr>
        <p:grpSp>
          <p:nvGrpSpPr>
            <p:cNvPr id="8" name="Google Shape;222;p20"/>
            <p:cNvGrpSpPr/>
            <p:nvPr/>
          </p:nvGrpSpPr>
          <p:grpSpPr>
            <a:xfrm>
              <a:off x="-2" y="9568581"/>
              <a:ext cx="19010314" cy="1112119"/>
              <a:chOff x="-324645" y="2222500"/>
              <a:chExt cx="22261686" cy="1302327"/>
            </a:xfrm>
          </p:grpSpPr>
          <p:sp>
            <p:nvSpPr>
              <p:cNvPr id="10"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3"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14" name="Google Shape;228;p20"/>
          <p:cNvSpPr txBox="1"/>
          <p:nvPr/>
        </p:nvSpPr>
        <p:spPr>
          <a:xfrm>
            <a:off x="17870434" y="9777386"/>
            <a:ext cx="894557" cy="782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10</a:t>
            </a:fld>
            <a:endParaRPr sz="187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213D0707-93C9-D136-2E54-C5ABAC5EE516}"/>
              </a:ext>
            </a:extLst>
          </p:cNvPr>
          <p:cNvPicPr>
            <a:picLocks noChangeAspect="1"/>
          </p:cNvPicPr>
          <p:nvPr/>
        </p:nvPicPr>
        <p:blipFill>
          <a:blip r:embed="rId2"/>
          <a:srcRect/>
          <a:stretch/>
        </p:blipFill>
        <p:spPr>
          <a:xfrm>
            <a:off x="2207942" y="1474309"/>
            <a:ext cx="14400192" cy="6471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dirty="0"/>
          </a:p>
        </p:txBody>
      </p:sp>
      <p:grpSp>
        <p:nvGrpSpPr>
          <p:cNvPr id="8" name="Google Shape;221;p20"/>
          <p:cNvGrpSpPr/>
          <p:nvPr/>
        </p:nvGrpSpPr>
        <p:grpSpPr>
          <a:xfrm>
            <a:off x="-2" y="9568581"/>
            <a:ext cx="19010314" cy="1112119"/>
            <a:chOff x="-2" y="9568581"/>
            <a:chExt cx="19010314" cy="1112119"/>
          </a:xfrm>
        </p:grpSpPr>
        <p:grpSp>
          <p:nvGrpSpPr>
            <p:cNvPr id="9" name="Google Shape;222;p20"/>
            <p:cNvGrpSpPr/>
            <p:nvPr/>
          </p:nvGrpSpPr>
          <p:grpSpPr>
            <a:xfrm>
              <a:off x="-2" y="9568581"/>
              <a:ext cx="19010314" cy="1112119"/>
              <a:chOff x="-324645" y="2222500"/>
              <a:chExt cx="22261686" cy="1302327"/>
            </a:xfrm>
          </p:grpSpPr>
          <p:sp>
            <p:nvSpPr>
              <p:cNvPr id="11"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4"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16" name="Google Shape;228;p20"/>
          <p:cNvSpPr txBox="1"/>
          <p:nvPr/>
        </p:nvSpPr>
        <p:spPr>
          <a:xfrm>
            <a:off x="17915038" y="9777386"/>
            <a:ext cx="894557" cy="782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11</a:t>
            </a:fld>
            <a:endParaRPr sz="1870"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793E3534-1B01-9BCE-DAF1-C8291B5B7005}"/>
              </a:ext>
            </a:extLst>
          </p:cNvPr>
          <p:cNvPicPr>
            <a:picLocks noChangeAspect="1"/>
          </p:cNvPicPr>
          <p:nvPr/>
        </p:nvPicPr>
        <p:blipFill>
          <a:blip r:embed="rId2"/>
          <a:srcRect/>
          <a:stretch/>
        </p:blipFill>
        <p:spPr>
          <a:xfrm>
            <a:off x="2770310" y="1639088"/>
            <a:ext cx="13469691" cy="60998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45EAC7-C37C-7387-8110-3134DB7F59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4" name="Picture 3">
            <a:extLst>
              <a:ext uri="{FF2B5EF4-FFF2-40B4-BE49-F238E27FC236}">
                <a16:creationId xmlns:a16="http://schemas.microsoft.com/office/drawing/2014/main" id="{6361960F-94DC-CC1E-9FA9-C4CC77273FB6}"/>
              </a:ext>
            </a:extLst>
          </p:cNvPr>
          <p:cNvPicPr>
            <a:picLocks noChangeAspect="1"/>
          </p:cNvPicPr>
          <p:nvPr/>
        </p:nvPicPr>
        <p:blipFill>
          <a:blip r:embed="rId2"/>
          <a:stretch>
            <a:fillRect/>
          </a:stretch>
        </p:blipFill>
        <p:spPr>
          <a:xfrm>
            <a:off x="1604262" y="898155"/>
            <a:ext cx="14916365" cy="8386360"/>
          </a:xfrm>
          <a:prstGeom prst="rect">
            <a:avLst/>
          </a:prstGeom>
        </p:spPr>
      </p:pic>
      <p:pic>
        <p:nvPicPr>
          <p:cNvPr id="10" name="Picture 9">
            <a:extLst>
              <a:ext uri="{FF2B5EF4-FFF2-40B4-BE49-F238E27FC236}">
                <a16:creationId xmlns:a16="http://schemas.microsoft.com/office/drawing/2014/main" id="{452670BF-2885-6D58-8308-D4F43B98FD03}"/>
              </a:ext>
            </a:extLst>
          </p:cNvPr>
          <p:cNvPicPr>
            <a:picLocks noChangeAspect="1"/>
          </p:cNvPicPr>
          <p:nvPr/>
        </p:nvPicPr>
        <p:blipFill>
          <a:blip r:embed="rId3"/>
          <a:stretch>
            <a:fillRect/>
          </a:stretch>
        </p:blipFill>
        <p:spPr>
          <a:xfrm>
            <a:off x="-1" y="9598375"/>
            <a:ext cx="19010313" cy="1194969"/>
          </a:xfrm>
          <a:prstGeom prst="rect">
            <a:avLst/>
          </a:prstGeom>
        </p:spPr>
      </p:pic>
      <p:pic>
        <p:nvPicPr>
          <p:cNvPr id="12" name="Picture 11">
            <a:extLst>
              <a:ext uri="{FF2B5EF4-FFF2-40B4-BE49-F238E27FC236}">
                <a16:creationId xmlns:a16="http://schemas.microsoft.com/office/drawing/2014/main" id="{3B84F93F-3FD6-2995-B345-90E271351EA9}"/>
              </a:ext>
            </a:extLst>
          </p:cNvPr>
          <p:cNvPicPr>
            <a:picLocks noChangeAspect="1"/>
          </p:cNvPicPr>
          <p:nvPr/>
        </p:nvPicPr>
        <p:blipFill>
          <a:blip r:embed="rId4"/>
          <a:stretch>
            <a:fillRect/>
          </a:stretch>
        </p:blipFill>
        <p:spPr>
          <a:xfrm>
            <a:off x="15337901" y="9817874"/>
            <a:ext cx="2365453" cy="755970"/>
          </a:xfrm>
          <a:prstGeom prst="rect">
            <a:avLst/>
          </a:prstGeom>
        </p:spPr>
      </p:pic>
      <p:sp>
        <p:nvSpPr>
          <p:cNvPr id="14" name="Google Shape;228;p20">
            <a:extLst>
              <a:ext uri="{FF2B5EF4-FFF2-40B4-BE49-F238E27FC236}">
                <a16:creationId xmlns:a16="http://schemas.microsoft.com/office/drawing/2014/main" id="{B2E36F88-DDC5-1398-1FE6-C25352B32617}"/>
              </a:ext>
            </a:extLst>
          </p:cNvPr>
          <p:cNvSpPr txBox="1"/>
          <p:nvPr/>
        </p:nvSpPr>
        <p:spPr>
          <a:xfrm>
            <a:off x="17915038" y="9777386"/>
            <a:ext cx="894557" cy="782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12</a:t>
            </a:fld>
            <a:endParaRPr sz="1870" dirty="0">
              <a:solidFill>
                <a:schemeClr val="lt1"/>
              </a:solidFill>
              <a:latin typeface="Calibri"/>
              <a:ea typeface="Calibri"/>
              <a:cs typeface="Calibri"/>
              <a:sym typeface="Calibri"/>
            </a:endParaRPr>
          </a:p>
        </p:txBody>
      </p:sp>
      <p:sp>
        <p:nvSpPr>
          <p:cNvPr id="15" name="Google Shape;192;p18">
            <a:extLst>
              <a:ext uri="{FF2B5EF4-FFF2-40B4-BE49-F238E27FC236}">
                <a16:creationId xmlns:a16="http://schemas.microsoft.com/office/drawing/2014/main" id="{BEF21D03-CFD8-EA41-9D86-24E51EBAB58B}"/>
              </a:ext>
            </a:extLst>
          </p:cNvPr>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Tree>
    <p:extLst>
      <p:ext uri="{BB962C8B-B14F-4D97-AF65-F5344CB8AC3E}">
        <p14:creationId xmlns:p14="http://schemas.microsoft.com/office/powerpoint/2010/main" val="388831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13</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335"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13</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Times New Roman" panose="02020603050405020304" pitchFamily="18" charset="0"/>
                  <a:ea typeface="Calibri"/>
                  <a:cs typeface="Times New Roman" panose="02020603050405020304" pitchFamily="18" charset="0"/>
                  <a:sym typeface="Calibri"/>
                </a:rPr>
                <a:t>6</a:t>
              </a:r>
              <a:r>
                <a:rPr lang="en-US"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Conclusion</a:t>
              </a:r>
              <a:endParaRPr dirty="0">
                <a:latin typeface="Times New Roman" panose="02020603050405020304" pitchFamily="18" charset="0"/>
                <a:cs typeface="Times New Roman" panose="02020603050405020304" pitchFamily="18" charset="0"/>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319516" y="1719296"/>
            <a:ext cx="18371281" cy="7571263"/>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3600"/>
            </a:pPr>
            <a:br>
              <a:rPr lang="en-US" sz="3600" dirty="0">
                <a:solidFill>
                  <a:schemeClr val="tx1"/>
                </a:solidFill>
                <a:latin typeface="Times New Roman" panose="02020603050405020304" pitchFamily="18" charset="0"/>
                <a:cs typeface="Times New Roman" panose="02020603050405020304" pitchFamily="18" charset="0"/>
              </a:rPr>
            </a:br>
            <a:r>
              <a:rPr lang="en-US" sz="3600" b="0" i="0" dirty="0">
                <a:solidFill>
                  <a:schemeClr val="tx1"/>
                </a:solidFill>
                <a:effectLst/>
                <a:latin typeface="Times New Roman" panose="02020603050405020304" pitchFamily="18" charset="0"/>
                <a:cs typeface="Times New Roman" panose="02020603050405020304" pitchFamily="18" charset="0"/>
              </a:rPr>
              <a:t>In conclusion, developing a weather web app involves a systematic approach, including defining objectives, researching user needs, designing a responsive interface, integrating with reliable weather APIs, and ensuring security measures. By following a well-structured methodology, the development team can create a user-friendly, accurate, and accessible weather web app. Continuous testing, monitoring, and post-launch support are essential for maintaining optimal performance and user satisfaction. As technology advances, incorporating user feedback and staying updated on weather data sources contribute to the app's effectiveness in providing timely and relevant information to users.</a:t>
            </a:r>
            <a:endParaRPr lang="en-US" sz="3600" dirty="0">
              <a:solidFill>
                <a:schemeClr val="tx1"/>
              </a:solidFill>
              <a:latin typeface="Times New Roman" panose="02020603050405020304" pitchFamily="18" charset="0"/>
              <a:cs typeface="Times New Roman" pitchFamily="18"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14</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369" name="Google Shape;369;p2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14</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6281"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Times New Roman" panose="02020603050405020304" pitchFamily="18" charset="0"/>
                  <a:ea typeface="Calibri"/>
                  <a:cs typeface="Times New Roman" panose="02020603050405020304" pitchFamily="18" charset="0"/>
                  <a:sym typeface="Calibri"/>
                </a:rPr>
                <a:t>7</a:t>
              </a:r>
              <a:r>
                <a:rPr lang="en-US"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References</a:t>
              </a:r>
              <a:endParaRPr dirty="0">
                <a:latin typeface="Times New Roman" panose="02020603050405020304" pitchFamily="18" charset="0"/>
                <a:cs typeface="Times New Roman" panose="02020603050405020304" pitchFamily="18" charset="0"/>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1642863" y="2180987"/>
            <a:ext cx="11277600" cy="4524275"/>
          </a:xfrm>
          <a:prstGeom prst="rect">
            <a:avLst/>
          </a:prstGeom>
          <a:noFill/>
          <a:ln>
            <a:noFill/>
          </a:ln>
        </p:spPr>
        <p:txBody>
          <a:bodyPr spcFirstLastPara="1" wrap="square" lIns="91425" tIns="45700" rIns="91425" bIns="45700" anchor="t" anchorCtr="0">
            <a:spAutoFit/>
          </a:bodyPr>
          <a:lstStyle/>
          <a:p>
            <a:pPr marL="742950" indent="-742950" algn="l">
              <a:buFont typeface="+mj-lt"/>
              <a:buAutoNum type="arabicPeriod"/>
            </a:pPr>
            <a:endParaRPr lang="en-IN" sz="3600" b="0" i="0" u="none" strike="noStrike" baseline="0" dirty="0">
              <a:solidFill>
                <a:srgbClr val="000000"/>
              </a:solidFill>
              <a:latin typeface="Times New Roman" panose="02020603050405020304" pitchFamily="18" charset="0"/>
            </a:endParaRPr>
          </a:p>
          <a:p>
            <a:pPr marL="742950" indent="-742950">
              <a:buFont typeface="+mj-lt"/>
              <a:buAutoNum type="arabicPeriod"/>
            </a:pPr>
            <a:r>
              <a:rPr lang="en-IN" sz="3600" b="0" i="0" u="none" strike="noStrike" baseline="0" dirty="0">
                <a:solidFill>
                  <a:srgbClr val="000000"/>
                </a:solidFill>
                <a:latin typeface="Times New Roman" panose="02020603050405020304" pitchFamily="18" charset="0"/>
              </a:rPr>
              <a:t>http://www.w3schools.com </a:t>
            </a:r>
          </a:p>
          <a:p>
            <a:pPr marL="742950" indent="-742950">
              <a:buFont typeface="+mj-lt"/>
              <a:buAutoNum type="arabicPeriod"/>
            </a:pPr>
            <a:r>
              <a:rPr lang="en-IN" sz="3600" b="0" i="0" u="none" strike="noStrike" baseline="0" dirty="0">
                <a:solidFill>
                  <a:srgbClr val="000000"/>
                </a:solidFill>
                <a:latin typeface="Times New Roman" panose="02020603050405020304" pitchFamily="18" charset="0"/>
              </a:rPr>
              <a:t>http:// www .stackoverflow.com </a:t>
            </a:r>
          </a:p>
          <a:p>
            <a:pPr marL="742950" indent="-742950">
              <a:buFont typeface="+mj-lt"/>
              <a:buAutoNum type="arabicPeriod"/>
            </a:pPr>
            <a:r>
              <a:rPr lang="en-IN" sz="3600" b="0" i="0" u="none" strike="noStrike" baseline="0" dirty="0" err="1">
                <a:solidFill>
                  <a:srgbClr val="000000"/>
                </a:solidFill>
                <a:latin typeface="Times New Roman" panose="02020603050405020304" pitchFamily="18" charset="0"/>
              </a:rPr>
              <a:t>Weatherapi</a:t>
            </a:r>
            <a:endParaRPr lang="en-IN" sz="3600" b="0" i="0" u="none" strike="noStrike" baseline="0" dirty="0">
              <a:solidFill>
                <a:srgbClr val="000000"/>
              </a:solidFill>
              <a:latin typeface="Times New Roman" panose="02020603050405020304" pitchFamily="18" charset="0"/>
            </a:endParaRPr>
          </a:p>
          <a:p>
            <a:pPr marL="742950" indent="-742950">
              <a:buFont typeface="+mj-lt"/>
              <a:buAutoNum type="arabicPeriod"/>
            </a:pPr>
            <a:r>
              <a:rPr lang="en-IN" sz="3600" b="0" i="0" u="none" strike="noStrike" baseline="0" dirty="0" err="1">
                <a:solidFill>
                  <a:srgbClr val="000000"/>
                </a:solidFill>
                <a:latin typeface="Times New Roman" panose="02020603050405020304" pitchFamily="18" charset="0"/>
              </a:rPr>
              <a:t>Fontawesome</a:t>
            </a:r>
            <a:endParaRPr lang="en-IN" sz="3600" b="0" i="0" u="none" strike="noStrike" baseline="0" dirty="0">
              <a:solidFill>
                <a:srgbClr val="000000"/>
              </a:solidFill>
              <a:latin typeface="Times New Roman" panose="02020603050405020304" pitchFamily="18" charset="0"/>
            </a:endParaRPr>
          </a:p>
          <a:p>
            <a:pPr marL="742950" indent="-742950">
              <a:buFont typeface="+mj-lt"/>
              <a:buAutoNum type="arabicPeriod"/>
            </a:pPr>
            <a:r>
              <a:rPr lang="en-IN" sz="3600" dirty="0" err="1">
                <a:latin typeface="Times New Roman" panose="02020603050405020304" pitchFamily="18" charset="0"/>
              </a:rPr>
              <a:t>Googlefonts</a:t>
            </a:r>
            <a:endParaRPr lang="en-IN" sz="3600" dirty="0">
              <a:latin typeface="Times New Roman" panose="02020603050405020304" pitchFamily="18" charset="0"/>
            </a:endParaRPr>
          </a:p>
          <a:p>
            <a:pPr marL="742950" indent="-742950">
              <a:buFont typeface="+mj-lt"/>
              <a:buAutoNum type="arabicPeriod"/>
            </a:pPr>
            <a:r>
              <a:rPr lang="en-IN" sz="3600" b="0" i="0" u="none" strike="noStrike" baseline="0" dirty="0" err="1">
                <a:solidFill>
                  <a:srgbClr val="000000"/>
                </a:solidFill>
                <a:latin typeface="Times New Roman" panose="02020603050405020304" pitchFamily="18" charset="0"/>
              </a:rPr>
              <a:t>chatgpt</a:t>
            </a:r>
            <a:endParaRPr lang="en-IN" sz="3600" b="0" i="0" u="none" strike="noStrike" baseline="0" dirty="0">
              <a:solidFill>
                <a:srgbClr val="000000"/>
              </a:solidFill>
              <a:latin typeface="Times New Roman" panose="02020603050405020304" pitchFamily="18" charset="0"/>
            </a:endParaRPr>
          </a:p>
          <a:p>
            <a:pPr marL="742950" indent="-742950">
              <a:buFont typeface="+mj-lt"/>
              <a:buAutoNum type="arabicPeriod"/>
            </a:pPr>
            <a:endParaRPr lang="en-IN" sz="3600" b="0" i="0" u="none" strike="noStrike" baseline="0" dirty="0">
              <a:solidFill>
                <a:srgbClr val="000000"/>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pic>
        <p:nvPicPr>
          <p:cNvPr id="5" name="Picture 4"/>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1" y="0"/>
            <a:ext cx="19010313" cy="1069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Weather Web App</a:t>
            </a:r>
            <a:endParaRPr dirty="0"/>
          </a:p>
        </p:txBody>
      </p:sp>
      <p:sp>
        <p:nvSpPr>
          <p:cNvPr id="123" name="Google Shape;123;p14"/>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Dec - 2023</a:t>
            </a:r>
            <a:endParaRPr lang="en-US"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801510" y="2478964"/>
            <a:ext cx="11125200" cy="5909270"/>
          </a:xfrm>
          <a:prstGeom prst="rect">
            <a:avLst/>
          </a:prstGeom>
          <a:noFill/>
          <a:ln>
            <a:noFill/>
          </a:ln>
        </p:spPr>
        <p:txBody>
          <a:bodyPr spcFirstLastPara="1" wrap="square" lIns="91425" tIns="45700" rIns="91425" bIns="45700" anchor="t" anchorCtr="0">
            <a:spAutoFit/>
          </a:bodyPr>
          <a:lstStyle/>
          <a:p>
            <a:pPr marL="571500" marR="0" lvl="0" indent="-571500" algn="just"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Times New Roman" pitchFamily="18" charset="0"/>
                <a:ea typeface="Calibri"/>
                <a:cs typeface="Times New Roman" pitchFamily="18" charset="0"/>
                <a:sym typeface="Calibri"/>
              </a:rPr>
              <a:t>Abstract</a:t>
            </a:r>
            <a:endParaRPr dirty="0">
              <a:latin typeface="Times New Roman" pitchFamily="18" charset="0"/>
              <a:cs typeface="Times New Roman" pitchFamily="18" charset="0"/>
            </a:endParaRPr>
          </a:p>
          <a:p>
            <a:pPr marL="571500" marR="0" lvl="0" indent="-571500" algn="just"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Times New Roman" pitchFamily="18" charset="0"/>
                <a:ea typeface="Calibri"/>
                <a:cs typeface="Times New Roman" pitchFamily="18" charset="0"/>
                <a:sym typeface="Calibri"/>
              </a:rPr>
              <a:t>Introduction</a:t>
            </a:r>
            <a:endParaRPr dirty="0">
              <a:latin typeface="Times New Roman" pitchFamily="18" charset="0"/>
              <a:cs typeface="Times New Roman" pitchFamily="18" charset="0"/>
            </a:endParaRPr>
          </a:p>
          <a:p>
            <a:pPr marL="571500" marR="0" lvl="0" indent="-571500" algn="just"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Times New Roman" pitchFamily="18" charset="0"/>
                <a:cs typeface="Times New Roman" pitchFamily="18" charset="0"/>
                <a:sym typeface="Calibri"/>
              </a:rPr>
              <a:t>Features</a:t>
            </a:r>
            <a:endParaRPr dirty="0">
              <a:latin typeface="Times New Roman" pitchFamily="18" charset="0"/>
              <a:cs typeface="Times New Roman" pitchFamily="18" charset="0"/>
            </a:endParaRPr>
          </a:p>
          <a:p>
            <a:pPr marL="571500" marR="0" lvl="0" indent="-571500" algn="just"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Times New Roman" pitchFamily="18" charset="0"/>
                <a:cs typeface="Times New Roman" pitchFamily="18" charset="0"/>
                <a:sym typeface="Calibri"/>
              </a:rPr>
              <a:t>Process</a:t>
            </a:r>
            <a:endParaRPr dirty="0">
              <a:latin typeface="Times New Roman" pitchFamily="18" charset="0"/>
              <a:cs typeface="Times New Roman" pitchFamily="18" charset="0"/>
            </a:endParaRPr>
          </a:p>
          <a:p>
            <a:pPr marL="571500" marR="0" lvl="0" indent="-571500" algn="just"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Times New Roman" pitchFamily="18" charset="0"/>
                <a:cs typeface="Times New Roman" pitchFamily="18" charset="0"/>
                <a:sym typeface="Calibri"/>
              </a:rPr>
              <a:t>Output</a:t>
            </a:r>
            <a:endParaRPr dirty="0">
              <a:latin typeface="Times New Roman" pitchFamily="18" charset="0"/>
              <a:cs typeface="Times New Roman" pitchFamily="18" charset="0"/>
            </a:endParaRPr>
          </a:p>
          <a:p>
            <a:pPr marL="571500" marR="0" lvl="0" indent="-571500" algn="just"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Times New Roman" pitchFamily="18" charset="0"/>
                <a:cs typeface="Times New Roman" pitchFamily="18" charset="0"/>
                <a:sym typeface="Calibri"/>
              </a:rPr>
              <a:t>Conclusion</a:t>
            </a:r>
            <a:endParaRPr dirty="0">
              <a:latin typeface="Times New Roman" pitchFamily="18" charset="0"/>
              <a:cs typeface="Times New Roman" pitchFamily="18" charset="0"/>
            </a:endParaRPr>
          </a:p>
          <a:p>
            <a:pPr marL="571500" marR="0" lvl="0" indent="-571500" algn="just"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Times New Roman" pitchFamily="18" charset="0"/>
                <a:cs typeface="Times New Roman" pitchFamily="18" charset="0"/>
                <a:sym typeface="Calibri"/>
              </a:rPr>
              <a:t>Reference</a:t>
            </a:r>
            <a:endParaRPr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40" name="Google Shape;140;p15"/>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Dec - 2023</a:t>
            </a:r>
            <a:endParaRPr lang="en-US"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1. Abstract</a:t>
              </a:r>
              <a:endParaRPr sz="20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1084993" y="1887300"/>
            <a:ext cx="14654685" cy="6740266"/>
          </a:xfrm>
          <a:prstGeom prst="rect">
            <a:avLst/>
          </a:prstGeom>
          <a:noFill/>
          <a:ln>
            <a:noFill/>
          </a:ln>
        </p:spPr>
        <p:txBody>
          <a:bodyPr spcFirstLastPara="1" wrap="square" lIns="91425" tIns="45700" rIns="91425" bIns="45700" anchor="t" anchorCtr="0">
            <a:spAutoFit/>
          </a:bodyPr>
          <a:lstStyle/>
          <a:p>
            <a:pPr lvl="0"/>
            <a:r>
              <a:rPr lang="en-US" sz="3600" b="0" i="0" dirty="0">
                <a:solidFill>
                  <a:schemeClr val="tx1"/>
                </a:solidFill>
                <a:effectLst/>
                <a:latin typeface="Times New Roman" panose="02020603050405020304" pitchFamily="18" charset="0"/>
                <a:cs typeface="Times New Roman" panose="02020603050405020304" pitchFamily="18" charset="0"/>
              </a:rPr>
              <a:t>The Weather Web App is a user-friendly online application designed to provide real-time weather information and forecasts. With a clean and intuitive interface, users can easily access accurate weather data for their location or any specified location globally. The app utilizes advanced meteorological APIs to deliver up-to-date details on temperature, humidity, wind speed. Users can view current conditions to plan their activities effectively. Whether on desktop or mobile devices, the Weather Web App ensures a responsive design for seamless accessibility. The app's robust architecture enables quick data retrieval, ensuring reliable and timely information. In summary, the Weather Web App combines accuracy, interactivity, and user customization, making it a go-to resource for individuals seeking comprehensive and reliable weather updates.</a:t>
            </a:r>
            <a:endParaRPr sz="36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57" name="Google Shape;157;p16"/>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Dec - 2023</a:t>
            </a:r>
            <a:endParaRPr lang="en-US"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116561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60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2. Introduction</a:t>
              </a:r>
              <a:endParaRPr sz="20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890723" y="2300715"/>
            <a:ext cx="13596200" cy="646290"/>
          </a:xfrm>
          <a:prstGeom prst="rect">
            <a:avLst/>
          </a:prstGeom>
          <a:noFill/>
          <a:ln>
            <a:noFill/>
          </a:ln>
        </p:spPr>
        <p:txBody>
          <a:bodyPr spcFirstLastPara="1" wrap="square" lIns="91425" tIns="45700" rIns="91425" bIns="45700" anchor="t" anchorCtr="0">
            <a:spAutoFit/>
          </a:bodyPr>
          <a:lstStyle/>
          <a:p>
            <a:pPr algn="just"/>
            <a:r>
              <a:rPr lang="en-US" sz="3600" b="0" i="0" dirty="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0499739D-0F40-B8B9-60EB-6229FA924BA7}"/>
              </a:ext>
            </a:extLst>
          </p:cNvPr>
          <p:cNvSpPr>
            <a:spLocks noChangeArrowheads="1"/>
          </p:cNvSpPr>
          <p:nvPr/>
        </p:nvSpPr>
        <p:spPr bwMode="auto">
          <a:xfrm>
            <a:off x="549365" y="3665710"/>
            <a:ext cx="1779499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Weather Web App is a convenient and accessible online platform that provides users with instant access to accurate and up-to-date weather information. Offering a user-friendly interface, the app delivers real-time data on temperature , wind speed, and more for any specified location globally.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Users can effortlessly navigate through current conditions, hourly forecasts, and extended outlooks, empowering them to plan activities with confidence. With a responsive design, the Weather Web App seamlessly adapts to various devices, offering a consistent and intuitive experience for users on desktops or mobile devices.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grpSp>
        <p:nvGrpSpPr>
          <p:cNvPr id="5" name="Google Shape;151;p16"/>
          <p:cNvGrpSpPr/>
          <p:nvPr/>
        </p:nvGrpSpPr>
        <p:grpSpPr>
          <a:xfrm>
            <a:off x="-2" y="9568581"/>
            <a:ext cx="19010314" cy="1112119"/>
            <a:chOff x="-2" y="9568581"/>
            <a:chExt cx="19010314" cy="1112119"/>
          </a:xfrm>
        </p:grpSpPr>
        <p:grpSp>
          <p:nvGrpSpPr>
            <p:cNvPr id="6" name="Google Shape;152;p16"/>
            <p:cNvGrpSpPr/>
            <p:nvPr/>
          </p:nvGrpSpPr>
          <p:grpSpPr>
            <a:xfrm>
              <a:off x="-2" y="9568581"/>
              <a:ext cx="19010314" cy="1112119"/>
              <a:chOff x="-324645" y="2222500"/>
              <a:chExt cx="22261686" cy="1302327"/>
            </a:xfrm>
          </p:grpSpPr>
          <p:sp>
            <p:nvSpPr>
              <p:cNvPr id="8"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 name="TextBox 9"/>
          <p:cNvSpPr txBox="1"/>
          <p:nvPr/>
        </p:nvSpPr>
        <p:spPr>
          <a:xfrm>
            <a:off x="750191" y="1315844"/>
            <a:ext cx="7515922" cy="7232749"/>
          </a:xfrm>
          <a:prstGeom prst="rect">
            <a:avLst/>
          </a:prstGeom>
          <a:noFill/>
        </p:spPr>
        <p:txBody>
          <a:bodyPr wrap="square" rtlCol="0">
            <a:spAutoFit/>
          </a:bodyPr>
          <a:lstStyle/>
          <a:p>
            <a:pPr algn="just">
              <a:lnSpc>
                <a:spcPct val="150000"/>
              </a:lnSpc>
            </a:pPr>
            <a:r>
              <a:rPr lang="en-IN" sz="3200" b="1" dirty="0">
                <a:solidFill>
                  <a:schemeClr val="tx1"/>
                </a:solidFill>
                <a:latin typeface="Times New Roman" panose="02020603050405020304" pitchFamily="18" charset="0"/>
                <a:cs typeface="Times New Roman" panose="02020603050405020304" pitchFamily="18" charset="0"/>
              </a:rPr>
              <a:t>Software Requirement</a:t>
            </a:r>
          </a:p>
          <a:p>
            <a:pPr algn="l"/>
            <a:endParaRPr lang="en-IN" sz="3200" b="0" i="0" u="none" strike="noStrike" baseline="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0" i="0" u="none" strike="noStrike" baseline="0" dirty="0">
                <a:solidFill>
                  <a:schemeClr val="tx1"/>
                </a:solidFill>
                <a:latin typeface="Times New Roman" panose="02020603050405020304" pitchFamily="18" charset="0"/>
                <a:cs typeface="Times New Roman" panose="02020603050405020304" pitchFamily="18" charset="0"/>
              </a:rPr>
              <a:t>Programming Languages:</a:t>
            </a:r>
          </a:p>
          <a:p>
            <a:r>
              <a:rPr lang="en-US" sz="3200" dirty="0">
                <a:solidFill>
                  <a:schemeClr val="tx1"/>
                </a:solidFill>
                <a:latin typeface="Times New Roman" panose="02020603050405020304" pitchFamily="18" charset="0"/>
                <a:cs typeface="Times New Roman" panose="02020603050405020304" pitchFamily="18" charset="0"/>
              </a:rPr>
              <a:t>	</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Frontend: HTML, CSS, JavaScript </a:t>
            </a: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APIs</a:t>
            </a:r>
          </a:p>
          <a:p>
            <a:r>
              <a:rPr lang="en-US" sz="3200" dirty="0">
                <a:solidFill>
                  <a:schemeClr val="tx1"/>
                </a:solidFill>
                <a:latin typeface="Times New Roman" panose="02020603050405020304" pitchFamily="18" charset="0"/>
                <a:cs typeface="Times New Roman" panose="02020603050405020304" pitchFamily="18" charset="0"/>
              </a:rPr>
              <a:t>	Integration with weather APIs (such as 	</a:t>
            </a:r>
            <a:r>
              <a:rPr lang="en-US" sz="3200" dirty="0" err="1">
                <a:solidFill>
                  <a:schemeClr val="tx1"/>
                </a:solidFill>
                <a:latin typeface="Times New Roman" panose="02020603050405020304" pitchFamily="18" charset="0"/>
                <a:cs typeface="Times New Roman" panose="02020603050405020304" pitchFamily="18" charset="0"/>
              </a:rPr>
              <a:t>OpenWeatherMap</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Weatherbit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weatherapi</a:t>
            </a:r>
            <a:r>
              <a:rPr lang="en-US" sz="3200" dirty="0">
                <a:solidFill>
                  <a:schemeClr val="tx1"/>
                </a:solidFill>
                <a:latin typeface="Times New Roman" panose="02020603050405020304" pitchFamily="18" charset="0"/>
                <a:cs typeface="Times New Roman" panose="02020603050405020304" pitchFamily="18" charset="0"/>
              </a:rPr>
              <a:t> or others) for fetching real-	time weather data.</a:t>
            </a: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Version Control:</a:t>
            </a:r>
          </a:p>
          <a:p>
            <a:r>
              <a:rPr lang="en-US" sz="3200" dirty="0">
                <a:solidFill>
                  <a:schemeClr val="tx1"/>
                </a:solidFill>
                <a:latin typeface="Times New Roman" panose="02020603050405020304" pitchFamily="18" charset="0"/>
                <a:cs typeface="Times New Roman" panose="02020603050405020304" pitchFamily="18" charset="0"/>
              </a:rPr>
              <a:t>	Git for version control to track changes 	in the codebase.</a:t>
            </a: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Development Tools:</a:t>
            </a:r>
          </a:p>
          <a:p>
            <a:r>
              <a:rPr lang="en-US" sz="3200" dirty="0">
                <a:solidFill>
                  <a:schemeClr val="tx1"/>
                </a:solidFill>
                <a:latin typeface="Times New Roman" panose="02020603050405020304" pitchFamily="18" charset="0"/>
                <a:cs typeface="Times New Roman" panose="02020603050405020304" pitchFamily="18" charset="0"/>
              </a:rPr>
              <a:t>	Code editor (Visual Studio Code)</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9668073" y="3230148"/>
            <a:ext cx="7515922" cy="5262979"/>
          </a:xfrm>
          <a:prstGeom prst="rect">
            <a:avLst/>
          </a:prstGeom>
          <a:noFill/>
        </p:spPr>
        <p:txBody>
          <a:bodyPr wrap="square" rtlCol="0">
            <a:spAutoFit/>
          </a:bodyPr>
          <a:lstStyle/>
          <a:p>
            <a:pPr algn="just">
              <a:lnSpc>
                <a:spcPct val="150000"/>
              </a:lnSpc>
            </a:pPr>
            <a:r>
              <a:rPr lang="en-IN" sz="3200" b="1" dirty="0">
                <a:solidFill>
                  <a:schemeClr val="tx1"/>
                </a:solidFill>
                <a:latin typeface="Times New Roman" panose="02020603050405020304" pitchFamily="18" charset="0"/>
                <a:cs typeface="Times New Roman" panose="02020603050405020304" pitchFamily="18" charset="0"/>
              </a:rPr>
              <a:t>Hardware Requirement</a:t>
            </a:r>
          </a:p>
          <a:p>
            <a:pPr algn="l"/>
            <a:endParaRPr lang="en-IN" sz="3200" b="0" i="0" u="none" strike="noStrike" baseline="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0" i="0" u="none" strike="noStrike" baseline="0" dirty="0">
                <a:solidFill>
                  <a:schemeClr val="tx1"/>
                </a:solidFill>
                <a:latin typeface="Times New Roman" panose="02020603050405020304" pitchFamily="18" charset="0"/>
                <a:cs typeface="Times New Roman" panose="02020603050405020304" pitchFamily="18" charset="0"/>
              </a:rPr>
              <a:t>Processor-intel core i3 and later </a:t>
            </a:r>
          </a:p>
          <a:p>
            <a:pPr marL="457200" indent="-457200">
              <a:buFont typeface="Arial" panose="020B0604020202020204" pitchFamily="34" charset="0"/>
              <a:buChar char="•"/>
            </a:pPr>
            <a:r>
              <a:rPr lang="en-IN" sz="3200" b="0" i="0" u="none" strike="noStrike" baseline="0" dirty="0">
                <a:solidFill>
                  <a:schemeClr val="tx1"/>
                </a:solidFill>
                <a:latin typeface="Times New Roman" panose="02020603050405020304" pitchFamily="18" charset="0"/>
                <a:cs typeface="Times New Roman" panose="02020603050405020304" pitchFamily="18" charset="0"/>
              </a:rPr>
              <a:t>Disk space- minimum 50Gb </a:t>
            </a:r>
          </a:p>
          <a:p>
            <a:pPr marL="457200" indent="-457200">
              <a:buFont typeface="Arial" panose="020B0604020202020204" pitchFamily="34" charset="0"/>
              <a:buChar char="•"/>
            </a:pPr>
            <a:r>
              <a:rPr lang="en-IN" sz="3200" b="0" i="0" u="none" strike="noStrike" baseline="0" dirty="0">
                <a:solidFill>
                  <a:schemeClr val="tx1"/>
                </a:solidFill>
                <a:latin typeface="Times New Roman" panose="02020603050405020304" pitchFamily="18" charset="0"/>
                <a:cs typeface="Times New Roman" panose="02020603050405020304" pitchFamily="18" charset="0"/>
              </a:rPr>
              <a:t>RAM- minimum 8GB </a:t>
            </a:r>
          </a:p>
          <a:p>
            <a:pPr marL="457200" indent="-457200"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Network Infrastructure:</a:t>
            </a:r>
            <a:endParaRPr lang="en-US" sz="3200" b="0" i="0" dirty="0">
              <a:solidFill>
                <a:schemeClr val="tx1"/>
              </a:solidFill>
              <a:effectLst/>
              <a:latin typeface="Times New Roman" panose="02020603050405020304" pitchFamily="18" charset="0"/>
              <a:cs typeface="Times New Roman" panose="02020603050405020304" pitchFamily="18" charset="0"/>
            </a:endParaRPr>
          </a:p>
          <a:p>
            <a:pPr algn="l"/>
            <a:r>
              <a:rPr lang="en-US" sz="3200" b="0" i="0" dirty="0">
                <a:solidFill>
                  <a:schemeClr val="tx1"/>
                </a:solidFill>
                <a:effectLst/>
                <a:latin typeface="Times New Roman" panose="02020603050405020304" pitchFamily="18" charset="0"/>
                <a:cs typeface="Times New Roman" panose="02020603050405020304" pitchFamily="18" charset="0"/>
              </a:rPr>
              <a:t>	Sufficient bandwidth for handling user 	requests, especially if the app 	experiences high traffic.</a:t>
            </a:r>
          </a:p>
          <a:p>
            <a:pPr marL="457200" indent="-457200">
              <a:buFont typeface="Wingdings" panose="05000000000000000000" pitchFamily="2" charset="2"/>
              <a:buChar char="ü"/>
            </a:pP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12" name="Google Shape;156;p1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3" name="Google Shape;157;p16"/>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Dec - 2023</a:t>
            </a:r>
            <a:endParaRPr lang="en-US"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4"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5</a:t>
            </a:fld>
            <a:endParaRPr sz="187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6</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75" name="Google Shape;175;p1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6</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3. </a:t>
              </a:r>
              <a:r>
                <a:rPr lang="en-US" sz="5400" dirty="0">
                  <a:solidFill>
                    <a:schemeClr val="lt1"/>
                  </a:solidFill>
                  <a:latin typeface="Times New Roman" panose="02020603050405020304" pitchFamily="18" charset="0"/>
                  <a:ea typeface="Calibri"/>
                  <a:cs typeface="Times New Roman" panose="02020603050405020304" pitchFamily="18" charset="0"/>
                  <a:sym typeface="Calibri"/>
                </a:rPr>
                <a:t>Features</a:t>
              </a:r>
              <a:endParaRPr dirty="0">
                <a:latin typeface="Times New Roman" panose="02020603050405020304" pitchFamily="18" charset="0"/>
                <a:cs typeface="Times New Roman" panose="02020603050405020304" pitchFamily="18" charset="0"/>
              </a:endParaRPr>
            </a:p>
            <a:p>
              <a:pPr marL="457200" marR="0" lvl="1" indent="0" algn="ctr" rtl="0">
                <a:spcBef>
                  <a:spcPts val="0"/>
                </a:spcBef>
                <a:spcAft>
                  <a:spcPts val="0"/>
                </a:spcAft>
                <a:buNone/>
              </a:pPr>
              <a:endParaRPr sz="20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665956" y="1887856"/>
            <a:ext cx="17449800" cy="7201931"/>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3600"/>
            </a:pPr>
            <a:r>
              <a:rPr lang="en-US" sz="2800" b="0" i="0" dirty="0">
                <a:solidFill>
                  <a:schemeClr val="tx1"/>
                </a:solidFill>
                <a:effectLst/>
                <a:latin typeface="Times New Roman" panose="02020603050405020304" pitchFamily="18" charset="0"/>
                <a:cs typeface="Times New Roman" panose="02020603050405020304" pitchFamily="18" charset="0"/>
              </a:rPr>
              <a:t>A simple weather web app typically includes essential features to provide users with basic and relevant weather information. Here are some common features:</a:t>
            </a:r>
          </a:p>
          <a:p>
            <a:pPr marL="457200" marR="0" lvl="0" indent="-457200" algn="just" rtl="0">
              <a:lnSpc>
                <a:spcPct val="150000"/>
              </a:lnSpc>
              <a:spcBef>
                <a:spcPts val="0"/>
              </a:spcBef>
              <a:spcAft>
                <a:spcPts val="0"/>
              </a:spcAft>
              <a:buClr>
                <a:schemeClr val="dk1"/>
              </a:buClr>
              <a:buSzPts val="3600"/>
              <a:buFont typeface="Arial" panose="020B0604020202020204" pitchFamily="34" charset="0"/>
              <a:buChar char="•"/>
            </a:pPr>
            <a:r>
              <a:rPr lang="en-US" sz="2800" b="1" i="0" dirty="0">
                <a:solidFill>
                  <a:schemeClr val="tx1"/>
                </a:solidFill>
                <a:effectLst/>
                <a:latin typeface="Times New Roman" panose="02020603050405020304" pitchFamily="18" charset="0"/>
                <a:cs typeface="Times New Roman" panose="02020603050405020304" pitchFamily="18" charset="0"/>
              </a:rPr>
              <a:t>Current Weather Information</a:t>
            </a:r>
            <a:r>
              <a:rPr lang="en-US" sz="2800" b="0" i="0" dirty="0">
                <a:solidFill>
                  <a:schemeClr val="tx1"/>
                </a:solidFill>
                <a:effectLst/>
                <a:latin typeface="Times New Roman" panose="02020603050405020304" pitchFamily="18" charset="0"/>
                <a:cs typeface="Times New Roman" panose="02020603050405020304" pitchFamily="18" charset="0"/>
              </a:rPr>
              <a:t>:</a:t>
            </a:r>
          </a:p>
          <a:p>
            <a:pPr marR="0" lvl="0" algn="just" rtl="0">
              <a:lnSpc>
                <a:spcPct val="150000"/>
              </a:lnSpc>
              <a:spcBef>
                <a:spcPts val="0"/>
              </a:spcBef>
              <a:spcAft>
                <a:spcPts val="0"/>
              </a:spcAft>
              <a:buClr>
                <a:schemeClr val="dk1"/>
              </a:buClr>
              <a:buSzPts val="3600"/>
            </a:pPr>
            <a:r>
              <a:rPr lang="en-US" sz="2800" b="0" i="0" dirty="0">
                <a:solidFill>
                  <a:schemeClr val="tx1"/>
                </a:solidFill>
                <a:effectLst/>
                <a:latin typeface="Times New Roman" panose="02020603050405020304" pitchFamily="18" charset="0"/>
                <a:cs typeface="Times New Roman" panose="02020603050405020304" pitchFamily="18" charset="0"/>
              </a:rPr>
              <a:t>	Display real-time data on temperature, humidity, wind speed, and atmospheric pressure for the user's current 	location.</a:t>
            </a:r>
          </a:p>
          <a:p>
            <a:pPr marL="457200" marR="0" lvl="0" indent="-457200" algn="just" rtl="0">
              <a:lnSpc>
                <a:spcPct val="150000"/>
              </a:lnSpc>
              <a:spcBef>
                <a:spcPts val="0"/>
              </a:spcBef>
              <a:spcAft>
                <a:spcPts val="0"/>
              </a:spcAft>
              <a:buClr>
                <a:schemeClr val="dk1"/>
              </a:buClr>
              <a:buSzPts val="3600"/>
              <a:buFont typeface="Arial" panose="020B0604020202020204" pitchFamily="34" charset="0"/>
              <a:buChar char="•"/>
            </a:pPr>
            <a:r>
              <a:rPr lang="en-US" sz="2800" b="1" i="0" dirty="0">
                <a:solidFill>
                  <a:schemeClr val="tx1"/>
                </a:solidFill>
                <a:effectLst/>
                <a:latin typeface="Times New Roman" panose="02020603050405020304" pitchFamily="18" charset="0"/>
                <a:cs typeface="Times New Roman" panose="02020603050405020304" pitchFamily="18" charset="0"/>
              </a:rPr>
              <a:t>Location Search:</a:t>
            </a:r>
          </a:p>
          <a:p>
            <a:pPr marR="0" lvl="0" algn="just" rtl="0">
              <a:lnSpc>
                <a:spcPct val="150000"/>
              </a:lnSpc>
              <a:spcBef>
                <a:spcPts val="0"/>
              </a:spcBef>
              <a:spcAft>
                <a:spcPts val="0"/>
              </a:spcAft>
              <a:buClr>
                <a:schemeClr val="dk1"/>
              </a:buClr>
              <a:buSzPts val="3600"/>
            </a:pPr>
            <a:r>
              <a:rPr lang="en-US" sz="2800" b="0" i="0" dirty="0">
                <a:solidFill>
                  <a:schemeClr val="tx1"/>
                </a:solidFill>
                <a:effectLst/>
                <a:latin typeface="Times New Roman" panose="02020603050405020304" pitchFamily="18" charset="0"/>
                <a:cs typeface="Times New Roman" panose="02020603050405020304" pitchFamily="18" charset="0"/>
              </a:rPr>
              <a:t>	Allow users to enter a location (city or coordinates) to retrieve weather information for that specific area.</a:t>
            </a:r>
          </a:p>
          <a:p>
            <a:pPr marL="457200" marR="0" lvl="0" indent="-457200" algn="just" rtl="0">
              <a:lnSpc>
                <a:spcPct val="150000"/>
              </a:lnSpc>
              <a:spcBef>
                <a:spcPts val="0"/>
              </a:spcBef>
              <a:spcAft>
                <a:spcPts val="0"/>
              </a:spcAft>
              <a:buClr>
                <a:schemeClr val="dk1"/>
              </a:buClr>
              <a:buSzPts val="3600"/>
              <a:buFont typeface="Arial" panose="020B0604020202020204" pitchFamily="34" charset="0"/>
              <a:buChar char="•"/>
            </a:pPr>
            <a:r>
              <a:rPr lang="en-US" sz="2800" b="1" i="0" dirty="0">
                <a:solidFill>
                  <a:schemeClr val="tx1"/>
                </a:solidFill>
                <a:effectLst/>
                <a:latin typeface="Times New Roman" panose="02020603050405020304" pitchFamily="18" charset="0"/>
                <a:cs typeface="Times New Roman" panose="02020603050405020304" pitchFamily="18" charset="0"/>
              </a:rPr>
              <a:t>Forecast:</a:t>
            </a:r>
          </a:p>
          <a:p>
            <a:pPr marR="0" lvl="0" algn="just" rtl="0">
              <a:lnSpc>
                <a:spcPct val="150000"/>
              </a:lnSpc>
              <a:spcBef>
                <a:spcPts val="0"/>
              </a:spcBef>
              <a:spcAft>
                <a:spcPts val="0"/>
              </a:spcAft>
              <a:buClr>
                <a:schemeClr val="dk1"/>
              </a:buClr>
              <a:buSzPts val="3600"/>
            </a:pPr>
            <a:r>
              <a:rPr lang="en-US" sz="2800" b="0" i="0" dirty="0">
                <a:solidFill>
                  <a:schemeClr val="tx1"/>
                </a:solidFill>
                <a:effectLst/>
                <a:latin typeface="Times New Roman" panose="02020603050405020304" pitchFamily="18" charset="0"/>
                <a:cs typeface="Times New Roman" panose="02020603050405020304" pitchFamily="18" charset="0"/>
              </a:rPr>
              <a:t>	Provide hourly and/or daily forecasts to help users plan activities in advance.</a:t>
            </a:r>
          </a:p>
          <a:p>
            <a:pPr marL="457200" marR="0" lvl="0" indent="-457200" algn="just" rtl="0">
              <a:lnSpc>
                <a:spcPct val="150000"/>
              </a:lnSpc>
              <a:spcBef>
                <a:spcPts val="0"/>
              </a:spcBef>
              <a:spcAft>
                <a:spcPts val="0"/>
              </a:spcAft>
              <a:buClr>
                <a:schemeClr val="dk1"/>
              </a:buClr>
              <a:buSzPts val="3600"/>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Visual Representation:</a:t>
            </a:r>
          </a:p>
          <a:p>
            <a:pPr marR="0" lvl="0" algn="just" rtl="0">
              <a:lnSpc>
                <a:spcPct val="150000"/>
              </a:lnSpc>
              <a:spcBef>
                <a:spcPts val="0"/>
              </a:spcBef>
              <a:spcAft>
                <a:spcPts val="0"/>
              </a:spcAft>
              <a:buClr>
                <a:schemeClr val="dk1"/>
              </a:buClr>
              <a:buSzPts val="3600"/>
            </a:pPr>
            <a:r>
              <a:rPr lang="en-US" sz="2800" dirty="0">
                <a:solidFill>
                  <a:schemeClr val="tx1"/>
                </a:solidFill>
                <a:latin typeface="Times New Roman" panose="02020603050405020304" pitchFamily="18" charset="0"/>
                <a:cs typeface="Times New Roman" panose="02020603050405020304" pitchFamily="18" charset="0"/>
              </a:rPr>
              <a:t>	Include graphical elements like icons or weather animations to visually represent current weather conditions.</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7</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7</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40627" y="695429"/>
            <a:ext cx="15004787" cy="1400996"/>
            <a:chOff x="1776" y="8605178"/>
            <a:chExt cx="4027756" cy="439420"/>
          </a:xfrm>
        </p:grpSpPr>
        <p:sp>
          <p:nvSpPr>
            <p:cNvPr id="196" name="Google Shape;196;p18"/>
            <p:cNvSpPr/>
            <p:nvPr/>
          </p:nvSpPr>
          <p:spPr>
            <a:xfrm>
              <a:off x="1776" y="8617900"/>
              <a:ext cx="3923363" cy="36527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4. </a:t>
              </a:r>
              <a:r>
                <a:rPr lang="en-US" sz="5400" dirty="0">
                  <a:solidFill>
                    <a:schemeClr val="lt1"/>
                  </a:solidFill>
                  <a:latin typeface="Times New Roman" panose="02020603050405020304" pitchFamily="18" charset="0"/>
                  <a:ea typeface="Calibri"/>
                  <a:cs typeface="Times New Roman" panose="02020603050405020304" pitchFamily="18" charset="0"/>
                  <a:sym typeface="Calibri"/>
                </a:rPr>
                <a:t>Process</a:t>
              </a:r>
              <a:endParaRPr lang="en-US" dirty="0">
                <a:latin typeface="Times New Roman" panose="02020603050405020304" pitchFamily="18" charset="0"/>
                <a:cs typeface="Times New Roman" panose="02020603050405020304" pitchFamily="18" charset="0"/>
              </a:endParaRPr>
            </a:p>
            <a:p>
              <a:pPr marL="457200" marR="0" lvl="1" indent="0" algn="ctr" rtl="0">
                <a:spcBef>
                  <a:spcPts val="0"/>
                </a:spcBef>
                <a:spcAft>
                  <a:spcPts val="0"/>
                </a:spcAft>
                <a:buNone/>
              </a:pPr>
              <a:endParaRPr lang="en-US"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97" name="Google Shape;197;p18"/>
            <p:cNvSpPr/>
            <p:nvPr/>
          </p:nvSpPr>
          <p:spPr>
            <a:xfrm>
              <a:off x="3800173" y="860517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40627" y="1806496"/>
            <a:ext cx="18969685" cy="7478930"/>
          </a:xfrm>
          <a:prstGeom prst="rect">
            <a:avLst/>
          </a:prstGeom>
          <a:noFill/>
          <a:ln>
            <a:noFill/>
          </a:ln>
        </p:spPr>
        <p:txBody>
          <a:bodyPr spcFirstLastPara="1" wrap="square" lIns="91425" tIns="45700" rIns="91425" bIns="45700" anchor="t" anchorCtr="0">
            <a:spAutoFit/>
          </a:bodyPr>
          <a:lstStyle/>
          <a:p>
            <a:pPr marL="571500" marR="0" lvl="0" indent="-571500" algn="just" rtl="0">
              <a:lnSpc>
                <a:spcPct val="150000"/>
              </a:lnSpc>
              <a:spcBef>
                <a:spcPts val="0"/>
              </a:spcBef>
              <a:spcAft>
                <a:spcPts val="0"/>
              </a:spcAft>
              <a:buClr>
                <a:schemeClr val="dk1"/>
              </a:buClr>
              <a:buSzPts val="3600"/>
              <a:buFont typeface="Arial" panose="020B0604020202020204" pitchFamily="34" charset="0"/>
              <a:buChar char="•"/>
            </a:pPr>
            <a:r>
              <a:rPr lang="en-US" sz="3200" b="1" dirty="0">
                <a:solidFill>
                  <a:schemeClr val="dk1"/>
                </a:solidFill>
                <a:latin typeface="Times New Roman" pitchFamily="18" charset="0"/>
                <a:ea typeface="Calibri"/>
                <a:cs typeface="Times New Roman" pitchFamily="18" charset="0"/>
                <a:sym typeface="Calibri"/>
              </a:rPr>
              <a:t>Define Objectives:</a:t>
            </a:r>
          </a:p>
          <a:p>
            <a:pPr marL="571500" marR="0" lvl="0" indent="-571500" algn="just" rtl="0">
              <a:lnSpc>
                <a:spcPct val="150000"/>
              </a:lnSpc>
              <a:spcBef>
                <a:spcPts val="0"/>
              </a:spcBef>
              <a:spcAft>
                <a:spcPts val="0"/>
              </a:spcAft>
              <a:buClr>
                <a:schemeClr val="dk1"/>
              </a:buClr>
              <a:buSzPts val="3600"/>
            </a:pPr>
            <a:r>
              <a:rPr lang="en-US" sz="3200" dirty="0">
                <a:solidFill>
                  <a:schemeClr val="dk1"/>
                </a:solidFill>
                <a:latin typeface="Times New Roman" pitchFamily="18" charset="0"/>
                <a:ea typeface="Calibri"/>
                <a:cs typeface="Times New Roman" pitchFamily="18" charset="0"/>
                <a:sym typeface="Calibri"/>
              </a:rPr>
              <a:t>	Clearly outline the goals and features of your weather web app, considering the target audience and the type of weather information you want to provide.</a:t>
            </a:r>
          </a:p>
          <a:p>
            <a:pPr marL="571500" marR="0" lvl="0" indent="-571500" algn="just" rtl="0">
              <a:lnSpc>
                <a:spcPct val="150000"/>
              </a:lnSpc>
              <a:spcBef>
                <a:spcPts val="0"/>
              </a:spcBef>
              <a:spcAft>
                <a:spcPts val="0"/>
              </a:spcAft>
              <a:buClr>
                <a:schemeClr val="dk1"/>
              </a:buClr>
              <a:buSzPts val="3600"/>
              <a:buFont typeface="Arial" panose="020B0604020202020204" pitchFamily="34" charset="0"/>
              <a:buChar char="•"/>
            </a:pPr>
            <a:r>
              <a:rPr lang="en-US" sz="3200" b="1" dirty="0">
                <a:solidFill>
                  <a:schemeClr val="dk1"/>
                </a:solidFill>
                <a:latin typeface="Times New Roman" pitchFamily="18" charset="0"/>
                <a:ea typeface="Calibri"/>
                <a:cs typeface="Times New Roman" pitchFamily="18" charset="0"/>
                <a:sym typeface="Calibri"/>
              </a:rPr>
              <a:t>Choose Technology Stack:</a:t>
            </a:r>
          </a:p>
          <a:p>
            <a:pPr marL="571500" marR="0" lvl="0" indent="-571500" algn="just" rtl="0">
              <a:lnSpc>
                <a:spcPct val="150000"/>
              </a:lnSpc>
              <a:spcBef>
                <a:spcPts val="0"/>
              </a:spcBef>
              <a:spcAft>
                <a:spcPts val="0"/>
              </a:spcAft>
              <a:buClr>
                <a:schemeClr val="dk1"/>
              </a:buClr>
              <a:buSzPts val="3600"/>
            </a:pPr>
            <a:r>
              <a:rPr lang="en-US" sz="3200" dirty="0">
                <a:solidFill>
                  <a:schemeClr val="dk1"/>
                </a:solidFill>
                <a:latin typeface="Times New Roman" pitchFamily="18" charset="0"/>
                <a:ea typeface="Calibri"/>
                <a:cs typeface="Times New Roman" pitchFamily="18" charset="0"/>
                <a:sym typeface="Calibri"/>
              </a:rPr>
              <a:t>	Select the appropriate programming languages, frameworks, and libraries for both the frontend (HTML, CSS, JavaScript, etc.) Weather API Integration:</a:t>
            </a:r>
          </a:p>
          <a:p>
            <a:pPr marL="571500" marR="0" lvl="0" indent="-571500" algn="just" rtl="0">
              <a:lnSpc>
                <a:spcPct val="150000"/>
              </a:lnSpc>
              <a:spcBef>
                <a:spcPts val="0"/>
              </a:spcBef>
              <a:spcAft>
                <a:spcPts val="0"/>
              </a:spcAft>
              <a:buClr>
                <a:schemeClr val="dk1"/>
              </a:buClr>
              <a:buSzPts val="3600"/>
              <a:buFont typeface="Arial" panose="020B0604020202020204" pitchFamily="34" charset="0"/>
              <a:buChar char="•"/>
            </a:pPr>
            <a:r>
              <a:rPr lang="en-US" sz="3200" dirty="0">
                <a:solidFill>
                  <a:schemeClr val="dk1"/>
                </a:solidFill>
                <a:latin typeface="Times New Roman" pitchFamily="18" charset="0"/>
                <a:ea typeface="Calibri"/>
                <a:cs typeface="Times New Roman" pitchFamily="18" charset="0"/>
                <a:sym typeface="Calibri"/>
              </a:rPr>
              <a:t>Integrate with a reliable weather API (e.g., </a:t>
            </a:r>
            <a:r>
              <a:rPr lang="en-US" sz="3200" dirty="0" err="1">
                <a:solidFill>
                  <a:schemeClr val="dk1"/>
                </a:solidFill>
                <a:latin typeface="Times New Roman" pitchFamily="18" charset="0"/>
                <a:ea typeface="Calibri"/>
                <a:cs typeface="Times New Roman" pitchFamily="18" charset="0"/>
                <a:sym typeface="Calibri"/>
              </a:rPr>
              <a:t>OpenWeatherMap</a:t>
            </a:r>
            <a:r>
              <a:rPr lang="en-US" sz="3200" dirty="0">
                <a:solidFill>
                  <a:schemeClr val="dk1"/>
                </a:solidFill>
                <a:latin typeface="Times New Roman" pitchFamily="18" charset="0"/>
                <a:ea typeface="Calibri"/>
                <a:cs typeface="Times New Roman" pitchFamily="18" charset="0"/>
                <a:sym typeface="Calibri"/>
              </a:rPr>
              <a:t>, </a:t>
            </a:r>
            <a:r>
              <a:rPr lang="en-US" sz="3200" dirty="0" err="1">
                <a:solidFill>
                  <a:schemeClr val="dk1"/>
                </a:solidFill>
                <a:latin typeface="Times New Roman" pitchFamily="18" charset="0"/>
                <a:ea typeface="Calibri"/>
                <a:cs typeface="Times New Roman" pitchFamily="18" charset="0"/>
                <a:sym typeface="Calibri"/>
              </a:rPr>
              <a:t>Weatherbit</a:t>
            </a:r>
            <a:r>
              <a:rPr lang="en-US" sz="3200" dirty="0">
                <a:solidFill>
                  <a:schemeClr val="dk1"/>
                </a:solidFill>
                <a:latin typeface="Times New Roman" pitchFamily="18" charset="0"/>
                <a:ea typeface="Calibri"/>
                <a:cs typeface="Times New Roman" pitchFamily="18" charset="0"/>
                <a:sym typeface="Calibri"/>
              </a:rPr>
              <a:t>) to fetch real-time and forecast data.</a:t>
            </a:r>
          </a:p>
          <a:p>
            <a:pPr marL="571500" marR="0" lvl="0" indent="-571500" algn="just" rtl="0">
              <a:lnSpc>
                <a:spcPct val="150000"/>
              </a:lnSpc>
              <a:spcBef>
                <a:spcPts val="0"/>
              </a:spcBef>
              <a:spcAft>
                <a:spcPts val="0"/>
              </a:spcAft>
              <a:buClr>
                <a:schemeClr val="dk1"/>
              </a:buClr>
              <a:buSzPts val="3600"/>
              <a:buFont typeface="Arial" panose="020B0604020202020204" pitchFamily="34" charset="0"/>
              <a:buChar char="•"/>
            </a:pPr>
            <a:r>
              <a:rPr lang="en-US" sz="3200" b="1" dirty="0">
                <a:solidFill>
                  <a:schemeClr val="dk1"/>
                </a:solidFill>
                <a:latin typeface="Times New Roman" pitchFamily="18" charset="0"/>
                <a:ea typeface="Calibri"/>
                <a:cs typeface="Times New Roman" pitchFamily="18" charset="0"/>
                <a:sym typeface="Calibri"/>
              </a:rPr>
              <a:t>Design User Interface:</a:t>
            </a:r>
          </a:p>
          <a:p>
            <a:pPr marL="571500" marR="0" lvl="0" indent="-571500" algn="just" rtl="0">
              <a:lnSpc>
                <a:spcPct val="150000"/>
              </a:lnSpc>
              <a:spcBef>
                <a:spcPts val="0"/>
              </a:spcBef>
              <a:spcAft>
                <a:spcPts val="0"/>
              </a:spcAft>
              <a:buClr>
                <a:schemeClr val="dk1"/>
              </a:buClr>
              <a:buSzPts val="3600"/>
            </a:pPr>
            <a:r>
              <a:rPr lang="en-US" sz="3200" dirty="0">
                <a:solidFill>
                  <a:schemeClr val="dk1"/>
                </a:solidFill>
                <a:latin typeface="Times New Roman" pitchFamily="18" charset="0"/>
                <a:ea typeface="Calibri"/>
                <a:cs typeface="Times New Roman" pitchFamily="18" charset="0"/>
                <a:sym typeface="Calibri"/>
              </a:rPr>
              <a:t>	Create a user-friendly and responsive design, focusing on simplicity and easy navigation. Implement visual elements to represent weather conditions.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3FBEF-C131-7482-E1FB-10771CCDF0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3" name="Google Shape;186;p18">
            <a:extLst>
              <a:ext uri="{FF2B5EF4-FFF2-40B4-BE49-F238E27FC236}">
                <a16:creationId xmlns:a16="http://schemas.microsoft.com/office/drawing/2014/main" id="{2BD1B76F-4592-80F1-E838-61B46715F26E}"/>
              </a:ext>
            </a:extLst>
          </p:cNvPr>
          <p:cNvSpPr txBox="1">
            <a:spLocks/>
          </p:cNvSpPr>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870" b="0" i="0" u="none" strike="noStrike" cap="none">
                <a:solidFill>
                  <a:srgbClr val="888888"/>
                </a:solidFill>
                <a:latin typeface="Calibri"/>
                <a:ea typeface="Calibri"/>
                <a:cs typeface="Calibri"/>
                <a:sym typeface="Calibri"/>
              </a:defRPr>
            </a:lvl9pPr>
          </a:lstStyle>
          <a:p>
            <a:fld id="{00000000-1234-1234-1234-123412341234}" type="slidenum">
              <a:rPr lang="en-US" sz="3200" smtClean="0">
                <a:solidFill>
                  <a:schemeClr val="lt1"/>
                </a:solidFill>
              </a:rPr>
              <a:pPr/>
              <a:t>8</a:t>
            </a:fld>
            <a:endParaRPr lang="en-US" sz="3200">
              <a:solidFill>
                <a:schemeClr val="lt1"/>
              </a:solidFill>
            </a:endParaRPr>
          </a:p>
        </p:txBody>
      </p:sp>
      <p:grpSp>
        <p:nvGrpSpPr>
          <p:cNvPr id="4" name="Google Shape;187;p18">
            <a:extLst>
              <a:ext uri="{FF2B5EF4-FFF2-40B4-BE49-F238E27FC236}">
                <a16:creationId xmlns:a16="http://schemas.microsoft.com/office/drawing/2014/main" id="{51A06BAC-495D-5A37-56BC-7F30C720D14A}"/>
              </a:ext>
            </a:extLst>
          </p:cNvPr>
          <p:cNvGrpSpPr/>
          <p:nvPr/>
        </p:nvGrpSpPr>
        <p:grpSpPr>
          <a:xfrm>
            <a:off x="-2" y="9568581"/>
            <a:ext cx="19010314" cy="1112119"/>
            <a:chOff x="-2" y="9568581"/>
            <a:chExt cx="19010314" cy="1112119"/>
          </a:xfrm>
        </p:grpSpPr>
        <p:grpSp>
          <p:nvGrpSpPr>
            <p:cNvPr id="5" name="Google Shape;188;p18">
              <a:extLst>
                <a:ext uri="{FF2B5EF4-FFF2-40B4-BE49-F238E27FC236}">
                  <a16:creationId xmlns:a16="http://schemas.microsoft.com/office/drawing/2014/main" id="{C714811A-25BB-ECED-58E9-411D65B7A758}"/>
                </a:ext>
              </a:extLst>
            </p:cNvPr>
            <p:cNvGrpSpPr/>
            <p:nvPr/>
          </p:nvGrpSpPr>
          <p:grpSpPr>
            <a:xfrm>
              <a:off x="-2" y="9568581"/>
              <a:ext cx="19010314" cy="1112119"/>
              <a:chOff x="-324645" y="2222500"/>
              <a:chExt cx="22261686" cy="1302327"/>
            </a:xfrm>
          </p:grpSpPr>
          <p:sp>
            <p:nvSpPr>
              <p:cNvPr id="7" name="Google Shape;189;p18">
                <a:extLst>
                  <a:ext uri="{FF2B5EF4-FFF2-40B4-BE49-F238E27FC236}">
                    <a16:creationId xmlns:a16="http://schemas.microsoft.com/office/drawing/2014/main" id="{AFD3DB71-EB9E-402B-54FF-41147EE6C29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190;p18">
                <a:extLst>
                  <a:ext uri="{FF2B5EF4-FFF2-40B4-BE49-F238E27FC236}">
                    <a16:creationId xmlns:a16="http://schemas.microsoft.com/office/drawing/2014/main" id="{A95A11A1-B812-1497-4A03-69C0FAAB294E}"/>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 name="Google Shape;191;p18">
              <a:extLst>
                <a:ext uri="{FF2B5EF4-FFF2-40B4-BE49-F238E27FC236}">
                  <a16:creationId xmlns:a16="http://schemas.microsoft.com/office/drawing/2014/main" id="{1384E464-1EFD-AD7C-946C-CB5B7828FBE9}"/>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 name="Google Shape;192;p18">
            <a:extLst>
              <a:ext uri="{FF2B5EF4-FFF2-40B4-BE49-F238E27FC236}">
                <a16:creationId xmlns:a16="http://schemas.microsoft.com/office/drawing/2014/main" id="{CFA3F7FB-8C9E-836E-92C1-EDBA9A4B36B7}"/>
              </a:ext>
            </a:extLst>
          </p:cNvPr>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0" name="Google Shape;193;p18">
            <a:extLst>
              <a:ext uri="{FF2B5EF4-FFF2-40B4-BE49-F238E27FC236}">
                <a16:creationId xmlns:a16="http://schemas.microsoft.com/office/drawing/2014/main" id="{D504C53F-80C8-519A-A601-6ADEC1874C1D}"/>
              </a:ext>
            </a:extLst>
          </p:cNvPr>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11" name="Google Shape;194;p18">
            <a:extLst>
              <a:ext uri="{FF2B5EF4-FFF2-40B4-BE49-F238E27FC236}">
                <a16:creationId xmlns:a16="http://schemas.microsoft.com/office/drawing/2014/main" id="{11ACD15C-5241-D8D3-519D-7354C2E79D9A}"/>
              </a:ext>
            </a:extLst>
          </p:cNvPr>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8</a:t>
            </a:fld>
            <a:endParaRPr sz="1870">
              <a:solidFill>
                <a:schemeClr val="lt1"/>
              </a:solidFill>
              <a:latin typeface="Calibri"/>
              <a:ea typeface="Calibri"/>
              <a:cs typeface="Calibri"/>
              <a:sym typeface="Calibri"/>
            </a:endParaRPr>
          </a:p>
        </p:txBody>
      </p:sp>
      <p:grpSp>
        <p:nvGrpSpPr>
          <p:cNvPr id="12" name="Google Shape;195;p18">
            <a:extLst>
              <a:ext uri="{FF2B5EF4-FFF2-40B4-BE49-F238E27FC236}">
                <a16:creationId xmlns:a16="http://schemas.microsoft.com/office/drawing/2014/main" id="{4C51EF2B-5D17-3F40-EBA5-AEFF169BBB0B}"/>
              </a:ext>
            </a:extLst>
          </p:cNvPr>
          <p:cNvGrpSpPr/>
          <p:nvPr/>
        </p:nvGrpSpPr>
        <p:grpSpPr>
          <a:xfrm>
            <a:off x="40627" y="695429"/>
            <a:ext cx="15004787" cy="1400996"/>
            <a:chOff x="1776" y="8605178"/>
            <a:chExt cx="4027756" cy="439420"/>
          </a:xfrm>
        </p:grpSpPr>
        <p:sp>
          <p:nvSpPr>
            <p:cNvPr id="13" name="Google Shape;196;p18">
              <a:extLst>
                <a:ext uri="{FF2B5EF4-FFF2-40B4-BE49-F238E27FC236}">
                  <a16:creationId xmlns:a16="http://schemas.microsoft.com/office/drawing/2014/main" id="{417B8BAF-4082-52EB-275A-6D56D0C58161}"/>
                </a:ext>
              </a:extLst>
            </p:cNvPr>
            <p:cNvSpPr/>
            <p:nvPr/>
          </p:nvSpPr>
          <p:spPr>
            <a:xfrm>
              <a:off x="1776" y="8617900"/>
              <a:ext cx="3923363" cy="36527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a:t>
              </a:r>
              <a:r>
                <a:rPr lang="en-US" sz="5400" dirty="0">
                  <a:solidFill>
                    <a:schemeClr val="lt1"/>
                  </a:solidFill>
                  <a:latin typeface="Times New Roman" panose="02020603050405020304" pitchFamily="18" charset="0"/>
                  <a:ea typeface="Calibri"/>
                  <a:cs typeface="Times New Roman" panose="02020603050405020304" pitchFamily="18" charset="0"/>
                  <a:sym typeface="Calibri"/>
                </a:rPr>
                <a:t>Process</a:t>
              </a:r>
              <a:endParaRPr dirty="0">
                <a:latin typeface="Times New Roman" panose="02020603050405020304" pitchFamily="18" charset="0"/>
                <a:cs typeface="Times New Roman" panose="02020603050405020304" pitchFamily="18" charset="0"/>
              </a:endParaRPr>
            </a:p>
            <a:p>
              <a:pPr marL="457200" marR="0" lvl="1" indent="0" algn="ctr" rtl="0">
                <a:spcBef>
                  <a:spcPts val="0"/>
                </a:spcBef>
                <a:spcAft>
                  <a:spcPts val="0"/>
                </a:spcAft>
                <a:buNone/>
              </a:pPr>
              <a:endParaRPr sz="5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20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97;p18">
              <a:extLst>
                <a:ext uri="{FF2B5EF4-FFF2-40B4-BE49-F238E27FC236}">
                  <a16:creationId xmlns:a16="http://schemas.microsoft.com/office/drawing/2014/main" id="{3BCC2CF9-163A-7FD7-E2F9-53EF42413EDD}"/>
                </a:ext>
              </a:extLst>
            </p:cNvPr>
            <p:cNvSpPr/>
            <p:nvPr/>
          </p:nvSpPr>
          <p:spPr>
            <a:xfrm>
              <a:off x="3800173" y="860517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 name="TextBox 15">
            <a:extLst>
              <a:ext uri="{FF2B5EF4-FFF2-40B4-BE49-F238E27FC236}">
                <a16:creationId xmlns:a16="http://schemas.microsoft.com/office/drawing/2014/main" id="{2934973A-4425-3226-7F41-29B95FDC3E84}"/>
              </a:ext>
            </a:extLst>
          </p:cNvPr>
          <p:cNvSpPr txBox="1"/>
          <p:nvPr/>
        </p:nvSpPr>
        <p:spPr>
          <a:xfrm>
            <a:off x="40627" y="2497873"/>
            <a:ext cx="16953832" cy="5016758"/>
          </a:xfrm>
          <a:prstGeom prst="rect">
            <a:avLst/>
          </a:prstGeom>
          <a:noFill/>
        </p:spPr>
        <p:txBody>
          <a:bodyPr wrap="square" rtlCol="0">
            <a:spAutoFit/>
          </a:bodyPr>
          <a:lstStyle/>
          <a:p>
            <a:pPr marL="457200" indent="-457200"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Testing:</a:t>
            </a:r>
          </a:p>
          <a:p>
            <a:pPr algn="l"/>
            <a:r>
              <a:rPr lang="en-US" sz="3200" b="1" dirty="0">
                <a:solidFill>
                  <a:schemeClr val="tx1"/>
                </a:solidFill>
                <a:latin typeface="Times New Roman" panose="02020603050405020304" pitchFamily="18" charset="0"/>
                <a:cs typeface="Times New Roman" panose="02020603050405020304" pitchFamily="18" charset="0"/>
              </a:rPr>
              <a:t>	</a:t>
            </a:r>
            <a:r>
              <a:rPr lang="en-US" sz="3200" i="0" dirty="0">
                <a:solidFill>
                  <a:schemeClr val="tx1"/>
                </a:solidFill>
                <a:effectLst/>
                <a:latin typeface="Times New Roman" panose="02020603050405020304" pitchFamily="18" charset="0"/>
                <a:cs typeface="Times New Roman" panose="02020603050405020304" pitchFamily="18" charset="0"/>
              </a:rPr>
              <a:t>Conduct thorough testing to ensure the app functions correctly, is free of bugs, and provides 	accurate weather information.</a:t>
            </a:r>
          </a:p>
          <a:p>
            <a:pPr marL="457200" indent="-457200"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Deploy:</a:t>
            </a:r>
            <a:endParaRPr lang="en-US" sz="32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3200" b="0" i="0" dirty="0">
                <a:solidFill>
                  <a:schemeClr val="tx1"/>
                </a:solidFill>
                <a:effectLst/>
                <a:latin typeface="Times New Roman" panose="02020603050405020304" pitchFamily="18" charset="0"/>
                <a:cs typeface="Times New Roman" panose="02020603050405020304" pitchFamily="18" charset="0"/>
              </a:rPr>
              <a:t>	Deploy your weather web app to a web server or cloud platform, making it accessible to users.</a:t>
            </a:r>
          </a:p>
          <a:p>
            <a:pPr marL="457200" indent="-457200"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Monitor and Update:</a:t>
            </a:r>
            <a:endParaRPr lang="en-US" sz="32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3200" b="0" i="0" dirty="0">
                <a:solidFill>
                  <a:schemeClr val="tx1"/>
                </a:solidFill>
                <a:effectLst/>
                <a:latin typeface="Times New Roman" panose="02020603050405020304" pitchFamily="18" charset="0"/>
                <a:cs typeface="Times New Roman" panose="02020603050405020304" pitchFamily="18" charset="0"/>
              </a:rPr>
              <a:t>	Implement monitoring tools to track app performance. Regularly update the app to incorporate 	new features, improvements, or security patches.</a:t>
            </a:r>
          </a:p>
          <a:p>
            <a:pPr marL="457200" indent="-457200" algn="l">
              <a:buFont typeface="Arial" panose="020B0604020202020204" pitchFamily="34" charset="0"/>
              <a:buChar char="•"/>
            </a:pPr>
            <a:r>
              <a:rPr lang="en-US" sz="3200" b="1" i="0" dirty="0">
                <a:solidFill>
                  <a:schemeClr val="tx1"/>
                </a:solidFill>
                <a:effectLst/>
                <a:latin typeface="Times New Roman" panose="02020603050405020304" pitchFamily="18" charset="0"/>
                <a:cs typeface="Times New Roman" panose="02020603050405020304" pitchFamily="18" charset="0"/>
              </a:rPr>
              <a:t>User Feedback:</a:t>
            </a:r>
            <a:endParaRPr lang="en-US" sz="3200" dirty="0">
              <a:solidFill>
                <a:schemeClr val="tx1"/>
              </a:solidFill>
              <a:latin typeface="Times New Roman" panose="02020603050405020304" pitchFamily="18" charset="0"/>
              <a:cs typeface="Times New Roman" panose="02020603050405020304" pitchFamily="18" charset="0"/>
            </a:endParaRPr>
          </a:p>
          <a:p>
            <a:pPr lvl="1"/>
            <a:r>
              <a:rPr lang="en-US" sz="3200" b="0" i="0" dirty="0">
                <a:solidFill>
                  <a:schemeClr val="tx1"/>
                </a:solidFill>
                <a:effectLst/>
                <a:latin typeface="Times New Roman" panose="02020603050405020304" pitchFamily="18" charset="0"/>
                <a:cs typeface="Times New Roman" panose="02020603050405020304" pitchFamily="18" charset="0"/>
              </a:rPr>
              <a:t>	Encourage user feedback to identify areas for improvement and to understand user 	preferences.</a:t>
            </a:r>
          </a:p>
        </p:txBody>
      </p:sp>
    </p:spTree>
    <p:extLst>
      <p:ext uri="{BB962C8B-B14F-4D97-AF65-F5344CB8AC3E}">
        <p14:creationId xmlns:p14="http://schemas.microsoft.com/office/powerpoint/2010/main" val="385144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grpSp>
        <p:nvGrpSpPr>
          <p:cNvPr id="9" name="Google Shape;221;p20"/>
          <p:cNvGrpSpPr/>
          <p:nvPr/>
        </p:nvGrpSpPr>
        <p:grpSpPr>
          <a:xfrm>
            <a:off x="-2" y="9568581"/>
            <a:ext cx="19010314" cy="1112119"/>
            <a:chOff x="-2" y="9568581"/>
            <a:chExt cx="19010314" cy="1112119"/>
          </a:xfrm>
        </p:grpSpPr>
        <p:grpSp>
          <p:nvGrpSpPr>
            <p:cNvPr id="10" name="Google Shape;222;p20"/>
            <p:cNvGrpSpPr/>
            <p:nvPr/>
          </p:nvGrpSpPr>
          <p:grpSpPr>
            <a:xfrm>
              <a:off x="-2" y="9568581"/>
              <a:ext cx="19010314" cy="1112119"/>
              <a:chOff x="-324645" y="2222500"/>
              <a:chExt cx="22261686" cy="1302327"/>
            </a:xfrm>
          </p:grpSpPr>
          <p:sp>
            <p:nvSpPr>
              <p:cNvPr id="12"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Weather Web App</a:t>
            </a:r>
            <a:endParaRPr dirty="0"/>
          </a:p>
        </p:txBody>
      </p:sp>
      <p:sp>
        <p:nvSpPr>
          <p:cNvPr id="15"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- 2023</a:t>
            </a:r>
            <a:endParaRPr sz="2800" dirty="0">
              <a:solidFill>
                <a:schemeClr val="dk1"/>
              </a:solidFill>
              <a:latin typeface="Calibri"/>
              <a:ea typeface="Calibri"/>
              <a:cs typeface="Calibri"/>
              <a:sym typeface="Calibri"/>
            </a:endParaRPr>
          </a:p>
        </p:txBody>
      </p:sp>
      <p:sp>
        <p:nvSpPr>
          <p:cNvPr id="16"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9</a:t>
            </a:fld>
            <a:endParaRPr sz="187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9115106-F6DD-DE33-8C2E-ADA623A97F8F}"/>
              </a:ext>
            </a:extLst>
          </p:cNvPr>
          <p:cNvPicPr>
            <a:picLocks noChangeAspect="1"/>
          </p:cNvPicPr>
          <p:nvPr/>
        </p:nvPicPr>
        <p:blipFill>
          <a:blip r:embed="rId2"/>
          <a:srcRect/>
          <a:stretch/>
        </p:blipFill>
        <p:spPr>
          <a:xfrm>
            <a:off x="966804" y="2254717"/>
            <a:ext cx="14374814" cy="6536915"/>
          </a:xfrm>
          <a:prstGeom prst="rect">
            <a:avLst/>
          </a:prstGeom>
        </p:spPr>
      </p:pic>
      <p:grpSp>
        <p:nvGrpSpPr>
          <p:cNvPr id="6" name="Google Shape;195;p18">
            <a:extLst>
              <a:ext uri="{FF2B5EF4-FFF2-40B4-BE49-F238E27FC236}">
                <a16:creationId xmlns:a16="http://schemas.microsoft.com/office/drawing/2014/main" id="{84E52CC2-4CF6-D6D0-D2CF-F9D3277771AE}"/>
              </a:ext>
            </a:extLst>
          </p:cNvPr>
          <p:cNvGrpSpPr/>
          <p:nvPr/>
        </p:nvGrpSpPr>
        <p:grpSpPr>
          <a:xfrm>
            <a:off x="24646" y="538005"/>
            <a:ext cx="15030943" cy="1400996"/>
            <a:chOff x="-8511" y="8310423"/>
            <a:chExt cx="4034777" cy="439420"/>
          </a:xfrm>
        </p:grpSpPr>
        <p:sp>
          <p:nvSpPr>
            <p:cNvPr id="8" name="Google Shape;196;p18">
              <a:extLst>
                <a:ext uri="{FF2B5EF4-FFF2-40B4-BE49-F238E27FC236}">
                  <a16:creationId xmlns:a16="http://schemas.microsoft.com/office/drawing/2014/main" id="{B416FC33-4E3E-3D34-D8D6-795AA45125F4}"/>
                </a:ext>
              </a:extLst>
            </p:cNvPr>
            <p:cNvSpPr/>
            <p:nvPr/>
          </p:nvSpPr>
          <p:spPr>
            <a:xfrm>
              <a:off x="-8511" y="8341999"/>
              <a:ext cx="3923363" cy="365273"/>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algn="ctr"/>
              <a:r>
                <a:rPr lang="en-IN" sz="5400" dirty="0">
                  <a:solidFill>
                    <a:schemeClr val="bg1"/>
                  </a:solidFill>
                  <a:latin typeface="Times New Roman" pitchFamily="18" charset="0"/>
                  <a:cs typeface="Times New Roman" pitchFamily="18" charset="0"/>
                </a:rPr>
                <a:t>Output:-</a:t>
              </a:r>
            </a:p>
          </p:txBody>
        </p:sp>
        <p:sp>
          <p:nvSpPr>
            <p:cNvPr id="17" name="Google Shape;197;p18">
              <a:extLst>
                <a:ext uri="{FF2B5EF4-FFF2-40B4-BE49-F238E27FC236}">
                  <a16:creationId xmlns:a16="http://schemas.microsoft.com/office/drawing/2014/main" id="{58F6044F-3D2C-D08E-EE42-CAC6D940E415}"/>
                </a:ext>
              </a:extLst>
            </p:cNvPr>
            <p:cNvSpPr/>
            <p:nvPr/>
          </p:nvSpPr>
          <p:spPr>
            <a:xfrm>
              <a:off x="3796907" y="8310423"/>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971</Words>
  <Application>Microsoft Office PowerPoint</Application>
  <PresentationFormat>Custom</PresentationFormat>
  <Paragraphs>149</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Vishal Kumar Kushwaha</dc:creator>
  <cp:lastModifiedBy>Vishal Kumar Kushwaha</cp:lastModifiedBy>
  <cp:revision>43</cp:revision>
  <dcterms:modified xsi:type="dcterms:W3CDTF">2023-12-11T20:28:17Z</dcterms:modified>
</cp:coreProperties>
</file>