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1" r:id="rId6"/>
    <p:sldId id="259" r:id="rId7"/>
    <p:sldId id="260" r:id="rId8"/>
    <p:sldId id="268" r:id="rId9"/>
    <p:sldId id="271" r:id="rId10"/>
    <p:sldId id="269" r:id="rId11"/>
    <p:sldId id="27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74D1F-2344-4BA2-BF0D-8A08D22AD77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19FAB-2618-43BB-A6D3-E2BBC6905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3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19FAB-2618-43BB-A6D3-E2BBC6905C8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3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8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8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4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7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4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3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0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8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1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4BDC731-F96B-4B97-82B8-638A05550620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39405-7A0F-41DC-A2B6-1D3C6442A4E8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53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C622-FA42-6B42-4DF8-962FDCE2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418" y="-101281"/>
            <a:ext cx="5791412" cy="226855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b="1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SONGIFY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APP</a:t>
            </a:r>
            <a:b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</a:br>
            <a:r>
              <a:rPr lang="en-IN" sz="16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 MODERN MUSIC STREAMING APPLICATION</a:t>
            </a:r>
            <a:endParaRPr lang="en-IN" u="sng" dirty="0">
              <a:solidFill>
                <a:schemeClr val="accent1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32AD2-E8C5-946D-65E6-0EF056465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327" y="3703900"/>
            <a:ext cx="5972536" cy="2491384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en-I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BY:</a:t>
            </a:r>
            <a:br>
              <a:rPr lang="en-IN" sz="1400" dirty="0"/>
            </a:br>
            <a:r>
              <a:rPr lang="en-IN" sz="1500" b="1" dirty="0">
                <a:latin typeface="+mj-lt"/>
              </a:rPr>
              <a:t>RAVI KUMAR KUSHWAHA</a:t>
            </a:r>
            <a:br>
              <a:rPr lang="en-IN" sz="1500" b="1" dirty="0">
                <a:latin typeface="+mj-lt"/>
              </a:rPr>
            </a:br>
            <a:br>
              <a:rPr lang="en-IN" sz="1500" b="1" dirty="0">
                <a:latin typeface="+mj-lt"/>
              </a:rPr>
            </a:br>
            <a:br>
              <a:rPr lang="en-IN" sz="1500" b="1" dirty="0">
                <a:latin typeface="+mj-lt"/>
              </a:rPr>
            </a:br>
            <a:endParaRPr lang="en-IN" b="1" dirty="0">
              <a:latin typeface="+mj-lt"/>
            </a:endParaRPr>
          </a:p>
        </p:txBody>
      </p:sp>
      <p:pic>
        <p:nvPicPr>
          <p:cNvPr id="2052" name="Picture 4" descr="Download Spotify Logo in SVG Vector or PNG File Format - Logo.wine">
            <a:extLst>
              <a:ext uri="{FF2B5EF4-FFF2-40B4-BE49-F238E27FC236}">
                <a16:creationId xmlns:a16="http://schemas.microsoft.com/office/drawing/2014/main" id="{702D5C5F-488C-338F-2ADA-0EF1B12D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67" y="2436471"/>
            <a:ext cx="4192928" cy="27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02EDA-7263-9D9D-5A25-07AD5198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948" y="6476391"/>
            <a:ext cx="1099045" cy="2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933C-681B-B763-7E01-A27C4604997D}"/>
              </a:ext>
            </a:extLst>
          </p:cNvPr>
          <p:cNvSpPr txBox="1">
            <a:spLocks/>
          </p:cNvSpPr>
          <p:nvPr/>
        </p:nvSpPr>
        <p:spPr>
          <a:xfrm>
            <a:off x="1065878" y="162360"/>
            <a:ext cx="9356413" cy="749873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UI FLOW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D693E-46B9-C250-C094-6775CB0F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301" y="5516571"/>
            <a:ext cx="1103549" cy="1103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D4385-BA3B-80C6-3EBC-2A61F282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838" y="5477351"/>
            <a:ext cx="1103551" cy="118199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990C4138-FDF7-EF12-A0E3-CD5A658C5B26}"/>
              </a:ext>
            </a:extLst>
          </p:cNvPr>
          <p:cNvGrpSpPr/>
          <p:nvPr/>
        </p:nvGrpSpPr>
        <p:grpSpPr>
          <a:xfrm>
            <a:off x="720854" y="316443"/>
            <a:ext cx="10775803" cy="5488565"/>
            <a:chOff x="-1033031" y="1048533"/>
            <a:chExt cx="10775803" cy="5488565"/>
          </a:xfrm>
          <a:effectLst/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9FD3637-0FA9-D5DA-227A-95470E74C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2833" y="5150247"/>
              <a:ext cx="2073375" cy="75932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F455D4-E3FD-DB7C-CD14-B3D2DA4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2058" y="4498211"/>
              <a:ext cx="2740714" cy="2038887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67095C-52E1-B4E4-E305-6840C5A6593D}"/>
                </a:ext>
              </a:extLst>
            </p:cNvPr>
            <p:cNvGrpSpPr/>
            <p:nvPr/>
          </p:nvGrpSpPr>
          <p:grpSpPr>
            <a:xfrm>
              <a:off x="-1033031" y="1048533"/>
              <a:ext cx="9900887" cy="3346929"/>
              <a:chOff x="-1228444" y="543519"/>
              <a:chExt cx="9900887" cy="334692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61E51F1-93B0-2F23-F67C-6086C148F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0554" y="1233833"/>
                <a:ext cx="1525446" cy="152544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5C06336-360F-BBA3-704F-D9CF27570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6205" y="2365002"/>
                <a:ext cx="1476238" cy="152544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71C6FA7-7D9D-111B-902C-61AD99CB4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48911" y="543519"/>
                <a:ext cx="1370826" cy="150441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F078AD8-19B4-2AB2-82C9-D37CD73C1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228444" y="880253"/>
                <a:ext cx="2390171" cy="239017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858315-405E-9571-E99B-51E92E34AA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6482" y="2047930"/>
                <a:ext cx="1460561" cy="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7DC1577-B589-6AF5-6EC9-BA74AE517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382" y="3011244"/>
                <a:ext cx="6143375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E6FB5C9-F951-77EF-25E7-75FA55EBB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9381" y="929195"/>
                <a:ext cx="6143375" cy="47656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003A17D-BF73-1D74-E1DE-C71A53EF8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22939" y="5150247"/>
              <a:ext cx="2073375" cy="76324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C88DAE-497C-6D42-E304-AAB986638101}"/>
                </a:ext>
              </a:extLst>
            </p:cNvPr>
            <p:cNvCxnSpPr>
              <a:cxnSpLocks/>
            </p:cNvCxnSpPr>
            <p:nvPr/>
          </p:nvCxnSpPr>
          <p:spPr>
            <a:xfrm>
              <a:off x="3537035" y="5497275"/>
              <a:ext cx="73028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58D5D63-0AEE-7E59-6F63-52787997E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9186" y="2598872"/>
              <a:ext cx="0" cy="28984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A49102-3B1B-FBCA-718F-74D196ABD04D}"/>
                </a:ext>
              </a:extLst>
            </p:cNvPr>
            <p:cNvCxnSpPr>
              <a:cxnSpLocks/>
            </p:cNvCxnSpPr>
            <p:nvPr/>
          </p:nvCxnSpPr>
          <p:spPr>
            <a:xfrm>
              <a:off x="8237272" y="4395462"/>
              <a:ext cx="0" cy="7547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303F5-11D0-5EC8-4A7D-8215E0BC83A4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6396314" y="5529908"/>
              <a:ext cx="302872" cy="196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428D8D-8F88-57BB-17A7-DE10B539D83A}"/>
                </a:ext>
              </a:extLst>
            </p:cNvPr>
            <p:cNvCxnSpPr>
              <a:cxnSpLocks/>
            </p:cNvCxnSpPr>
            <p:nvPr/>
          </p:nvCxnSpPr>
          <p:spPr>
            <a:xfrm>
              <a:off x="7139708" y="2016908"/>
              <a:ext cx="0" cy="116392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B76F2A-3C5D-68D6-E762-1831F5D7BEA3}"/>
                </a:ext>
              </a:extLst>
            </p:cNvPr>
            <p:cNvCxnSpPr/>
            <p:nvPr/>
          </p:nvCxnSpPr>
          <p:spPr>
            <a:xfrm flipV="1">
              <a:off x="7139708" y="2000685"/>
              <a:ext cx="302872" cy="196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004386-8EAD-0ED1-8A02-80D9A7845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0366" y="3180837"/>
              <a:ext cx="302214" cy="196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910225-83C7-8A1F-5ECC-28F971ABA53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86" y="2626398"/>
              <a:ext cx="39115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5ED1A3-70C0-255F-D206-5197EC995A21}"/>
              </a:ext>
            </a:extLst>
          </p:cNvPr>
          <p:cNvCxnSpPr>
            <a:cxnSpLocks/>
          </p:cNvCxnSpPr>
          <p:nvPr/>
        </p:nvCxnSpPr>
        <p:spPr>
          <a:xfrm flipV="1">
            <a:off x="8526157" y="6068346"/>
            <a:ext cx="146056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08F7C2-9A93-5596-B1E8-0CC47F609014}"/>
              </a:ext>
            </a:extLst>
          </p:cNvPr>
          <p:cNvCxnSpPr>
            <a:cxnSpLocks/>
          </p:cNvCxnSpPr>
          <p:nvPr/>
        </p:nvCxnSpPr>
        <p:spPr>
          <a:xfrm>
            <a:off x="6425583" y="5177357"/>
            <a:ext cx="0" cy="8909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F545C7-EF2C-2590-2CCF-933645A366B8}"/>
              </a:ext>
            </a:extLst>
          </p:cNvPr>
          <p:cNvCxnSpPr>
            <a:cxnSpLocks/>
          </p:cNvCxnSpPr>
          <p:nvPr/>
        </p:nvCxnSpPr>
        <p:spPr>
          <a:xfrm>
            <a:off x="6425583" y="6093445"/>
            <a:ext cx="91473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32D765-475B-69A1-2F52-5A74A0682DEF}"/>
              </a:ext>
            </a:extLst>
          </p:cNvPr>
          <p:cNvCxnSpPr>
            <a:cxnSpLocks/>
          </p:cNvCxnSpPr>
          <p:nvPr/>
        </p:nvCxnSpPr>
        <p:spPr>
          <a:xfrm>
            <a:off x="1678631" y="3013283"/>
            <a:ext cx="0" cy="17517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88902B3A-408C-614A-8371-6359C42523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46683" y="1268472"/>
            <a:ext cx="1246676" cy="1246676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2C6911-B04E-924F-E535-4E3500A3C72C}"/>
              </a:ext>
            </a:extLst>
          </p:cNvPr>
          <p:cNvCxnSpPr>
            <a:cxnSpLocks/>
          </p:cNvCxnSpPr>
          <p:nvPr/>
        </p:nvCxnSpPr>
        <p:spPr>
          <a:xfrm>
            <a:off x="2651616" y="1891810"/>
            <a:ext cx="7302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A41612-B95A-0905-44EA-7BEFB6A4DBED}"/>
              </a:ext>
            </a:extLst>
          </p:cNvPr>
          <p:cNvCxnSpPr>
            <a:cxnSpLocks/>
          </p:cNvCxnSpPr>
          <p:nvPr/>
        </p:nvCxnSpPr>
        <p:spPr>
          <a:xfrm>
            <a:off x="1678631" y="4765062"/>
            <a:ext cx="13381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E10E4F3-66F8-EB74-EAA7-47B0F7A65F9F}"/>
              </a:ext>
            </a:extLst>
          </p:cNvPr>
          <p:cNvSpPr/>
          <p:nvPr/>
        </p:nvSpPr>
        <p:spPr>
          <a:xfrm>
            <a:off x="2643918" y="1149182"/>
            <a:ext cx="1722914" cy="23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NOT LOGED IN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A6563F2-FAFB-349A-8B84-EE2D52609FCF}"/>
              </a:ext>
            </a:extLst>
          </p:cNvPr>
          <p:cNvSpPr/>
          <p:nvPr/>
        </p:nvSpPr>
        <p:spPr>
          <a:xfrm>
            <a:off x="5108524" y="2898340"/>
            <a:ext cx="1696658" cy="3041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ALBUM PAGE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835F7B8-A41E-CFDD-16D0-8875A3A2530D}"/>
              </a:ext>
            </a:extLst>
          </p:cNvPr>
          <p:cNvSpPr/>
          <p:nvPr/>
        </p:nvSpPr>
        <p:spPr>
          <a:xfrm>
            <a:off x="4948157" y="316444"/>
            <a:ext cx="1619454" cy="3308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ARTIST PAGE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1483371-BAC3-FFD5-358A-971ACCAAC0E4}"/>
              </a:ext>
            </a:extLst>
          </p:cNvPr>
          <p:cNvSpPr/>
          <p:nvPr/>
        </p:nvSpPr>
        <p:spPr>
          <a:xfrm>
            <a:off x="4911789" y="1451993"/>
            <a:ext cx="1525446" cy="254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9293A4F-B03C-8530-F599-18B0B671373B}"/>
              </a:ext>
            </a:extLst>
          </p:cNvPr>
          <p:cNvCxnSpPr>
            <a:cxnSpLocks/>
          </p:cNvCxnSpPr>
          <p:nvPr/>
        </p:nvCxnSpPr>
        <p:spPr>
          <a:xfrm flipH="1">
            <a:off x="8634935" y="5622851"/>
            <a:ext cx="13119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62161C-62B2-6DED-D801-0F4C66C83475}"/>
              </a:ext>
            </a:extLst>
          </p:cNvPr>
          <p:cNvCxnSpPr>
            <a:cxnSpLocks/>
          </p:cNvCxnSpPr>
          <p:nvPr/>
        </p:nvCxnSpPr>
        <p:spPr>
          <a:xfrm flipV="1">
            <a:off x="8694369" y="4765062"/>
            <a:ext cx="0" cy="8372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8780B6-DAD1-C61B-BC9C-7F0753C06952}"/>
              </a:ext>
            </a:extLst>
          </p:cNvPr>
          <p:cNvCxnSpPr/>
          <p:nvPr/>
        </p:nvCxnSpPr>
        <p:spPr>
          <a:xfrm flipV="1">
            <a:off x="8425330" y="4806112"/>
            <a:ext cx="302872" cy="1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956E1-1AB3-D9AD-B8BA-C2DE2C620860}"/>
              </a:ext>
            </a:extLst>
          </p:cNvPr>
          <p:cNvCxnSpPr>
            <a:cxnSpLocks/>
          </p:cNvCxnSpPr>
          <p:nvPr/>
        </p:nvCxnSpPr>
        <p:spPr>
          <a:xfrm flipV="1">
            <a:off x="7282575" y="2515148"/>
            <a:ext cx="0" cy="18847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275047E-F1CE-E302-7C9F-C3B543678D24}"/>
              </a:ext>
            </a:extLst>
          </p:cNvPr>
          <p:cNvSpPr/>
          <p:nvPr/>
        </p:nvSpPr>
        <p:spPr>
          <a:xfrm>
            <a:off x="10094118" y="3901003"/>
            <a:ext cx="1272222" cy="3584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LOGED IN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34FDD14-AD49-FA46-0046-5D1FCEF1F0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3356" y="1319786"/>
            <a:ext cx="933752" cy="933752"/>
          </a:xfrm>
          <a:prstGeom prst="rect">
            <a:avLst/>
          </a:prstGeom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3DC86E8-BE67-871B-8085-AF044AA57FCC}"/>
              </a:ext>
            </a:extLst>
          </p:cNvPr>
          <p:cNvSpPr/>
          <p:nvPr/>
        </p:nvSpPr>
        <p:spPr>
          <a:xfrm>
            <a:off x="7795190" y="3368093"/>
            <a:ext cx="1272222" cy="3584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LOGED IN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879DE51-EC65-FD64-3E40-B33F472E6B87}"/>
              </a:ext>
            </a:extLst>
          </p:cNvPr>
          <p:cNvSpPr/>
          <p:nvPr/>
        </p:nvSpPr>
        <p:spPr>
          <a:xfrm>
            <a:off x="10835035" y="442047"/>
            <a:ext cx="1272222" cy="3584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LOGED IN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CDB970-49B1-B45F-BF03-53BD06293CDB}"/>
              </a:ext>
            </a:extLst>
          </p:cNvPr>
          <p:cNvCxnSpPr>
            <a:cxnSpLocks/>
          </p:cNvCxnSpPr>
          <p:nvPr/>
        </p:nvCxnSpPr>
        <p:spPr>
          <a:xfrm>
            <a:off x="10918547" y="1149182"/>
            <a:ext cx="0" cy="1163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EA894F3-8D1F-16AF-B5DC-51EE25F11623}"/>
              </a:ext>
            </a:extLst>
          </p:cNvPr>
          <p:cNvCxnSpPr/>
          <p:nvPr/>
        </p:nvCxnSpPr>
        <p:spPr>
          <a:xfrm flipV="1">
            <a:off x="10550599" y="1149182"/>
            <a:ext cx="302872" cy="1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148421-AEEC-D7FE-C411-719F2DD4B426}"/>
              </a:ext>
            </a:extLst>
          </p:cNvPr>
          <p:cNvCxnSpPr>
            <a:cxnSpLocks/>
          </p:cNvCxnSpPr>
          <p:nvPr/>
        </p:nvCxnSpPr>
        <p:spPr>
          <a:xfrm flipV="1">
            <a:off x="10616333" y="2350298"/>
            <a:ext cx="302214" cy="1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FF897E9-7772-E60A-6D82-189C552B8730}"/>
              </a:ext>
            </a:extLst>
          </p:cNvPr>
          <p:cNvCxnSpPr>
            <a:cxnSpLocks/>
          </p:cNvCxnSpPr>
          <p:nvPr/>
        </p:nvCxnSpPr>
        <p:spPr>
          <a:xfrm>
            <a:off x="10917477" y="1797313"/>
            <a:ext cx="3258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7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E899-45BF-4D13-0BDB-7CD301682D8C}"/>
              </a:ext>
            </a:extLst>
          </p:cNvPr>
          <p:cNvSpPr txBox="1">
            <a:spLocks/>
          </p:cNvSpPr>
          <p:nvPr/>
        </p:nvSpPr>
        <p:spPr>
          <a:xfrm>
            <a:off x="1156919" y="595272"/>
            <a:ext cx="9356413" cy="749873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D654F-FB2A-3E2E-FE5F-7A3D82E65353}"/>
              </a:ext>
            </a:extLst>
          </p:cNvPr>
          <p:cNvSpPr txBox="1"/>
          <p:nvPr/>
        </p:nvSpPr>
        <p:spPr>
          <a:xfrm>
            <a:off x="1423686" y="1345145"/>
            <a:ext cx="8183301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Handling multiple databases (SQL &amp; MongoDB) for different services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Ensuring security during user authentication using JWT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Efficient communication between microservices while maintaining scalability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consistency across services (favourites in MongoDB vs. user info in SQL)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Implementing Service Discovery Using Consul</a:t>
            </a:r>
          </a:p>
        </p:txBody>
      </p:sp>
    </p:spTree>
    <p:extLst>
      <p:ext uri="{BB962C8B-B14F-4D97-AF65-F5344CB8AC3E}">
        <p14:creationId xmlns:p14="http://schemas.microsoft.com/office/powerpoint/2010/main" val="229314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2F58-BE2A-B544-0E39-76EFE35A581E}"/>
              </a:ext>
            </a:extLst>
          </p:cNvPr>
          <p:cNvSpPr txBox="1">
            <a:spLocks/>
          </p:cNvSpPr>
          <p:nvPr/>
        </p:nvSpPr>
        <p:spPr>
          <a:xfrm>
            <a:off x="1156919" y="595272"/>
            <a:ext cx="9356413" cy="749873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D4BD2-0EB3-C1E9-BAD3-F51142F69272}"/>
              </a:ext>
            </a:extLst>
          </p:cNvPr>
          <p:cNvSpPr txBox="1"/>
          <p:nvPr/>
        </p:nvSpPr>
        <p:spPr>
          <a:xfrm>
            <a:off x="1156919" y="1345145"/>
            <a:ext cx="10081549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Objective Achieved</a:t>
            </a:r>
            <a:r>
              <a:rPr lang="en-US" dirty="0"/>
              <a:t>: A scalable, secure, and user-friendly music app leveraging Spotify API.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 Strengths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Microservices architecture, JWT-based security, and seamless user experience across devices.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Robust data management with SQL and NoSQL for favorites and playlists.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48F1D-ACBA-69E8-8817-67DEF775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158" y="6296352"/>
            <a:ext cx="1527309" cy="4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4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EBC0D-B2FC-0057-E7E0-88B2079AC657}"/>
              </a:ext>
            </a:extLst>
          </p:cNvPr>
          <p:cNvSpPr txBox="1"/>
          <p:nvPr/>
        </p:nvSpPr>
        <p:spPr>
          <a:xfrm>
            <a:off x="1713990" y="1322887"/>
            <a:ext cx="3969505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4000" dirty="0">
                <a:latin typeface="Bell MT" panose="02020503060305020303" pitchFamily="18" charset="0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C36BEEA-09A2-65FD-388E-A793298F5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4147" y="1428973"/>
            <a:ext cx="3994617" cy="399461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CB9AA-6A99-6D08-F4E3-08BFD79CE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368" y="6397671"/>
            <a:ext cx="1362099" cy="3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105FC5-6E00-55AA-3D16-8C0F06DF1A79}"/>
              </a:ext>
            </a:extLst>
          </p:cNvPr>
          <p:cNvSpPr txBox="1">
            <a:spLocks/>
          </p:cNvSpPr>
          <p:nvPr/>
        </p:nvSpPr>
        <p:spPr>
          <a:xfrm>
            <a:off x="92597" y="500193"/>
            <a:ext cx="7041478" cy="6713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C680C-CE37-F5FD-4D89-860EBB47F71B}"/>
              </a:ext>
            </a:extLst>
          </p:cNvPr>
          <p:cNvSpPr txBox="1"/>
          <p:nvPr/>
        </p:nvSpPr>
        <p:spPr>
          <a:xfrm>
            <a:off x="1342665" y="1701478"/>
            <a:ext cx="9931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Spotify App is a music streaming platform designed to allow users to sign-in the app, search for music, explore soundtracks, and save their favorite tracks. </a:t>
            </a: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With integration to the Backend API, users can enjoy a rich music.</a:t>
            </a: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Key features include user registration, music search,  and a personalized favorite tracks list.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FB0F9-2548-64E2-2A08-50E13BAF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58" y="6367000"/>
            <a:ext cx="1434712" cy="3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2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E0A4-8CFA-29F2-9B6A-203FC09F13E9}"/>
              </a:ext>
            </a:extLst>
          </p:cNvPr>
          <p:cNvSpPr txBox="1">
            <a:spLocks/>
          </p:cNvSpPr>
          <p:nvPr/>
        </p:nvSpPr>
        <p:spPr>
          <a:xfrm>
            <a:off x="1107100" y="95079"/>
            <a:ext cx="9356413" cy="749873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FUNCTIONAL REQUIREMENTS FOR FRONTEND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DCA35-3CA6-0C6B-70CF-85061E0AA250}"/>
              </a:ext>
            </a:extLst>
          </p:cNvPr>
          <p:cNvSpPr txBox="1"/>
          <p:nvPr/>
        </p:nvSpPr>
        <p:spPr>
          <a:xfrm>
            <a:off x="1107100" y="717630"/>
            <a:ext cx="6078652" cy="617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Spotify App UI Interface has the following features.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Registration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Login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Forget-Password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Reset-Password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List Common Music Tracks in home page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View Music Tracks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Music Tracks in  Album Page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Music Tracks in Artist Page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Search for Music Tracks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Add Music Tracks To Favourites Page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Unfavourite the music tracks from Favourites Page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Responsive Site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Spotify App UI is user-friendly and appealing.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63F6C-5472-45A3-ABAF-B2DA7D00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952" y="6369403"/>
            <a:ext cx="1249515" cy="3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E0A4-8CFA-29F2-9B6A-203FC09F13E9}"/>
              </a:ext>
            </a:extLst>
          </p:cNvPr>
          <p:cNvSpPr txBox="1">
            <a:spLocks/>
          </p:cNvSpPr>
          <p:nvPr/>
        </p:nvSpPr>
        <p:spPr>
          <a:xfrm>
            <a:off x="1156919" y="338148"/>
            <a:ext cx="9356413" cy="749873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STORIES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DCA35-3CA6-0C6B-70CF-85061E0AA250}"/>
              </a:ext>
            </a:extLst>
          </p:cNvPr>
          <p:cNvSpPr txBox="1"/>
          <p:nvPr/>
        </p:nvSpPr>
        <p:spPr>
          <a:xfrm>
            <a:off x="1107100" y="1006997"/>
            <a:ext cx="472802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sz="2000" dirty="0"/>
              <a:t>Register to access functionalities.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sz="2000" dirty="0"/>
              <a:t> Login with credentials.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sz="2000" dirty="0"/>
              <a:t>Play the music.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sz="2000" dirty="0"/>
              <a:t>Pause the music.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sz="2000" dirty="0"/>
              <a:t>Search music tracks via API.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sz="2000" dirty="0"/>
              <a:t>Save tracks to  favourites.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sz="2000" dirty="0"/>
              <a:t>Access saved tracks.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sz="2000" dirty="0"/>
              <a:t>Remove tracks from favourites.</a:t>
            </a:r>
          </a:p>
          <a:p>
            <a:pPr lvl="1"/>
            <a:r>
              <a:rPr lang="en-IN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0CD48-D4BF-5A28-9879-1DE69936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354" y="6345052"/>
            <a:ext cx="1342114" cy="3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D9A9-2A7E-6FD4-AFF5-E2FDB590AF7E}"/>
              </a:ext>
            </a:extLst>
          </p:cNvPr>
          <p:cNvSpPr txBox="1">
            <a:spLocks/>
          </p:cNvSpPr>
          <p:nvPr/>
        </p:nvSpPr>
        <p:spPr>
          <a:xfrm>
            <a:off x="829309" y="222812"/>
            <a:ext cx="7041478" cy="67133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48B3-4DEB-8947-F284-FC79D70A590F}"/>
              </a:ext>
            </a:extLst>
          </p:cNvPr>
          <p:cNvSpPr txBox="1">
            <a:spLocks/>
          </p:cNvSpPr>
          <p:nvPr/>
        </p:nvSpPr>
        <p:spPr>
          <a:xfrm>
            <a:off x="1174829" y="894144"/>
            <a:ext cx="10187861" cy="4525963"/>
          </a:xfrm>
          <a:prstGeom prst="rect">
            <a:avLst/>
          </a:prstGeom>
        </p:spPr>
        <p:txBody>
          <a:bodyPr/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Tools and Technologies used in the Spotify App: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SCM: GitLab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Frontend: Angular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Backend: .NET (Microservices), JWT for security, API Gateway, Service Discovery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Databases: MySQL, MongoDB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Testing: </a:t>
            </a:r>
            <a:r>
              <a:rPr lang="en-IN" dirty="0" err="1"/>
              <a:t>Nunit</a:t>
            </a:r>
            <a:r>
              <a:rPr lang="en-IN" dirty="0"/>
              <a:t> (</a:t>
            </a:r>
            <a:r>
              <a:rPr lang="en-IN" dirty="0" err="1"/>
              <a:t>BackEnd</a:t>
            </a:r>
            <a:r>
              <a:rPr lang="en-IN" dirty="0"/>
              <a:t>), Jasmine (</a:t>
            </a:r>
            <a:r>
              <a:rPr lang="en-IN" dirty="0" err="1"/>
              <a:t>FrontEnd</a:t>
            </a:r>
            <a:r>
              <a:rPr lang="en-IN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Message Bus: Kafka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Containerization: Docker, Docker Compose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558C7-2598-B25D-EE45-4CFFFCD8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332" y="6364974"/>
            <a:ext cx="1434710" cy="3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A5D5-BD11-F5F9-07E9-52071040F33A}"/>
              </a:ext>
            </a:extLst>
          </p:cNvPr>
          <p:cNvSpPr txBox="1">
            <a:spLocks/>
          </p:cNvSpPr>
          <p:nvPr/>
        </p:nvSpPr>
        <p:spPr>
          <a:xfrm>
            <a:off x="-108241" y="372871"/>
            <a:ext cx="7041478" cy="6713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ARCHITECTURE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15466B-443F-09AB-3066-AFEE00214C2E}"/>
              </a:ext>
            </a:extLst>
          </p:cNvPr>
          <p:cNvSpPr txBox="1">
            <a:spLocks/>
          </p:cNvSpPr>
          <p:nvPr/>
        </p:nvSpPr>
        <p:spPr>
          <a:xfrm>
            <a:off x="5150522" y="417656"/>
            <a:ext cx="7041478" cy="67133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BACKEND</a:t>
            </a:r>
            <a:b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(MICROSERVICES)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2E6271A-AEDD-69BE-E944-F054B411F813}"/>
              </a:ext>
            </a:extLst>
          </p:cNvPr>
          <p:cNvSpPr txBox="1">
            <a:spLocks/>
          </p:cNvSpPr>
          <p:nvPr/>
        </p:nvSpPr>
        <p:spPr>
          <a:xfrm>
            <a:off x="-1067307" y="1932633"/>
            <a:ext cx="7041478" cy="671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FRONTEND</a:t>
            </a:r>
            <a:b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41C70F-F2E2-D6B5-286A-9A799EBB3ED1}"/>
              </a:ext>
            </a:extLst>
          </p:cNvPr>
          <p:cNvGrpSpPr/>
          <p:nvPr/>
        </p:nvGrpSpPr>
        <p:grpSpPr>
          <a:xfrm>
            <a:off x="1350804" y="1210062"/>
            <a:ext cx="9978965" cy="5059218"/>
            <a:chOff x="1331089" y="1249584"/>
            <a:chExt cx="9978965" cy="505921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FF0CF0B-ADCA-FDA1-88B1-A061724DAD49}"/>
                </a:ext>
              </a:extLst>
            </p:cNvPr>
            <p:cNvSpPr/>
            <p:nvPr/>
          </p:nvSpPr>
          <p:spPr>
            <a:xfrm>
              <a:off x="1331089" y="2696901"/>
              <a:ext cx="2118167" cy="9606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UI Part</a:t>
              </a:r>
              <a:br>
                <a:rPr lang="en-IN" sz="2000" dirty="0">
                  <a:solidFill>
                    <a:schemeClr val="bg1"/>
                  </a:solidFill>
                </a:rPr>
              </a:br>
              <a:r>
                <a:rPr lang="en-IN" sz="2000" dirty="0">
                  <a:solidFill>
                    <a:schemeClr val="bg1"/>
                  </a:solidFill>
                </a:rPr>
                <a:t>(ANGULAR)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AEAB6CB-FC6B-9F58-60FD-61E4D9581893}"/>
                </a:ext>
              </a:extLst>
            </p:cNvPr>
            <p:cNvSpPr/>
            <p:nvPr/>
          </p:nvSpPr>
          <p:spPr>
            <a:xfrm>
              <a:off x="4085863" y="2696901"/>
              <a:ext cx="2010137" cy="9144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API Gateway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9A0BE39-B49A-FE74-F2CD-A0D754F2C4FC}"/>
                </a:ext>
              </a:extLst>
            </p:cNvPr>
            <p:cNvSpPr/>
            <p:nvPr/>
          </p:nvSpPr>
          <p:spPr>
            <a:xfrm>
              <a:off x="6921655" y="1249584"/>
              <a:ext cx="2349664" cy="9144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User Register</a:t>
              </a:r>
            </a:p>
            <a:p>
              <a:pPr algn="ctr"/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7B3A8E-73C3-2EF7-4F5E-8E0C748E3F8F}"/>
                </a:ext>
              </a:extLst>
            </p:cNvPr>
            <p:cNvSpPr/>
            <p:nvPr/>
          </p:nvSpPr>
          <p:spPr>
            <a:xfrm>
              <a:off x="6921654" y="2643487"/>
              <a:ext cx="2349664" cy="9144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Authentication</a:t>
              </a:r>
              <a:r>
                <a:rPr lang="en-IN" sz="1600" dirty="0">
                  <a:solidFill>
                    <a:schemeClr val="bg1"/>
                  </a:solidFill>
                </a:rPr>
                <a:t> </a:t>
              </a:r>
              <a:r>
                <a:rPr lang="en-IN" sz="2000" dirty="0">
                  <a:solidFill>
                    <a:schemeClr val="bg1"/>
                  </a:solidFill>
                </a:rPr>
                <a:t>Service </a:t>
              </a:r>
            </a:p>
            <a:p>
              <a:pPr algn="ctr"/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759DB2-3DE7-7FBF-8063-5ECF799257DC}"/>
                </a:ext>
              </a:extLst>
            </p:cNvPr>
            <p:cNvSpPr/>
            <p:nvPr/>
          </p:nvSpPr>
          <p:spPr>
            <a:xfrm>
              <a:off x="6921658" y="4015086"/>
              <a:ext cx="2349664" cy="9144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Music service</a:t>
              </a:r>
            </a:p>
            <a:p>
              <a:pPr algn="ctr"/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91E0D1E-4A3C-80A5-259B-BF5BC0D9F8D1}"/>
                </a:ext>
              </a:extLst>
            </p:cNvPr>
            <p:cNvSpPr/>
            <p:nvPr/>
          </p:nvSpPr>
          <p:spPr>
            <a:xfrm>
              <a:off x="6921655" y="5394402"/>
              <a:ext cx="2349663" cy="9144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Favourite service</a:t>
              </a:r>
            </a:p>
            <a:p>
              <a:pPr algn="ctr"/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66DC41-E2B6-5BD5-DA4F-4ED86D36A4AA}"/>
                </a:ext>
              </a:extLst>
            </p:cNvPr>
            <p:cNvSpPr/>
            <p:nvPr/>
          </p:nvSpPr>
          <p:spPr>
            <a:xfrm>
              <a:off x="9901807" y="2672749"/>
              <a:ext cx="1408247" cy="8963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SQL Server</a:t>
              </a:r>
            </a:p>
            <a:p>
              <a:pPr algn="ctr"/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B768E77-6D14-B874-67A2-36691F19677B}"/>
                </a:ext>
              </a:extLst>
            </p:cNvPr>
            <p:cNvSpPr/>
            <p:nvPr/>
          </p:nvSpPr>
          <p:spPr>
            <a:xfrm>
              <a:off x="9693796" y="5445084"/>
              <a:ext cx="1568371" cy="84835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</a:rPr>
                <a:t>MongoDB</a:t>
              </a:r>
            </a:p>
            <a:p>
              <a:pPr algn="ctr"/>
              <a:endParaRPr lang="en-IN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3407B4-9A60-5A5F-686B-9143F8E7C7AA}"/>
                </a:ext>
              </a:extLst>
            </p:cNvPr>
            <p:cNvCxnSpPr/>
            <p:nvPr/>
          </p:nvCxnSpPr>
          <p:spPr>
            <a:xfrm>
              <a:off x="6695955" y="1706784"/>
              <a:ext cx="0" cy="4162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C5498E-54E7-BD76-6555-0DDB0760B505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6695952" y="1706784"/>
              <a:ext cx="225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5F2DDAB-DDE7-BE0B-0C97-F5C1BB81B794}"/>
                </a:ext>
              </a:extLst>
            </p:cNvPr>
            <p:cNvCxnSpPr>
              <a:cxnSpLocks/>
            </p:cNvCxnSpPr>
            <p:nvPr/>
          </p:nvCxnSpPr>
          <p:spPr>
            <a:xfrm>
              <a:off x="9271318" y="1733661"/>
              <a:ext cx="285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9C6F21-39C6-8290-B49E-ECF59CE095A1}"/>
                </a:ext>
              </a:extLst>
            </p:cNvPr>
            <p:cNvCxnSpPr/>
            <p:nvPr/>
          </p:nvCxnSpPr>
          <p:spPr>
            <a:xfrm>
              <a:off x="6695952" y="3154101"/>
              <a:ext cx="225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8359AED-4214-23A8-830C-7699E6642225}"/>
                </a:ext>
              </a:extLst>
            </p:cNvPr>
            <p:cNvCxnSpPr/>
            <p:nvPr/>
          </p:nvCxnSpPr>
          <p:spPr>
            <a:xfrm>
              <a:off x="6700770" y="4480002"/>
              <a:ext cx="225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9ECF54-779D-6C1D-39EF-6659411A5A30}"/>
                </a:ext>
              </a:extLst>
            </p:cNvPr>
            <p:cNvCxnSpPr/>
            <p:nvPr/>
          </p:nvCxnSpPr>
          <p:spPr>
            <a:xfrm>
              <a:off x="6695952" y="5869264"/>
              <a:ext cx="225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646FA1-84CB-431C-8AB1-AF5047F79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6830" y="1733661"/>
              <a:ext cx="1" cy="2738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22C081-410D-710C-D2C6-DB1262ABC2D0}"/>
                </a:ext>
              </a:extLst>
            </p:cNvPr>
            <p:cNvCxnSpPr>
              <a:cxnSpLocks/>
            </p:cNvCxnSpPr>
            <p:nvPr/>
          </p:nvCxnSpPr>
          <p:spPr>
            <a:xfrm>
              <a:off x="9271317" y="3177250"/>
              <a:ext cx="285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F1BA7CF-D41D-B586-6ED9-7C5AB226AEBF}"/>
                </a:ext>
              </a:extLst>
            </p:cNvPr>
            <p:cNvCxnSpPr>
              <a:cxnSpLocks/>
            </p:cNvCxnSpPr>
            <p:nvPr/>
          </p:nvCxnSpPr>
          <p:spPr>
            <a:xfrm>
              <a:off x="9271317" y="4472286"/>
              <a:ext cx="285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3887D5F9-0422-99AA-536A-1EE62131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488931"/>
            <a:ext cx="1223482" cy="321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5371F8-A550-BF06-63B0-2CF7BC1F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123" y="1754457"/>
            <a:ext cx="506672" cy="356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74C3F9-FA7B-6D5E-5BE7-0B081FE3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003" y="3148048"/>
            <a:ext cx="455792" cy="320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8740F-CE74-453E-B064-83BAB3F60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771" y="4521144"/>
            <a:ext cx="513176" cy="360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811CAC-8E45-82DF-A9BF-E72F6158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771" y="5879360"/>
            <a:ext cx="519775" cy="3655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EA418E-EB64-170E-8C72-1AD6B1FC3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5486" y="5825244"/>
            <a:ext cx="604541" cy="4009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A7A662-7BD3-FA4F-FC98-FF55F736E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496" y="3196799"/>
            <a:ext cx="880523" cy="2230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AD49D52-740B-73F8-8B99-1C9CBB8F0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7802" y="3304895"/>
            <a:ext cx="740568" cy="2176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E8DCCC-66FE-8208-62C6-49959CC3CAF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68971" y="3114579"/>
            <a:ext cx="636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30892F-D674-06E6-E6BA-8F0A42703DF7}"/>
              </a:ext>
            </a:extLst>
          </p:cNvPr>
          <p:cNvCxnSpPr>
            <a:cxnSpLocks/>
          </p:cNvCxnSpPr>
          <p:nvPr/>
        </p:nvCxnSpPr>
        <p:spPr>
          <a:xfrm>
            <a:off x="6115715" y="3114579"/>
            <a:ext cx="636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2BE607-ACB1-B094-2F68-F45856E154A5}"/>
              </a:ext>
            </a:extLst>
          </p:cNvPr>
          <p:cNvCxnSpPr>
            <a:cxnSpLocks/>
          </p:cNvCxnSpPr>
          <p:nvPr/>
        </p:nvCxnSpPr>
        <p:spPr>
          <a:xfrm>
            <a:off x="9546920" y="3142231"/>
            <a:ext cx="3814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E21EF4-9901-B6DF-D768-3F782B761BB8}"/>
              </a:ext>
            </a:extLst>
          </p:cNvPr>
          <p:cNvCxnSpPr>
            <a:cxnSpLocks/>
          </p:cNvCxnSpPr>
          <p:nvPr/>
        </p:nvCxnSpPr>
        <p:spPr>
          <a:xfrm>
            <a:off x="9268849" y="5825244"/>
            <a:ext cx="4687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89A9AD4-EC7B-05E7-1527-E08688DB3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68" y="3301272"/>
            <a:ext cx="409503" cy="2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5819A-86AC-A2D6-9B63-DE90E43B003E}"/>
              </a:ext>
            </a:extLst>
          </p:cNvPr>
          <p:cNvSpPr txBox="1"/>
          <p:nvPr/>
        </p:nvSpPr>
        <p:spPr>
          <a:xfrm>
            <a:off x="1120251" y="770202"/>
            <a:ext cx="8924081" cy="683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User Register Service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Methods: POST,  GET, DELETE, PUT for user’s registration.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Manages user details and credentials.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Handled custom Exceptions.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Authentication Service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Methods: Post, Get for login, forget-password, reset-password.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Validates login and generates JWT token for user authentication.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Handled custom Exceptions.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Music Service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Methods: POST, GET methods for album and artist song list.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Fetches music from Spotify API.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Handled custom Exceptions.</a:t>
            </a:r>
          </a:p>
          <a:p>
            <a:pPr>
              <a:lnSpc>
                <a:spcPct val="150000"/>
              </a:lnSpc>
            </a:pPr>
            <a:br>
              <a:rPr lang="en-IN" dirty="0"/>
            </a:b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FC06DA-6D82-B525-48F3-AC3C542B10AE}"/>
              </a:ext>
            </a:extLst>
          </p:cNvPr>
          <p:cNvSpPr txBox="1">
            <a:spLocks/>
          </p:cNvSpPr>
          <p:nvPr/>
        </p:nvSpPr>
        <p:spPr>
          <a:xfrm>
            <a:off x="1019989" y="147650"/>
            <a:ext cx="10537032" cy="900345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BACKEND MICROSERVICES FOR SPOTIFY APP</a:t>
            </a:r>
          </a:p>
          <a:p>
            <a:pPr algn="ctr"/>
            <a:endParaRPr lang="en-IN" sz="48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47B64-B756-525D-6520-F12D7F1A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54" y="6404557"/>
            <a:ext cx="1162862" cy="3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5819A-86AC-A2D6-9B63-DE90E43B003E}"/>
              </a:ext>
            </a:extLst>
          </p:cNvPr>
          <p:cNvSpPr txBox="1"/>
          <p:nvPr/>
        </p:nvSpPr>
        <p:spPr>
          <a:xfrm>
            <a:off x="1174673" y="1205797"/>
            <a:ext cx="8924081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4.	Favourite Service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Methods: POST,GET,DELETE methods for particular user’s favourite list of music.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Handled custom Exceptions.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5.	API Gateway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Routes request and validates JWT token.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Integrating every services to API gateway and passing the common port number to angular frontend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Handled custom Exceptions.</a:t>
            </a:r>
          </a:p>
          <a:p>
            <a:pPr lvl="1">
              <a:lnSpc>
                <a:spcPct val="150000"/>
              </a:lnSpc>
            </a:pPr>
            <a:br>
              <a:rPr lang="en-IN" dirty="0"/>
            </a:b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FC06DA-6D82-B525-48F3-AC3C542B10AE}"/>
              </a:ext>
            </a:extLst>
          </p:cNvPr>
          <p:cNvSpPr txBox="1">
            <a:spLocks/>
          </p:cNvSpPr>
          <p:nvPr/>
        </p:nvSpPr>
        <p:spPr>
          <a:xfrm>
            <a:off x="1019989" y="147650"/>
            <a:ext cx="10537032" cy="900345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BACKEND MICROSERVICES FOR SPOTIFY APP</a:t>
            </a:r>
          </a:p>
          <a:p>
            <a:pPr algn="ctr"/>
            <a:endParaRPr lang="en-IN" sz="48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47B64-B756-525D-6520-F12D7F1A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54" y="6404557"/>
            <a:ext cx="1162862" cy="3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9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FCA9-10BB-0557-5EB5-D137A0E4C955}"/>
              </a:ext>
            </a:extLst>
          </p:cNvPr>
          <p:cNvSpPr txBox="1">
            <a:spLocks/>
          </p:cNvSpPr>
          <p:nvPr/>
        </p:nvSpPr>
        <p:spPr>
          <a:xfrm>
            <a:off x="1065878" y="162360"/>
            <a:ext cx="9356413" cy="749873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FC0B6-C4EB-C93E-37E1-628146F9C943}"/>
              </a:ext>
            </a:extLst>
          </p:cNvPr>
          <p:cNvSpPr txBox="1"/>
          <p:nvPr/>
        </p:nvSpPr>
        <p:spPr>
          <a:xfrm>
            <a:off x="1218235" y="840618"/>
            <a:ext cx="6094070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1.User Registration Service (SQL)</a:t>
            </a:r>
          </a:p>
          <a:p>
            <a:pPr>
              <a:lnSpc>
                <a:spcPct val="150000"/>
              </a:lnSpc>
            </a:pPr>
            <a:r>
              <a:rPr lang="en-IN" dirty="0"/>
              <a:t>2.Authentication Service (SQL)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A6B34-9C13-7DD1-1CE1-732AEC3061AA}"/>
              </a:ext>
            </a:extLst>
          </p:cNvPr>
          <p:cNvSpPr txBox="1"/>
          <p:nvPr/>
        </p:nvSpPr>
        <p:spPr>
          <a:xfrm>
            <a:off x="1218235" y="3021971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3.Music Service (SQL)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Album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Artist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8EB24E-9EC1-1CB8-E46E-59924502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65289"/>
              </p:ext>
            </p:extLst>
          </p:nvPr>
        </p:nvGraphicFramePr>
        <p:xfrm>
          <a:off x="1065878" y="1914531"/>
          <a:ext cx="101828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089">
                  <a:extLst>
                    <a:ext uri="{9D8B030D-6E8A-4147-A177-3AD203B41FA5}">
                      <a16:colId xmlns:a16="http://schemas.microsoft.com/office/drawing/2014/main" val="3010419694"/>
                    </a:ext>
                  </a:extLst>
                </a:gridCol>
                <a:gridCol w="2002220">
                  <a:extLst>
                    <a:ext uri="{9D8B030D-6E8A-4147-A177-3AD203B41FA5}">
                      <a16:colId xmlns:a16="http://schemas.microsoft.com/office/drawing/2014/main" val="1955203976"/>
                    </a:ext>
                  </a:extLst>
                </a:gridCol>
                <a:gridCol w="1597506">
                  <a:extLst>
                    <a:ext uri="{9D8B030D-6E8A-4147-A177-3AD203B41FA5}">
                      <a16:colId xmlns:a16="http://schemas.microsoft.com/office/drawing/2014/main" val="1373287773"/>
                    </a:ext>
                  </a:extLst>
                </a:gridCol>
                <a:gridCol w="2082786">
                  <a:extLst>
                    <a:ext uri="{9D8B030D-6E8A-4147-A177-3AD203B41FA5}">
                      <a16:colId xmlns:a16="http://schemas.microsoft.com/office/drawing/2014/main" val="1161492426"/>
                    </a:ext>
                  </a:extLst>
                </a:gridCol>
                <a:gridCol w="2026228">
                  <a:extLst>
                    <a:ext uri="{9D8B030D-6E8A-4147-A177-3AD203B41FA5}">
                      <a16:colId xmlns:a16="http://schemas.microsoft.com/office/drawing/2014/main" val="1261609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0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Sowmitha@gmail.com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Sowmitha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08-09-2002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8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Qwer123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09-05-2002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660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4F4B3B-4E8F-5FCD-C6CB-4808A9F8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01759"/>
              </p:ext>
            </p:extLst>
          </p:nvPr>
        </p:nvGraphicFramePr>
        <p:xfrm>
          <a:off x="1111233" y="4549249"/>
          <a:ext cx="100921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628">
                  <a:extLst>
                    <a:ext uri="{9D8B030D-6E8A-4147-A177-3AD203B41FA5}">
                      <a16:colId xmlns:a16="http://schemas.microsoft.com/office/drawing/2014/main" val="3010419694"/>
                    </a:ext>
                  </a:extLst>
                </a:gridCol>
                <a:gridCol w="2276174">
                  <a:extLst>
                    <a:ext uri="{9D8B030D-6E8A-4147-A177-3AD203B41FA5}">
                      <a16:colId xmlns:a16="http://schemas.microsoft.com/office/drawing/2014/main" val="1955203976"/>
                    </a:ext>
                  </a:extLst>
                </a:gridCol>
                <a:gridCol w="1816085">
                  <a:extLst>
                    <a:ext uri="{9D8B030D-6E8A-4147-A177-3AD203B41FA5}">
                      <a16:colId xmlns:a16="http://schemas.microsoft.com/office/drawing/2014/main" val="1373287773"/>
                    </a:ext>
                  </a:extLst>
                </a:gridCol>
                <a:gridCol w="2367763">
                  <a:extLst>
                    <a:ext uri="{9D8B030D-6E8A-4147-A177-3AD203B41FA5}">
                      <a16:colId xmlns:a16="http://schemas.microsoft.com/office/drawing/2014/main" val="1161492426"/>
                    </a:ext>
                  </a:extLst>
                </a:gridCol>
                <a:gridCol w="2303467">
                  <a:extLst>
                    <a:ext uri="{9D8B030D-6E8A-4147-A177-3AD203B41FA5}">
                      <a16:colId xmlns:a16="http://schemas.microsoft.com/office/drawing/2014/main" val="1261609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MUSICID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MUSICNAME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ARTISTNAME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PICTUREURL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SONGURL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089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089999-FDB5-E6FB-CC1A-E9E9A73A2F2C}"/>
              </a:ext>
            </a:extLst>
          </p:cNvPr>
          <p:cNvSpPr txBox="1"/>
          <p:nvPr/>
        </p:nvSpPr>
        <p:spPr>
          <a:xfrm>
            <a:off x="1218235" y="4942751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4. Favourite Music Service (MongoDB)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6E16B8-4CA8-6E43-E7D1-9BE2CE51B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59655"/>
              </p:ext>
            </p:extLst>
          </p:nvPr>
        </p:nvGraphicFramePr>
        <p:xfrm>
          <a:off x="5335930" y="5334160"/>
          <a:ext cx="48749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460">
                  <a:extLst>
                    <a:ext uri="{9D8B030D-6E8A-4147-A177-3AD203B41FA5}">
                      <a16:colId xmlns:a16="http://schemas.microsoft.com/office/drawing/2014/main" val="1378606347"/>
                    </a:ext>
                  </a:extLst>
                </a:gridCol>
                <a:gridCol w="2437460">
                  <a:extLst>
                    <a:ext uri="{9D8B030D-6E8A-4147-A177-3AD203B41FA5}">
                      <a16:colId xmlns:a16="http://schemas.microsoft.com/office/drawing/2014/main" val="1628561867"/>
                    </a:ext>
                  </a:extLst>
                </a:gridCol>
              </a:tblGrid>
              <a:tr h="171058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FAV1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9254"/>
                  </a:ext>
                </a:extLst>
              </a:tr>
              <a:tr h="17105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FAV2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54453"/>
                  </a:ext>
                </a:extLst>
              </a:tr>
              <a:tr h="171058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FAV1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76348"/>
                  </a:ext>
                </a:extLst>
              </a:tr>
              <a:tr h="17105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FAV3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1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21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9290083-bd2f-48a2-8ac5-09a524b17d15}" enabled="1" method="Privileged" siteId="{b9fec68c-c92d-461e-9a97-3d03a0f18b82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770</TotalTime>
  <Words>617</Words>
  <Application>Microsoft Office PowerPoint</Application>
  <PresentationFormat>Widescreen</PresentationFormat>
  <Paragraphs>135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Bell MT</vt:lpstr>
      <vt:lpstr>MS Shell Dlg 2</vt:lpstr>
      <vt:lpstr>Wingdings</vt:lpstr>
      <vt:lpstr>Wingdings 3</vt:lpstr>
      <vt:lpstr>Madison</vt:lpstr>
      <vt:lpstr>SONGIFY APP A MODERN MUSIC STREAMING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Karthikeyan, Sowmitha</dc:creator>
  <cp:lastModifiedBy>RAVI KUSHWAHA</cp:lastModifiedBy>
  <cp:revision>6</cp:revision>
  <dcterms:created xsi:type="dcterms:W3CDTF">2024-10-07T16:50:36Z</dcterms:created>
  <dcterms:modified xsi:type="dcterms:W3CDTF">2025-03-30T17:46:07Z</dcterms:modified>
</cp:coreProperties>
</file>