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030F3-6E12-4CDB-A3E8-81C91DC3729E}" type="datetimeFigureOut">
              <a:rPr lang="ru-RU" smtClean="0"/>
              <a:t>27.10.2024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AA6E-C561-436A-A627-2CFB9996A2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8905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030F3-6E12-4CDB-A3E8-81C91DC3729E}" type="datetimeFigureOut">
              <a:rPr lang="ru-RU" smtClean="0"/>
              <a:t>27.10.2024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AA6E-C561-436A-A627-2CFB9996A2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7234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030F3-6E12-4CDB-A3E8-81C91DC3729E}" type="datetimeFigureOut">
              <a:rPr lang="ru-RU" smtClean="0"/>
              <a:t>27.10.2024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AA6E-C561-436A-A627-2CFB9996A2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4392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030F3-6E12-4CDB-A3E8-81C91DC3729E}" type="datetimeFigureOut">
              <a:rPr lang="ru-RU" smtClean="0"/>
              <a:t>27.10.2024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AA6E-C561-436A-A627-2CFB9996A2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175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030F3-6E12-4CDB-A3E8-81C91DC3729E}" type="datetimeFigureOut">
              <a:rPr lang="ru-RU" smtClean="0"/>
              <a:t>27.10.2024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AA6E-C561-436A-A627-2CFB9996A2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1632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030F3-6E12-4CDB-A3E8-81C91DC3729E}" type="datetimeFigureOut">
              <a:rPr lang="ru-RU" smtClean="0"/>
              <a:t>27.10.2024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AA6E-C561-436A-A627-2CFB9996A2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1958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030F3-6E12-4CDB-A3E8-81C91DC3729E}" type="datetimeFigureOut">
              <a:rPr lang="ru-RU" smtClean="0"/>
              <a:t>27.10.2024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AA6E-C561-436A-A627-2CFB9996A2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7342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030F3-6E12-4CDB-A3E8-81C91DC3729E}" type="datetimeFigureOut">
              <a:rPr lang="ru-RU" smtClean="0"/>
              <a:t>27.10.2024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AA6E-C561-436A-A627-2CFB9996A2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020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030F3-6E12-4CDB-A3E8-81C91DC3729E}" type="datetimeFigureOut">
              <a:rPr lang="ru-RU" smtClean="0"/>
              <a:t>27.10.2024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AA6E-C561-436A-A627-2CFB9996A2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8674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030F3-6E12-4CDB-A3E8-81C91DC3729E}" type="datetimeFigureOut">
              <a:rPr lang="ru-RU" smtClean="0"/>
              <a:t>27.10.2024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AA6E-C561-436A-A627-2CFB9996A2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5135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030F3-6E12-4CDB-A3E8-81C91DC3729E}" type="datetimeFigureOut">
              <a:rPr lang="ru-RU" smtClean="0"/>
              <a:t>27.10.2024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9AA6E-C561-436A-A627-2CFB9996A2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7898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030F3-6E12-4CDB-A3E8-81C91DC3729E}" type="datetimeFigureOut">
              <a:rPr lang="ru-RU" smtClean="0"/>
              <a:t>27.10.2024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9AA6E-C561-436A-A627-2CFB9996A2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5715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58883" y="1995198"/>
            <a:ext cx="9423862" cy="1429644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accent2">
                    <a:lumMod val="50000"/>
                  </a:schemeClr>
                </a:solidFill>
                <a:latin typeface="Bahnschrift SemiBold Condensed" panose="020B0502040204020203" pitchFamily="34" charset="0"/>
              </a:rPr>
              <a:t>Задача построения кратчайших путей. Метод поиска в </a:t>
            </a:r>
            <a:r>
              <a:rPr lang="ru-RU" dirty="0" smtClean="0">
                <a:solidFill>
                  <a:schemeClr val="accent2">
                    <a:lumMod val="50000"/>
                  </a:schemeClr>
                </a:solidFill>
                <a:latin typeface="Bahnschrift SemiBold Condensed" panose="020B0502040204020203" pitchFamily="34" charset="0"/>
              </a:rPr>
              <a:t>ширину.</a:t>
            </a:r>
            <a:endParaRPr lang="ru-RU" dirty="0">
              <a:solidFill>
                <a:schemeClr val="accent2">
                  <a:lumMod val="50000"/>
                </a:schemeClr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548255" y="4840635"/>
            <a:ext cx="3513513" cy="1078027"/>
          </a:xfrm>
        </p:spPr>
        <p:txBody>
          <a:bodyPr/>
          <a:lstStyle/>
          <a:p>
            <a:r>
              <a:rPr lang="ru-RU" dirty="0" smtClean="0">
                <a:latin typeface="Bahnschrift Light Condensed" panose="020B0502040204020203" pitchFamily="34" charset="0"/>
              </a:rPr>
              <a:t>БИВТ-23-4</a:t>
            </a:r>
          </a:p>
          <a:p>
            <a:r>
              <a:rPr lang="ru-RU" dirty="0" smtClean="0">
                <a:latin typeface="Bahnschrift Light Condensed" panose="020B0502040204020203" pitchFamily="34" charset="0"/>
              </a:rPr>
              <a:t>Галеницкая Валерия</a:t>
            </a:r>
            <a:endParaRPr lang="ru-RU" dirty="0"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460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96636" y="324195"/>
            <a:ext cx="10515600" cy="6334299"/>
          </a:xfrm>
        </p:spPr>
        <p:txBody>
          <a:bodyPr>
            <a:normAutofit fontScale="70000" lnSpcReduction="2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ru-RU" dirty="0">
                <a:latin typeface="Bahnschrift Light Condensed" panose="020B0502040204020203" pitchFamily="34" charset="0"/>
              </a:rPr>
              <a:t>Временная сложность</a:t>
            </a:r>
            <a:r>
              <a:rPr lang="ru-RU" dirty="0" smtClean="0">
                <a:latin typeface="Bahnschrift Light Condensed" panose="020B0502040204020203" pitchFamily="34" charset="0"/>
              </a:rPr>
              <a:t>:</a:t>
            </a:r>
          </a:p>
          <a:p>
            <a:pPr>
              <a:buFont typeface="Courier New" panose="02070309020205020404" pitchFamily="49" charset="0"/>
              <a:buChar char="o"/>
            </a:pPr>
            <a:endParaRPr lang="ru-RU" dirty="0">
              <a:latin typeface="Bahnschrift Light Condensed" panose="020B0502040204020203" pitchFamily="34" charset="0"/>
            </a:endParaRPr>
          </a:p>
          <a:p>
            <a:pPr marL="0" indent="0">
              <a:buNone/>
            </a:pPr>
            <a:r>
              <a:rPr lang="ru-RU" b="1" dirty="0">
                <a:latin typeface="Bahnschrift Light Condensed" panose="020B0502040204020203" pitchFamily="34" charset="0"/>
              </a:rPr>
              <a:t>O(V + E)</a:t>
            </a:r>
            <a:r>
              <a:rPr lang="ru-RU" dirty="0">
                <a:latin typeface="Bahnschrift Light Condensed" panose="020B0502040204020203" pitchFamily="34" charset="0"/>
              </a:rPr>
              <a:t>, где:</a:t>
            </a:r>
          </a:p>
          <a:p>
            <a:pPr marL="0" indent="0">
              <a:buNone/>
            </a:pPr>
            <a:r>
              <a:rPr lang="ru-RU" b="1" dirty="0">
                <a:latin typeface="Bahnschrift Light Condensed" panose="020B0502040204020203" pitchFamily="34" charset="0"/>
              </a:rPr>
              <a:t>V</a:t>
            </a:r>
            <a:r>
              <a:rPr lang="ru-RU" dirty="0">
                <a:latin typeface="Bahnschrift Light Condensed" panose="020B0502040204020203" pitchFamily="34" charset="0"/>
              </a:rPr>
              <a:t> — количество вершин в графе;</a:t>
            </a:r>
          </a:p>
          <a:p>
            <a:pPr marL="0" indent="0">
              <a:buNone/>
            </a:pPr>
            <a:r>
              <a:rPr lang="ru-RU" b="1" dirty="0">
                <a:latin typeface="Bahnschrift Light Condensed" panose="020B0502040204020203" pitchFamily="34" charset="0"/>
              </a:rPr>
              <a:t>E</a:t>
            </a:r>
            <a:r>
              <a:rPr lang="ru-RU" dirty="0">
                <a:latin typeface="Bahnschrift Light Condensed" panose="020B0502040204020203" pitchFamily="34" charset="0"/>
              </a:rPr>
              <a:t> — количество рёбер в графе.</a:t>
            </a:r>
          </a:p>
          <a:p>
            <a:pPr marL="0" indent="0">
              <a:buNone/>
            </a:pPr>
            <a:r>
              <a:rPr lang="ru-RU" dirty="0">
                <a:latin typeface="Bahnschrift Light Condensed" panose="020B0502040204020203" pitchFamily="34" charset="0"/>
              </a:rPr>
              <a:t>Алгоритм BFS проходит каждую вершину один раз и рассматривает каждое ребро по одному разу (для каждой </a:t>
            </a:r>
            <a:r>
              <a:rPr lang="ru-RU" dirty="0" smtClean="0">
                <a:latin typeface="Bahnschrift Light Condensed" panose="020B0502040204020203" pitchFamily="34" charset="0"/>
              </a:rPr>
              <a:t>вершины</a:t>
            </a:r>
          </a:p>
          <a:p>
            <a:pPr marL="0" indent="0">
              <a:buNone/>
            </a:pPr>
            <a:r>
              <a:rPr lang="ru-RU" dirty="0" smtClean="0">
                <a:latin typeface="Bahnschrift Light Condensed" panose="020B0502040204020203" pitchFamily="34" charset="0"/>
              </a:rPr>
              <a:t>мы </a:t>
            </a:r>
            <a:r>
              <a:rPr lang="ru-RU" dirty="0">
                <a:latin typeface="Bahnschrift Light Condensed" panose="020B0502040204020203" pitchFamily="34" charset="0"/>
              </a:rPr>
              <a:t>смотрим её соседей). Таким образом, время работы зависит от общего количества вершин и рёбер в графе.</a:t>
            </a:r>
          </a:p>
          <a:p>
            <a:pPr marL="0" indent="0">
              <a:buNone/>
            </a:pPr>
            <a:r>
              <a:rPr lang="ru-RU" dirty="0">
                <a:latin typeface="Bahnschrift Light Condensed" panose="020B0502040204020203" pitchFamily="34" charset="0"/>
              </a:rPr>
              <a:t> 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dirty="0">
                <a:latin typeface="Bahnschrift Light Condensed" panose="020B0502040204020203" pitchFamily="34" charset="0"/>
              </a:rPr>
              <a:t>Пространственная сложность</a:t>
            </a:r>
            <a:r>
              <a:rPr lang="ru-RU" dirty="0" smtClean="0">
                <a:latin typeface="Bahnschrift Light Condensed" panose="020B0502040204020203" pitchFamily="34" charset="0"/>
              </a:rPr>
              <a:t>:</a:t>
            </a:r>
          </a:p>
          <a:p>
            <a:pPr>
              <a:buFont typeface="Courier New" panose="02070309020205020404" pitchFamily="49" charset="0"/>
              <a:buChar char="o"/>
            </a:pPr>
            <a:endParaRPr lang="ru-RU" dirty="0">
              <a:latin typeface="Bahnschrift Light Condensed" panose="020B0502040204020203" pitchFamily="34" charset="0"/>
            </a:endParaRPr>
          </a:p>
          <a:p>
            <a:pPr marL="0" indent="0">
              <a:buNone/>
            </a:pPr>
            <a:r>
              <a:rPr lang="ru-RU" b="1" dirty="0">
                <a:latin typeface="Bahnschrift Light Condensed" panose="020B0502040204020203" pitchFamily="34" charset="0"/>
              </a:rPr>
              <a:t>O(V)</a:t>
            </a:r>
            <a:r>
              <a:rPr lang="ru-RU" dirty="0">
                <a:latin typeface="Bahnschrift Light Condensed" panose="020B0502040204020203" pitchFamily="34" charset="0"/>
              </a:rPr>
              <a:t>, где:</a:t>
            </a:r>
          </a:p>
          <a:p>
            <a:pPr marL="0" indent="0">
              <a:buNone/>
            </a:pPr>
            <a:r>
              <a:rPr lang="ru-RU" b="1" dirty="0">
                <a:latin typeface="Bahnschrift Light Condensed" panose="020B0502040204020203" pitchFamily="34" charset="0"/>
              </a:rPr>
              <a:t>V</a:t>
            </a:r>
            <a:r>
              <a:rPr lang="ru-RU" dirty="0">
                <a:latin typeface="Bahnschrift Light Condensed" panose="020B0502040204020203" pitchFamily="34" charset="0"/>
              </a:rPr>
              <a:t> — количество вершин в графе.</a:t>
            </a:r>
          </a:p>
          <a:p>
            <a:pPr marL="0" indent="0">
              <a:buNone/>
            </a:pPr>
            <a:r>
              <a:rPr lang="ru-RU" dirty="0">
                <a:latin typeface="Bahnschrift Light Condensed" panose="020B0502040204020203" pitchFamily="34" charset="0"/>
              </a:rPr>
              <a:t>Пространственная сложность определяется объёмом памяти, занимаемым структурами данных, используемыми в </a:t>
            </a:r>
            <a:endParaRPr lang="ru-RU" dirty="0" smtClean="0">
              <a:latin typeface="Bahnschrift Light Condensed" panose="020B0502040204020203" pitchFamily="34" charset="0"/>
            </a:endParaRPr>
          </a:p>
          <a:p>
            <a:pPr marL="0" indent="0">
              <a:buNone/>
            </a:pPr>
            <a:r>
              <a:rPr lang="ru-RU" dirty="0" smtClean="0">
                <a:latin typeface="Bahnschrift Light Condensed" panose="020B0502040204020203" pitchFamily="34" charset="0"/>
              </a:rPr>
              <a:t>алгоритме</a:t>
            </a:r>
            <a:r>
              <a:rPr lang="ru-RU" dirty="0">
                <a:latin typeface="Bahnschrift Light Condensed" panose="020B0502040204020203" pitchFamily="34" charset="0"/>
              </a:rPr>
              <a:t>:</a:t>
            </a:r>
          </a:p>
          <a:p>
            <a:pPr marL="0" indent="0">
              <a:buNone/>
            </a:pPr>
            <a:r>
              <a:rPr lang="ru-RU" dirty="0">
                <a:latin typeface="Bahnschrift Light Condensed" panose="020B0502040204020203" pitchFamily="34" charset="0"/>
              </a:rPr>
              <a:t>Очередь (</a:t>
            </a:r>
            <a:r>
              <a:rPr lang="ru-RU" dirty="0" err="1">
                <a:latin typeface="Bahnschrift Light Condensed" panose="020B0502040204020203" pitchFamily="34" charset="0"/>
              </a:rPr>
              <a:t>queue</a:t>
            </a:r>
            <a:r>
              <a:rPr lang="ru-RU" dirty="0">
                <a:latin typeface="Bahnschrift Light Condensed" panose="020B0502040204020203" pitchFamily="34" charset="0"/>
              </a:rPr>
              <a:t>): в наихудшем случае (при обходе всего графа) в очереди могут находиться все вершины, что </a:t>
            </a:r>
            <a:r>
              <a:rPr lang="ru-RU" dirty="0" smtClean="0">
                <a:latin typeface="Bahnschrift Light Condensed" panose="020B0502040204020203" pitchFamily="34" charset="0"/>
              </a:rPr>
              <a:t>требует</a:t>
            </a:r>
          </a:p>
          <a:p>
            <a:pPr marL="0" indent="0">
              <a:buNone/>
            </a:pPr>
            <a:r>
              <a:rPr lang="ru-RU" b="1" dirty="0" smtClean="0">
                <a:latin typeface="Bahnschrift Light Condensed" panose="020B0502040204020203" pitchFamily="34" charset="0"/>
              </a:rPr>
              <a:t>O(V</a:t>
            </a:r>
            <a:r>
              <a:rPr lang="ru-RU" b="1" dirty="0">
                <a:latin typeface="Bahnschrift Light Condensed" panose="020B0502040204020203" pitchFamily="34" charset="0"/>
              </a:rPr>
              <a:t>)</a:t>
            </a:r>
            <a:r>
              <a:rPr lang="ru-RU" dirty="0">
                <a:latin typeface="Bahnschrift Light Condensed" panose="020B0502040204020203" pitchFamily="34" charset="0"/>
              </a:rPr>
              <a:t> памяти.</a:t>
            </a:r>
          </a:p>
          <a:p>
            <a:pPr marL="0" indent="0">
              <a:buNone/>
            </a:pPr>
            <a:r>
              <a:rPr lang="ru-RU" dirty="0" smtClean="0">
                <a:latin typeface="Bahnschrift Light Condensed" panose="020B0502040204020203" pitchFamily="34" charset="0"/>
              </a:rPr>
              <a:t>Словарь </a:t>
            </a:r>
            <a:r>
              <a:rPr lang="ru-RU" dirty="0">
                <a:latin typeface="Bahnschrift Light Condensed" panose="020B0502040204020203" pitchFamily="34" charset="0"/>
              </a:rPr>
              <a:t>(</a:t>
            </a:r>
            <a:r>
              <a:rPr lang="ru-RU" dirty="0" err="1">
                <a:latin typeface="Bahnschrift Light Condensed" panose="020B0502040204020203" pitchFamily="34" charset="0"/>
              </a:rPr>
              <a:t>parent</a:t>
            </a:r>
            <a:r>
              <a:rPr lang="ru-RU" dirty="0">
                <a:latin typeface="Bahnschrift Light Condensed" panose="020B0502040204020203" pitchFamily="34" charset="0"/>
              </a:rPr>
              <a:t>): используется для отслеживания родительских вершин, который также занимает </a:t>
            </a:r>
            <a:r>
              <a:rPr lang="ru-RU" b="1" dirty="0">
                <a:latin typeface="Bahnschrift Light Condensed" panose="020B0502040204020203" pitchFamily="34" charset="0"/>
              </a:rPr>
              <a:t>O(V)</a:t>
            </a:r>
            <a:r>
              <a:rPr lang="ru-RU" dirty="0">
                <a:latin typeface="Bahnschrift Light Condensed" panose="020B0502040204020203" pitchFamily="34" charset="0"/>
              </a:rPr>
              <a:t> памяти, так </a:t>
            </a:r>
            <a:r>
              <a:rPr lang="ru-RU" dirty="0" smtClean="0">
                <a:latin typeface="Bahnschrift Light Condensed" panose="020B0502040204020203" pitchFamily="34" charset="0"/>
              </a:rPr>
              <a:t>как</a:t>
            </a:r>
          </a:p>
          <a:p>
            <a:pPr marL="0" indent="0">
              <a:buNone/>
            </a:pPr>
            <a:r>
              <a:rPr lang="ru-RU" dirty="0" smtClean="0">
                <a:latin typeface="Bahnschrift Light Condensed" panose="020B0502040204020203" pitchFamily="34" charset="0"/>
              </a:rPr>
              <a:t> в нем </a:t>
            </a:r>
            <a:r>
              <a:rPr lang="ru-RU" dirty="0">
                <a:latin typeface="Bahnschrift Light Condensed" panose="020B0502040204020203" pitchFamily="34" charset="0"/>
              </a:rPr>
              <a:t>хранится информация для каждой вершины.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816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13789" y="643272"/>
            <a:ext cx="6493625" cy="2546870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Light Condensed" panose="020B0502040204020203" pitchFamily="34" charset="0"/>
              </a:rPr>
              <a:t>Структура, состоящая из множества вершин X={x1,x2,…,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ahnschrift Light Condensed" panose="020B0502040204020203" pitchFamily="34" charset="0"/>
              </a:rPr>
              <a:t>xn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Light Condensed" panose="020B0502040204020203" pitchFamily="34" charset="0"/>
              </a:rPr>
              <a:t>} и множества рёбер A={a1,a2,…,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  <a:latin typeface="Bahnschrift Light Condensed" panose="020B0502040204020203" pitchFamily="34" charset="0"/>
              </a:rPr>
              <a:t>am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Light Condensed" panose="020B0502040204020203" pitchFamily="34" charset="0"/>
              </a:rPr>
              <a:t>}, где каждое ребро соединяет две вершины. Граф G задаётся как пара (X,A), определяющая его структуру и связи между элементами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hnschrift Light Condensed" panose="020B0502040204020203" pitchFamily="34" charset="0"/>
              </a:rPr>
              <a:t>.</a:t>
            </a:r>
          </a:p>
        </p:txBody>
      </p:sp>
      <p:pic>
        <p:nvPicPr>
          <p:cNvPr id="4" name="Рисунок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4614" y="1992897"/>
            <a:ext cx="4251653" cy="2993969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413789" y="4139026"/>
            <a:ext cx="649362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hnschrift Light Condensed" panose="020B0502040204020203" pitchFamily="34" charset="0"/>
              </a:rPr>
              <a:t>Граф используется для представления связей между объектами и может быть ориентированным или неориентированным, взвешенным.</a:t>
            </a:r>
            <a:endParaRPr lang="ru-RU" sz="2800" b="1" dirty="0">
              <a:solidFill>
                <a:schemeClr val="tx1">
                  <a:lumMod val="95000"/>
                  <a:lumOff val="5000"/>
                </a:schemeClr>
              </a:solidFill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1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80534" y="1249892"/>
            <a:ext cx="10515600" cy="445664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3200" dirty="0">
                <a:latin typeface="Bahnschrift Light Condensed" panose="020B0502040204020203" pitchFamily="34" charset="0"/>
              </a:rPr>
              <a:t>Метод поиска в ширину (</a:t>
            </a:r>
            <a:r>
              <a:rPr lang="ru-RU" sz="3200" i="1" dirty="0" err="1">
                <a:latin typeface="Bahnschrift Light Condensed" panose="020B0502040204020203" pitchFamily="34" charset="0"/>
              </a:rPr>
              <a:t>Breadth-First</a:t>
            </a:r>
            <a:r>
              <a:rPr lang="ru-RU" sz="3200" i="1" dirty="0">
                <a:latin typeface="Bahnschrift Light Condensed" panose="020B0502040204020203" pitchFamily="34" charset="0"/>
              </a:rPr>
              <a:t> </a:t>
            </a:r>
            <a:r>
              <a:rPr lang="ru-RU" sz="3200" i="1" dirty="0" err="1">
                <a:latin typeface="Bahnschrift Light Condensed" panose="020B0502040204020203" pitchFamily="34" charset="0"/>
              </a:rPr>
              <a:t>Search</a:t>
            </a:r>
            <a:r>
              <a:rPr lang="ru-RU" sz="3200" i="1" dirty="0">
                <a:latin typeface="Bahnschrift Light Condensed" panose="020B0502040204020203" pitchFamily="34" charset="0"/>
              </a:rPr>
              <a:t>, BFS</a:t>
            </a:r>
            <a:r>
              <a:rPr lang="ru-RU" sz="3200" dirty="0">
                <a:latin typeface="Bahnschrift Light Condensed" panose="020B0502040204020203" pitchFamily="34" charset="0"/>
              </a:rPr>
              <a:t>) является одним из базовых алгоритмов для работы с графами и деревьями. Этот алгоритм позволяет находить кратчайший путь от одной вершины до других, проверять связность графа, а также решать широкий спектр прикладных задач, таких как маршрутизация, сетевой анализ и поиск в социальных сетях. Благодаря своей простоте и эффективности, BFS часто используется в компьютерных науках, алгоритмах и в различных областях практики. Изучение метода BFS даёт глубокое понимание принципов обхода графов, а также является базой для освоения более сложных алгоритмов и структур данных.</a:t>
            </a:r>
          </a:p>
          <a:p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36365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8600" y="409470"/>
            <a:ext cx="5604933" cy="6132340"/>
          </a:xfrm>
        </p:spPr>
        <p:txBody>
          <a:bodyPr>
            <a:no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ru-RU" sz="1600" dirty="0">
                <a:latin typeface="Bahnschrift Light Condensed" panose="020B0502040204020203" pitchFamily="34" charset="0"/>
              </a:rPr>
              <a:t>Описание: </a:t>
            </a:r>
          </a:p>
          <a:p>
            <a:pPr marL="0" indent="0">
              <a:buNone/>
            </a:pPr>
            <a:r>
              <a:rPr lang="ru-RU" sz="1600" dirty="0">
                <a:latin typeface="Bahnschrift Light Condensed" panose="020B0502040204020203" pitchFamily="34" charset="0"/>
              </a:rPr>
              <a:t>Представление графа в виде списка, где каждой вершине соответствует список всех её смежных вершин (то есть вершин, с которыми она соединена рёбрами).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sz="1600" dirty="0">
                <a:latin typeface="Bahnschrift Light Condensed" panose="020B0502040204020203" pitchFamily="34" charset="0"/>
              </a:rPr>
              <a:t>Как задавать:</a:t>
            </a:r>
          </a:p>
          <a:p>
            <a:pPr marL="0" lvl="0" indent="0">
              <a:buNone/>
            </a:pPr>
            <a:r>
              <a:rPr lang="ru-RU" sz="1600" dirty="0">
                <a:latin typeface="Bahnschrift Light Condensed" panose="020B0502040204020203" pitchFamily="34" charset="0"/>
              </a:rPr>
              <a:t>Каждой вершине сопоставляется список (массив) всех вершин, смежных с ней.</a:t>
            </a:r>
          </a:p>
          <a:p>
            <a:pPr marL="0" lvl="0" indent="0">
              <a:buNone/>
            </a:pPr>
            <a:r>
              <a:rPr lang="ru-RU" sz="1600" dirty="0">
                <a:latin typeface="Bahnschrift Light Condensed" panose="020B0502040204020203" pitchFamily="34" charset="0"/>
              </a:rPr>
              <a:t>Записываем все смежные вершины для каждой вершины.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sz="1600" dirty="0">
                <a:latin typeface="Bahnschrift Light Condensed" panose="020B0502040204020203" pitchFamily="34" charset="0"/>
              </a:rPr>
              <a:t>Пример:</a:t>
            </a:r>
          </a:p>
          <a:p>
            <a:pPr marL="0" indent="0">
              <a:buNone/>
            </a:pPr>
            <a:r>
              <a:rPr lang="ru-RU" sz="1600" dirty="0" err="1">
                <a:latin typeface="Bahnschrift Light Condensed" panose="020B0502040204020203" pitchFamily="34" charset="0"/>
              </a:rPr>
              <a:t>graph</a:t>
            </a:r>
            <a:r>
              <a:rPr lang="ru-RU" sz="1600" dirty="0">
                <a:latin typeface="Bahnschrift Light Condensed" panose="020B0502040204020203" pitchFamily="34" charset="0"/>
              </a:rPr>
              <a:t> = [</a:t>
            </a:r>
          </a:p>
          <a:p>
            <a:pPr marL="0" indent="0">
              <a:buNone/>
            </a:pPr>
            <a:r>
              <a:rPr lang="ru-RU" sz="1600" dirty="0">
                <a:latin typeface="Bahnschrift Light Condensed" panose="020B0502040204020203" pitchFamily="34" charset="0"/>
              </a:rPr>
              <a:t>    [2, 5, 6], # Вершина 1 соединена с вершинами 2, 5 и 6</a:t>
            </a:r>
          </a:p>
          <a:p>
            <a:pPr marL="0" indent="0">
              <a:buNone/>
            </a:pPr>
            <a:r>
              <a:rPr lang="ru-RU" sz="1600" dirty="0">
                <a:latin typeface="Bahnschrift Light Condensed" panose="020B0502040204020203" pitchFamily="34" charset="0"/>
              </a:rPr>
              <a:t>    [3, 1], # Вершина 2 соединена с вершиной 3 и 1</a:t>
            </a:r>
          </a:p>
          <a:p>
            <a:pPr marL="0" indent="0">
              <a:buNone/>
            </a:pPr>
            <a:r>
              <a:rPr lang="ru-RU" sz="1600" dirty="0">
                <a:latin typeface="Bahnschrift Light Condensed" panose="020B0502040204020203" pitchFamily="34" charset="0"/>
              </a:rPr>
              <a:t>    [2, 4, 5], # Вершина 3 соединена с вершинами 2, 4 и 5</a:t>
            </a:r>
          </a:p>
          <a:p>
            <a:pPr marL="0" indent="0">
              <a:buNone/>
            </a:pPr>
            <a:r>
              <a:rPr lang="ru-RU" sz="1600" dirty="0">
                <a:latin typeface="Bahnschrift Light Condensed" panose="020B0502040204020203" pitchFamily="34" charset="0"/>
              </a:rPr>
              <a:t>    [3], # Вершина 4 соединена с вершиной 3</a:t>
            </a:r>
          </a:p>
          <a:p>
            <a:pPr marL="0" indent="0">
              <a:buNone/>
            </a:pPr>
            <a:r>
              <a:rPr lang="ru-RU" sz="1600" dirty="0">
                <a:latin typeface="Bahnschrift Light Condensed" panose="020B0502040204020203" pitchFamily="34" charset="0"/>
              </a:rPr>
              <a:t>    [1, 3, 6, 7], # Вершина 5 соединена с вершинами 1, 3, 6 и 7</a:t>
            </a:r>
          </a:p>
          <a:p>
            <a:pPr marL="0" indent="0">
              <a:buNone/>
            </a:pPr>
            <a:r>
              <a:rPr lang="ru-RU" sz="1600" dirty="0">
                <a:latin typeface="Bahnschrift Light Condensed" panose="020B0502040204020203" pitchFamily="34" charset="0"/>
              </a:rPr>
              <a:t>    [1, 5, 7], # Вершина 6 соединена с вершинами 1, 5 и 7</a:t>
            </a:r>
          </a:p>
          <a:p>
            <a:pPr marL="0" indent="0">
              <a:buNone/>
            </a:pPr>
            <a:r>
              <a:rPr lang="ru-RU" sz="1600" dirty="0">
                <a:latin typeface="Bahnschrift Light Condensed" panose="020B0502040204020203" pitchFamily="34" charset="0"/>
              </a:rPr>
              <a:t>    [5, 6], # Вершина 7 соединена с вершинами 5 и 6</a:t>
            </a:r>
          </a:p>
          <a:p>
            <a:pPr marL="0" indent="0">
              <a:buNone/>
            </a:pPr>
            <a:r>
              <a:rPr lang="ru-RU" sz="1600" dirty="0">
                <a:latin typeface="Bahnschrift Light Condensed" panose="020B0502040204020203" pitchFamily="34" charset="0"/>
              </a:rPr>
              <a:t>]</a:t>
            </a:r>
          </a:p>
          <a:p>
            <a:endParaRPr lang="ru-RU" sz="1600" dirty="0">
              <a:latin typeface="Bahnschrift Light Condensed" panose="020B0502040204020203" pitchFamily="34" charset="0"/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4918489" y="4267703"/>
            <a:ext cx="3251844" cy="2274107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7992533" y="851383"/>
            <a:ext cx="368592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solidFill>
                  <a:srgbClr val="0D0D0D"/>
                </a:solidFill>
                <a:latin typeface="Bahnschrift Light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 BFS очередь используется для обхода графа по уровням. Список смежности позволяет быстро добавлять смежные вершины текущей вершины в очередь для дальнейшего обхода, что делает его эффективным выбором для данного метода. Поэтому в дальнейшем алгоритмы будут работать с именно этим способом.</a:t>
            </a:r>
            <a:endParaRPr lang="ru-RU" sz="1600" dirty="0">
              <a:effectLst/>
              <a:latin typeface="Bahnschrift Light Condensed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81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13882" y="819785"/>
            <a:ext cx="11683383" cy="60382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>
                <a:latin typeface="Bahnschrift Light Condensed" panose="020B0502040204020203" pitchFamily="34" charset="0"/>
              </a:rPr>
              <a:t>Алгоритм </a:t>
            </a:r>
            <a:r>
              <a:rPr lang="ru-RU" dirty="0">
                <a:latin typeface="Bahnschrift Light Condensed" panose="020B0502040204020203" pitchFamily="34" charset="0"/>
              </a:rPr>
              <a:t>поиска в ширину будет действовать следующим образом:</a:t>
            </a:r>
          </a:p>
          <a:p>
            <a:pPr marL="0" indent="0">
              <a:buNone/>
            </a:pPr>
            <a:r>
              <a:rPr lang="ru-RU" dirty="0">
                <a:latin typeface="Bahnschrift Light Condensed" panose="020B0502040204020203" pitchFamily="34" charset="0"/>
              </a:rPr>
              <a:t> </a:t>
            </a:r>
          </a:p>
          <a:p>
            <a:pPr marL="0" indent="0">
              <a:buNone/>
            </a:pPr>
            <a:r>
              <a:rPr lang="ru-RU" b="1" i="1" dirty="0">
                <a:latin typeface="Bahnschrift Light Condensed" panose="020B0502040204020203" pitchFamily="34" charset="0"/>
              </a:rPr>
              <a:t>Шаг 1.</a:t>
            </a:r>
            <a:r>
              <a:rPr lang="ru-RU" b="1" dirty="0">
                <a:latin typeface="Bahnschrift Light Condensed" panose="020B0502040204020203" pitchFamily="34" charset="0"/>
              </a:rPr>
              <a:t> </a:t>
            </a:r>
            <a:r>
              <a:rPr lang="ru-RU" dirty="0">
                <a:latin typeface="Bahnschrift Light Condensed" panose="020B0502040204020203" pitchFamily="34" charset="0"/>
              </a:rPr>
              <a:t>Все вершины графа изначально отмечаются как не посещённые. Выбираем стартовую вершину и отмечаем её как посещённую. Добавляем её в очередь.</a:t>
            </a:r>
          </a:p>
          <a:p>
            <a:pPr marL="0" indent="0">
              <a:buNone/>
            </a:pPr>
            <a:r>
              <a:rPr lang="ru-RU" dirty="0">
                <a:latin typeface="Bahnschrift Light Condensed" panose="020B0502040204020203" pitchFamily="34" charset="0"/>
              </a:rPr>
              <a:t> </a:t>
            </a:r>
          </a:p>
          <a:p>
            <a:pPr marL="0" indent="0">
              <a:buNone/>
            </a:pPr>
            <a:r>
              <a:rPr lang="ru-RU" b="1" i="1" dirty="0">
                <a:latin typeface="Bahnschrift Light Condensed" panose="020B0502040204020203" pitchFamily="34" charset="0"/>
              </a:rPr>
              <a:t>Шаг 2.</a:t>
            </a:r>
            <a:r>
              <a:rPr lang="ru-RU" b="1" dirty="0">
                <a:latin typeface="Bahnschrift Light Condensed" panose="020B0502040204020203" pitchFamily="34" charset="0"/>
              </a:rPr>
              <a:t> </a:t>
            </a:r>
            <a:r>
              <a:rPr lang="ru-RU" dirty="0">
                <a:latin typeface="Bahnschrift Light Condensed" panose="020B0502040204020203" pitchFamily="34" charset="0"/>
              </a:rPr>
              <a:t>Пока очередь не пуста, выбираем вершину из начала очереди и обходим всех её смежных соседей. Для каждой не посещённой смежной вершины отмечаем её как посещённую и добавляем в конец очереди.</a:t>
            </a:r>
          </a:p>
          <a:p>
            <a:pPr marL="0" indent="0">
              <a:buNone/>
            </a:pPr>
            <a:r>
              <a:rPr lang="ru-RU" dirty="0">
                <a:latin typeface="Bahnschrift Light Condensed" panose="020B0502040204020203" pitchFamily="34" charset="0"/>
              </a:rPr>
              <a:t> </a:t>
            </a:r>
          </a:p>
          <a:p>
            <a:pPr marL="0" indent="0">
              <a:buNone/>
            </a:pPr>
            <a:r>
              <a:rPr lang="ru-RU" b="1" i="1" dirty="0">
                <a:latin typeface="Bahnschrift Light Condensed" panose="020B0502040204020203" pitchFamily="34" charset="0"/>
              </a:rPr>
              <a:t>Шаг 3.</a:t>
            </a:r>
            <a:r>
              <a:rPr lang="ru-RU" b="1" dirty="0">
                <a:latin typeface="Bahnschrift Light Condensed" panose="020B0502040204020203" pitchFamily="34" charset="0"/>
              </a:rPr>
              <a:t> </a:t>
            </a:r>
            <a:r>
              <a:rPr lang="ru-RU" dirty="0">
                <a:latin typeface="Bahnschrift Light Condensed" panose="020B0502040204020203" pitchFamily="34" charset="0"/>
              </a:rPr>
              <a:t>Повторяем шаг 2 до тех пор, пока очередь не опустеет, что означает, что все достижимые вершины были посещены.</a:t>
            </a:r>
          </a:p>
          <a:p>
            <a:endParaRPr lang="ru-RU" dirty="0"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690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437" y="457200"/>
            <a:ext cx="6314992" cy="382476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437" y="4359651"/>
            <a:ext cx="5068083" cy="2128736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7279176" y="1647745"/>
            <a:ext cx="4233949" cy="25290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solidFill>
                  <a:srgbClr val="0D0D0D"/>
                </a:solidFill>
                <a:latin typeface="Bahnschrift Ligh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Рассмотрим обычную реализацию по 3-ём предыдущим шагам</a:t>
            </a:r>
            <a:r>
              <a:rPr lang="ru-RU" dirty="0">
                <a:solidFill>
                  <a:srgbClr val="0D0D0D"/>
                </a:solidFill>
                <a:latin typeface="Bahnschrift Light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rgbClr val="0D0D0D"/>
                </a:solidFill>
                <a:latin typeface="Bahnschrift Light Condensed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без дополнительного отслеживания пути и с минимальными комментариями для понимания. Этот код просто выполняет обход графа по уровням, начиная с заданной вершины.</a:t>
            </a:r>
            <a:endParaRPr lang="ru-RU" sz="1600" dirty="0">
              <a:effectLst/>
              <a:latin typeface="Bahnschrift Light Condensed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/>
          <p:cNvPicPr/>
          <p:nvPr/>
        </p:nvPicPr>
        <p:blipFill rotWithShape="1">
          <a:blip r:embed="rId4"/>
          <a:srcRect l="1143" t="1" b="7692"/>
          <a:stretch/>
        </p:blipFill>
        <p:spPr bwMode="auto">
          <a:xfrm>
            <a:off x="7748642" y="4898239"/>
            <a:ext cx="3295015" cy="3429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02443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97131" y="282632"/>
            <a:ext cx="10515600" cy="6301047"/>
          </a:xfrm>
        </p:spPr>
        <p:txBody>
          <a:bodyPr>
            <a:normAutofit fontScale="70000" lnSpcReduction="2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ru-RU" dirty="0">
                <a:latin typeface="Bahnschrift Light Condensed" panose="020B0502040204020203" pitchFamily="34" charset="0"/>
              </a:rPr>
              <a:t>Временная сложность</a:t>
            </a:r>
            <a:r>
              <a:rPr lang="ru-RU" dirty="0" smtClean="0">
                <a:latin typeface="Bahnschrift Light Condensed" panose="020B0502040204020203" pitchFamily="34" charset="0"/>
              </a:rPr>
              <a:t>:</a:t>
            </a:r>
          </a:p>
          <a:p>
            <a:pPr marL="0" indent="0">
              <a:buNone/>
            </a:pPr>
            <a:endParaRPr lang="ru-RU" dirty="0">
              <a:latin typeface="Bahnschrift Light Condensed" panose="020B0502040204020203" pitchFamily="34" charset="0"/>
            </a:endParaRPr>
          </a:p>
          <a:p>
            <a:pPr marL="0" indent="0">
              <a:buNone/>
            </a:pPr>
            <a:r>
              <a:rPr lang="ru-RU" b="1" dirty="0">
                <a:latin typeface="Bahnschrift Light Condensed" panose="020B0502040204020203" pitchFamily="34" charset="0"/>
              </a:rPr>
              <a:t>O(V + E)</a:t>
            </a:r>
            <a:r>
              <a:rPr lang="ru-RU" dirty="0">
                <a:latin typeface="Bahnschrift Light Condensed" panose="020B0502040204020203" pitchFamily="34" charset="0"/>
              </a:rPr>
              <a:t>, где:</a:t>
            </a:r>
          </a:p>
          <a:p>
            <a:pPr marL="0" indent="0">
              <a:buNone/>
            </a:pPr>
            <a:r>
              <a:rPr lang="ru-RU" b="1" dirty="0">
                <a:latin typeface="Bahnschrift Light Condensed" panose="020B0502040204020203" pitchFamily="34" charset="0"/>
              </a:rPr>
              <a:t>V</a:t>
            </a:r>
            <a:r>
              <a:rPr lang="ru-RU" dirty="0">
                <a:latin typeface="Bahnschrift Light Condensed" panose="020B0502040204020203" pitchFamily="34" charset="0"/>
              </a:rPr>
              <a:t> — количество вершин графа;</a:t>
            </a:r>
          </a:p>
          <a:p>
            <a:pPr marL="0" indent="0">
              <a:buNone/>
            </a:pPr>
            <a:r>
              <a:rPr lang="ru-RU" b="1" dirty="0">
                <a:latin typeface="Bahnschrift Light Condensed" panose="020B0502040204020203" pitchFamily="34" charset="0"/>
              </a:rPr>
              <a:t>E</a:t>
            </a:r>
            <a:r>
              <a:rPr lang="ru-RU" dirty="0">
                <a:latin typeface="Bahnschrift Light Condensed" panose="020B0502040204020203" pitchFamily="34" charset="0"/>
              </a:rPr>
              <a:t> — количество рёбер графа.</a:t>
            </a:r>
          </a:p>
          <a:p>
            <a:pPr marL="0" indent="0">
              <a:buNone/>
            </a:pPr>
            <a:r>
              <a:rPr lang="ru-RU" dirty="0">
                <a:latin typeface="Bahnschrift Light Condensed" panose="020B0502040204020203" pitchFamily="34" charset="0"/>
              </a:rPr>
              <a:t>Обоснование:</a:t>
            </a:r>
          </a:p>
          <a:p>
            <a:pPr marL="0" lvl="0" indent="0">
              <a:buNone/>
            </a:pPr>
            <a:r>
              <a:rPr lang="ru-RU" i="1" dirty="0">
                <a:latin typeface="Bahnschrift Light Condensed" panose="020B0502040204020203" pitchFamily="34" charset="0"/>
              </a:rPr>
              <a:t>Операции с вершинами: </a:t>
            </a:r>
            <a:r>
              <a:rPr lang="ru-RU" i="1" dirty="0" smtClean="0">
                <a:latin typeface="Bahnschrift Light Condensed" panose="020B0502040204020203" pitchFamily="34" charset="0"/>
              </a:rPr>
              <a:t> </a:t>
            </a:r>
            <a:r>
              <a:rPr lang="ru-RU" dirty="0" smtClean="0">
                <a:latin typeface="Bahnschrift Light Condensed" panose="020B0502040204020203" pitchFamily="34" charset="0"/>
              </a:rPr>
              <a:t>Каждый </a:t>
            </a:r>
            <a:r>
              <a:rPr lang="ru-RU" dirty="0">
                <a:latin typeface="Bahnschrift Light Condensed" panose="020B0502040204020203" pitchFamily="34" charset="0"/>
              </a:rPr>
              <a:t>узел добавляется в очередь один раз и извлекается один раз, что занимает </a:t>
            </a:r>
            <a:r>
              <a:rPr lang="ru-RU" b="1" dirty="0">
                <a:latin typeface="Bahnschrift Light Condensed" panose="020B0502040204020203" pitchFamily="34" charset="0"/>
              </a:rPr>
              <a:t>O(V)</a:t>
            </a:r>
            <a:r>
              <a:rPr lang="ru-RU" dirty="0">
                <a:latin typeface="Bahnschrift Light Condensed" panose="020B0502040204020203" pitchFamily="34" charset="0"/>
              </a:rPr>
              <a:t> </a:t>
            </a:r>
            <a:endParaRPr lang="ru-RU" dirty="0" smtClean="0">
              <a:latin typeface="Bahnschrift Light Condensed" panose="020B0502040204020203" pitchFamily="34" charset="0"/>
            </a:endParaRPr>
          </a:p>
          <a:p>
            <a:pPr marL="0" lvl="0" indent="0">
              <a:buNone/>
            </a:pPr>
            <a:r>
              <a:rPr lang="ru-RU" dirty="0" smtClean="0">
                <a:latin typeface="Bahnschrift Light Condensed" panose="020B0502040204020203" pitchFamily="34" charset="0"/>
              </a:rPr>
              <a:t>времени</a:t>
            </a:r>
            <a:r>
              <a:rPr lang="ru-RU" dirty="0">
                <a:latin typeface="Bahnschrift Light Condensed" panose="020B0502040204020203" pitchFamily="34" charset="0"/>
              </a:rPr>
              <a:t>.</a:t>
            </a:r>
          </a:p>
          <a:p>
            <a:pPr marL="0" lvl="0" indent="0">
              <a:buNone/>
            </a:pPr>
            <a:r>
              <a:rPr lang="ru-RU" i="1" dirty="0">
                <a:latin typeface="Bahnschrift Light Condensed" panose="020B0502040204020203" pitchFamily="34" charset="0"/>
              </a:rPr>
              <a:t>Операции с рёбрами:</a:t>
            </a:r>
            <a:r>
              <a:rPr lang="ru-RU" dirty="0">
                <a:latin typeface="Bahnschrift Light Condensed" panose="020B0502040204020203" pitchFamily="34" charset="0"/>
              </a:rPr>
              <a:t> </a:t>
            </a:r>
            <a:r>
              <a:rPr lang="ru-RU" dirty="0" smtClean="0">
                <a:latin typeface="Bahnschrift Light Condensed" panose="020B0502040204020203" pitchFamily="34" charset="0"/>
              </a:rPr>
              <a:t> Для </a:t>
            </a:r>
            <a:r>
              <a:rPr lang="ru-RU" dirty="0">
                <a:latin typeface="Bahnschrift Light Condensed" panose="020B0502040204020203" pitchFamily="34" charset="0"/>
              </a:rPr>
              <a:t>каждой вершины рассматриваются её соседи, поэтому каждое ребро графа будет </a:t>
            </a:r>
            <a:r>
              <a:rPr lang="ru-RU" dirty="0" smtClean="0">
                <a:latin typeface="Bahnschrift Light Condensed" panose="020B0502040204020203" pitchFamily="34" charset="0"/>
              </a:rPr>
              <a:t>проверено</a:t>
            </a:r>
          </a:p>
          <a:p>
            <a:pPr marL="0" lvl="0" indent="0">
              <a:buNone/>
            </a:pPr>
            <a:r>
              <a:rPr lang="ru-RU" dirty="0" smtClean="0">
                <a:latin typeface="Bahnschrift Light Condensed" panose="020B0502040204020203" pitchFamily="34" charset="0"/>
              </a:rPr>
              <a:t>ровно </a:t>
            </a:r>
            <a:r>
              <a:rPr lang="ru-RU" dirty="0">
                <a:latin typeface="Bahnschrift Light Condensed" panose="020B0502040204020203" pitchFamily="34" charset="0"/>
              </a:rPr>
              <a:t>один раз, что занимает </a:t>
            </a:r>
            <a:r>
              <a:rPr lang="ru-RU" b="1" dirty="0">
                <a:latin typeface="Bahnschrift Light Condensed" panose="020B0502040204020203" pitchFamily="34" charset="0"/>
              </a:rPr>
              <a:t>O(E)</a:t>
            </a:r>
            <a:r>
              <a:rPr lang="ru-RU" dirty="0">
                <a:latin typeface="Bahnschrift Light Condensed" panose="020B0502040204020203" pitchFamily="34" charset="0"/>
              </a:rPr>
              <a:t> </a:t>
            </a:r>
            <a:r>
              <a:rPr lang="ru-RU" dirty="0" smtClean="0">
                <a:latin typeface="Bahnschrift Light Condensed" panose="020B0502040204020203" pitchFamily="34" charset="0"/>
              </a:rPr>
              <a:t>времени.</a:t>
            </a:r>
          </a:p>
          <a:p>
            <a:pPr marL="0" lvl="0" indent="0">
              <a:buNone/>
            </a:pPr>
            <a:endParaRPr lang="ru-RU" dirty="0">
              <a:latin typeface="Bahnschrift Light Condensed" panose="020B0502040204020203" pitchFamily="34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ru-RU" dirty="0">
                <a:latin typeface="Bahnschrift Light Condensed" panose="020B0502040204020203" pitchFamily="34" charset="0"/>
              </a:rPr>
              <a:t>Пространственная сложность</a:t>
            </a:r>
            <a:r>
              <a:rPr lang="ru-RU" dirty="0" smtClean="0">
                <a:latin typeface="Bahnschrift Light Condensed" panose="020B0502040204020203" pitchFamily="34" charset="0"/>
              </a:rPr>
              <a:t>:</a:t>
            </a:r>
          </a:p>
          <a:p>
            <a:pPr marL="0" indent="0">
              <a:buNone/>
            </a:pPr>
            <a:endParaRPr lang="ru-RU" dirty="0">
              <a:latin typeface="Bahnschrift Light Condensed" panose="020B0502040204020203" pitchFamily="34" charset="0"/>
            </a:endParaRPr>
          </a:p>
          <a:p>
            <a:pPr marL="0" indent="0">
              <a:buNone/>
            </a:pPr>
            <a:r>
              <a:rPr lang="ru-RU" b="1" dirty="0">
                <a:latin typeface="Bahnschrift Light Condensed" panose="020B0502040204020203" pitchFamily="34" charset="0"/>
              </a:rPr>
              <a:t>O(V)</a:t>
            </a:r>
            <a:r>
              <a:rPr lang="ru-RU" dirty="0">
                <a:latin typeface="Bahnschrift Light Condensed" panose="020B0502040204020203" pitchFamily="34" charset="0"/>
              </a:rPr>
              <a:t>, где:</a:t>
            </a:r>
          </a:p>
          <a:p>
            <a:pPr marL="0" indent="0">
              <a:buNone/>
            </a:pPr>
            <a:r>
              <a:rPr lang="ru-RU" b="1" dirty="0">
                <a:latin typeface="Bahnschrift Light Condensed" panose="020B0502040204020203" pitchFamily="34" charset="0"/>
              </a:rPr>
              <a:t>V</a:t>
            </a:r>
            <a:r>
              <a:rPr lang="ru-RU" dirty="0">
                <a:latin typeface="Bahnschrift Light Condensed" panose="020B0502040204020203" pitchFamily="34" charset="0"/>
              </a:rPr>
              <a:t> — количество вершин графа.</a:t>
            </a:r>
          </a:p>
          <a:p>
            <a:pPr marL="0" indent="0">
              <a:buNone/>
            </a:pPr>
            <a:r>
              <a:rPr lang="ru-RU" dirty="0">
                <a:latin typeface="Bahnschrift Light Condensed" panose="020B0502040204020203" pitchFamily="34" charset="0"/>
              </a:rPr>
              <a:t>Обоснование:</a:t>
            </a:r>
          </a:p>
          <a:p>
            <a:pPr marL="0" lvl="0" indent="0">
              <a:buNone/>
            </a:pPr>
            <a:r>
              <a:rPr lang="ru-RU" i="1" dirty="0">
                <a:latin typeface="Bahnschrift Light Condensed" panose="020B0502040204020203" pitchFamily="34" charset="0"/>
              </a:rPr>
              <a:t>Очередь </a:t>
            </a:r>
            <a:r>
              <a:rPr lang="ru-RU" i="1" dirty="0" err="1">
                <a:latin typeface="Bahnschrift Light Condensed" panose="020B0502040204020203" pitchFamily="34" charset="0"/>
              </a:rPr>
              <a:t>queue</a:t>
            </a:r>
            <a:r>
              <a:rPr lang="ru-RU" i="1" dirty="0">
                <a:latin typeface="Bahnschrift Light Condensed" panose="020B0502040204020203" pitchFamily="34" charset="0"/>
              </a:rPr>
              <a:t>:</a:t>
            </a:r>
            <a:r>
              <a:rPr lang="ru-RU" dirty="0">
                <a:latin typeface="Bahnschrift Light Condensed" panose="020B0502040204020203" pitchFamily="34" charset="0"/>
              </a:rPr>
              <a:t> </a:t>
            </a:r>
            <a:r>
              <a:rPr lang="ru-RU" dirty="0" smtClean="0">
                <a:latin typeface="Bahnschrift Light Condensed" panose="020B0502040204020203" pitchFamily="34" charset="0"/>
              </a:rPr>
              <a:t> В </a:t>
            </a:r>
            <a:r>
              <a:rPr lang="ru-RU" dirty="0">
                <a:latin typeface="Bahnschrift Light Condensed" panose="020B0502040204020203" pitchFamily="34" charset="0"/>
              </a:rPr>
              <a:t>худшем случае в очереди могут находиться все вершины, что требует </a:t>
            </a:r>
            <a:r>
              <a:rPr lang="ru-RU" b="1" dirty="0">
                <a:latin typeface="Bahnschrift Light Condensed" panose="020B0502040204020203" pitchFamily="34" charset="0"/>
              </a:rPr>
              <a:t>O(V)</a:t>
            </a:r>
            <a:r>
              <a:rPr lang="ru-RU" dirty="0">
                <a:latin typeface="Bahnschrift Light Condensed" panose="020B0502040204020203" pitchFamily="34" charset="0"/>
              </a:rPr>
              <a:t> памяти.</a:t>
            </a:r>
          </a:p>
          <a:p>
            <a:pPr marL="0" lvl="0" indent="0">
              <a:buNone/>
            </a:pPr>
            <a:r>
              <a:rPr lang="ru-RU" i="1" dirty="0" smtClean="0">
                <a:latin typeface="Bahnschrift Light Condensed" panose="020B0502040204020203" pitchFamily="34" charset="0"/>
              </a:rPr>
              <a:t>Словарь </a:t>
            </a:r>
            <a:r>
              <a:rPr lang="ru-RU" i="1" dirty="0" err="1">
                <a:latin typeface="Bahnschrift Light Condensed" panose="020B0502040204020203" pitchFamily="34" charset="0"/>
              </a:rPr>
              <a:t>parent</a:t>
            </a:r>
            <a:r>
              <a:rPr lang="ru-RU" i="1" dirty="0">
                <a:latin typeface="Bahnschrift Light Condensed" panose="020B0502040204020203" pitchFamily="34" charset="0"/>
              </a:rPr>
              <a:t> (или массив </a:t>
            </a:r>
            <a:r>
              <a:rPr lang="ru-RU" i="1" dirty="0" err="1">
                <a:latin typeface="Bahnschrift Light Condensed" panose="020B0502040204020203" pitchFamily="34" charset="0"/>
              </a:rPr>
              <a:t>visited</a:t>
            </a:r>
            <a:r>
              <a:rPr lang="ru-RU" i="1" dirty="0">
                <a:latin typeface="Bahnschrift Light Condensed" panose="020B0502040204020203" pitchFamily="34" charset="0"/>
              </a:rPr>
              <a:t>):</a:t>
            </a:r>
            <a:r>
              <a:rPr lang="ru-RU" dirty="0">
                <a:latin typeface="Bahnschrift Light Condensed" panose="020B0502040204020203" pitchFamily="34" charset="0"/>
              </a:rPr>
              <a:t> </a:t>
            </a:r>
            <a:r>
              <a:rPr lang="ru-RU" dirty="0" smtClean="0">
                <a:latin typeface="Bahnschrift Light Condensed" panose="020B0502040204020203" pitchFamily="34" charset="0"/>
              </a:rPr>
              <a:t> Используется </a:t>
            </a:r>
            <a:r>
              <a:rPr lang="ru-RU" dirty="0">
                <a:latin typeface="Bahnschrift Light Condensed" panose="020B0502040204020203" pitchFamily="34" charset="0"/>
              </a:rPr>
              <a:t>для отслеживания посещённых узлов, и также занимает </a:t>
            </a:r>
            <a:r>
              <a:rPr lang="ru-RU" b="1" dirty="0">
                <a:latin typeface="Bahnschrift Light Condensed" panose="020B0502040204020203" pitchFamily="34" charset="0"/>
              </a:rPr>
              <a:t>O(V)</a:t>
            </a:r>
            <a:r>
              <a:rPr lang="ru-RU" dirty="0">
                <a:latin typeface="Bahnschrift Light Condensed" panose="020B0502040204020203" pitchFamily="34" charset="0"/>
              </a:rPr>
              <a:t> памяти.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905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63385" y="1385049"/>
            <a:ext cx="5720542" cy="4517505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Bahnschrift Light Condensed" panose="020B0502040204020203" pitchFamily="34" charset="0"/>
              </a:rPr>
              <a:t>А теперь рассмотрим реализацию на конкретном примере. </a:t>
            </a:r>
            <a:endParaRPr lang="ru-RU" dirty="0" smtClean="0">
              <a:latin typeface="Bahnschrift Light Condensed" panose="020B0502040204020203" pitchFamily="34" charset="0"/>
            </a:endParaRPr>
          </a:p>
          <a:p>
            <a:pPr marL="0" indent="0">
              <a:buNone/>
            </a:pPr>
            <a:r>
              <a:rPr lang="ru-RU" dirty="0" smtClean="0">
                <a:latin typeface="Bahnschrift Light Condensed" panose="020B0502040204020203" pitchFamily="34" charset="0"/>
              </a:rPr>
              <a:t>Используем </a:t>
            </a:r>
            <a:r>
              <a:rPr lang="ru-RU" dirty="0">
                <a:latin typeface="Bahnschrift Light Condensed" panose="020B0502040204020203" pitchFamily="34" charset="0"/>
              </a:rPr>
              <a:t>граф </a:t>
            </a:r>
            <a:r>
              <a:rPr lang="ru-RU" dirty="0" smtClean="0">
                <a:latin typeface="Bahnschrift Light Condensed" panose="020B0502040204020203" pitchFamily="34" charset="0"/>
              </a:rPr>
              <a:t>и </a:t>
            </a:r>
            <a:r>
              <a:rPr lang="ru-RU" dirty="0">
                <a:latin typeface="Bahnschrift Light Condensed" panose="020B0502040204020203" pitchFamily="34" charset="0"/>
              </a:rPr>
              <a:t>предположим, что нам нужно найти кратчайший путь от вершины 4 до вершины 7. В процессе работы будем выводить состояние очереди на каждом этапе, чтобы показать, как изменяется очередь. Используем способ списка смежности, о котором говорили ранее, где каждая вершина соединена с другими вершинами.</a:t>
            </a:r>
          </a:p>
          <a:p>
            <a:endParaRPr lang="ru-RU" dirty="0">
              <a:latin typeface="Bahnschrift Light Condensed" panose="020B0502040204020203" pitchFamily="34" charset="0"/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7381212" y="2202353"/>
            <a:ext cx="4007225" cy="246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03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033" y="325625"/>
            <a:ext cx="6026137" cy="634054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7883" y="325625"/>
            <a:ext cx="4630853" cy="5750979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>
          <a:blip r:embed="rId4"/>
          <a:stretch>
            <a:fillRect/>
          </a:stretch>
        </p:blipFill>
        <p:spPr>
          <a:xfrm>
            <a:off x="4389121" y="325625"/>
            <a:ext cx="2635134" cy="1652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53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689</Words>
  <Application>Microsoft Office PowerPoint</Application>
  <PresentationFormat>Широкоэкранный</PresentationFormat>
  <Paragraphs>68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8" baseType="lpstr">
      <vt:lpstr>Arial</vt:lpstr>
      <vt:lpstr>Bahnschrift Light Condensed</vt:lpstr>
      <vt:lpstr>Bahnschrift SemiBold Condensed</vt:lpstr>
      <vt:lpstr>Calibri</vt:lpstr>
      <vt:lpstr>Calibri Light</vt:lpstr>
      <vt:lpstr>Courier New</vt:lpstr>
      <vt:lpstr>Times New Roman</vt:lpstr>
      <vt:lpstr>Тема Office</vt:lpstr>
      <vt:lpstr>Задача построения кратчайших путей. Метод поиска в ширину.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Задача построения кратчайших путей. Метод поиска в ширину</dc:title>
  <dc:creator>user</dc:creator>
  <cp:lastModifiedBy>user</cp:lastModifiedBy>
  <cp:revision>4</cp:revision>
  <dcterms:created xsi:type="dcterms:W3CDTF">2024-10-26T21:08:17Z</dcterms:created>
  <dcterms:modified xsi:type="dcterms:W3CDTF">2024-10-27T20:59:52Z</dcterms:modified>
</cp:coreProperties>
</file>