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customXml" Target="../customXml/item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ommentAuthors" Target="commentAuthor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customXml" Target="../customXml/item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customXml" Target="../customXml/item3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NATTACHAI.SAEJIEM@GMAIL.COM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kotlinlang.org/docs/tutorials/" TargetMode="External"/><Relationship Id="rId3" Type="http://schemas.openxmlformats.org/officeDocument/2006/relationships/hyperlink" Target="https://developer.android.com/kotlin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hueOff val="192982"/>
            <a:satOff val="17755"/>
            <a:lumOff val="-2848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SX4109 / ITX410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CSX4109 / ITX4109</a:t>
            </a:r>
          </a:p>
        </p:txBody>
      </p:sp>
      <p:sp>
        <p:nvSpPr>
          <p:cNvPr id="152" name="ANDROID APPLICATION DEVELOP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</a:t>
            </a:r>
            <a:r>
              <a:rPr>
                <a:solidFill>
                  <a:schemeClr val="accent3"/>
                </a:solidFill>
              </a:rPr>
              <a:t>APPLICATION</a:t>
            </a:r>
            <a:r>
              <a:t>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GRAMMING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PROGRAMMING LANGUAGE</a:t>
            </a:r>
          </a:p>
        </p:txBody>
      </p:sp>
      <p:sp>
        <p:nvSpPr>
          <p:cNvPr id="179" name="JAVA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JAVA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KOTLIN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Y KOTLI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WHY KOTLIN?</a:t>
            </a:r>
          </a:p>
        </p:txBody>
      </p:sp>
      <p:sp>
        <p:nvSpPr>
          <p:cNvPr id="182" name="Safe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Safe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Concise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Interoperable - Java Libraries Supported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AFER IS BET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SAFER IS BETTER</a:t>
            </a:r>
          </a:p>
        </p:txBody>
      </p:sp>
      <p:sp>
        <p:nvSpPr>
          <p:cNvPr id="185" name="Person person1;…"/>
          <p:cNvSpPr txBox="1"/>
          <p:nvPr>
            <p:ph type="body" sz="half" idx="1"/>
          </p:nvPr>
        </p:nvSpPr>
        <p:spPr>
          <a:xfrm>
            <a:off x="1206500" y="4248503"/>
            <a:ext cx="10687892" cy="8256013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/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Person person1;</a:t>
            </a:r>
          </a:p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person1.doSomething();</a:t>
            </a:r>
          </a:p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// Compile-Time NOT Error</a:t>
            </a:r>
          </a:p>
          <a:p>
            <a:pPr marL="0" indent="0">
              <a:buSzTx/>
              <a:buNone/>
              <a:defRPr>
                <a:latin typeface="Monaco"/>
                <a:ea typeface="Monaco"/>
                <a:cs typeface="Monaco"/>
                <a:sym typeface="Monaco"/>
              </a:defRPr>
            </a:pPr>
            <a:r>
              <a:t>// Null Pointer Exception! </a:t>
            </a:r>
          </a:p>
        </p:txBody>
      </p:sp>
      <p:sp>
        <p:nvSpPr>
          <p:cNvPr id="186" name="var person1: Person? = null…"/>
          <p:cNvSpPr txBox="1"/>
          <p:nvPr/>
        </p:nvSpPr>
        <p:spPr>
          <a:xfrm>
            <a:off x="12466291" y="4248503"/>
            <a:ext cx="10687893" cy="82560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 person1: Person? = null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person1.doSomething()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 Compile-Time Error</a:t>
            </a:r>
          </a:p>
        </p:txBody>
      </p:sp>
      <p:sp>
        <p:nvSpPr>
          <p:cNvPr id="187" name="JAVA"/>
          <p:cNvSpPr txBox="1"/>
          <p:nvPr/>
        </p:nvSpPr>
        <p:spPr>
          <a:xfrm>
            <a:off x="5427895" y="3368553"/>
            <a:ext cx="139730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rgbClr val="000000"/>
                </a:solidFill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188" name="KOTLIN"/>
          <p:cNvSpPr txBox="1"/>
          <p:nvPr/>
        </p:nvSpPr>
        <p:spPr>
          <a:xfrm>
            <a:off x="16779379" y="3368553"/>
            <a:ext cx="2061719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rgbClr val="000000"/>
                </a:solidFill>
              </a:defRPr>
            </a:lvl1pPr>
          </a:lstStyle>
          <a:p>
            <a:pPr/>
            <a:r>
              <a:t>KOTLIN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RE CONCISE, FEWER BU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MORE CONCISE, FEWER BUGS</a:t>
            </a:r>
          </a:p>
        </p:txBody>
      </p:sp>
      <p:sp>
        <p:nvSpPr>
          <p:cNvPr id="191" name="public class Person {…"/>
          <p:cNvSpPr txBox="1"/>
          <p:nvPr>
            <p:ph type="body" sz="half" idx="1"/>
          </p:nvPr>
        </p:nvSpPr>
        <p:spPr>
          <a:xfrm>
            <a:off x="1206500" y="4248503"/>
            <a:ext cx="10687892" cy="8256013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/>
          <a:p>
            <a:pPr marL="0" indent="0" defTabSz="2267655">
              <a:spcBef>
                <a:spcPts val="4100"/>
              </a:spcBef>
              <a:buSzTx/>
              <a:buNone/>
              <a:defRPr sz="4464">
                <a:latin typeface="Monaco"/>
                <a:ea typeface="Monaco"/>
                <a:cs typeface="Monaco"/>
                <a:sym typeface="Monaco"/>
              </a:defRPr>
            </a:pPr>
            <a:r>
              <a:t>public class Person {</a:t>
            </a:r>
          </a:p>
          <a:p>
            <a:pPr lvl="1" marL="0" indent="425195" defTabSz="2267655">
              <a:spcBef>
                <a:spcPts val="4100"/>
              </a:spcBef>
              <a:buSzTx/>
              <a:buNone/>
              <a:defRPr sz="4464">
                <a:latin typeface="Monaco"/>
                <a:ea typeface="Monaco"/>
                <a:cs typeface="Monaco"/>
                <a:sym typeface="Monaco"/>
              </a:defRPr>
            </a:pPr>
            <a:r>
              <a:t>private String name;</a:t>
            </a:r>
          </a:p>
          <a:p>
            <a:pPr lvl="1" marL="0" indent="425195" defTabSz="2267655">
              <a:spcBef>
                <a:spcPts val="4100"/>
              </a:spcBef>
              <a:buSzTx/>
              <a:buNone/>
              <a:defRPr sz="4464">
                <a:latin typeface="Monaco"/>
                <a:ea typeface="Monaco"/>
                <a:cs typeface="Monaco"/>
                <a:sym typeface="Monaco"/>
              </a:defRPr>
            </a:pPr>
            <a:r>
              <a:t>public String getName() {</a:t>
            </a:r>
          </a:p>
          <a:p>
            <a:pPr lvl="2" marL="0" indent="850391" defTabSz="2267655">
              <a:spcBef>
                <a:spcPts val="4100"/>
              </a:spcBef>
              <a:buSzTx/>
              <a:buNone/>
              <a:defRPr sz="4464">
                <a:latin typeface="Monaco"/>
                <a:ea typeface="Monaco"/>
                <a:cs typeface="Monaco"/>
                <a:sym typeface="Monaco"/>
              </a:defRPr>
            </a:pPr>
            <a:r>
              <a:t>return this.name; // Getter</a:t>
            </a:r>
          </a:p>
          <a:p>
            <a:pPr lvl="1" marL="0" indent="425195" defTabSz="2267655">
              <a:spcBef>
                <a:spcPts val="4100"/>
              </a:spcBef>
              <a:buSzTx/>
              <a:buNone/>
              <a:defRPr sz="4464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lvl="1" marL="0" indent="425195" defTabSz="2267655">
              <a:spcBef>
                <a:spcPts val="4100"/>
              </a:spcBef>
              <a:buSzTx/>
              <a:buNone/>
              <a:defRPr sz="4464">
                <a:latin typeface="Monaco"/>
                <a:ea typeface="Monaco"/>
                <a:cs typeface="Monaco"/>
                <a:sym typeface="Monaco"/>
              </a:defRPr>
            </a:pPr>
            <a:r>
              <a:t>…</a:t>
            </a:r>
          </a:p>
          <a:p>
            <a:pPr marL="0" indent="0" defTabSz="2267655">
              <a:spcBef>
                <a:spcPts val="4100"/>
              </a:spcBef>
              <a:buSzTx/>
              <a:buNone/>
              <a:defRPr sz="4464">
                <a:latin typeface="Monaco"/>
                <a:ea typeface="Monaco"/>
                <a:cs typeface="Monaco"/>
                <a:sym typeface="Monaco"/>
              </a:defRPr>
            </a:pPr>
            <a:r>
              <a:t>} </a:t>
            </a:r>
          </a:p>
        </p:txBody>
      </p:sp>
      <p:sp>
        <p:nvSpPr>
          <p:cNvPr id="192" name="data class Person(val name: String) { ... }"/>
          <p:cNvSpPr txBox="1"/>
          <p:nvPr/>
        </p:nvSpPr>
        <p:spPr>
          <a:xfrm>
            <a:off x="12466291" y="4248503"/>
            <a:ext cx="10687893" cy="82560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data class Person(val name: String) { ... }  </a:t>
            </a:r>
          </a:p>
        </p:txBody>
      </p:sp>
      <p:sp>
        <p:nvSpPr>
          <p:cNvPr id="193" name="JAVA"/>
          <p:cNvSpPr txBox="1"/>
          <p:nvPr/>
        </p:nvSpPr>
        <p:spPr>
          <a:xfrm>
            <a:off x="5427895" y="3368553"/>
            <a:ext cx="1397306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rgbClr val="000000"/>
                </a:solidFill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194" name="KOTLIN"/>
          <p:cNvSpPr txBox="1"/>
          <p:nvPr/>
        </p:nvSpPr>
        <p:spPr>
          <a:xfrm>
            <a:off x="16779379" y="3368553"/>
            <a:ext cx="2061719" cy="72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rgbClr val="000000"/>
                </a:solidFill>
              </a:defRPr>
            </a:lvl1pPr>
          </a:lstStyle>
          <a:p>
            <a:pPr/>
            <a:r>
              <a:t>KOTLIN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BASIC KOTLIN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BASIC KOTLIN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ARI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VARIABLE</a:t>
            </a:r>
          </a:p>
        </p:txBody>
      </p:sp>
      <p:sp>
        <p:nvSpPr>
          <p:cNvPr id="199" name="Val - Read-Only (Immutable)…"/>
          <p:cNvSpPr txBox="1"/>
          <p:nvPr>
            <p:ph type="body" sz="half" idx="1"/>
          </p:nvPr>
        </p:nvSpPr>
        <p:spPr>
          <a:xfrm>
            <a:off x="1206500" y="3047694"/>
            <a:ext cx="21971000" cy="3627939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Val - Read-Only (Immutable)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Var - Re-assignable (Mutable)</a:t>
            </a:r>
          </a:p>
        </p:txBody>
      </p:sp>
      <p:sp>
        <p:nvSpPr>
          <p:cNvPr id="200" name="// Example…"/>
          <p:cNvSpPr txBox="1"/>
          <p:nvPr/>
        </p:nvSpPr>
        <p:spPr>
          <a:xfrm>
            <a:off x="1231958" y="7164639"/>
            <a:ext cx="21920084" cy="5280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x: Int = 10 // x is immutable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 y: Int = 5 // y is mutable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 z: Int // Late initialization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z = 20 // Assignment Later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IF</a:t>
            </a:r>
          </a:p>
        </p:txBody>
      </p:sp>
      <p:sp>
        <p:nvSpPr>
          <p:cNvPr id="203" name="// Example 1…"/>
          <p:cNvSpPr txBox="1"/>
          <p:nvPr/>
        </p:nvSpPr>
        <p:spPr>
          <a:xfrm>
            <a:off x="1251152" y="3088497"/>
            <a:ext cx="10264966" cy="8519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x = 5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isLessThanFive = false  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If (x &lt; 5) {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isLessThanFive = true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 else {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isLessThanFive = false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04" name="// Example 2…"/>
          <p:cNvSpPr txBox="1"/>
          <p:nvPr/>
        </p:nvSpPr>
        <p:spPr>
          <a:xfrm>
            <a:off x="12338194" y="3096850"/>
            <a:ext cx="10897195" cy="39728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2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x = 5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isLessThanFive = if (x &lt; 5) true else false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WH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WHEN</a:t>
            </a:r>
          </a:p>
        </p:txBody>
      </p:sp>
      <p:sp>
        <p:nvSpPr>
          <p:cNvPr id="207" name="// Example 1…"/>
          <p:cNvSpPr txBox="1"/>
          <p:nvPr/>
        </p:nvSpPr>
        <p:spPr>
          <a:xfrm>
            <a:off x="1314055" y="3252310"/>
            <a:ext cx="9465027" cy="72113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x = 5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when (x) {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5 -&gt; print(“x is 5”)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else -&gt; print(“x is not 5”)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 </a:t>
            </a:r>
          </a:p>
        </p:txBody>
      </p:sp>
      <p:sp>
        <p:nvSpPr>
          <p:cNvPr id="208" name="// Example 2…"/>
          <p:cNvSpPr txBox="1"/>
          <p:nvPr/>
        </p:nvSpPr>
        <p:spPr>
          <a:xfrm>
            <a:off x="11973499" y="3285051"/>
            <a:ext cx="10897195" cy="6360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2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x = 5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isFive = when (x) {</a:t>
            </a:r>
          </a:p>
          <a:p>
            <a:pPr lvl="2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5 -&gt; true</a:t>
            </a:r>
          </a:p>
          <a:p>
            <a:pPr lvl="2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else -&gt; false  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XERCISE #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EXERCISE #1</a:t>
            </a:r>
          </a:p>
        </p:txBody>
      </p:sp>
      <p:sp>
        <p:nvSpPr>
          <p:cNvPr id="211" name="Write a program to check if a number is even or odd and print the word “odd” if the number is an odd number. The Program prints the word “even” if the number is an even number."/>
          <p:cNvSpPr txBox="1"/>
          <p:nvPr>
            <p:ph type="body" sz="half" idx="1"/>
          </p:nvPr>
        </p:nvSpPr>
        <p:spPr>
          <a:xfrm>
            <a:off x="1206500" y="3047694"/>
            <a:ext cx="21971000" cy="56368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100"/>
              </a:lnSpc>
              <a:buSzTx/>
              <a:buNone/>
              <a:defRPr sz="6400"/>
            </a:lvl1pPr>
          </a:lstStyle>
          <a:p>
            <a:pPr/>
            <a:r>
              <a:t>Write a program to check if a number is even or odd and print the word “odd” if the number is an odd number. The Program prints the word “even” if the number is an even number.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XERCISE #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EXERCISE #1</a:t>
            </a:r>
          </a:p>
        </p:txBody>
      </p:sp>
      <p:sp>
        <p:nvSpPr>
          <p:cNvPr id="214" name="fun main() {…"/>
          <p:cNvSpPr txBox="1"/>
          <p:nvPr>
            <p:ph type="body" sz="half" idx="1"/>
          </p:nvPr>
        </p:nvSpPr>
        <p:spPr>
          <a:xfrm>
            <a:off x="784221" y="3250391"/>
            <a:ext cx="8891194" cy="8256013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/>
          <a:p>
            <a:pPr marL="0" indent="0" defTabSz="1975054">
              <a:spcBef>
                <a:spcPts val="3600"/>
              </a:spcBef>
              <a:buSzTx/>
              <a:buNone/>
              <a:defRPr sz="3888">
                <a:latin typeface="Monaco"/>
                <a:ea typeface="Monaco"/>
                <a:cs typeface="Monaco"/>
                <a:sym typeface="Monaco"/>
              </a:defRPr>
            </a:pPr>
            <a:r>
              <a:t>fun main() {</a:t>
            </a:r>
          </a:p>
          <a:p>
            <a:pPr marL="0" indent="0" defTabSz="1975054">
              <a:spcBef>
                <a:spcPts val="3600"/>
              </a:spcBef>
              <a:buSzTx/>
              <a:buNone/>
              <a:defRPr sz="3888">
                <a:latin typeface="Monaco"/>
                <a:ea typeface="Monaco"/>
                <a:cs typeface="Monaco"/>
                <a:sym typeface="Monaco"/>
              </a:defRPr>
            </a:pPr>
            <a:r>
              <a:t>    val number = 5</a:t>
            </a:r>
          </a:p>
          <a:p>
            <a:pPr marL="0" indent="0" defTabSz="1975054">
              <a:spcBef>
                <a:spcPts val="3600"/>
              </a:spcBef>
              <a:buSzTx/>
              <a:buNone/>
              <a:defRPr sz="3888">
                <a:latin typeface="Monaco"/>
                <a:ea typeface="Monaco"/>
                <a:cs typeface="Monaco"/>
                <a:sym typeface="Monaco"/>
              </a:defRPr>
            </a:pPr>
            <a:r>
              <a:t>    if (number % 2 == 0) {</a:t>
            </a:r>
          </a:p>
          <a:p>
            <a:pPr marL="0" indent="0" defTabSz="1975054">
              <a:spcBef>
                <a:spcPts val="3600"/>
              </a:spcBef>
              <a:buSzTx/>
              <a:buNone/>
              <a:defRPr sz="3888">
                <a:latin typeface="Monaco"/>
                <a:ea typeface="Monaco"/>
                <a:cs typeface="Monaco"/>
                <a:sym typeface="Monaco"/>
              </a:defRPr>
            </a:pPr>
            <a:r>
              <a:t>        print("even")</a:t>
            </a:r>
          </a:p>
          <a:p>
            <a:pPr marL="0" indent="0" defTabSz="1975054">
              <a:spcBef>
                <a:spcPts val="3600"/>
              </a:spcBef>
              <a:buSzTx/>
              <a:buNone/>
              <a:defRPr sz="3888">
                <a:latin typeface="Monaco"/>
                <a:ea typeface="Monaco"/>
                <a:cs typeface="Monaco"/>
                <a:sym typeface="Monaco"/>
              </a:defRPr>
            </a:pPr>
            <a:r>
              <a:t>    } else {</a:t>
            </a:r>
          </a:p>
          <a:p>
            <a:pPr marL="0" indent="0" defTabSz="1975054">
              <a:spcBef>
                <a:spcPts val="3600"/>
              </a:spcBef>
              <a:buSzTx/>
              <a:buNone/>
              <a:defRPr sz="3888">
                <a:latin typeface="Monaco"/>
                <a:ea typeface="Monaco"/>
                <a:cs typeface="Monaco"/>
                <a:sym typeface="Monaco"/>
              </a:defRPr>
            </a:pPr>
            <a:r>
              <a:t>        print("odd")</a:t>
            </a:r>
          </a:p>
          <a:p>
            <a:pPr marL="0" indent="0" defTabSz="1975054">
              <a:spcBef>
                <a:spcPts val="3600"/>
              </a:spcBef>
              <a:buSzTx/>
              <a:buNone/>
              <a:defRPr sz="3888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marL="0" indent="0" defTabSz="1975054">
              <a:spcBef>
                <a:spcPts val="3600"/>
              </a:spcBef>
              <a:buSzTx/>
              <a:buNone/>
              <a:defRPr sz="3888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15" name="fun main() {…"/>
          <p:cNvSpPr txBox="1"/>
          <p:nvPr/>
        </p:nvSpPr>
        <p:spPr>
          <a:xfrm>
            <a:off x="10450872" y="3250391"/>
            <a:ext cx="13155395" cy="825601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267655">
              <a:lnSpc>
                <a:spcPct val="90000"/>
              </a:lnSpc>
              <a:spcBef>
                <a:spcPts val="4100"/>
              </a:spcBef>
              <a:defRPr sz="44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main() {</a:t>
            </a:r>
          </a:p>
          <a:p>
            <a:pPr algn="l" defTabSz="2267655">
              <a:lnSpc>
                <a:spcPct val="90000"/>
              </a:lnSpc>
              <a:spcBef>
                <a:spcPts val="4100"/>
              </a:spcBef>
              <a:defRPr sz="44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val number = 5</a:t>
            </a:r>
          </a:p>
          <a:p>
            <a:pPr algn="l" defTabSz="2267655">
              <a:lnSpc>
                <a:spcPct val="90000"/>
              </a:lnSpc>
              <a:spcBef>
                <a:spcPts val="4100"/>
              </a:spcBef>
              <a:defRPr sz="44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when {</a:t>
            </a:r>
          </a:p>
          <a:p>
            <a:pPr algn="l" defTabSz="2267655">
              <a:lnSpc>
                <a:spcPct val="90000"/>
              </a:lnSpc>
              <a:spcBef>
                <a:spcPts val="4100"/>
              </a:spcBef>
              <a:defRPr sz="44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number % 2 == 0 -&gt; print("even")</a:t>
            </a:r>
          </a:p>
          <a:p>
            <a:pPr algn="l" defTabSz="2267655">
              <a:lnSpc>
                <a:spcPct val="90000"/>
              </a:lnSpc>
              <a:spcBef>
                <a:spcPts val="4100"/>
              </a:spcBef>
              <a:defRPr sz="44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else -&gt; print("odd")</a:t>
            </a:r>
          </a:p>
          <a:p>
            <a:pPr algn="l" defTabSz="2267655">
              <a:lnSpc>
                <a:spcPct val="90000"/>
              </a:lnSpc>
              <a:spcBef>
                <a:spcPts val="4100"/>
              </a:spcBef>
              <a:defRPr sz="44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}</a:t>
            </a:r>
          </a:p>
          <a:p>
            <a:pPr algn="l" defTabSz="2267655">
              <a:lnSpc>
                <a:spcPct val="90000"/>
              </a:lnSpc>
              <a:spcBef>
                <a:spcPts val="4100"/>
              </a:spcBef>
              <a:defRPr sz="4464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HO AM I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WHO AM I?</a:t>
            </a:r>
          </a:p>
        </p:txBody>
      </p:sp>
      <p:sp>
        <p:nvSpPr>
          <p:cNvPr id="155" name="NATTACHAI SAEJIEM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NATTACHAI SAEJIEM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MICHAEL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Bachelor &amp; Master in Computer Science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rPr u="sng">
                <a:hlinkClick r:id="rId2" invalidUrl="" action="" tgtFrame="" tooltip="" history="1" highlightClick="0" endSnd="0"/>
              </a:rPr>
              <a:t>NATTACHAI.SAEJIEM@GMAIL.COM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XERCISE #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EXERCISE #2</a:t>
            </a:r>
          </a:p>
        </p:txBody>
      </p:sp>
      <p:sp>
        <p:nvSpPr>
          <p:cNvPr id="218" name="Write a program to calculate the parking lot fee from an integer in hour with the following pricing information.…"/>
          <p:cNvSpPr txBox="1"/>
          <p:nvPr>
            <p:ph type="body" idx="1"/>
          </p:nvPr>
        </p:nvSpPr>
        <p:spPr>
          <a:xfrm>
            <a:off x="1206500" y="3047694"/>
            <a:ext cx="21971000" cy="9444216"/>
          </a:xfrm>
          <a:prstGeom prst="rect">
            <a:avLst/>
          </a:prstGeom>
        </p:spPr>
        <p:txBody>
          <a:bodyPr/>
          <a:lstStyle/>
          <a:p>
            <a:pPr marL="0" indent="0" defTabSz="2340805">
              <a:lnSpc>
                <a:spcPts val="9700"/>
              </a:lnSpc>
              <a:spcBef>
                <a:spcPts val="4300"/>
              </a:spcBef>
              <a:buSzTx/>
              <a:buNone/>
              <a:defRPr sz="6144"/>
            </a:pPr>
            <a:r>
              <a:t>Write a program to calculate the parking lot fee from an integer in hour with the following pricing information.</a:t>
            </a:r>
          </a:p>
          <a:p>
            <a:pPr marL="0" indent="0" defTabSz="2340805">
              <a:lnSpc>
                <a:spcPts val="9700"/>
              </a:lnSpc>
              <a:spcBef>
                <a:spcPts val="4300"/>
              </a:spcBef>
              <a:buSzTx/>
              <a:buNone/>
              <a:defRPr sz="6144"/>
            </a:pPr>
            <a:r>
              <a:t>Pricing Information</a:t>
            </a:r>
          </a:p>
          <a:p>
            <a:pPr marL="0" indent="0" defTabSz="2340805">
              <a:lnSpc>
                <a:spcPts val="9700"/>
              </a:lnSpc>
              <a:spcBef>
                <a:spcPts val="4300"/>
              </a:spcBef>
              <a:buSzTx/>
              <a:buNone/>
              <a:defRPr sz="6144"/>
            </a:pPr>
            <a:r>
              <a:t>1 - 2 Hour —&gt; 20 Baht / Hour</a:t>
            </a:r>
          </a:p>
          <a:p>
            <a:pPr marL="0" indent="0" defTabSz="2340805">
              <a:lnSpc>
                <a:spcPts val="9700"/>
              </a:lnSpc>
              <a:spcBef>
                <a:spcPts val="4300"/>
              </a:spcBef>
              <a:buSzTx/>
              <a:buNone/>
              <a:defRPr sz="6144"/>
            </a:pPr>
            <a:r>
              <a:t>3 - 5 Hour —&gt; 30 Baht / Hour</a:t>
            </a:r>
          </a:p>
          <a:p>
            <a:pPr marL="0" indent="0" defTabSz="2340805">
              <a:lnSpc>
                <a:spcPts val="9700"/>
              </a:lnSpc>
              <a:spcBef>
                <a:spcPts val="4300"/>
              </a:spcBef>
              <a:buSzTx/>
              <a:buNone/>
              <a:defRPr sz="6144"/>
            </a:pPr>
            <a:r>
              <a:t>More than 5 Hour —&gt; 40 Baht / Hour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FOR</a:t>
            </a:r>
          </a:p>
        </p:txBody>
      </p:sp>
      <p:sp>
        <p:nvSpPr>
          <p:cNvPr id="221" name="// Example 1…"/>
          <p:cNvSpPr txBox="1"/>
          <p:nvPr/>
        </p:nvSpPr>
        <p:spPr>
          <a:xfrm>
            <a:off x="1238251" y="3138009"/>
            <a:ext cx="21907499" cy="7439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items = listOf("apple", "banana", “kiwifruit")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for (item in items) {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println(item)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OR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FOR (Cont.)</a:t>
            </a:r>
          </a:p>
        </p:txBody>
      </p:sp>
      <p:sp>
        <p:nvSpPr>
          <p:cNvPr id="224" name="// Example 2…"/>
          <p:cNvSpPr txBox="1"/>
          <p:nvPr/>
        </p:nvSpPr>
        <p:spPr>
          <a:xfrm>
            <a:off x="1238251" y="3641675"/>
            <a:ext cx="21907499" cy="5280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2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for (x in 1..5) {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print(x)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WH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WHILE</a:t>
            </a:r>
          </a:p>
        </p:txBody>
      </p:sp>
      <p:sp>
        <p:nvSpPr>
          <p:cNvPr id="227" name="// Example 1…"/>
          <p:cNvSpPr txBox="1"/>
          <p:nvPr/>
        </p:nvSpPr>
        <p:spPr>
          <a:xfrm>
            <a:off x="1238251" y="3138009"/>
            <a:ext cx="21907499" cy="7439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items = listOf("apple", "banana", "kiwifruit")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 index = 0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while (index &lt; items.size) {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println("item at $index is ${items[index]}")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index++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EXERCISE #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EXERCISE #3</a:t>
            </a:r>
          </a:p>
        </p:txBody>
      </p:sp>
      <p:sp>
        <p:nvSpPr>
          <p:cNvPr id="230" name="Write a program to check if a number is a prime number or not. If the number is a prime number, print “Prime Number”. If the number is not a prime number, print “Not a Prime Number”."/>
          <p:cNvSpPr txBox="1"/>
          <p:nvPr>
            <p:ph type="body" idx="1"/>
          </p:nvPr>
        </p:nvSpPr>
        <p:spPr>
          <a:xfrm>
            <a:off x="1206500" y="3047694"/>
            <a:ext cx="21971000" cy="9444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100"/>
              </a:lnSpc>
              <a:buSzTx/>
              <a:buNone/>
              <a:defRPr sz="6400"/>
            </a:lvl1pPr>
          </a:lstStyle>
          <a:p>
            <a:pPr/>
            <a:r>
              <a:t>Write a program to check if a number is a prime number or not. If the number is a prime number, print “Prime Number”. If the number is not a prime number, print “Not a Prime Number”.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un main() {…"/>
          <p:cNvSpPr txBox="1"/>
          <p:nvPr/>
        </p:nvSpPr>
        <p:spPr>
          <a:xfrm>
            <a:off x="1238251" y="3077963"/>
            <a:ext cx="21907499" cy="9598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main()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var number = 17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var counter = 0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for (i in 1..number)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if (number % i == 0) counter++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if (counter &gt; 2) println("Not a Prime Number")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else println("Prime Number")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33" name="EXERCISE #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EXERCISE #3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FUNCTION</a:t>
            </a:r>
          </a:p>
        </p:txBody>
      </p:sp>
      <p:sp>
        <p:nvSpPr>
          <p:cNvPr id="236" name="// Example 1…"/>
          <p:cNvSpPr txBox="1"/>
          <p:nvPr/>
        </p:nvSpPr>
        <p:spPr>
          <a:xfrm>
            <a:off x="1238251" y="3987140"/>
            <a:ext cx="21907499" cy="4201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sum(a: Int, b: Int): Int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return a + b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37" name="// Example 2…"/>
          <p:cNvSpPr txBox="1"/>
          <p:nvPr/>
        </p:nvSpPr>
        <p:spPr>
          <a:xfrm>
            <a:off x="1238251" y="9169236"/>
            <a:ext cx="21907499" cy="2042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2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sum(a: Int, b: Int) = a +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UNCTION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FUNCTION (Cont.)</a:t>
            </a:r>
          </a:p>
        </p:txBody>
      </p:sp>
      <p:sp>
        <p:nvSpPr>
          <p:cNvPr id="240" name="// Example 1…"/>
          <p:cNvSpPr txBox="1"/>
          <p:nvPr/>
        </p:nvSpPr>
        <p:spPr>
          <a:xfrm>
            <a:off x="1238251" y="3449695"/>
            <a:ext cx="21907499" cy="4201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printSum(a: Int, b: Int):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Unit</a:t>
            </a:r>
            <a:r>
              <a:t>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println("sum of $a and $b is ${a + b}")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41" name="// Example 2…"/>
          <p:cNvSpPr txBox="1"/>
          <p:nvPr/>
        </p:nvSpPr>
        <p:spPr>
          <a:xfrm>
            <a:off x="1238251" y="8528868"/>
            <a:ext cx="21907499" cy="4201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2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printSum(a: Int, b: Int)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println("sum of $a and $b is ${a + b}")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EXERCISE #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EXERCISE #4</a:t>
            </a:r>
          </a:p>
        </p:txBody>
      </p:sp>
      <p:sp>
        <p:nvSpPr>
          <p:cNvPr id="244" name="Write a program to calculate the factorial value from a number"/>
          <p:cNvSpPr txBox="1"/>
          <p:nvPr>
            <p:ph type="body" idx="1"/>
          </p:nvPr>
        </p:nvSpPr>
        <p:spPr>
          <a:xfrm>
            <a:off x="1206500" y="3047694"/>
            <a:ext cx="21971000" cy="9444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100"/>
              </a:lnSpc>
              <a:buSzTx/>
              <a:buNone/>
              <a:defRPr sz="6400"/>
            </a:lvl1pPr>
          </a:lstStyle>
          <a:p>
            <a:pPr/>
            <a:r>
              <a:t>Write a program to calculate the factorial value from a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un main() {…"/>
          <p:cNvSpPr txBox="1"/>
          <p:nvPr/>
        </p:nvSpPr>
        <p:spPr>
          <a:xfrm>
            <a:off x="1238251" y="3077963"/>
            <a:ext cx="21907499" cy="9598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main()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print(factorial(5))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factorial(n: Int): Int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if (n == 1)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return 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}   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return n * factorial(n - 1)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47" name="EXERCISE #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EXERCISE #4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Y EXPERI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MY EXPERIENCE</a:t>
            </a:r>
          </a:p>
        </p:txBody>
      </p:sp>
      <p:sp>
        <p:nvSpPr>
          <p:cNvPr id="158" name="AU SPARK &amp; AU SPARK PRO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AU SPARK &amp; AU SPARK PRO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4 Applications Currently Live on Google Play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More than 10 Applications Involvement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Education and Financial Fields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CLASS</a:t>
            </a:r>
          </a:p>
        </p:txBody>
      </p:sp>
      <p:sp>
        <p:nvSpPr>
          <p:cNvPr id="250" name="// Example 1…"/>
          <p:cNvSpPr txBox="1"/>
          <p:nvPr/>
        </p:nvSpPr>
        <p:spPr>
          <a:xfrm>
            <a:off x="1238251" y="2978564"/>
            <a:ext cx="21907499" cy="39728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class Person(var firstName: String, var lastName: String, var age: Int)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51" name="// Example 2…"/>
          <p:cNvSpPr txBox="1"/>
          <p:nvPr/>
        </p:nvSpPr>
        <p:spPr>
          <a:xfrm>
            <a:off x="1238251" y="7326567"/>
            <a:ext cx="21907499" cy="59032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2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class Person(var firstName: String, var lastName: String, var age: Int)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constructor(firstName: String, age: Int) : this(firstName, "[DEFAULT]", age) { }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LASS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CLASS (Cont.)</a:t>
            </a:r>
          </a:p>
        </p:txBody>
      </p:sp>
      <p:sp>
        <p:nvSpPr>
          <p:cNvPr id="254" name="// Example 3…"/>
          <p:cNvSpPr txBox="1"/>
          <p:nvPr/>
        </p:nvSpPr>
        <p:spPr>
          <a:xfrm>
            <a:off x="1238251" y="2867896"/>
            <a:ext cx="21907499" cy="102212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3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main()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 person = Person("Nattachai", "Saejiem", 31)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println("${person.firstName} ${person.lastName} ${person.age}”)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 anotherPerson = Person("Michael", 33)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println("${anotherPerson.firstName} ${anotherPerson.lastName} ${anotherPerson.age}")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ATA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DATA CLASS</a:t>
            </a:r>
          </a:p>
        </p:txBody>
      </p:sp>
      <p:sp>
        <p:nvSpPr>
          <p:cNvPr id="257" name="// Example 1…"/>
          <p:cNvSpPr txBox="1"/>
          <p:nvPr/>
        </p:nvSpPr>
        <p:spPr>
          <a:xfrm>
            <a:off x="1238251" y="2978564"/>
            <a:ext cx="21907499" cy="39728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</a:t>
            </a:r>
            <a:r>
              <a:t> class Person(var firstName: String, var lastName: String, var age: Int)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58" name="// Example 2…"/>
          <p:cNvSpPr txBox="1"/>
          <p:nvPr/>
        </p:nvSpPr>
        <p:spPr>
          <a:xfrm>
            <a:off x="1238251" y="7326567"/>
            <a:ext cx="21907499" cy="59032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2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data</a:t>
            </a:r>
            <a:r>
              <a:t> class Person(var firstName: String, var lastName: String, var age: Int)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constructor(firstName: String, age: Int) : this(firstName, "[DEFAULT]", age) { }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ATA CLASS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DATA CLASS (Cont.)</a:t>
            </a:r>
          </a:p>
        </p:txBody>
      </p:sp>
      <p:sp>
        <p:nvSpPr>
          <p:cNvPr id="261" name="// Example 3…"/>
          <p:cNvSpPr txBox="1"/>
          <p:nvPr/>
        </p:nvSpPr>
        <p:spPr>
          <a:xfrm>
            <a:off x="1238251" y="3718796"/>
            <a:ext cx="21907499" cy="8519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3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main()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 person = Person("Nattachai", "Saejiem", 31)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println(person)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val anotherPerson = Person("Michael", 33)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println(anotherPerson)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WHY DATA CLAS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WHY DATA CLASS ?</a:t>
            </a:r>
          </a:p>
        </p:txBody>
      </p:sp>
      <p:sp>
        <p:nvSpPr>
          <p:cNvPr id="264" name="equals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equals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toString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copy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EQU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EQUALS</a:t>
            </a:r>
          </a:p>
        </p:txBody>
      </p:sp>
      <p:sp>
        <p:nvSpPr>
          <p:cNvPr id="267" name="val person1 = Person(&quot;John&quot;)…"/>
          <p:cNvSpPr txBox="1"/>
          <p:nvPr/>
        </p:nvSpPr>
        <p:spPr>
          <a:xfrm>
            <a:off x="1238251" y="6855859"/>
            <a:ext cx="21907499" cy="6360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person1 = Person("John")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person2 = Person("John")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person1.age = 10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person2.age = 20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println("person1 == person2: ${person1 == person2}")</a:t>
            </a:r>
          </a:p>
        </p:txBody>
      </p:sp>
      <p:sp>
        <p:nvSpPr>
          <p:cNvPr id="268" name="data class Person(var name: String) {…"/>
          <p:cNvSpPr txBox="1"/>
          <p:nvPr/>
        </p:nvSpPr>
        <p:spPr>
          <a:xfrm>
            <a:off x="1238251" y="3043895"/>
            <a:ext cx="21907499" cy="3121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data class Person(var name: String)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var age: Int = 0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OST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TOSTRING</a:t>
            </a:r>
          </a:p>
        </p:txBody>
      </p:sp>
      <p:sp>
        <p:nvSpPr>
          <p:cNvPr id="271" name="// Example 1…"/>
          <p:cNvSpPr txBox="1"/>
          <p:nvPr/>
        </p:nvSpPr>
        <p:spPr>
          <a:xfrm>
            <a:off x="1238251" y="3819035"/>
            <a:ext cx="21907499" cy="3121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person1 = Person("John")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println(person1.toString())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O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COPY</a:t>
            </a:r>
          </a:p>
        </p:txBody>
      </p:sp>
      <p:sp>
        <p:nvSpPr>
          <p:cNvPr id="274" name="// Example 1…"/>
          <p:cNvSpPr txBox="1"/>
          <p:nvPr/>
        </p:nvSpPr>
        <p:spPr>
          <a:xfrm>
            <a:off x="1238251" y="3677759"/>
            <a:ext cx="21907499" cy="6360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// Example 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person1 = Person("John")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person2 = person1.copy()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println(person1)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println(person2)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QUES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QUESTION</a:t>
            </a:r>
          </a:p>
        </p:txBody>
      </p:sp>
      <p:sp>
        <p:nvSpPr>
          <p:cNvPr id="277" name="What is the difference between the following code blocks"/>
          <p:cNvSpPr txBox="1"/>
          <p:nvPr>
            <p:ph type="body" sz="quarter" idx="1"/>
          </p:nvPr>
        </p:nvSpPr>
        <p:spPr>
          <a:xfrm>
            <a:off x="1206500" y="3047694"/>
            <a:ext cx="21971000" cy="169758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100"/>
              </a:lnSpc>
              <a:buSzTx/>
              <a:buNone/>
              <a:defRPr sz="6400"/>
            </a:lvl1pPr>
          </a:lstStyle>
          <a:p>
            <a:pPr/>
            <a:r>
              <a:t>What is the difference between the following code blocks</a:t>
            </a:r>
          </a:p>
        </p:txBody>
      </p:sp>
      <p:sp>
        <p:nvSpPr>
          <p:cNvPr id="278" name="val person1 = Person(&quot;John&quot;)…"/>
          <p:cNvSpPr txBox="1"/>
          <p:nvPr/>
        </p:nvSpPr>
        <p:spPr>
          <a:xfrm>
            <a:off x="1238251" y="4992203"/>
            <a:ext cx="21907499" cy="2042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person1 = Person("John")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person2 = person1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.copy()</a:t>
            </a:r>
          </a:p>
        </p:txBody>
      </p:sp>
      <p:sp>
        <p:nvSpPr>
          <p:cNvPr id="279" name="val person1 = Person(&quot;John&quot;)…"/>
          <p:cNvSpPr txBox="1"/>
          <p:nvPr/>
        </p:nvSpPr>
        <p:spPr>
          <a:xfrm>
            <a:off x="1238251" y="7998373"/>
            <a:ext cx="21907499" cy="2042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person1 = Person("John")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person2 = person1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AN YOU GUES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CAN YOU GUESS ?</a:t>
            </a:r>
          </a:p>
        </p:txBody>
      </p:sp>
      <p:sp>
        <p:nvSpPr>
          <p:cNvPr id="282" name="val person1 = Person(&quot;John&quot;)…"/>
          <p:cNvSpPr txBox="1"/>
          <p:nvPr/>
        </p:nvSpPr>
        <p:spPr>
          <a:xfrm>
            <a:off x="1238251" y="3795232"/>
            <a:ext cx="21907499" cy="5280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person1 = Person("John")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person2 = person1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.copy()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person1.name = “Jane”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println(person1.name)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println(person2.name)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OBJECTIVE</a:t>
            </a:r>
          </a:p>
        </p:txBody>
      </p:sp>
      <p:sp>
        <p:nvSpPr>
          <p:cNvPr id="161" name="Android Development Fundamentals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Android Development Fundamentals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Development Tools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Overcoming Development Limitation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Testing and Quality Assurances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Application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AN YOU GUESS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CAN YOU GUESS ?</a:t>
            </a:r>
          </a:p>
        </p:txBody>
      </p:sp>
      <p:sp>
        <p:nvSpPr>
          <p:cNvPr id="285" name="val person1 = Person(&quot;John&quot;)…"/>
          <p:cNvSpPr txBox="1"/>
          <p:nvPr/>
        </p:nvSpPr>
        <p:spPr>
          <a:xfrm>
            <a:off x="1238251" y="3795232"/>
            <a:ext cx="21907499" cy="5280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person1 = Person("John")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 person2 = person1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person1.name = “Jane”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println(person1.name)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println(person2.name)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NULLABLE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NULLABLE TYPE</a:t>
            </a:r>
          </a:p>
        </p:txBody>
      </p:sp>
      <p:sp>
        <p:nvSpPr>
          <p:cNvPr id="288" name="var x: String = &quot;TEST&quot;…"/>
          <p:cNvSpPr txBox="1"/>
          <p:nvPr/>
        </p:nvSpPr>
        <p:spPr>
          <a:xfrm>
            <a:off x="1238251" y="3895814"/>
            <a:ext cx="21907499" cy="3121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var x: String = "TEST"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x = null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print(x)</a:t>
            </a:r>
          </a:p>
        </p:txBody>
      </p:sp>
      <p:sp>
        <p:nvSpPr>
          <p:cNvPr id="289" name="Error! What happens?"/>
          <p:cNvSpPr txBox="1"/>
          <p:nvPr/>
        </p:nvSpPr>
        <p:spPr>
          <a:xfrm>
            <a:off x="8847454" y="7503949"/>
            <a:ext cx="6689091" cy="85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Error! What happens?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NULLABLE TYPE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NULLABLE TYPE (Cont.)</a:t>
            </a:r>
          </a:p>
        </p:txBody>
      </p:sp>
      <p:sp>
        <p:nvSpPr>
          <p:cNvPr id="292" name="var x: String? = &quot;TEST&quot;…"/>
          <p:cNvSpPr txBox="1"/>
          <p:nvPr/>
        </p:nvSpPr>
        <p:spPr>
          <a:xfrm>
            <a:off x="1238251" y="3895814"/>
            <a:ext cx="21907499" cy="3121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var x: String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?</a:t>
            </a:r>
            <a:r>
              <a:t> = "TEST"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x = null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print(x)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NULL SAFE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NULL SAFETY</a:t>
            </a:r>
          </a:p>
        </p:txBody>
      </p:sp>
      <p:sp>
        <p:nvSpPr>
          <p:cNvPr id="295" name="If Conditional Checking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If Conditional Checking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Safe Call Operator (?.)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Elvis Operator (?:)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let Function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IF CONDITIONAL CHEC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IF CONDITIONAL CHECKING</a:t>
            </a:r>
          </a:p>
        </p:txBody>
      </p:sp>
      <p:sp>
        <p:nvSpPr>
          <p:cNvPr id="298" name="val b: String? = null…"/>
          <p:cNvSpPr txBox="1"/>
          <p:nvPr/>
        </p:nvSpPr>
        <p:spPr>
          <a:xfrm>
            <a:off x="1238251" y="3929592"/>
            <a:ext cx="21907499" cy="5280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val b: String? = null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val l = if (b != null) b.length else -1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print(l)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AFE CALL OPERATOR (?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SAFE CALL OPERATOR (?.)</a:t>
            </a:r>
          </a:p>
        </p:txBody>
      </p:sp>
      <p:sp>
        <p:nvSpPr>
          <p:cNvPr id="301" name="val a: String? = &quot;Kotlin&quot;…"/>
          <p:cNvSpPr txBox="1"/>
          <p:nvPr/>
        </p:nvSpPr>
        <p:spPr>
          <a:xfrm>
            <a:off x="1238251" y="3138009"/>
            <a:ext cx="21907499" cy="7439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val a: String? = "Kotlin"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val b: String? = null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println(a?.length)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println(b?.length)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ELVIS OPERATOR (?: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ELVIS OPERATOR (?:)</a:t>
            </a:r>
          </a:p>
        </p:txBody>
      </p:sp>
      <p:sp>
        <p:nvSpPr>
          <p:cNvPr id="304" name="val b: String? = null…"/>
          <p:cNvSpPr txBox="1"/>
          <p:nvPr/>
        </p:nvSpPr>
        <p:spPr>
          <a:xfrm>
            <a:off x="1238251" y="3677759"/>
            <a:ext cx="21907499" cy="6360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val b: String? = null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val l = b?.length ?: 0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println(l)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LET FUN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LET FUNCTION</a:t>
            </a:r>
          </a:p>
        </p:txBody>
      </p:sp>
      <p:sp>
        <p:nvSpPr>
          <p:cNvPr id="307" name="val listWithNulls: List&lt;String?&gt; = listOf(&quot;Kotlin&quot;, null)…"/>
          <p:cNvSpPr txBox="1"/>
          <p:nvPr/>
        </p:nvSpPr>
        <p:spPr>
          <a:xfrm>
            <a:off x="1238251" y="3677759"/>
            <a:ext cx="21907499" cy="6360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val listWithNulls: List&lt;String?&gt; = listOf("Kotlin", null)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for (item in listWithNulls)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item?.let { println(it) }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WHAT’S WRONG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WHAT’S WRONG ?</a:t>
            </a:r>
          </a:p>
        </p:txBody>
      </p:sp>
      <p:sp>
        <p:nvSpPr>
          <p:cNvPr id="310" name="var x: String? = &quot;TEST&quot;…"/>
          <p:cNvSpPr txBox="1"/>
          <p:nvPr/>
        </p:nvSpPr>
        <p:spPr>
          <a:xfrm>
            <a:off x="1238251" y="4757260"/>
            <a:ext cx="21907499" cy="4201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 x: String? = "TEST"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println(x.length)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WHAT’S WRONG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WHAT’S WRONG ?</a:t>
            </a:r>
          </a:p>
        </p:txBody>
      </p:sp>
      <p:sp>
        <p:nvSpPr>
          <p:cNvPr id="313" name="var x: String? = &quot;TEST&quot;…"/>
          <p:cNvSpPr txBox="1"/>
          <p:nvPr/>
        </p:nvSpPr>
        <p:spPr>
          <a:xfrm>
            <a:off x="1238251" y="4217510"/>
            <a:ext cx="21907499" cy="52809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 x: String? = "TEST"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 = null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println(x!!.length)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ARK ALLO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MARK ALLOCATION</a:t>
            </a:r>
          </a:p>
        </p:txBody>
      </p:sp>
      <p:sp>
        <p:nvSpPr>
          <p:cNvPr id="164" name="Assignment - 20%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Assignment - 20%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Project - 40%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Final Examination - 40%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hueOff val="192982"/>
            <a:satOff val="17755"/>
            <a:lumOff val="-2848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LASS POLI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CLASS POLICY</a:t>
            </a:r>
          </a:p>
        </p:txBody>
      </p:sp>
      <p:sp>
        <p:nvSpPr>
          <p:cNvPr id="167" name="80% Attendance Required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80% Attendance Required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1 Late = 10 minutes after the class begins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2 Late = 1 Absent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ATER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MATERIAL</a:t>
            </a:r>
          </a:p>
        </p:txBody>
      </p:sp>
      <p:sp>
        <p:nvSpPr>
          <p:cNvPr id="170" name="Android Programming: The Big Nerd Ranch Guide (4th Edition) by Bill Philllips Chris Stewart, and Kristin Marsicano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Android Programming: The Big Nerd Ranch Guide (4th Edition) by Bill Philllips Chris Stewart, and Kristin Marsicano 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rPr u="sng">
                <a:hlinkClick r:id="rId2" invalidUrl="" action="" tgtFrame="" tooltip="" history="1" highlightClick="0" endSnd="0"/>
              </a:rPr>
              <a:t>http://kotlinlang.org/docs/tutorials/</a:t>
            </a:r>
            <a:r>
              <a:t> 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rPr u="sng">
                <a:hlinkClick r:id="rId3" invalidUrl="" action="" tgtFrame="" tooltip="" history="1" highlightClick="0" endSnd="0"/>
              </a:rPr>
              <a:t>https://developer.android.com/kotlin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Y ANDROI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WHY ANDROID?</a:t>
            </a:r>
          </a:p>
        </p:txBody>
      </p:sp>
      <p:sp>
        <p:nvSpPr>
          <p:cNvPr id="173" name="More then 70% of Market Share in 2024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More then 70% of Market Share in 2024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Open Source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Large Developer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E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DEVICE</a:t>
            </a:r>
          </a:p>
        </p:txBody>
      </p:sp>
      <p:sp>
        <p:nvSpPr>
          <p:cNvPr id="176" name="Phones and Tablets…"/>
          <p:cNvSpPr txBox="1"/>
          <p:nvPr>
            <p:ph type="body" idx="1"/>
          </p:nvPr>
        </p:nvSpPr>
        <p:spPr>
          <a:xfrm>
            <a:off x="1206500" y="3047694"/>
            <a:ext cx="21971000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Phones and Tablets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Watches (Wear OS)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Smart TVs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Cars (Android Auto)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27EBB007CE7841896EAAB7D8C5F1C7" ma:contentTypeVersion="8" ma:contentTypeDescription="Create a new document." ma:contentTypeScope="" ma:versionID="96027a4cdd6366d992a80412577f06bf">
  <xsd:schema xmlns:xsd="http://www.w3.org/2001/XMLSchema" xmlns:xs="http://www.w3.org/2001/XMLSchema" xmlns:p="http://schemas.microsoft.com/office/2006/metadata/properties" xmlns:ns2="57673e7b-a6da-47e2-8bfd-6125d0e7104a" targetNamespace="http://schemas.microsoft.com/office/2006/metadata/properties" ma:root="true" ma:fieldsID="abba731b5ef5f26b0ea41d58b600d426" ns2:_="">
    <xsd:import namespace="57673e7b-a6da-47e2-8bfd-6125d0e710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673e7b-a6da-47e2-8bfd-6125d0e710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6F2412-F306-4B75-A7BB-676AE29B7BC5}"/>
</file>

<file path=customXml/itemProps2.xml><?xml version="1.0" encoding="utf-8"?>
<ds:datastoreItem xmlns:ds="http://schemas.openxmlformats.org/officeDocument/2006/customXml" ds:itemID="{A29293DF-2646-49A6-BB6D-0209B8D8A530}"/>
</file>

<file path=customXml/itemProps3.xml><?xml version="1.0" encoding="utf-8"?>
<ds:datastoreItem xmlns:ds="http://schemas.openxmlformats.org/officeDocument/2006/customXml" ds:itemID="{7004CC1F-3046-4768-9B41-DF6083099749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0x0101009F27EBB007CE7841896EAAB7D8C5F1C7</vt:lpwstr>
  </property>
</Properties>
</file>