
<file path=[Content_Types].xml><?xml version="1.0" encoding="utf-8"?>
<Types xmlns="http://schemas.openxmlformats.org/package/2006/content-types">
  <Default Extension="bmp" ContentType="image/bmp"/>
  <Default Extension="gif" ContentType="image/gif"/>
  <Default Extension="jpeg" ContentType="image/jpg"/>
  <Default Extension="mov" ContentType="application/movie"/>
  <Default Extension="pdf" ContentType="application/pdf"/>
  <Default Extension="png" ContentType="image/png"/>
  <Default Extension="rels" ContentType="application/vnd.openxmlformats-package.relationships+xml"/>
  <Default Extension="tif" ContentType="image/tif"/>
  <Default Extension="vml" ContentType="application/vnd.openxmlformats-officedocument.vmlDrawing"/>
  <Default Extension="xlsx" ContentType="application/vnd.openxmlformats-officedocument.spreadsheetml.sheet"/>
  <Default Extension="xml" ContentType="application/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slideMasters/slideMaster1.xml" ContentType="application/vnd.openxmlformats-officedocument.presentationml.slideMaster+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officeDocument" Target="ppt/presentation.xml"/><Relationship Id="rId2" Type="http://schemas.openxmlformats.org/officeDocument/2006/relationships/extended-properties" Target="docProps/app.xml"/><Relationship Id="rId1"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customXml" Target="../customXml/item2.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notesMaster" Target="notesMasters/notesMaster1.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customXml" Target="../customXml/item1.xml"/><Relationship Id="rId2" Type="http://schemas.openxmlformats.org/officeDocument/2006/relationships/viewProps" Target="viewProps.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presProps" Target="presProps.xml"/><Relationship Id="rId6" Type="http://schemas.openxmlformats.org/officeDocument/2006/relationships/theme" Target="theme/theme1.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customXml" Target="../customXml/item3.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tableStyles" Target="tableStyles.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8" Type="http://schemas.openxmlformats.org/officeDocument/2006/relationships/slide" Target="slides/slide1.xml"/><Relationship Id="rId3" Type="http://schemas.openxmlformats.org/officeDocument/2006/relationships/commentAuthors" Target="commentAuthors.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rgbClr val="003462"/>
        </a:solid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b="1" sz="3600">
                <a:solidFill>
                  <a:srgbClr val="FFFFFF"/>
                </a:solidFill>
              </a:defRPr>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FFFFFF"/>
                </a:solidFill>
              </a:defRPr>
            </a:lvl1pPr>
          </a:lstStyle>
          <a:p>
            <a:pPr/>
            <a:r>
              <a:t>Presentation Title</a:t>
            </a:r>
          </a:p>
        </p:txBody>
      </p:sp>
      <p:sp>
        <p:nvSpPr>
          <p:cNvPr id="13" name="Body Level One…"/>
          <p:cNvSpPr txBox="1"/>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b="1" sz="5500">
                <a:solidFill>
                  <a:schemeClr val="accent3">
                    <a:hueOff val="-274225"/>
                    <a:satOff val="26768"/>
                    <a:lumOff val="11368"/>
                  </a:schemeClr>
                </a:solidFill>
              </a:defRPr>
            </a:lvl1pPr>
            <a:lvl2pPr marL="0" indent="457200" defTabSz="825500">
              <a:lnSpc>
                <a:spcPct val="100000"/>
              </a:lnSpc>
              <a:spcBef>
                <a:spcPts val="0"/>
              </a:spcBef>
              <a:buSzTx/>
              <a:buNone/>
              <a:defRPr b="1" sz="5500">
                <a:solidFill>
                  <a:schemeClr val="accent3">
                    <a:hueOff val="-274225"/>
                    <a:satOff val="26768"/>
                    <a:lumOff val="11368"/>
                  </a:schemeClr>
                </a:solidFill>
              </a:defRPr>
            </a:lvl2pPr>
            <a:lvl3pPr marL="0" indent="914400" defTabSz="825500">
              <a:lnSpc>
                <a:spcPct val="100000"/>
              </a:lnSpc>
              <a:spcBef>
                <a:spcPts val="0"/>
              </a:spcBef>
              <a:buSzTx/>
              <a:buNone/>
              <a:defRPr b="1" sz="5500">
                <a:solidFill>
                  <a:schemeClr val="accent3">
                    <a:hueOff val="-274225"/>
                    <a:satOff val="26768"/>
                    <a:lumOff val="11368"/>
                  </a:schemeClr>
                </a:solidFill>
              </a:defRPr>
            </a:lvl3pPr>
            <a:lvl4pPr marL="0" indent="1371600" defTabSz="825500">
              <a:lnSpc>
                <a:spcPct val="100000"/>
              </a:lnSpc>
              <a:spcBef>
                <a:spcPts val="0"/>
              </a:spcBef>
              <a:buSzTx/>
              <a:buNone/>
              <a:defRPr b="1" sz="5500">
                <a:solidFill>
                  <a:schemeClr val="accent3">
                    <a:hueOff val="-274225"/>
                    <a:satOff val="26768"/>
                    <a:lumOff val="11368"/>
                  </a:schemeClr>
                </a:solidFill>
              </a:defRPr>
            </a:lvl4pPr>
            <a:lvl5pPr marL="0" indent="1828800" defTabSz="825500">
              <a:lnSpc>
                <a:spcPct val="100000"/>
              </a:lnSpc>
              <a:spcBef>
                <a:spcPts val="0"/>
              </a:spcBef>
              <a:buSzTx/>
              <a:buNone/>
              <a:defRPr b="1" sz="5500">
                <a:solidFill>
                  <a:schemeClr val="accent3">
                    <a:hueOff val="-274225"/>
                    <a:satOff val="26768"/>
                    <a:lumOff val="11368"/>
                  </a:schemeClr>
                </a:solidFill>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solidFill>
                  <a:schemeClr val="accent1">
                    <a:hueOff val="114395"/>
                    <a:lumOff val="-24975"/>
                  </a:schemeClr>
                </a:solidFill>
              </a:defRPr>
            </a:lvl1pPr>
            <a:lvl2pPr marL="0" indent="457200" algn="ctr">
              <a:lnSpc>
                <a:spcPct val="80000"/>
              </a:lnSpc>
              <a:spcBef>
                <a:spcPts val="0"/>
              </a:spcBef>
              <a:buSzTx/>
              <a:buNone/>
              <a:defRPr b="1" spc="-250" sz="25000">
                <a:solidFill>
                  <a:schemeClr val="accent1">
                    <a:hueOff val="114395"/>
                    <a:lumOff val="-24975"/>
                  </a:schemeClr>
                </a:solidFill>
              </a:defRPr>
            </a:lvl2pPr>
            <a:lvl3pPr marL="0" indent="914400" algn="ctr">
              <a:lnSpc>
                <a:spcPct val="80000"/>
              </a:lnSpc>
              <a:spcBef>
                <a:spcPts val="0"/>
              </a:spcBef>
              <a:buSzTx/>
              <a:buNone/>
              <a:defRPr b="1" spc="-250" sz="25000">
                <a:solidFill>
                  <a:schemeClr val="accent1">
                    <a:hueOff val="114395"/>
                    <a:lumOff val="-24975"/>
                  </a:schemeClr>
                </a:solidFill>
              </a:defRPr>
            </a:lvl3pPr>
            <a:lvl4pPr marL="0" indent="1371600" algn="ctr">
              <a:lnSpc>
                <a:spcPct val="80000"/>
              </a:lnSpc>
              <a:spcBef>
                <a:spcPts val="0"/>
              </a:spcBef>
              <a:buSzTx/>
              <a:buNone/>
              <a:defRPr b="1" spc="-250" sz="25000">
                <a:solidFill>
                  <a:schemeClr val="accent1">
                    <a:hueOff val="114395"/>
                    <a:lumOff val="-24975"/>
                  </a:schemeClr>
                </a:solidFill>
              </a:defRPr>
            </a:lvl4pPr>
            <a:lvl5pPr marL="0" indent="1828800" algn="ctr">
              <a:lnSpc>
                <a:spcPct val="80000"/>
              </a:lnSpc>
              <a:spcBef>
                <a:spcPts val="0"/>
              </a:spcBef>
              <a:buSzTx/>
              <a:buNone/>
              <a:defRPr b="1" spc="-250" sz="25000">
                <a:solidFill>
                  <a:schemeClr val="accent1">
                    <a:hueOff val="114395"/>
                    <a:lumOff val="-24975"/>
                  </a:schemeClr>
                </a:solidFill>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Hot-air balloons viewed from below against a blue sky"/>
          <p:cNvSpPr/>
          <p:nvPr>
            <p:ph type="pic" sz="quarter" idx="21"/>
          </p:nvPr>
        </p:nvSpPr>
        <p:spPr>
          <a:xfrm>
            <a:off x="15436504" y="1270000"/>
            <a:ext cx="8167167" cy="5422900"/>
          </a:xfrm>
          <a:prstGeom prst="rect">
            <a:avLst/>
          </a:prstGeom>
        </p:spPr>
        <p:txBody>
          <a:bodyPr lIns="91439" tIns="45719" rIns="91439" bIns="45719">
            <a:noAutofit/>
          </a:bodyPr>
          <a:lstStyle/>
          <a:p>
            <a:pPr/>
          </a:p>
        </p:txBody>
      </p:sp>
      <p:sp>
        <p:nvSpPr>
          <p:cNvPr id="125" name="Close-up of the top of a hot-air balloon viewed from above"/>
          <p:cNvSpPr/>
          <p:nvPr>
            <p:ph type="pic" sz="quarter" idx="22"/>
          </p:nvPr>
        </p:nvSpPr>
        <p:spPr>
          <a:xfrm>
            <a:off x="15461772" y="7085972"/>
            <a:ext cx="8148414" cy="5432276"/>
          </a:xfrm>
          <a:prstGeom prst="rect">
            <a:avLst/>
          </a:prstGeom>
        </p:spPr>
        <p:txBody>
          <a:bodyPr lIns="91439" tIns="45719" rIns="91439" bIns="45719">
            <a:noAutofit/>
          </a:bodyPr>
          <a:lstStyle/>
          <a:p>
            <a:pPr/>
          </a:p>
        </p:txBody>
      </p:sp>
      <p:sp>
        <p:nvSpPr>
          <p:cNvPr id="126" name="Hot-air balloons viewed from below against a blue sky"/>
          <p:cNvSpPr/>
          <p:nvPr>
            <p:ph type="pic" idx="23"/>
          </p:nvPr>
        </p:nvSpPr>
        <p:spPr>
          <a:xfrm>
            <a:off x="-124635" y="1270000"/>
            <a:ext cx="16859219" cy="11239479"/>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Hot-air balloons viewed from below against a blue sky"/>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Close-up of the top of a hot-air balloon viewed from above"/>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solidFill>
                  <a:srgbClr val="FFFFFF"/>
                </a:solidFill>
              </a:defRPr>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solidFill>
                  <a:srgbClr val="FFFFFF"/>
                </a:solidFill>
              </a:defRPr>
            </a:lvl1pPr>
            <a:lvl2pPr marL="0" indent="457200" defTabSz="825500">
              <a:lnSpc>
                <a:spcPct val="100000"/>
              </a:lnSpc>
              <a:spcBef>
                <a:spcPts val="0"/>
              </a:spcBef>
              <a:buSzTx/>
              <a:buNone/>
              <a:defRPr b="1" sz="5500">
                <a:solidFill>
                  <a:srgbClr val="FFFFFF"/>
                </a:solidFill>
              </a:defRPr>
            </a:lvl2pPr>
            <a:lvl3pPr marL="0" indent="914400" defTabSz="825500">
              <a:lnSpc>
                <a:spcPct val="100000"/>
              </a:lnSpc>
              <a:spcBef>
                <a:spcPts val="0"/>
              </a:spcBef>
              <a:buSzTx/>
              <a:buNone/>
              <a:defRPr b="1" sz="5500">
                <a:solidFill>
                  <a:srgbClr val="FFFFFF"/>
                </a:solidFill>
              </a:defRPr>
            </a:lvl3pPr>
            <a:lvl4pPr marL="0" indent="1371600" defTabSz="825500">
              <a:lnSpc>
                <a:spcPct val="100000"/>
              </a:lnSpc>
              <a:spcBef>
                <a:spcPts val="0"/>
              </a:spcBef>
              <a:buSzTx/>
              <a:buNone/>
              <a:defRPr b="1" sz="5500">
                <a:solidFill>
                  <a:srgbClr val="FFFFFF"/>
                </a:solidFill>
              </a:defRPr>
            </a:lvl4pPr>
            <a:lvl5pPr marL="0" indent="1828800" defTabSz="825500">
              <a:lnSpc>
                <a:spcPct val="100000"/>
              </a:lnSpc>
              <a:spcBef>
                <a:spcPts val="0"/>
              </a:spcBef>
              <a:buSzTx/>
              <a:buNone/>
              <a:defRPr b="1" sz="5500">
                <a:solidFill>
                  <a:srgbClr val="FFFFFF"/>
                </a:solidFill>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Close-up of a hot-air balloon viewed from below"/>
          <p:cNvSpPr/>
          <p:nvPr>
            <p:ph type="pic" idx="21"/>
          </p:nvPr>
        </p:nvSpPr>
        <p:spPr>
          <a:xfrm>
            <a:off x="9226574" y="1270000"/>
            <a:ext cx="16840152" cy="11184435"/>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Hot-air balloons viewed from below against a blue sky"/>
          <p:cNvSpPr/>
          <p:nvPr>
            <p:ph type="pic" idx="22"/>
          </p:nvPr>
        </p:nvSpPr>
        <p:spPr>
          <a:xfrm>
            <a:off x="8432800" y="1263848"/>
            <a:ext cx="16850011"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solidFill>
          <a:srgbClr val="003462"/>
        </a:solidFill>
      </p:bgPr>
    </p:bg>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FFFFFF"/>
                </a:solidFill>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0" sz="5000">
                <a:latin typeface="Monaco"/>
                <a:ea typeface="Monaco"/>
                <a:cs typeface="Monaco"/>
                <a:sym typeface="Monaco"/>
              </a:defRPr>
            </a:lvl1pPr>
            <a:lvl2pPr marL="0" indent="457200" defTabSz="825500">
              <a:lnSpc>
                <a:spcPct val="100000"/>
              </a:lnSpc>
              <a:spcBef>
                <a:spcPts val="1800"/>
              </a:spcBef>
              <a:buSzTx/>
              <a:buNone/>
              <a:defRPr spc="-50" sz="5000">
                <a:latin typeface="Monaco"/>
                <a:ea typeface="Monaco"/>
                <a:cs typeface="Monaco"/>
                <a:sym typeface="Monaco"/>
              </a:defRPr>
            </a:lvl2pPr>
            <a:lvl3pPr marL="0" indent="914400" defTabSz="825500">
              <a:lnSpc>
                <a:spcPct val="100000"/>
              </a:lnSpc>
              <a:spcBef>
                <a:spcPts val="1800"/>
              </a:spcBef>
              <a:buSzTx/>
              <a:buNone/>
              <a:defRPr spc="-50" sz="5000">
                <a:latin typeface="Monaco"/>
                <a:ea typeface="Monaco"/>
                <a:cs typeface="Monaco"/>
                <a:sym typeface="Monaco"/>
              </a:defRPr>
            </a:lvl3pPr>
            <a:lvl4pPr marL="0" indent="1371600" defTabSz="825500">
              <a:lnSpc>
                <a:spcPct val="100000"/>
              </a:lnSpc>
              <a:spcBef>
                <a:spcPts val="1800"/>
              </a:spcBef>
              <a:buSzTx/>
              <a:buNone/>
              <a:defRPr spc="-50" sz="5000">
                <a:latin typeface="Monaco"/>
                <a:ea typeface="Monaco"/>
                <a:cs typeface="Monaco"/>
                <a:sym typeface="Monaco"/>
              </a:defRPr>
            </a:lvl4pPr>
            <a:lvl5pPr marL="0" indent="1828800" defTabSz="825500">
              <a:lnSpc>
                <a:spcPct val="100000"/>
              </a:lnSpc>
              <a:spcBef>
                <a:spcPts val="1800"/>
              </a:spcBef>
              <a:buSzTx/>
              <a:buNone/>
              <a:defRPr spc="-50" sz="5000">
                <a:latin typeface="Monaco"/>
                <a:ea typeface="Monaco"/>
                <a:cs typeface="Monaco"/>
                <a:sym typeface="Monaco"/>
              </a:defRPr>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2">
            <a:hueOff val="192982"/>
            <a:satOff val="17755"/>
            <a:lumOff val="-28483"/>
          </a:schemeClr>
        </a:solidFill>
      </p:bgPr>
    </p:bg>
    <p:spTree>
      <p:nvGrpSpPr>
        <p:cNvPr id="1" name=""/>
        <p:cNvGrpSpPr/>
        <p:nvPr/>
      </p:nvGrpSpPr>
      <p:grpSpPr>
        <a:xfrm>
          <a:off x="0" y="0"/>
          <a:ext cx="0" cy="0"/>
          <a:chOff x="0" y="0"/>
          <a:chExt cx="0" cy="0"/>
        </a:xfrm>
      </p:grpSpPr>
      <p:sp>
        <p:nvSpPr>
          <p:cNvPr id="151" name="CSX4109 / ITX4109"/>
          <p:cNvSpPr txBox="1"/>
          <p:nvPr>
            <p:ph type="ctrTitle"/>
          </p:nvPr>
        </p:nvSpPr>
        <p:spPr>
          <a:prstGeom prst="rect">
            <a:avLst/>
          </a:prstGeom>
        </p:spPr>
        <p:txBody>
          <a:bodyPr/>
          <a:lstStyle/>
          <a:p>
            <a:pPr/>
            <a:r>
              <a:t>CSX4109 / ITX4109</a:t>
            </a:r>
          </a:p>
        </p:txBody>
      </p:sp>
      <p:sp>
        <p:nvSpPr>
          <p:cNvPr id="152" name="ANDROID APPLICATION DEVELOPMENT"/>
          <p:cNvSpPr txBox="1"/>
          <p:nvPr>
            <p:ph type="subTitle" sz="quarter" idx="1"/>
          </p:nvPr>
        </p:nvSpPr>
        <p:spPr>
          <a:prstGeom prst="rect">
            <a:avLst/>
          </a:prstGeom>
        </p:spPr>
        <p:txBody>
          <a:bodyPr/>
          <a:lstStyle/>
          <a:p>
            <a:pPr/>
            <a:r>
              <a:t>ANDROID </a:t>
            </a:r>
            <a:r>
              <a:rPr>
                <a:solidFill>
                  <a:schemeClr val="accent3"/>
                </a:solidFill>
              </a:rPr>
              <a:t>APPLICATION</a:t>
            </a:r>
            <a:r>
              <a:t> DEVELOPMENT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GRADLE"/>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GRADLE</a:t>
            </a:r>
          </a:p>
        </p:txBody>
      </p:sp>
      <p:sp>
        <p:nvSpPr>
          <p:cNvPr id="175" name="Build Variant…"/>
          <p:cNvSpPr txBox="1"/>
          <p:nvPr>
            <p:ph type="body" idx="1"/>
          </p:nvPr>
        </p:nvSpPr>
        <p:spPr>
          <a:xfrm>
            <a:off x="1206500" y="3047694"/>
            <a:ext cx="21971000" cy="9456822"/>
          </a:xfrm>
          <a:prstGeom prst="rect">
            <a:avLst/>
          </a:prstGeom>
        </p:spPr>
        <p:txBody>
          <a:bodyPr/>
          <a:lstStyle/>
          <a:p>
            <a:pPr marL="609600" indent="-609600">
              <a:lnSpc>
                <a:spcPts val="10100"/>
              </a:lnSpc>
              <a:defRPr sz="6400"/>
            </a:pPr>
            <a:r>
              <a:t>Build Variant</a:t>
            </a:r>
          </a:p>
          <a:p>
            <a:pPr marL="609600" indent="-609600">
              <a:lnSpc>
                <a:spcPts val="10100"/>
              </a:lnSpc>
              <a:defRPr sz="6400"/>
            </a:pPr>
            <a:r>
              <a:t>Resource Shrinking</a:t>
            </a:r>
          </a:p>
          <a:p>
            <a:pPr marL="609600" indent="-609600">
              <a:lnSpc>
                <a:spcPts val="10100"/>
              </a:lnSpc>
              <a:defRPr sz="6400"/>
            </a:pPr>
            <a:r>
              <a:t>Dependency Management</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BUILD VARIANT"/>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BUILD VARIANT</a:t>
            </a:r>
          </a:p>
        </p:txBody>
      </p:sp>
      <p:sp>
        <p:nvSpPr>
          <p:cNvPr id="178" name="Free and Paid Version…"/>
          <p:cNvSpPr txBox="1"/>
          <p:nvPr>
            <p:ph type="body" idx="1"/>
          </p:nvPr>
        </p:nvSpPr>
        <p:spPr>
          <a:xfrm>
            <a:off x="1206500" y="3047694"/>
            <a:ext cx="21971000" cy="9456822"/>
          </a:xfrm>
          <a:prstGeom prst="rect">
            <a:avLst/>
          </a:prstGeom>
        </p:spPr>
        <p:txBody>
          <a:bodyPr/>
          <a:lstStyle/>
          <a:p>
            <a:pPr marL="609600" indent="-609600">
              <a:lnSpc>
                <a:spcPts val="10100"/>
              </a:lnSpc>
              <a:defRPr sz="6400"/>
            </a:pPr>
            <a:r>
              <a:t>Free and Paid Version</a:t>
            </a:r>
          </a:p>
          <a:p>
            <a:pPr marL="609600" indent="-609600">
              <a:lnSpc>
                <a:spcPts val="10100"/>
              </a:lnSpc>
              <a:defRPr sz="6400"/>
            </a:pPr>
            <a:r>
              <a:t>Staging, Beta, Production, etc.</a:t>
            </a:r>
          </a:p>
          <a:p>
            <a:pPr marL="609600" indent="-609600">
              <a:lnSpc>
                <a:spcPts val="10100"/>
              </a:lnSpc>
              <a:defRPr sz="6400"/>
            </a:pPr>
            <a:r>
              <a:t>Multiple API Version Support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RESOURCE SHRINKING"/>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RESOURCE SHRINKING</a:t>
            </a:r>
          </a:p>
        </p:txBody>
      </p:sp>
      <p:sp>
        <p:nvSpPr>
          <p:cNvPr id="181" name="Code and Resource Shrinking…"/>
          <p:cNvSpPr txBox="1"/>
          <p:nvPr>
            <p:ph type="body" idx="1"/>
          </p:nvPr>
        </p:nvSpPr>
        <p:spPr>
          <a:xfrm>
            <a:off x="1206500" y="3047694"/>
            <a:ext cx="21971000" cy="9456822"/>
          </a:xfrm>
          <a:prstGeom prst="rect">
            <a:avLst/>
          </a:prstGeom>
        </p:spPr>
        <p:txBody>
          <a:bodyPr/>
          <a:lstStyle/>
          <a:p>
            <a:pPr marL="609600" indent="-609600">
              <a:lnSpc>
                <a:spcPts val="10100"/>
              </a:lnSpc>
              <a:defRPr sz="6400"/>
            </a:pPr>
            <a:r>
              <a:t>Code and Resource Shrinking</a:t>
            </a:r>
          </a:p>
          <a:p>
            <a:pPr marL="609600" indent="-609600">
              <a:lnSpc>
                <a:spcPts val="10100"/>
              </a:lnSpc>
              <a:defRPr sz="6400"/>
            </a:pPr>
            <a:r>
              <a:t>Optimization</a:t>
            </a:r>
          </a:p>
          <a:p>
            <a:pPr marL="609600" indent="-609600">
              <a:lnSpc>
                <a:spcPts val="10100"/>
              </a:lnSpc>
              <a:defRPr sz="6400"/>
            </a:pPr>
            <a:r>
              <a:t>Obfuscation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DEPENDENCY MANAGEMENT"/>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DEPENDENCY MANAGEMENT</a:t>
            </a:r>
          </a:p>
        </p:txBody>
      </p:sp>
      <p:sp>
        <p:nvSpPr>
          <p:cNvPr id="184" name="Library Integration…"/>
          <p:cNvSpPr txBox="1"/>
          <p:nvPr>
            <p:ph type="body" idx="1"/>
          </p:nvPr>
        </p:nvSpPr>
        <p:spPr>
          <a:xfrm>
            <a:off x="1206500" y="3047694"/>
            <a:ext cx="21971000" cy="9456822"/>
          </a:xfrm>
          <a:prstGeom prst="rect">
            <a:avLst/>
          </a:prstGeom>
        </p:spPr>
        <p:txBody>
          <a:bodyPr/>
          <a:lstStyle/>
          <a:p>
            <a:pPr marL="609600" indent="-609600">
              <a:lnSpc>
                <a:spcPts val="10100"/>
              </a:lnSpc>
              <a:defRPr sz="6400"/>
            </a:pPr>
            <a:r>
              <a:t>Library Integration</a:t>
            </a:r>
          </a:p>
          <a:p>
            <a:pPr marL="609600" indent="-609600">
              <a:lnSpc>
                <a:spcPts val="10100"/>
              </a:lnSpc>
              <a:defRPr sz="6400"/>
            </a:pPr>
            <a:r>
              <a:t>Plugin Integration</a:t>
            </a:r>
          </a:p>
          <a:p>
            <a:pPr marL="609600" indent="-609600">
              <a:lnSpc>
                <a:spcPts val="10100"/>
              </a:lnSpc>
              <a:defRPr sz="6400"/>
            </a:pPr>
            <a:r>
              <a:t>Dependency Versioning Management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LET’S CREATE YOUR 1ST APP!"/>
          <p:cNvSpPr txBox="1"/>
          <p:nvPr>
            <p:ph type="title"/>
          </p:nvPr>
        </p:nvSpPr>
        <p:spPr>
          <a:xfrm>
            <a:off x="1206500" y="6141418"/>
            <a:ext cx="21971000" cy="1433164"/>
          </a:xfrm>
          <a:prstGeom prst="rect">
            <a:avLst/>
          </a:prstGeom>
        </p:spPr>
        <p:txBody>
          <a:bodyPr/>
          <a:lstStyle>
            <a:lvl1pPr algn="ctr">
              <a:defRPr>
                <a:solidFill>
                  <a:schemeClr val="accent2">
                    <a:hueOff val="192982"/>
                    <a:satOff val="17755"/>
                    <a:lumOff val="-28483"/>
                  </a:schemeClr>
                </a:solidFill>
              </a:defRPr>
            </a:lvl1pPr>
          </a:lstStyle>
          <a:p>
            <a:pPr/>
            <a:r>
              <a:t>LET’S CREATE YOUR 1ST APP!</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ACTIVITY"/>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ACTIVITY</a:t>
            </a:r>
          </a:p>
        </p:txBody>
      </p:sp>
      <p:sp>
        <p:nvSpPr>
          <p:cNvPr id="189" name="An Application Screen…"/>
          <p:cNvSpPr txBox="1"/>
          <p:nvPr>
            <p:ph type="body" idx="1"/>
          </p:nvPr>
        </p:nvSpPr>
        <p:spPr>
          <a:xfrm>
            <a:off x="1206500" y="3047694"/>
            <a:ext cx="21971000" cy="9456822"/>
          </a:xfrm>
          <a:prstGeom prst="rect">
            <a:avLst/>
          </a:prstGeom>
        </p:spPr>
        <p:txBody>
          <a:bodyPr/>
          <a:lstStyle/>
          <a:p>
            <a:pPr marL="609600" indent="-609600">
              <a:lnSpc>
                <a:spcPts val="10100"/>
              </a:lnSpc>
              <a:defRPr sz="6400"/>
            </a:pPr>
            <a:r>
              <a:t>An Application Screen</a:t>
            </a:r>
          </a:p>
          <a:p>
            <a:pPr marL="609600" indent="-609600">
              <a:lnSpc>
                <a:spcPts val="10100"/>
              </a:lnSpc>
              <a:defRPr sz="6400"/>
            </a:pPr>
            <a:r>
              <a:t>Application Entry Point</a:t>
            </a:r>
          </a:p>
          <a:p>
            <a:pPr marL="609600" indent="-609600">
              <a:lnSpc>
                <a:spcPts val="10100"/>
              </a:lnSpc>
              <a:defRPr sz="6400"/>
            </a:pPr>
            <a:r>
              <a:t>The Window for The App Draws UIs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ACTIVITY DECLARATION"/>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ACTIVITY DECLARATION</a:t>
            </a:r>
          </a:p>
        </p:txBody>
      </p:sp>
      <p:pic>
        <p:nvPicPr>
          <p:cNvPr id="192" name="Image" descr="Image"/>
          <p:cNvPicPr>
            <a:picLocks noChangeAspect="1"/>
          </p:cNvPicPr>
          <p:nvPr/>
        </p:nvPicPr>
        <p:blipFill>
          <a:blip r:embed="rId2">
            <a:extLst/>
          </a:blip>
          <a:stretch>
            <a:fillRect/>
          </a:stretch>
        </p:blipFill>
        <p:spPr>
          <a:xfrm>
            <a:off x="2231018" y="3295650"/>
            <a:ext cx="19921964" cy="8762803"/>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ACTIVITY LIFECYCLE"/>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ACTIVITY LIFECYCLE</a:t>
            </a:r>
          </a:p>
        </p:txBody>
      </p:sp>
      <p:pic>
        <p:nvPicPr>
          <p:cNvPr id="195" name="Image" descr="Image"/>
          <p:cNvPicPr>
            <a:picLocks noChangeAspect="1"/>
          </p:cNvPicPr>
          <p:nvPr/>
        </p:nvPicPr>
        <p:blipFill>
          <a:blip r:embed="rId2">
            <a:extLst/>
          </a:blip>
          <a:stretch>
            <a:fillRect/>
          </a:stretch>
        </p:blipFill>
        <p:spPr>
          <a:xfrm>
            <a:off x="8013273" y="2444750"/>
            <a:ext cx="8357454" cy="10801154"/>
          </a:xfrm>
          <a:prstGeom prst="rect">
            <a:avLst/>
          </a:prstGeom>
          <a:ln w="12700">
            <a:miter lim="400000"/>
          </a:ln>
        </p:spPr>
      </p:pic>
      <p:sp>
        <p:nvSpPr>
          <p:cNvPr id="196" name="Ref: https://developer.android.com/guide/components/activities/activity-lifecycle"/>
          <p:cNvSpPr txBox="1"/>
          <p:nvPr/>
        </p:nvSpPr>
        <p:spPr>
          <a:xfrm>
            <a:off x="13591984" y="12963703"/>
            <a:ext cx="10204832" cy="43779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200"/>
            </a:pPr>
            <a:r>
              <a:rPr b="1"/>
              <a:t>Ref</a:t>
            </a:r>
            <a:r>
              <a:t>: https://developer.android.com/guide/components/activities/activity-lifecycle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OnCreate"/>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OnCreate</a:t>
            </a:r>
          </a:p>
        </p:txBody>
      </p:sp>
      <p:sp>
        <p:nvSpPr>
          <p:cNvPr id="199" name="Implementation Required…"/>
          <p:cNvSpPr txBox="1"/>
          <p:nvPr>
            <p:ph type="body" idx="1"/>
          </p:nvPr>
        </p:nvSpPr>
        <p:spPr>
          <a:xfrm>
            <a:off x="1206500" y="3047694"/>
            <a:ext cx="21971000" cy="9456822"/>
          </a:xfrm>
          <a:prstGeom prst="rect">
            <a:avLst/>
          </a:prstGeom>
        </p:spPr>
        <p:txBody>
          <a:bodyPr/>
          <a:lstStyle/>
          <a:p>
            <a:pPr marL="609600" indent="-609600">
              <a:lnSpc>
                <a:spcPts val="10100"/>
              </a:lnSpc>
              <a:defRPr sz="6400"/>
            </a:pPr>
            <a:r>
              <a:t>Implementation Required</a:t>
            </a:r>
          </a:p>
          <a:p>
            <a:pPr marL="609600" indent="-609600">
              <a:lnSpc>
                <a:spcPts val="10100"/>
              </a:lnSpc>
              <a:defRPr sz="6400"/>
            </a:pPr>
            <a:r>
              <a:t>Application Startup Logic</a:t>
            </a:r>
          </a:p>
          <a:p>
            <a:pPr marL="609600" indent="-609600">
              <a:lnSpc>
                <a:spcPts val="10100"/>
              </a:lnSpc>
              <a:defRPr sz="6400"/>
            </a:pPr>
            <a:r>
              <a:t>Called Only Once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OnStart"/>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OnStart</a:t>
            </a:r>
          </a:p>
        </p:txBody>
      </p:sp>
      <p:sp>
        <p:nvSpPr>
          <p:cNvPr id="202" name="Visible to User…"/>
          <p:cNvSpPr txBox="1"/>
          <p:nvPr>
            <p:ph type="body" idx="1"/>
          </p:nvPr>
        </p:nvSpPr>
        <p:spPr>
          <a:xfrm>
            <a:off x="1206500" y="3047694"/>
            <a:ext cx="21971000" cy="9456822"/>
          </a:xfrm>
          <a:prstGeom prst="rect">
            <a:avLst/>
          </a:prstGeom>
        </p:spPr>
        <p:txBody>
          <a:bodyPr/>
          <a:lstStyle/>
          <a:p>
            <a:pPr marL="609600" indent="-609600">
              <a:lnSpc>
                <a:spcPts val="10100"/>
              </a:lnSpc>
              <a:defRPr sz="6400"/>
            </a:pPr>
            <a:r>
              <a:t>Visible to User</a:t>
            </a:r>
          </a:p>
          <a:p>
            <a:pPr marL="609600" indent="-609600">
              <a:lnSpc>
                <a:spcPts val="10100"/>
              </a:lnSpc>
              <a:defRPr sz="6400"/>
            </a:pPr>
            <a:r>
              <a:t>Interaction Preparation</a:t>
            </a:r>
          </a:p>
          <a:p>
            <a:pPr marL="609600" indent="-609600">
              <a:lnSpc>
                <a:spcPts val="10100"/>
              </a:lnSpc>
              <a:defRPr sz="6400"/>
            </a:pPr>
            <a:r>
              <a:t>UI Maintenance Initialization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2">
            <a:hueOff val="192982"/>
            <a:satOff val="17755"/>
            <a:lumOff val="-28483"/>
          </a:schemeClr>
        </a:solidFill>
      </p:bgPr>
    </p:bg>
    <p:spTree>
      <p:nvGrpSpPr>
        <p:cNvPr id="1" name=""/>
        <p:cNvGrpSpPr/>
        <p:nvPr/>
      </p:nvGrpSpPr>
      <p:grpSpPr>
        <a:xfrm>
          <a:off x="0" y="0"/>
          <a:ext cx="0" cy="0"/>
          <a:chOff x="0" y="0"/>
          <a:chExt cx="0" cy="0"/>
        </a:xfrm>
      </p:grpSpPr>
      <p:sp>
        <p:nvSpPr>
          <p:cNvPr id="154" name="DEVELOPMENT TOOL"/>
          <p:cNvSpPr txBox="1"/>
          <p:nvPr>
            <p:ph type="ctrTitle"/>
          </p:nvPr>
        </p:nvSpPr>
        <p:spPr>
          <a:prstGeom prst="rect">
            <a:avLst/>
          </a:prstGeom>
        </p:spPr>
        <p:txBody>
          <a:bodyPr/>
          <a:lstStyle>
            <a:lvl1pPr algn="ctr"/>
          </a:lstStyle>
          <a:p>
            <a:pPr/>
            <a:r>
              <a:t>DEVELOPMENT TOOL</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OnResume"/>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OnResume</a:t>
            </a:r>
          </a:p>
        </p:txBody>
      </p:sp>
      <p:sp>
        <p:nvSpPr>
          <p:cNvPr id="205" name="Foreground and Interactive…"/>
          <p:cNvSpPr txBox="1"/>
          <p:nvPr>
            <p:ph type="body" idx="1"/>
          </p:nvPr>
        </p:nvSpPr>
        <p:spPr>
          <a:xfrm>
            <a:off x="1206500" y="3047694"/>
            <a:ext cx="21971000" cy="9456822"/>
          </a:xfrm>
          <a:prstGeom prst="rect">
            <a:avLst/>
          </a:prstGeom>
        </p:spPr>
        <p:txBody>
          <a:bodyPr/>
          <a:lstStyle/>
          <a:p>
            <a:pPr marL="609600" indent="-609600">
              <a:lnSpc>
                <a:spcPts val="10100"/>
              </a:lnSpc>
              <a:defRPr sz="6400"/>
            </a:pPr>
            <a:r>
              <a:t>Foreground and Interactive</a:t>
            </a:r>
          </a:p>
          <a:p>
            <a:pPr marL="609600" indent="-609600">
              <a:lnSpc>
                <a:spcPts val="10100"/>
              </a:lnSpc>
              <a:defRPr sz="6400"/>
            </a:pPr>
            <a:r>
              <a:t>Stay Until Something Happens (E.g. Phone Call, User Navigation, Turning Screen Off, etc.)</a:t>
            </a:r>
          </a:p>
          <a:p>
            <a:pPr marL="609600" indent="-609600">
              <a:lnSpc>
                <a:spcPts val="10100"/>
              </a:lnSpc>
              <a:defRPr sz="6400"/>
            </a:pPr>
            <a:r>
              <a:t>OnPause Called when Interruptive Occurs</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OnPause"/>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OnPause</a:t>
            </a:r>
          </a:p>
        </p:txBody>
      </p:sp>
      <p:sp>
        <p:nvSpPr>
          <p:cNvPr id="208" name="Called when About to leave an activity…"/>
          <p:cNvSpPr txBox="1"/>
          <p:nvPr>
            <p:ph type="body" idx="1"/>
          </p:nvPr>
        </p:nvSpPr>
        <p:spPr>
          <a:xfrm>
            <a:off x="1206500" y="3047694"/>
            <a:ext cx="21971000" cy="9456822"/>
          </a:xfrm>
          <a:prstGeom prst="rect">
            <a:avLst/>
          </a:prstGeom>
        </p:spPr>
        <p:txBody>
          <a:bodyPr/>
          <a:lstStyle/>
          <a:p>
            <a:pPr marL="609600" indent="-609600">
              <a:lnSpc>
                <a:spcPts val="10100"/>
              </a:lnSpc>
              <a:defRPr sz="6400"/>
            </a:pPr>
            <a:r>
              <a:t>Called when About to leave an activity</a:t>
            </a:r>
          </a:p>
          <a:p>
            <a:pPr marL="609600" indent="-609600">
              <a:lnSpc>
                <a:spcPts val="10100"/>
              </a:lnSpc>
              <a:defRPr sz="6400"/>
            </a:pPr>
            <a:r>
              <a:t>Visible but Not Focused</a:t>
            </a:r>
          </a:p>
          <a:p>
            <a:pPr marL="609600" indent="-609600">
              <a:lnSpc>
                <a:spcPts val="10100"/>
              </a:lnSpc>
              <a:defRPr sz="6400"/>
            </a:pPr>
            <a:r>
              <a:t>Opening a New Semi-Transparent Activity (E.g. Opening a dialog)</a:t>
            </a:r>
          </a:p>
          <a:p>
            <a:pPr marL="609600" indent="-609600">
              <a:lnSpc>
                <a:spcPts val="10100"/>
              </a:lnSpc>
              <a:defRPr b="1" sz="6400">
                <a:solidFill>
                  <a:schemeClr val="accent5">
                    <a:hueOff val="-82419"/>
                    <a:satOff val="-9513"/>
                    <a:lumOff val="-16343"/>
                  </a:schemeClr>
                </a:solidFill>
              </a:defRPr>
            </a:pPr>
            <a:r>
              <a:t>No Heavy Operation (E.g. Network Call, Database Transaction Execution, Saving Data, etc.)</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OnStop"/>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OnStop</a:t>
            </a:r>
          </a:p>
        </p:txBody>
      </p:sp>
      <p:sp>
        <p:nvSpPr>
          <p:cNvPr id="211" name="Not Visible…"/>
          <p:cNvSpPr txBox="1"/>
          <p:nvPr>
            <p:ph type="body" idx="1"/>
          </p:nvPr>
        </p:nvSpPr>
        <p:spPr>
          <a:xfrm>
            <a:off x="1206500" y="3047694"/>
            <a:ext cx="21971000" cy="9456822"/>
          </a:xfrm>
          <a:prstGeom prst="rect">
            <a:avLst/>
          </a:prstGeom>
        </p:spPr>
        <p:txBody>
          <a:bodyPr/>
          <a:lstStyle/>
          <a:p>
            <a:pPr marL="609600" indent="-609600">
              <a:lnSpc>
                <a:spcPts val="10100"/>
              </a:lnSpc>
              <a:defRPr sz="6400"/>
            </a:pPr>
            <a:r>
              <a:t>Not Visible</a:t>
            </a:r>
          </a:p>
          <a:p>
            <a:pPr marL="609600" indent="-609600">
              <a:lnSpc>
                <a:spcPts val="10100"/>
              </a:lnSpc>
              <a:defRPr sz="6400"/>
            </a:pPr>
            <a:r>
              <a:t>Activity Object is Kept in Memory</a:t>
            </a:r>
          </a:p>
          <a:p>
            <a:pPr marL="609600" indent="-609600">
              <a:lnSpc>
                <a:spcPts val="10100"/>
              </a:lnSpc>
              <a:defRPr sz="6400"/>
            </a:pPr>
            <a:r>
              <a:t>Suitable for Intensive Operations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OnDestroy"/>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OnDestroy</a:t>
            </a:r>
          </a:p>
        </p:txBody>
      </p:sp>
      <p:sp>
        <p:nvSpPr>
          <p:cNvPr id="214" name="Activity Dismissed…"/>
          <p:cNvSpPr txBox="1"/>
          <p:nvPr>
            <p:ph type="body" idx="1"/>
          </p:nvPr>
        </p:nvSpPr>
        <p:spPr>
          <a:xfrm>
            <a:off x="1206500" y="3047694"/>
            <a:ext cx="21971000" cy="9456822"/>
          </a:xfrm>
          <a:prstGeom prst="rect">
            <a:avLst/>
          </a:prstGeom>
        </p:spPr>
        <p:txBody>
          <a:bodyPr/>
          <a:lstStyle/>
          <a:p>
            <a:pPr marL="609600" indent="-609600">
              <a:lnSpc>
                <a:spcPts val="10100"/>
              </a:lnSpc>
              <a:defRPr sz="6400"/>
            </a:pPr>
            <a:r>
              <a:t>Activity Dismissed</a:t>
            </a:r>
          </a:p>
          <a:p>
            <a:pPr marL="609600" indent="-609600">
              <a:lnSpc>
                <a:spcPts val="10100"/>
              </a:lnSpc>
              <a:defRPr sz="6400"/>
            </a:pPr>
            <a:r>
              <a:t>Configuration Changed (E.g. Device Rotation)</a:t>
            </a:r>
          </a:p>
          <a:p>
            <a:pPr marL="609600" indent="-609600">
              <a:lnSpc>
                <a:spcPts val="10100"/>
              </a:lnSpc>
              <a:defRPr sz="6400"/>
            </a:pPr>
            <a:r>
              <a:t>All Resource Released</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ACTIVITY STATE &amp; MEMORY EJECTION"/>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ACTIVITY STATE &amp; MEMORY EJECTION</a:t>
            </a:r>
          </a:p>
        </p:txBody>
      </p:sp>
      <p:pic>
        <p:nvPicPr>
          <p:cNvPr id="217" name="Image" descr="Image"/>
          <p:cNvPicPr>
            <a:picLocks noChangeAspect="1"/>
          </p:cNvPicPr>
          <p:nvPr/>
        </p:nvPicPr>
        <p:blipFill>
          <a:blip r:embed="rId2">
            <a:extLst/>
          </a:blip>
          <a:stretch>
            <a:fillRect/>
          </a:stretch>
        </p:blipFill>
        <p:spPr>
          <a:xfrm>
            <a:off x="1225550" y="3363476"/>
            <a:ext cx="21932900" cy="6989048"/>
          </a:xfrm>
          <a:prstGeom prst="rect">
            <a:avLst/>
          </a:prstGeom>
          <a:ln w="12700">
            <a:miter lim="400000"/>
          </a:ln>
        </p:spPr>
      </p:pic>
      <p:sp>
        <p:nvSpPr>
          <p:cNvPr id="218" name="https://developer.android.com/guide/components/activities/activity-lifecycle#asem"/>
          <p:cNvSpPr txBox="1"/>
          <p:nvPr/>
        </p:nvSpPr>
        <p:spPr>
          <a:xfrm>
            <a:off x="6259202" y="11330337"/>
            <a:ext cx="1186559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defRPr sz="2800">
                <a:solidFill>
                  <a:srgbClr val="000000"/>
                </a:solidFill>
                <a:latin typeface="Times Roman"/>
                <a:ea typeface="Times Roman"/>
                <a:cs typeface="Times Roman"/>
                <a:sym typeface="Times Roman"/>
              </a:defRPr>
            </a:lvl1pPr>
          </a:lstStyle>
          <a:p>
            <a:pPr/>
            <a:r>
              <a:t>https://developer.android.com/guide/components/activities/activity-lifecycle#asem</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EXCERCISE 1"/>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EXCERCISE 1</a:t>
            </a:r>
          </a:p>
        </p:txBody>
      </p:sp>
      <p:sp>
        <p:nvSpPr>
          <p:cNvPr id="221" name="Adjust the application to have a text field for entering the faculty the student is in and manage the state to support the device orientation changing. The name the user enters must be preserved even if the device is rotated to another orientation"/>
          <p:cNvSpPr txBox="1"/>
          <p:nvPr/>
        </p:nvSpPr>
        <p:spPr>
          <a:xfrm>
            <a:off x="1117599" y="3268827"/>
            <a:ext cx="22148801" cy="346994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90000"/>
              </a:lnSpc>
              <a:spcBef>
                <a:spcPts val="4500"/>
              </a:spcBef>
              <a:defRPr sz="6000">
                <a:solidFill>
                  <a:srgbClr val="000000"/>
                </a:solidFill>
              </a:defRPr>
            </a:lvl1pPr>
          </a:lstStyle>
          <a:p>
            <a:pPr/>
            <a:r>
              <a:t>Adjust the application to have a text field for entering the faculty the student is in and manage the state to support the device orientation changing. The name the user enters must be preserved even if the device is rotated to another orientation</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EXCERCISE 2"/>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EXCERCISE 2</a:t>
            </a:r>
          </a:p>
        </p:txBody>
      </p:sp>
      <p:sp>
        <p:nvSpPr>
          <p:cNvPr id="224" name="Adjust the application to have a button, labelled “Count”. When the user taps the button, it increases the number of the times the button is tapped in a text above the button. The times of the button being tapped must be preserved even if the device is r"/>
          <p:cNvSpPr txBox="1"/>
          <p:nvPr/>
        </p:nvSpPr>
        <p:spPr>
          <a:xfrm>
            <a:off x="1117599" y="3592880"/>
            <a:ext cx="22148801" cy="429504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90000"/>
              </a:lnSpc>
              <a:spcBef>
                <a:spcPts val="4500"/>
              </a:spcBef>
              <a:defRPr sz="6000">
                <a:solidFill>
                  <a:srgbClr val="000000"/>
                </a:solidFill>
              </a:defRPr>
            </a:lvl1pPr>
          </a:lstStyle>
          <a:p>
            <a:pPr/>
            <a:r>
              <a:t>Adjust the application to have a button, labelled “Count”. When the user taps the button, it increases the number of the times the button is tapped in a text above the button. The times of the button being tapped must be preserved even if the device is rotated to another orientation</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LET’S CREATE ANOTHER ACTIVITY!"/>
          <p:cNvSpPr txBox="1"/>
          <p:nvPr>
            <p:ph type="title"/>
          </p:nvPr>
        </p:nvSpPr>
        <p:spPr>
          <a:xfrm>
            <a:off x="1206500" y="6141418"/>
            <a:ext cx="21971000" cy="1433164"/>
          </a:xfrm>
          <a:prstGeom prst="rect">
            <a:avLst/>
          </a:prstGeom>
        </p:spPr>
        <p:txBody>
          <a:bodyPr/>
          <a:lstStyle>
            <a:lvl1pPr algn="ctr">
              <a:defRPr>
                <a:solidFill>
                  <a:schemeClr val="accent2">
                    <a:hueOff val="192982"/>
                    <a:satOff val="17755"/>
                    <a:lumOff val="-28483"/>
                  </a:schemeClr>
                </a:solidFill>
              </a:defRPr>
            </a:lvl1pPr>
          </a:lstStyle>
          <a:p>
            <a:pPr/>
            <a:r>
              <a:t>LET’S CREATE ANOTHER ACTIVITY!</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CAN YOU GUESS?"/>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CAN YOU GUESS?</a:t>
            </a:r>
          </a:p>
        </p:txBody>
      </p:sp>
      <p:sp>
        <p:nvSpPr>
          <p:cNvPr id="229" name="If the activity A tries to open the activity B, how are the lifecycles of these two activities?"/>
          <p:cNvSpPr txBox="1"/>
          <p:nvPr/>
        </p:nvSpPr>
        <p:spPr>
          <a:xfrm>
            <a:off x="1117599" y="4830521"/>
            <a:ext cx="22148801" cy="18197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90000"/>
              </a:lnSpc>
              <a:spcBef>
                <a:spcPts val="4500"/>
              </a:spcBef>
              <a:defRPr sz="6000">
                <a:solidFill>
                  <a:srgbClr val="000000"/>
                </a:solidFill>
              </a:defRPr>
            </a:lvl1pPr>
          </a:lstStyle>
          <a:p>
            <a:pPr/>
            <a:r>
              <a:t>If the activity A tries to open the activity B, how are the lifecycles of these two activities?</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EXCERCISE 3"/>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EXCERCISE 3</a:t>
            </a:r>
          </a:p>
        </p:txBody>
      </p:sp>
      <p:sp>
        <p:nvSpPr>
          <p:cNvPr id="232" name="Add the logging for each state of the activity lifecycle in the second activity"/>
          <p:cNvSpPr txBox="1"/>
          <p:nvPr/>
        </p:nvSpPr>
        <p:spPr>
          <a:xfrm>
            <a:off x="1117599" y="3890721"/>
            <a:ext cx="22148801" cy="18197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90000"/>
              </a:lnSpc>
              <a:spcBef>
                <a:spcPts val="4500"/>
              </a:spcBef>
              <a:defRPr sz="6000">
                <a:solidFill>
                  <a:srgbClr val="000000"/>
                </a:solidFill>
              </a:defRPr>
            </a:lvl1pPr>
          </a:lstStyle>
          <a:p>
            <a:pPr/>
            <a:r>
              <a:t>Add the logging for each state of the activity lifecycle in the second activity</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ANDROID STUDIO"/>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ANDROID STUDIO</a:t>
            </a:r>
          </a:p>
        </p:txBody>
      </p:sp>
      <p:pic>
        <p:nvPicPr>
          <p:cNvPr id="157" name="Image" descr="Image"/>
          <p:cNvPicPr>
            <a:picLocks noChangeAspect="1"/>
          </p:cNvPicPr>
          <p:nvPr/>
        </p:nvPicPr>
        <p:blipFill>
          <a:blip r:embed="rId2">
            <a:extLst/>
          </a:blip>
          <a:stretch>
            <a:fillRect/>
          </a:stretch>
        </p:blipFill>
        <p:spPr>
          <a:xfrm>
            <a:off x="901700" y="3505200"/>
            <a:ext cx="22580600" cy="6705600"/>
          </a:xfrm>
          <a:prstGeom prst="rect">
            <a:avLst/>
          </a:prstGeom>
          <a:ln w="12700">
            <a:miter lim="400000"/>
          </a:ln>
        </p:spPr>
      </p:pic>
      <p:sp>
        <p:nvSpPr>
          <p:cNvPr id="158" name="https://developer.android.com/studio"/>
          <p:cNvSpPr txBox="1"/>
          <p:nvPr/>
        </p:nvSpPr>
        <p:spPr>
          <a:xfrm>
            <a:off x="890542" y="11100913"/>
            <a:ext cx="22602917" cy="119267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1" sz="7200">
                <a:solidFill>
                  <a:schemeClr val="accent3">
                    <a:hueOff val="914338"/>
                    <a:satOff val="31515"/>
                    <a:lumOff val="-30790"/>
                  </a:schemeClr>
                </a:solidFill>
              </a:defRPr>
            </a:lvl1pPr>
          </a:lstStyle>
          <a:p>
            <a:pPr/>
            <a:r>
              <a:t>https://developer.android.com/studio</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chemeClr val="accent2">
            <a:hueOff val="192982"/>
            <a:satOff val="17755"/>
            <a:lumOff val="-28483"/>
          </a:schemeClr>
        </a:solidFill>
      </p:bgPr>
    </p:bg>
    <p:spTree>
      <p:nvGrpSpPr>
        <p:cNvPr id="1" name=""/>
        <p:cNvGrpSpPr/>
        <p:nvPr/>
      </p:nvGrpSpPr>
      <p:grpSpPr>
        <a:xfrm>
          <a:off x="0" y="0"/>
          <a:ext cx="0" cy="0"/>
          <a:chOff x="0" y="0"/>
          <a:chExt cx="0" cy="0"/>
        </a:xfrm>
      </p:grpSpPr>
      <p:sp>
        <p:nvSpPr>
          <p:cNvPr id="234" name="THANK YOU"/>
          <p:cNvSpPr txBox="1"/>
          <p:nvPr>
            <p:ph type="ctrTitle"/>
          </p:nvPr>
        </p:nvSpPr>
        <p:spPr>
          <a:prstGeom prst="rect">
            <a:avLst/>
          </a:prstGeom>
        </p:spPr>
        <p:txBody>
          <a:bodyPr/>
          <a:lstStyle>
            <a:lvl1pPr algn="ctr"/>
          </a:lstStyle>
          <a:p>
            <a:pPr/>
            <a:r>
              <a:t>THANK YOU</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0" name="Image" descr="Image"/>
          <p:cNvPicPr>
            <a:picLocks noChangeAspect="1"/>
          </p:cNvPicPr>
          <p:nvPr/>
        </p:nvPicPr>
        <p:blipFill>
          <a:blip r:embed="rId2">
            <a:extLst/>
          </a:blip>
          <a:stretch>
            <a:fillRect/>
          </a:stretch>
        </p:blipFill>
        <p:spPr>
          <a:xfrm>
            <a:off x="4143657" y="799336"/>
            <a:ext cx="16096686" cy="12117328"/>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2" name="Image" descr="Image"/>
          <p:cNvPicPr>
            <a:picLocks noChangeAspect="1"/>
          </p:cNvPicPr>
          <p:nvPr/>
        </p:nvPicPr>
        <p:blipFill>
          <a:blip r:embed="rId2">
            <a:extLst/>
          </a:blip>
          <a:stretch>
            <a:fillRect/>
          </a:stretch>
        </p:blipFill>
        <p:spPr>
          <a:xfrm>
            <a:off x="4426635" y="1014584"/>
            <a:ext cx="15530730" cy="11686832"/>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4" name="Image" descr="Image"/>
          <p:cNvPicPr>
            <a:picLocks noChangeAspect="1"/>
          </p:cNvPicPr>
          <p:nvPr/>
        </p:nvPicPr>
        <p:blipFill>
          <a:blip r:embed="rId2">
            <a:extLst/>
          </a:blip>
          <a:stretch>
            <a:fillRect/>
          </a:stretch>
        </p:blipFill>
        <p:spPr>
          <a:xfrm>
            <a:off x="4426635" y="1014584"/>
            <a:ext cx="15530730" cy="11686832"/>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WAIT FOR A FEW MINS…"/>
          <p:cNvSpPr txBox="1"/>
          <p:nvPr>
            <p:ph type="title"/>
          </p:nvPr>
        </p:nvSpPr>
        <p:spPr>
          <a:xfrm>
            <a:off x="1206500" y="6141418"/>
            <a:ext cx="21971000" cy="1433164"/>
          </a:xfrm>
          <a:prstGeom prst="rect">
            <a:avLst/>
          </a:prstGeom>
        </p:spPr>
        <p:txBody>
          <a:bodyPr/>
          <a:lstStyle>
            <a:lvl1pPr algn="ctr">
              <a:defRPr>
                <a:solidFill>
                  <a:schemeClr val="accent2">
                    <a:hueOff val="192982"/>
                    <a:satOff val="17755"/>
                    <a:lumOff val="-28483"/>
                  </a:schemeClr>
                </a:solidFill>
              </a:defRPr>
            </a:lvl1pPr>
          </a:lstStyle>
          <a:p>
            <a:pPr/>
            <a:r>
              <a:t>WAIT FOR A FEW MINS…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APP MODULE"/>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APP MODULE</a:t>
            </a:r>
          </a:p>
        </p:txBody>
      </p:sp>
      <p:pic>
        <p:nvPicPr>
          <p:cNvPr id="169" name="Image" descr="Image"/>
          <p:cNvPicPr>
            <a:picLocks noChangeAspect="1"/>
          </p:cNvPicPr>
          <p:nvPr/>
        </p:nvPicPr>
        <p:blipFill>
          <a:blip r:embed="rId2">
            <a:extLst/>
          </a:blip>
          <a:stretch>
            <a:fillRect/>
          </a:stretch>
        </p:blipFill>
        <p:spPr>
          <a:xfrm>
            <a:off x="4352122" y="3454400"/>
            <a:ext cx="15679756" cy="865579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MANIFEST"/>
          <p:cNvSpPr txBox="1"/>
          <p:nvPr>
            <p:ph type="title"/>
          </p:nvPr>
        </p:nvSpPr>
        <p:spPr>
          <a:prstGeom prst="rect">
            <a:avLst/>
          </a:prstGeom>
        </p:spPr>
        <p:txBody>
          <a:bodyPr/>
          <a:lstStyle>
            <a:lvl1pPr>
              <a:defRPr>
                <a:solidFill>
                  <a:schemeClr val="accent2">
                    <a:hueOff val="192982"/>
                    <a:satOff val="17755"/>
                    <a:lumOff val="-28483"/>
                  </a:schemeClr>
                </a:solidFill>
              </a:defRPr>
            </a:lvl1pPr>
          </a:lstStyle>
          <a:p>
            <a:pPr/>
            <a:r>
              <a:t>MANIFEST</a:t>
            </a:r>
          </a:p>
        </p:txBody>
      </p:sp>
      <p:sp>
        <p:nvSpPr>
          <p:cNvPr id="172" name="App Component…"/>
          <p:cNvSpPr txBox="1"/>
          <p:nvPr>
            <p:ph type="body" idx="1"/>
          </p:nvPr>
        </p:nvSpPr>
        <p:spPr>
          <a:xfrm>
            <a:off x="1206500" y="3047694"/>
            <a:ext cx="21971000" cy="9456822"/>
          </a:xfrm>
          <a:prstGeom prst="rect">
            <a:avLst/>
          </a:prstGeom>
        </p:spPr>
        <p:txBody>
          <a:bodyPr/>
          <a:lstStyle/>
          <a:p>
            <a:pPr marL="609600" indent="-609600">
              <a:lnSpc>
                <a:spcPts val="10100"/>
              </a:lnSpc>
              <a:defRPr sz="6400"/>
            </a:pPr>
            <a:r>
              <a:t>App Component</a:t>
            </a:r>
          </a:p>
          <a:p>
            <a:pPr marL="609600" indent="-609600">
              <a:lnSpc>
                <a:spcPts val="10100"/>
              </a:lnSpc>
              <a:defRPr sz="6400"/>
            </a:pPr>
            <a:r>
              <a:t>Permission</a:t>
            </a:r>
          </a:p>
          <a:p>
            <a:pPr marL="609600" indent="-609600">
              <a:lnSpc>
                <a:spcPts val="10100"/>
              </a:lnSpc>
              <a:defRPr sz="6400"/>
            </a:pPr>
            <a:r>
              <a:t>Hardware and Software Feature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F27EBB007CE7841896EAAB7D8C5F1C7" ma:contentTypeVersion="8" ma:contentTypeDescription="Create a new document." ma:contentTypeScope="" ma:versionID="96027a4cdd6366d992a80412577f06bf">
  <xsd:schema xmlns:xsd="http://www.w3.org/2001/XMLSchema" xmlns:xs="http://www.w3.org/2001/XMLSchema" xmlns:p="http://schemas.microsoft.com/office/2006/metadata/properties" xmlns:ns2="57673e7b-a6da-47e2-8bfd-6125d0e7104a" targetNamespace="http://schemas.microsoft.com/office/2006/metadata/properties" ma:root="true" ma:fieldsID="abba731b5ef5f26b0ea41d58b600d426" ns2:_="">
    <xsd:import namespace="57673e7b-a6da-47e2-8bfd-6125d0e7104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673e7b-a6da-47e2-8bfd-6125d0e710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15B1837-00F2-4D62-BE29-8E56B1DECECA}"/>
</file>

<file path=customXml/itemProps2.xml><?xml version="1.0" encoding="utf-8"?>
<ds:datastoreItem xmlns:ds="http://schemas.openxmlformats.org/officeDocument/2006/customXml" ds:itemID="{704AC77D-B6F4-4FB2-9E91-A46EF8F1963E}"/>
</file>

<file path=customXml/itemProps3.xml><?xml version="1.0" encoding="utf-8"?>
<ds:datastoreItem xmlns:ds="http://schemas.openxmlformats.org/officeDocument/2006/customXml" ds:itemID="{FD54BF99-CF45-46DD-ACF1-4F53B944A5C4}"/>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0x0101009F27EBB007CE7841896EAAB7D8C5F1C7</vt:lpwstr>
  </property>
</Properties>
</file>