
<file path=[Content_Types].xml><?xml version="1.0" encoding="utf-8"?>
<Types xmlns="http://schemas.openxmlformats.org/package/2006/content-types">
  <Default Extension="bmp" ContentType="image/bmp"/>
  <Default Extension="gif" ContentType="image/gif"/>
  <Default Extension="jpeg" ContentType="image/jpg"/>
  <Default Extension="mov" ContentType="application/movie"/>
  <Default Extension="pdf" ContentType="application/pdf"/>
  <Default Extension="png" ContentType="image/png"/>
  <Default Extension="rels" ContentType="application/vnd.openxmlformats-package.relationships+xml"/>
  <Default Extension="tif" ContentType="image/tif"/>
  <Default Extension="vml" ContentType="application/vnd.openxmlformats-officedocument.vmlDrawing"/>
  <Default Extension="xlsx" ContentType="application/vnd.openxmlformats-officedocument.spreadsheetml.sheet"/>
  <Default Extension="xml" ContentType="application/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ustomXml" Target="../customXml/item2.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ustomXml" Target="../customXml/item1.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ustomXml" Target="../customXml/item3.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ommentAuthors" Target="commentAuthors.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3">
                    <a:hueOff val="-274225"/>
                    <a:satOff val="26768"/>
                    <a:lumOff val="11368"/>
                  </a:schemeClr>
                </a:solidFill>
              </a:defRPr>
            </a:lvl1pPr>
            <a:lvl2pPr marL="0" indent="457200" defTabSz="825500">
              <a:lnSpc>
                <a:spcPct val="100000"/>
              </a:lnSpc>
              <a:spcBef>
                <a:spcPts val="0"/>
              </a:spcBef>
              <a:buSzTx/>
              <a:buNone/>
              <a:defRPr b="1" sz="5500">
                <a:solidFill>
                  <a:schemeClr val="accent3">
                    <a:hueOff val="-274225"/>
                    <a:satOff val="26768"/>
                    <a:lumOff val="11368"/>
                  </a:schemeClr>
                </a:solidFill>
              </a:defRPr>
            </a:lvl2pPr>
            <a:lvl3pPr marL="0" indent="914400" defTabSz="825500">
              <a:lnSpc>
                <a:spcPct val="100000"/>
              </a:lnSpc>
              <a:spcBef>
                <a:spcPts val="0"/>
              </a:spcBef>
              <a:buSzTx/>
              <a:buNone/>
              <a:defRPr b="1" sz="5500">
                <a:solidFill>
                  <a:schemeClr val="accent3">
                    <a:hueOff val="-274225"/>
                    <a:satOff val="26768"/>
                    <a:lumOff val="11368"/>
                  </a:schemeClr>
                </a:solidFill>
              </a:defRPr>
            </a:lvl3pPr>
            <a:lvl4pPr marL="0" indent="1371600" defTabSz="825500">
              <a:lnSpc>
                <a:spcPct val="100000"/>
              </a:lnSpc>
              <a:spcBef>
                <a:spcPts val="0"/>
              </a:spcBef>
              <a:buSzTx/>
              <a:buNone/>
              <a:defRPr b="1" sz="5500">
                <a:solidFill>
                  <a:schemeClr val="accent3">
                    <a:hueOff val="-274225"/>
                    <a:satOff val="26768"/>
                    <a:lumOff val="11368"/>
                  </a:schemeClr>
                </a:solidFill>
              </a:defRPr>
            </a:lvl4pPr>
            <a:lvl5pPr marL="0" indent="1828800" defTabSz="825500">
              <a:lnSpc>
                <a:spcPct val="100000"/>
              </a:lnSpc>
              <a:spcBef>
                <a:spcPts val="0"/>
              </a:spcBef>
              <a:buSzTx/>
              <a:buNone/>
              <a:defRPr b="1" sz="5500">
                <a:solidFill>
                  <a:schemeClr val="accent3">
                    <a:hueOff val="-274225"/>
                    <a:satOff val="26768"/>
                    <a:lumOff val="11368"/>
                  </a:schemeClr>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0" sz="5000">
                <a:latin typeface="Monaco"/>
                <a:ea typeface="Monaco"/>
                <a:cs typeface="Monaco"/>
                <a:sym typeface="Monaco"/>
              </a:defRPr>
            </a:lvl1pPr>
            <a:lvl2pPr marL="0" indent="457200" defTabSz="825500">
              <a:lnSpc>
                <a:spcPct val="100000"/>
              </a:lnSpc>
              <a:spcBef>
                <a:spcPts val="1800"/>
              </a:spcBef>
              <a:buSzTx/>
              <a:buNone/>
              <a:defRPr spc="-50" sz="5000">
                <a:latin typeface="Monaco"/>
                <a:ea typeface="Monaco"/>
                <a:cs typeface="Monaco"/>
                <a:sym typeface="Monaco"/>
              </a:defRPr>
            </a:lvl2pPr>
            <a:lvl3pPr marL="0" indent="914400" defTabSz="825500">
              <a:lnSpc>
                <a:spcPct val="100000"/>
              </a:lnSpc>
              <a:spcBef>
                <a:spcPts val="1800"/>
              </a:spcBef>
              <a:buSzTx/>
              <a:buNone/>
              <a:defRPr spc="-50" sz="5000">
                <a:latin typeface="Monaco"/>
                <a:ea typeface="Monaco"/>
                <a:cs typeface="Monaco"/>
                <a:sym typeface="Monaco"/>
              </a:defRPr>
            </a:lvl3pPr>
            <a:lvl4pPr marL="0" indent="1371600" defTabSz="825500">
              <a:lnSpc>
                <a:spcPct val="100000"/>
              </a:lnSpc>
              <a:spcBef>
                <a:spcPts val="1800"/>
              </a:spcBef>
              <a:buSzTx/>
              <a:buNone/>
              <a:defRPr spc="-50" sz="5000">
                <a:latin typeface="Monaco"/>
                <a:ea typeface="Monaco"/>
                <a:cs typeface="Monaco"/>
                <a:sym typeface="Monaco"/>
              </a:defRPr>
            </a:lvl4pPr>
            <a:lvl5pPr marL="0" indent="1828800" defTabSz="825500">
              <a:lnSpc>
                <a:spcPct val="100000"/>
              </a:lnSpc>
              <a:spcBef>
                <a:spcPts val="1800"/>
              </a:spcBef>
              <a:buSzTx/>
              <a:buNone/>
              <a:defRPr spc="-50" sz="5000">
                <a:latin typeface="Monaco"/>
                <a:ea typeface="Monaco"/>
                <a:cs typeface="Monaco"/>
                <a:sym typeface="Monaco"/>
              </a:defRPr>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3.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tif"/><Relationship Id="rId3" Type="http://schemas.openxmlformats.org/officeDocument/2006/relationships/image" Target="../media/image5.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 Id="rId3" Type="http://schemas.openxmlformats.org/officeDocument/2006/relationships/image" Target="../media/image7.tif"/></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151" name="CSX4109 / ITX4109"/>
          <p:cNvSpPr txBox="1"/>
          <p:nvPr>
            <p:ph type="ctrTitle"/>
          </p:nvPr>
        </p:nvSpPr>
        <p:spPr>
          <a:prstGeom prst="rect">
            <a:avLst/>
          </a:prstGeom>
        </p:spPr>
        <p:txBody>
          <a:bodyPr/>
          <a:lstStyle/>
          <a:p>
            <a:pPr/>
            <a:r>
              <a:t>CSX4109 / ITX4109</a:t>
            </a:r>
          </a:p>
        </p:txBody>
      </p:sp>
      <p:sp>
        <p:nvSpPr>
          <p:cNvPr id="152" name="ANDROID APPLICATION DEVELOPMENT"/>
          <p:cNvSpPr txBox="1"/>
          <p:nvPr>
            <p:ph type="subTitle" sz="quarter" idx="1"/>
          </p:nvPr>
        </p:nvSpPr>
        <p:spPr>
          <a:prstGeom prst="rect">
            <a:avLst/>
          </a:prstGeom>
        </p:spPr>
        <p:txBody>
          <a:bodyPr/>
          <a:lstStyle/>
          <a:p>
            <a:pPr/>
            <a:r>
              <a:t>ANDROID </a:t>
            </a:r>
            <a:r>
              <a:rPr>
                <a:solidFill>
                  <a:schemeClr val="accent3"/>
                </a:solidFill>
              </a:rPr>
              <a:t>APPLICATION</a:t>
            </a:r>
            <a:r>
              <a:t>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BECOMING A POE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BECOMING A POET</a:t>
            </a:r>
          </a:p>
        </p:txBody>
      </p:sp>
      <p:sp>
        <p:nvSpPr>
          <p:cNvPr id="182" name="// With Magic and Classy Function Name…"/>
          <p:cNvSpPr txBox="1"/>
          <p:nvPr/>
        </p:nvSpPr>
        <p:spPr>
          <a:xfrm>
            <a:off x="1238251" y="8590133"/>
            <a:ext cx="21907499" cy="4201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With Magic and Classy Function Name</a:t>
            </a:r>
          </a:p>
          <a:p>
            <a:pPr algn="l" defTabSz="825500">
              <a:spcBef>
                <a:spcPts val="1800"/>
              </a:spcBef>
              <a:defRPr spc="-50" sz="5000">
                <a:solidFill>
                  <a:srgbClr val="000000"/>
                </a:solidFill>
                <a:latin typeface="Monaco"/>
                <a:ea typeface="Monaco"/>
                <a:cs typeface="Monaco"/>
                <a:sym typeface="Monaco"/>
              </a:defRPr>
            </a:pPr>
            <a:r>
              <a:t>fun sumWithMagic(a: Int, b: Int, magicNumber: Int): Int {</a:t>
            </a:r>
          </a:p>
          <a:p>
            <a:pPr algn="l" defTabSz="825500">
              <a:spcBef>
                <a:spcPts val="1800"/>
              </a:spcBef>
              <a:defRPr spc="-50" sz="5000">
                <a:solidFill>
                  <a:srgbClr val="000000"/>
                </a:solidFill>
                <a:latin typeface="Monaco"/>
                <a:ea typeface="Monaco"/>
                <a:cs typeface="Monaco"/>
                <a:sym typeface="Monaco"/>
              </a:defRPr>
            </a:pPr>
            <a:r>
              <a:t>    return a + b</a:t>
            </a:r>
          </a:p>
          <a:p>
            <a:pPr algn="l" defTabSz="825500">
              <a:spcBef>
                <a:spcPts val="1800"/>
              </a:spcBef>
              <a:defRPr spc="-50" sz="5000">
                <a:solidFill>
                  <a:srgbClr val="000000"/>
                </a:solidFill>
                <a:latin typeface="Monaco"/>
                <a:ea typeface="Monaco"/>
                <a:cs typeface="Monaco"/>
                <a:sym typeface="Monaco"/>
              </a:defRPr>
            </a:pPr>
            <a:r>
              <a:t>}</a:t>
            </a:r>
          </a:p>
        </p:txBody>
      </p:sp>
      <p:sp>
        <p:nvSpPr>
          <p:cNvPr id="183" name="// Without Magic…"/>
          <p:cNvSpPr txBox="1"/>
          <p:nvPr/>
        </p:nvSpPr>
        <p:spPr>
          <a:xfrm>
            <a:off x="1238251" y="3371283"/>
            <a:ext cx="21907499" cy="4201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Without Magic</a:t>
            </a:r>
          </a:p>
          <a:p>
            <a:pPr algn="l" defTabSz="825500">
              <a:spcBef>
                <a:spcPts val="1800"/>
              </a:spcBef>
              <a:defRPr spc="-50" sz="5000">
                <a:solidFill>
                  <a:srgbClr val="000000"/>
                </a:solidFill>
                <a:latin typeface="Monaco"/>
                <a:ea typeface="Monaco"/>
                <a:cs typeface="Monaco"/>
                <a:sym typeface="Monaco"/>
              </a:defRPr>
            </a:pPr>
            <a:r>
              <a:t>fun sum(a: Int, b: Int): Int {</a:t>
            </a:r>
          </a:p>
          <a:p>
            <a:pPr algn="l" defTabSz="825500">
              <a:spcBef>
                <a:spcPts val="1800"/>
              </a:spcBef>
              <a:defRPr spc="-50" sz="5000">
                <a:solidFill>
                  <a:srgbClr val="000000"/>
                </a:solidFill>
                <a:latin typeface="Monaco"/>
                <a:ea typeface="Monaco"/>
                <a:cs typeface="Monaco"/>
                <a:sym typeface="Monaco"/>
              </a:defRPr>
            </a:pPr>
            <a:r>
              <a:t>    return a + b</a:t>
            </a:r>
          </a:p>
          <a:p>
            <a:pPr algn="l" defTabSz="825500">
              <a:spcBef>
                <a:spcPts val="1800"/>
              </a:spcBef>
              <a:defRPr spc="-50" sz="50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BE A PRO"/>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BE A PRO</a:t>
            </a:r>
          </a:p>
        </p:txBody>
      </p:sp>
      <p:sp>
        <p:nvSpPr>
          <p:cNvPr id="186" name="// With or Without Magic Supported…"/>
          <p:cNvSpPr txBox="1"/>
          <p:nvPr/>
        </p:nvSpPr>
        <p:spPr>
          <a:xfrm>
            <a:off x="1238251" y="3371283"/>
            <a:ext cx="21907499" cy="4201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With or Without Magic Supported</a:t>
            </a:r>
          </a:p>
          <a:p>
            <a:pPr algn="l" defTabSz="825500">
              <a:spcBef>
                <a:spcPts val="1800"/>
              </a:spcBef>
              <a:defRPr spc="-50" sz="5000">
                <a:solidFill>
                  <a:srgbClr val="000000"/>
                </a:solidFill>
                <a:latin typeface="Monaco"/>
                <a:ea typeface="Monaco"/>
                <a:cs typeface="Monaco"/>
                <a:sym typeface="Monaco"/>
              </a:defRPr>
            </a:pPr>
            <a:r>
              <a:t>fun sum(a: Int, b: Int, magicNumber: Int = 0): Int {</a:t>
            </a:r>
          </a:p>
          <a:p>
            <a:pPr algn="l" defTabSz="825500">
              <a:spcBef>
                <a:spcPts val="1800"/>
              </a:spcBef>
              <a:defRPr spc="-50" sz="5000">
                <a:solidFill>
                  <a:srgbClr val="000000"/>
                </a:solidFill>
                <a:latin typeface="Monaco"/>
                <a:ea typeface="Monaco"/>
                <a:cs typeface="Monaco"/>
                <a:sym typeface="Monaco"/>
              </a:defRPr>
            </a:pPr>
            <a:r>
              <a:t>    return a + b + magicNumber</a:t>
            </a:r>
          </a:p>
          <a:p>
            <a:pPr algn="l" defTabSz="825500">
              <a:spcBef>
                <a:spcPts val="1800"/>
              </a:spcBef>
              <a:defRPr spc="-50" sz="5000">
                <a:solidFill>
                  <a:srgbClr val="000000"/>
                </a:solidFill>
                <a:latin typeface="Monaco"/>
                <a:ea typeface="Monaco"/>
                <a:cs typeface="Monaco"/>
                <a:sym typeface="Monaco"/>
              </a:defRPr>
            </a:pPr>
            <a:r>
              <a:t>}</a:t>
            </a:r>
          </a:p>
        </p:txBody>
      </p:sp>
      <p:sp>
        <p:nvSpPr>
          <p:cNvPr id="187" name="val addedValue = sum(7, 5)…"/>
          <p:cNvSpPr txBox="1"/>
          <p:nvPr/>
        </p:nvSpPr>
        <p:spPr>
          <a:xfrm>
            <a:off x="1238251" y="9110833"/>
            <a:ext cx="21907499" cy="2042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val addedValue = sum(7, 5)</a:t>
            </a:r>
          </a:p>
          <a:p>
            <a:pPr algn="l" defTabSz="825500">
              <a:spcBef>
                <a:spcPts val="1800"/>
              </a:spcBef>
              <a:defRPr spc="-50" sz="5000">
                <a:solidFill>
                  <a:srgbClr val="000000"/>
                </a:solidFill>
                <a:latin typeface="Monaco"/>
                <a:ea typeface="Monaco"/>
                <a:cs typeface="Monaco"/>
                <a:sym typeface="Monaco"/>
              </a:defRPr>
            </a:pPr>
            <a:r>
              <a:t>val addedValueWithMagic = sum(7, 5, 13)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CENARIO AGAI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SCENARIO AGAIN</a:t>
            </a:r>
          </a:p>
        </p:txBody>
      </p:sp>
      <p:sp>
        <p:nvSpPr>
          <p:cNvPr id="190" name="The function “sum” allows the user to input a magic number to be added to the summation of the “a” and “b”. It even allows the user enter a magical multiplication number to be multiplied along with the summation of the “a” and “b”. Still, those magic num"/>
          <p:cNvSpPr txBox="1"/>
          <p:nvPr/>
        </p:nvSpPr>
        <p:spPr>
          <a:xfrm>
            <a:off x="1117599" y="3163974"/>
            <a:ext cx="22148801" cy="51201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6000">
                <a:solidFill>
                  <a:srgbClr val="000000"/>
                </a:solidFill>
              </a:defRPr>
            </a:lvl1pPr>
          </a:lstStyle>
          <a:p>
            <a:pPr/>
            <a:r>
              <a:t>The function “sum” allows the user to input a magic number to be added to the summation of the “a” and “b”. It even allows the user enter a magical multiplication number to be multiplied along with the summation of the “a” and “b”. Still, those magic number for addition and magical multiplication number are optional. The user can specify one of them or both</a:t>
            </a:r>
          </a:p>
        </p:txBody>
      </p:sp>
      <p:sp>
        <p:nvSpPr>
          <p:cNvPr id="191" name="How do you handle this?"/>
          <p:cNvSpPr txBox="1"/>
          <p:nvPr/>
        </p:nvSpPr>
        <p:spPr>
          <a:xfrm>
            <a:off x="1206500" y="10027618"/>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b="1" spc="-170" sz="8500">
                <a:solidFill>
                  <a:schemeClr val="accent2">
                    <a:hueOff val="192982"/>
                    <a:satOff val="17755"/>
                    <a:lumOff val="-28483"/>
                  </a:schemeClr>
                </a:solidFill>
              </a:defRPr>
            </a:lvl1pPr>
          </a:lstStyle>
          <a:p>
            <a:pPr/>
            <a:r>
              <a:t>How do you handle this?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BE AN EXPER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BE AN EXPERT</a:t>
            </a:r>
          </a:p>
        </p:txBody>
      </p:sp>
      <p:sp>
        <p:nvSpPr>
          <p:cNvPr id="194" name="// With or Without Magic Supported…"/>
          <p:cNvSpPr txBox="1"/>
          <p:nvPr/>
        </p:nvSpPr>
        <p:spPr>
          <a:xfrm>
            <a:off x="1238251" y="2520383"/>
            <a:ext cx="21907499" cy="59032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With or Without Magic Supported</a:t>
            </a:r>
          </a:p>
          <a:p>
            <a:pPr algn="l" defTabSz="825500">
              <a:spcBef>
                <a:spcPts val="1800"/>
              </a:spcBef>
              <a:defRPr spc="-50" sz="5000">
                <a:solidFill>
                  <a:srgbClr val="000000"/>
                </a:solidFill>
                <a:latin typeface="Monaco"/>
                <a:ea typeface="Monaco"/>
                <a:cs typeface="Monaco"/>
                <a:sym typeface="Monaco"/>
              </a:defRPr>
            </a:pPr>
            <a:r>
              <a:t>fun sum(a: Int, b: Int, magicNumber: Int = 0, magicMultiplicationNumber: Int = 1): Int {</a:t>
            </a:r>
          </a:p>
          <a:p>
            <a:pPr algn="l" defTabSz="825500">
              <a:spcBef>
                <a:spcPts val="1800"/>
              </a:spcBef>
              <a:defRPr spc="-50" sz="5000">
                <a:solidFill>
                  <a:srgbClr val="000000"/>
                </a:solidFill>
                <a:latin typeface="Monaco"/>
                <a:ea typeface="Monaco"/>
                <a:cs typeface="Monaco"/>
                <a:sym typeface="Monaco"/>
              </a:defRPr>
            </a:pPr>
            <a:r>
              <a:t>    return (a + b + magicNumber) * magicMultiplicationNumber</a:t>
            </a:r>
          </a:p>
          <a:p>
            <a:pPr algn="l" defTabSz="825500">
              <a:spcBef>
                <a:spcPts val="1800"/>
              </a:spcBef>
              <a:defRPr spc="-50" sz="5000">
                <a:solidFill>
                  <a:srgbClr val="000000"/>
                </a:solidFill>
                <a:latin typeface="Monaco"/>
                <a:ea typeface="Monaco"/>
                <a:cs typeface="Monaco"/>
                <a:sym typeface="Monaco"/>
              </a:defRPr>
            </a:pPr>
            <a:r>
              <a:t>}</a:t>
            </a:r>
          </a:p>
        </p:txBody>
      </p:sp>
      <p:sp>
        <p:nvSpPr>
          <p:cNvPr id="195" name="val addedValue = sum(7, 5)…"/>
          <p:cNvSpPr txBox="1"/>
          <p:nvPr/>
        </p:nvSpPr>
        <p:spPr>
          <a:xfrm>
            <a:off x="1238251" y="9110833"/>
            <a:ext cx="21907499" cy="39728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val addedValue = sum(7, 5)</a:t>
            </a:r>
          </a:p>
          <a:p>
            <a:pPr algn="l" defTabSz="825500">
              <a:spcBef>
                <a:spcPts val="1800"/>
              </a:spcBef>
              <a:defRPr spc="-50" sz="5000">
                <a:solidFill>
                  <a:srgbClr val="000000"/>
                </a:solidFill>
                <a:latin typeface="Monaco"/>
                <a:ea typeface="Monaco"/>
                <a:cs typeface="Monaco"/>
                <a:sym typeface="Monaco"/>
              </a:defRPr>
            </a:pPr>
            <a:r>
              <a:t>val addedValueWithMagic = sum(7, 5, 13)</a:t>
            </a:r>
          </a:p>
          <a:p>
            <a:pPr algn="l" defTabSz="825500">
              <a:spcBef>
                <a:spcPts val="1800"/>
              </a:spcBef>
              <a:defRPr spc="-50" sz="5000">
                <a:solidFill>
                  <a:srgbClr val="000000"/>
                </a:solidFill>
                <a:latin typeface="Monaco"/>
                <a:ea typeface="Monaco"/>
                <a:cs typeface="Monaco"/>
                <a:sym typeface="Monaco"/>
              </a:defRPr>
            </a:pPr>
            <a:r>
              <a:t>Val addedValueWithMultiplication = sum(7, 5, </a:t>
            </a:r>
            <a:r>
              <a:rPr>
                <a:solidFill>
                  <a:schemeClr val="accent5">
                    <a:hueOff val="-82419"/>
                    <a:satOff val="-9513"/>
                    <a:lumOff val="-16343"/>
                  </a:schemeClr>
                </a:solidFill>
              </a:rPr>
              <a:t>magicMultiplicationNumber = 3</a:t>
            </a: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EXCERCISE 1"/>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EXCERCISE 1</a:t>
            </a:r>
          </a:p>
        </p:txBody>
      </p:sp>
      <p:sp>
        <p:nvSpPr>
          <p:cNvPr id="198" name="Render a text on the screen with the following requirement…"/>
          <p:cNvSpPr txBox="1"/>
          <p:nvPr/>
        </p:nvSpPr>
        <p:spPr>
          <a:xfrm>
            <a:off x="1117599" y="3796080"/>
            <a:ext cx="22148801" cy="6581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6000">
                <a:solidFill>
                  <a:srgbClr val="000000"/>
                </a:solidFill>
              </a:defRPr>
            </a:pPr>
            <a:r>
              <a:t>Render a text on the screen with the following requirement</a:t>
            </a:r>
          </a:p>
          <a:p>
            <a:pPr marL="762000" indent="-762000" algn="l">
              <a:lnSpc>
                <a:spcPct val="90000"/>
              </a:lnSpc>
              <a:spcBef>
                <a:spcPts val="4500"/>
              </a:spcBef>
              <a:buSzPct val="123000"/>
              <a:buChar char="-"/>
              <a:defRPr sz="6000">
                <a:solidFill>
                  <a:srgbClr val="000000"/>
                </a:solidFill>
              </a:defRPr>
            </a:pPr>
            <a:r>
              <a:t>Color: Red</a:t>
            </a:r>
          </a:p>
          <a:p>
            <a:pPr marL="762000" indent="-762000" algn="l">
              <a:lnSpc>
                <a:spcPct val="90000"/>
              </a:lnSpc>
              <a:spcBef>
                <a:spcPts val="4500"/>
              </a:spcBef>
              <a:buSzPct val="123000"/>
              <a:buChar char="-"/>
              <a:defRPr sz="6000">
                <a:solidFill>
                  <a:srgbClr val="000000"/>
                </a:solidFill>
              </a:defRPr>
            </a:pPr>
            <a:r>
              <a:t>Style: Bold, Italic</a:t>
            </a:r>
          </a:p>
          <a:p>
            <a:pPr marL="762000" indent="-762000" algn="l">
              <a:lnSpc>
                <a:spcPct val="90000"/>
              </a:lnSpc>
              <a:spcBef>
                <a:spcPts val="4500"/>
              </a:spcBef>
              <a:buSzPct val="123000"/>
              <a:buChar char="-"/>
              <a:defRPr sz="6000">
                <a:solidFill>
                  <a:srgbClr val="000000"/>
                </a:solidFill>
              </a:defRPr>
            </a:pPr>
            <a:r>
              <a:t>Size: 24sp</a:t>
            </a:r>
          </a:p>
          <a:p>
            <a:pPr marL="762000" indent="-762000" algn="l">
              <a:lnSpc>
                <a:spcPct val="90000"/>
              </a:lnSpc>
              <a:spcBef>
                <a:spcPts val="4500"/>
              </a:spcBef>
              <a:buSzPct val="123000"/>
              <a:buChar char="-"/>
              <a:defRPr sz="6000">
                <a:solidFill>
                  <a:srgbClr val="000000"/>
                </a:solidFill>
              </a:defRPr>
            </a:pPr>
            <a:r>
              <a:t>Display Text: Hello Android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EXAMPLE"/>
          <p:cNvSpPr txBox="1"/>
          <p:nvPr>
            <p:ph type="title"/>
          </p:nvPr>
        </p:nvSpPr>
        <p:spPr>
          <a:xfrm>
            <a:off x="1206500" y="952500"/>
            <a:ext cx="7661438" cy="1433163"/>
          </a:xfrm>
          <a:prstGeom prst="rect">
            <a:avLst/>
          </a:prstGeom>
        </p:spPr>
        <p:txBody>
          <a:bodyPr/>
          <a:lstStyle>
            <a:lvl1pPr>
              <a:defRPr>
                <a:solidFill>
                  <a:schemeClr val="accent2">
                    <a:hueOff val="192982"/>
                    <a:satOff val="17755"/>
                    <a:lumOff val="-28483"/>
                  </a:schemeClr>
                </a:solidFill>
              </a:defRPr>
            </a:lvl1pPr>
          </a:lstStyle>
          <a:p>
            <a:pPr/>
            <a:r>
              <a:t>EXAMPLE</a:t>
            </a:r>
          </a:p>
        </p:txBody>
      </p:sp>
      <p:pic>
        <p:nvPicPr>
          <p:cNvPr id="201" name="Image" descr="Image"/>
          <p:cNvPicPr>
            <a:picLocks noChangeAspect="1"/>
          </p:cNvPicPr>
          <p:nvPr/>
        </p:nvPicPr>
        <p:blipFill>
          <a:blip r:embed="rId2">
            <a:extLst/>
          </a:blip>
          <a:stretch>
            <a:fillRect/>
          </a:stretch>
        </p:blipFill>
        <p:spPr>
          <a:xfrm>
            <a:off x="9380770" y="923181"/>
            <a:ext cx="5622460" cy="1186963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EXTFIELD"/>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TEXTFIELD</a:t>
            </a:r>
          </a:p>
        </p:txBody>
      </p:sp>
      <p:pic>
        <p:nvPicPr>
          <p:cNvPr id="204" name="Image" descr="Image"/>
          <p:cNvPicPr>
            <a:picLocks noChangeAspect="1"/>
          </p:cNvPicPr>
          <p:nvPr/>
        </p:nvPicPr>
        <p:blipFill>
          <a:blip r:embed="rId2">
            <a:extLst/>
          </a:blip>
          <a:stretch>
            <a:fillRect/>
          </a:stretch>
        </p:blipFill>
        <p:spPr>
          <a:xfrm>
            <a:off x="7137400" y="2862119"/>
            <a:ext cx="15974450" cy="10189110"/>
          </a:xfrm>
          <a:prstGeom prst="rect">
            <a:avLst/>
          </a:prstGeom>
          <a:ln w="12700">
            <a:miter lim="400000"/>
          </a:ln>
        </p:spPr>
      </p:pic>
      <p:pic>
        <p:nvPicPr>
          <p:cNvPr id="205" name="Image" descr="Image"/>
          <p:cNvPicPr>
            <a:picLocks noChangeAspect="1"/>
          </p:cNvPicPr>
          <p:nvPr/>
        </p:nvPicPr>
        <p:blipFill>
          <a:blip r:embed="rId3">
            <a:extLst/>
          </a:blip>
          <a:stretch>
            <a:fillRect/>
          </a:stretch>
        </p:blipFill>
        <p:spPr>
          <a:xfrm>
            <a:off x="1321246" y="2972270"/>
            <a:ext cx="4722067" cy="996880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DID YOU NOTIC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DID YOU NOTICE?</a:t>
            </a:r>
          </a:p>
        </p:txBody>
      </p:sp>
      <p:pic>
        <p:nvPicPr>
          <p:cNvPr id="208" name="Image" descr="Image"/>
          <p:cNvPicPr>
            <a:picLocks noChangeAspect="1"/>
          </p:cNvPicPr>
          <p:nvPr/>
        </p:nvPicPr>
        <p:blipFill>
          <a:blip r:embed="rId2">
            <a:extLst/>
          </a:blip>
          <a:stretch>
            <a:fillRect/>
          </a:stretch>
        </p:blipFill>
        <p:spPr>
          <a:xfrm>
            <a:off x="1206500" y="3544375"/>
            <a:ext cx="21971000" cy="5430096"/>
          </a:xfrm>
          <a:prstGeom prst="rect">
            <a:avLst/>
          </a:prstGeom>
          <a:ln w="12700">
            <a:miter lim="400000"/>
          </a:ln>
        </p:spPr>
      </p:pic>
      <p:sp>
        <p:nvSpPr>
          <p:cNvPr id="209" name="public fun TextField(value: String, onValueChanged: (String) -&gt; Unit, ...)"/>
          <p:cNvSpPr txBox="1"/>
          <p:nvPr/>
        </p:nvSpPr>
        <p:spPr>
          <a:xfrm>
            <a:off x="1238251" y="10164933"/>
            <a:ext cx="21907499" cy="18138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public fun TextField(value: String, </a:t>
            </a:r>
            <a:r>
              <a:rPr>
                <a:solidFill>
                  <a:schemeClr val="accent5">
                    <a:hueOff val="-82419"/>
                    <a:satOff val="-9513"/>
                    <a:lumOff val="-16343"/>
                  </a:schemeClr>
                </a:solidFill>
              </a:rPr>
              <a:t>onValueChanged: (String) -&gt; Unit</a:t>
            </a:r>
            <a:r>
              <a:t>, ...)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FUNCTION AS PARAMETER"/>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FUNCTION AS PARAMETER</a:t>
            </a:r>
          </a:p>
        </p:txBody>
      </p:sp>
      <p:sp>
        <p:nvSpPr>
          <p:cNvPr id="212" name="public fun TextField(value: String, onValueChanged: (String) -&gt; Unit, ...)"/>
          <p:cNvSpPr txBox="1"/>
          <p:nvPr/>
        </p:nvSpPr>
        <p:spPr>
          <a:xfrm>
            <a:off x="1238251" y="4058401"/>
            <a:ext cx="21907499" cy="18138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public fun TextField(value: String, </a:t>
            </a:r>
            <a:r>
              <a:rPr>
                <a:solidFill>
                  <a:schemeClr val="accent5">
                    <a:hueOff val="-82419"/>
                    <a:satOff val="-9513"/>
                    <a:lumOff val="-16343"/>
                  </a:schemeClr>
                </a:solidFill>
              </a:rPr>
              <a:t>onValueChanged: (String) -&gt; Unit</a:t>
            </a:r>
            <a:r>
              <a:t>, ...) </a:t>
            </a:r>
          </a:p>
        </p:txBody>
      </p:sp>
      <p:sp>
        <p:nvSpPr>
          <p:cNvPr id="213" name="onValueChanged —&gt; Parameter Name…"/>
          <p:cNvSpPr txBox="1"/>
          <p:nvPr/>
        </p:nvSpPr>
        <p:spPr>
          <a:xfrm>
            <a:off x="1117599" y="7545021"/>
            <a:ext cx="22148801" cy="38583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6000">
                <a:solidFill>
                  <a:srgbClr val="000000"/>
                </a:solidFill>
              </a:defRPr>
            </a:pPr>
            <a:r>
              <a:rPr b="1"/>
              <a:t>onValueChanged</a:t>
            </a:r>
            <a:r>
              <a:t> —&gt; Parameter Name</a:t>
            </a:r>
          </a:p>
          <a:p>
            <a:pPr algn="l">
              <a:lnSpc>
                <a:spcPct val="90000"/>
              </a:lnSpc>
              <a:spcBef>
                <a:spcPts val="4500"/>
              </a:spcBef>
              <a:defRPr sz="6000">
                <a:solidFill>
                  <a:srgbClr val="000000"/>
                </a:solidFill>
              </a:defRPr>
            </a:pPr>
            <a:r>
              <a:rPr b="1"/>
              <a:t>(String)</a:t>
            </a:r>
            <a:r>
              <a:t> —&gt; Data Type of the Parameter</a:t>
            </a:r>
          </a:p>
          <a:p>
            <a:pPr algn="l">
              <a:lnSpc>
                <a:spcPct val="90000"/>
              </a:lnSpc>
              <a:spcBef>
                <a:spcPts val="4500"/>
              </a:spcBef>
              <a:defRPr sz="6000">
                <a:solidFill>
                  <a:srgbClr val="000000"/>
                </a:solidFill>
              </a:defRPr>
            </a:pPr>
            <a:r>
              <a:rPr b="1"/>
              <a:t>Unit</a:t>
            </a:r>
            <a:r>
              <a:t> —&gt; Return Type of the Function in “</a:t>
            </a:r>
            <a:r>
              <a:rPr b="1"/>
              <a:t>onValueChanged</a:t>
            </a:r>
            <a:r>
              <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LET’S GUESS"/>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LET’S GUESS</a:t>
            </a:r>
          </a:p>
        </p:txBody>
      </p:sp>
      <p:sp>
        <p:nvSpPr>
          <p:cNvPr id="216" name="fun calculate(a: Int, b: Int, action: (Int, Int) -&gt; Int): Int {…"/>
          <p:cNvSpPr txBox="1"/>
          <p:nvPr/>
        </p:nvSpPr>
        <p:spPr>
          <a:xfrm>
            <a:off x="1238251" y="3565580"/>
            <a:ext cx="21907499" cy="2860583"/>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45" sz="4500">
                <a:solidFill>
                  <a:srgbClr val="000000"/>
                </a:solidFill>
                <a:latin typeface="Monaco"/>
                <a:ea typeface="Monaco"/>
                <a:cs typeface="Monaco"/>
                <a:sym typeface="Monaco"/>
              </a:defRPr>
            </a:pPr>
            <a:r>
              <a:t>fun calculate(a: Int, b: Int, action: (Int, Int) -&gt; Int): Int {</a:t>
            </a:r>
          </a:p>
          <a:p>
            <a:pPr algn="l" defTabSz="825500">
              <a:spcBef>
                <a:spcPts val="1800"/>
              </a:spcBef>
              <a:defRPr spc="-45" sz="4500">
                <a:solidFill>
                  <a:srgbClr val="000000"/>
                </a:solidFill>
                <a:latin typeface="Monaco"/>
                <a:ea typeface="Monaco"/>
                <a:cs typeface="Monaco"/>
                <a:sym typeface="Monaco"/>
              </a:defRPr>
            </a:pPr>
            <a:r>
              <a:t>    return action(a, b)</a:t>
            </a:r>
          </a:p>
          <a:p>
            <a:pPr algn="l" defTabSz="825500">
              <a:spcBef>
                <a:spcPts val="1800"/>
              </a:spcBef>
              <a:defRPr spc="-45" sz="4500">
                <a:solidFill>
                  <a:srgbClr val="000000"/>
                </a:solidFill>
                <a:latin typeface="Monaco"/>
                <a:ea typeface="Monaco"/>
                <a:cs typeface="Monaco"/>
                <a:sym typeface="Monaco"/>
              </a:defRPr>
            </a:pPr>
            <a:r>
              <a:t>}</a:t>
            </a:r>
          </a:p>
        </p:txBody>
      </p:sp>
      <p:sp>
        <p:nvSpPr>
          <p:cNvPr id="217" name="What is…"/>
          <p:cNvSpPr txBox="1"/>
          <p:nvPr/>
        </p:nvSpPr>
        <p:spPr>
          <a:xfrm>
            <a:off x="1117599" y="7104430"/>
            <a:ext cx="22148801" cy="60095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6000">
                <a:solidFill>
                  <a:srgbClr val="000000"/>
                </a:solidFill>
              </a:defRPr>
            </a:pPr>
            <a:r>
              <a:t>What is</a:t>
            </a:r>
          </a:p>
          <a:p>
            <a:pPr marL="762000" indent="-762000" algn="l">
              <a:lnSpc>
                <a:spcPct val="90000"/>
              </a:lnSpc>
              <a:spcBef>
                <a:spcPts val="4500"/>
              </a:spcBef>
              <a:buSzPct val="123000"/>
              <a:buChar char="-"/>
              <a:defRPr sz="6000">
                <a:solidFill>
                  <a:srgbClr val="000000"/>
                </a:solidFill>
              </a:defRPr>
            </a:pPr>
            <a:r>
              <a:t>calculate</a:t>
            </a:r>
          </a:p>
          <a:p>
            <a:pPr marL="762000" indent="-762000" algn="l">
              <a:lnSpc>
                <a:spcPct val="90000"/>
              </a:lnSpc>
              <a:spcBef>
                <a:spcPts val="4500"/>
              </a:spcBef>
              <a:buSzPct val="123000"/>
              <a:buChar char="-"/>
              <a:defRPr sz="6000">
                <a:solidFill>
                  <a:srgbClr val="000000"/>
                </a:solidFill>
              </a:defRPr>
            </a:pPr>
            <a:r>
              <a:t>a and b</a:t>
            </a:r>
          </a:p>
          <a:p>
            <a:pPr marL="762000" indent="-762000" algn="l">
              <a:lnSpc>
                <a:spcPct val="90000"/>
              </a:lnSpc>
              <a:spcBef>
                <a:spcPts val="4500"/>
              </a:spcBef>
              <a:buSzPct val="123000"/>
              <a:buChar char="-"/>
              <a:defRPr sz="6000">
                <a:solidFill>
                  <a:srgbClr val="000000"/>
                </a:solidFill>
              </a:defRPr>
            </a:pPr>
            <a:r>
              <a:t>action   </a:t>
            </a:r>
            <a:b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154" name="BASIC UI"/>
          <p:cNvSpPr txBox="1"/>
          <p:nvPr>
            <p:ph type="ctrTitle"/>
          </p:nvPr>
        </p:nvSpPr>
        <p:spPr>
          <a:prstGeom prst="rect">
            <a:avLst/>
          </a:prstGeom>
        </p:spPr>
        <p:txBody>
          <a:bodyPr/>
          <a:lstStyle>
            <a:lvl1pPr algn="ctr"/>
          </a:lstStyle>
          <a:p>
            <a:pPr/>
            <a:r>
              <a:t>BASIC UI</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EXAMPL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EXAMPLE</a:t>
            </a:r>
          </a:p>
        </p:txBody>
      </p:sp>
      <p:sp>
        <p:nvSpPr>
          <p:cNvPr id="220" name="fun calculate(a: Int, b: Int, action: (Int, Int) -&gt; Int): Int {…"/>
          <p:cNvSpPr txBox="1"/>
          <p:nvPr/>
        </p:nvSpPr>
        <p:spPr>
          <a:xfrm>
            <a:off x="1238251" y="2984555"/>
            <a:ext cx="21907499" cy="2860583"/>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45" sz="4500">
                <a:solidFill>
                  <a:srgbClr val="000000"/>
                </a:solidFill>
                <a:latin typeface="Monaco"/>
                <a:ea typeface="Monaco"/>
                <a:cs typeface="Monaco"/>
                <a:sym typeface="Monaco"/>
              </a:defRPr>
            </a:pPr>
            <a:r>
              <a:t>fun calculate(a: Int, b: Int, action: (Int, Int) -&gt; Int): Int {</a:t>
            </a:r>
          </a:p>
          <a:p>
            <a:pPr algn="l" defTabSz="825500">
              <a:spcBef>
                <a:spcPts val="1800"/>
              </a:spcBef>
              <a:defRPr spc="-45" sz="4500">
                <a:solidFill>
                  <a:srgbClr val="000000"/>
                </a:solidFill>
                <a:latin typeface="Monaco"/>
                <a:ea typeface="Monaco"/>
                <a:cs typeface="Monaco"/>
                <a:sym typeface="Monaco"/>
              </a:defRPr>
            </a:pPr>
            <a:r>
              <a:t>    return action(a, b)</a:t>
            </a:r>
          </a:p>
          <a:p>
            <a:pPr algn="l" defTabSz="825500">
              <a:spcBef>
                <a:spcPts val="1800"/>
              </a:spcBef>
              <a:defRPr spc="-45" sz="4500">
                <a:solidFill>
                  <a:srgbClr val="000000"/>
                </a:solidFill>
                <a:latin typeface="Monaco"/>
                <a:ea typeface="Monaco"/>
                <a:cs typeface="Monaco"/>
                <a:sym typeface="Monaco"/>
              </a:defRPr>
            </a:pPr>
            <a:r>
              <a:t>}</a:t>
            </a:r>
          </a:p>
        </p:txBody>
      </p:sp>
      <p:sp>
        <p:nvSpPr>
          <p:cNvPr id="221" name="fun sum(a: Int, b: Int): Int {…"/>
          <p:cNvSpPr txBox="1"/>
          <p:nvPr/>
        </p:nvSpPr>
        <p:spPr>
          <a:xfrm>
            <a:off x="1238251" y="6616018"/>
            <a:ext cx="21907499" cy="2860583"/>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45" sz="4500">
                <a:solidFill>
                  <a:srgbClr val="000000"/>
                </a:solidFill>
                <a:latin typeface="Monaco"/>
                <a:ea typeface="Monaco"/>
                <a:cs typeface="Monaco"/>
                <a:sym typeface="Monaco"/>
              </a:defRPr>
            </a:pPr>
            <a:r>
              <a:t>fun sum(a: Int, b: Int): Int {</a:t>
            </a:r>
          </a:p>
          <a:p>
            <a:pPr algn="l" defTabSz="825500">
              <a:spcBef>
                <a:spcPts val="1800"/>
              </a:spcBef>
              <a:defRPr spc="-45" sz="4500">
                <a:solidFill>
                  <a:srgbClr val="000000"/>
                </a:solidFill>
                <a:latin typeface="Monaco"/>
                <a:ea typeface="Monaco"/>
                <a:cs typeface="Monaco"/>
                <a:sym typeface="Monaco"/>
              </a:defRPr>
            </a:pPr>
            <a:r>
              <a:t>    return a + b</a:t>
            </a:r>
          </a:p>
          <a:p>
            <a:pPr algn="l" defTabSz="825500">
              <a:spcBef>
                <a:spcPts val="1800"/>
              </a:spcBef>
              <a:defRPr spc="-45" sz="4500">
                <a:solidFill>
                  <a:srgbClr val="000000"/>
                </a:solidFill>
                <a:latin typeface="Monaco"/>
                <a:ea typeface="Monaco"/>
                <a:cs typeface="Monaco"/>
                <a:sym typeface="Monaco"/>
              </a:defRPr>
            </a:pPr>
            <a:r>
              <a:t>}</a:t>
            </a:r>
          </a:p>
        </p:txBody>
      </p:sp>
      <p:sp>
        <p:nvSpPr>
          <p:cNvPr id="222" name="println(calculate(4, 8, ::sum))"/>
          <p:cNvSpPr txBox="1"/>
          <p:nvPr/>
        </p:nvSpPr>
        <p:spPr>
          <a:xfrm>
            <a:off x="1238251" y="10247481"/>
            <a:ext cx="21907499" cy="2860583"/>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45" sz="4500">
                <a:solidFill>
                  <a:srgbClr val="000000"/>
                </a:solidFill>
                <a:latin typeface="Monaco"/>
                <a:ea typeface="Monaco"/>
                <a:cs typeface="Monaco"/>
                <a:sym typeface="Monaco"/>
              </a:defRPr>
            </a:pPr>
          </a:p>
          <a:p>
            <a:pPr algn="l" defTabSz="825500">
              <a:spcBef>
                <a:spcPts val="1800"/>
              </a:spcBef>
              <a:defRPr spc="-45" sz="4500">
                <a:solidFill>
                  <a:srgbClr val="000000"/>
                </a:solidFill>
                <a:latin typeface="Monaco"/>
                <a:ea typeface="Monaco"/>
                <a:cs typeface="Monaco"/>
                <a:sym typeface="Monaco"/>
              </a:defRPr>
            </a:pPr>
            <a:r>
              <a:t>println(calculate(4, 8, ::sum))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EXAMPLE 2 (SHORT VER.)"/>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EXAMPLE 2 (SHORT VER.)</a:t>
            </a:r>
          </a:p>
        </p:txBody>
      </p:sp>
      <p:sp>
        <p:nvSpPr>
          <p:cNvPr id="225" name="fun calculate(a: Int, b: Int, action: (Int, Int) -&gt; Int): Int {…"/>
          <p:cNvSpPr txBox="1"/>
          <p:nvPr/>
        </p:nvSpPr>
        <p:spPr>
          <a:xfrm>
            <a:off x="1238251" y="3822755"/>
            <a:ext cx="21907499" cy="2860583"/>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45" sz="4500">
                <a:solidFill>
                  <a:srgbClr val="000000"/>
                </a:solidFill>
                <a:latin typeface="Monaco"/>
                <a:ea typeface="Monaco"/>
                <a:cs typeface="Monaco"/>
                <a:sym typeface="Monaco"/>
              </a:defRPr>
            </a:pPr>
            <a:r>
              <a:t>fun calculate(a: Int, b: Int, action: (Int, Int) -&gt; Int): Int {</a:t>
            </a:r>
          </a:p>
          <a:p>
            <a:pPr algn="l" defTabSz="825500">
              <a:spcBef>
                <a:spcPts val="1800"/>
              </a:spcBef>
              <a:defRPr spc="-45" sz="4500">
                <a:solidFill>
                  <a:srgbClr val="000000"/>
                </a:solidFill>
                <a:latin typeface="Monaco"/>
                <a:ea typeface="Monaco"/>
                <a:cs typeface="Monaco"/>
                <a:sym typeface="Monaco"/>
              </a:defRPr>
            </a:pPr>
            <a:r>
              <a:t>    return action(a, b)</a:t>
            </a:r>
          </a:p>
          <a:p>
            <a:pPr algn="l" defTabSz="825500">
              <a:spcBef>
                <a:spcPts val="1800"/>
              </a:spcBef>
              <a:defRPr spc="-45" sz="4500">
                <a:solidFill>
                  <a:srgbClr val="000000"/>
                </a:solidFill>
                <a:latin typeface="Monaco"/>
                <a:ea typeface="Monaco"/>
                <a:cs typeface="Monaco"/>
                <a:sym typeface="Monaco"/>
              </a:defRPr>
            </a:pPr>
            <a:r>
              <a:t>}</a:t>
            </a:r>
          </a:p>
        </p:txBody>
      </p:sp>
      <p:sp>
        <p:nvSpPr>
          <p:cNvPr id="226" name="println(calculate(4, 8, { x, y -&gt; x + y }))"/>
          <p:cNvSpPr txBox="1"/>
          <p:nvPr/>
        </p:nvSpPr>
        <p:spPr>
          <a:xfrm>
            <a:off x="1238251" y="7784418"/>
            <a:ext cx="21907499" cy="2860583"/>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45" sz="4500">
                <a:solidFill>
                  <a:srgbClr val="000000"/>
                </a:solidFill>
                <a:latin typeface="Monaco"/>
                <a:ea typeface="Monaco"/>
                <a:cs typeface="Monaco"/>
                <a:sym typeface="Monaco"/>
              </a:defRPr>
            </a:pPr>
          </a:p>
          <a:p>
            <a:pPr algn="l" defTabSz="825500">
              <a:spcBef>
                <a:spcPts val="1800"/>
              </a:spcBef>
              <a:defRPr spc="-45" sz="4500">
                <a:solidFill>
                  <a:srgbClr val="000000"/>
                </a:solidFill>
                <a:latin typeface="Monaco"/>
                <a:ea typeface="Monaco"/>
                <a:cs typeface="Monaco"/>
                <a:sym typeface="Monaco"/>
              </a:defRPr>
            </a:pPr>
            <a:r>
              <a:t>println(calculate(4, 8, { x, y -&gt; x + y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EXCERCISE 2"/>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EXCERCISE 2</a:t>
            </a:r>
          </a:p>
        </p:txBody>
      </p:sp>
      <p:sp>
        <p:nvSpPr>
          <p:cNvPr id="229" name="Render a text field on the screen. The default value of the text field must be empty. If the user has not entered any values to the text field, there must be the text “Enter Text Here” as its placeholder in the text field. Once an input is entered, the p"/>
          <p:cNvSpPr txBox="1"/>
          <p:nvPr/>
        </p:nvSpPr>
        <p:spPr>
          <a:xfrm>
            <a:off x="1117599" y="3612972"/>
            <a:ext cx="22148801" cy="649005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spcBef>
                <a:spcPts val="4500"/>
              </a:spcBef>
              <a:defRPr sz="6000">
                <a:solidFill>
                  <a:srgbClr val="000000"/>
                </a:solidFill>
              </a:defRPr>
            </a:pPr>
            <a:r>
              <a:t>Render a text field on the screen. The default value of the text field must be empty. If the user has not entered any values to the text field, there must be the text “</a:t>
            </a:r>
            <a:r>
              <a:rPr b="1"/>
              <a:t>Enter Text Here</a:t>
            </a:r>
            <a:r>
              <a:t>” as its placeholder in the text field. Once an input is entered, the placeholder must disappear and the input text is displayed instead</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EXAMPLE"/>
          <p:cNvSpPr txBox="1"/>
          <p:nvPr>
            <p:ph type="title"/>
          </p:nvPr>
        </p:nvSpPr>
        <p:spPr>
          <a:xfrm>
            <a:off x="1206500" y="952500"/>
            <a:ext cx="7661438" cy="1433163"/>
          </a:xfrm>
          <a:prstGeom prst="rect">
            <a:avLst/>
          </a:prstGeom>
        </p:spPr>
        <p:txBody>
          <a:bodyPr/>
          <a:lstStyle>
            <a:lvl1pPr>
              <a:defRPr>
                <a:solidFill>
                  <a:schemeClr val="accent2">
                    <a:hueOff val="192982"/>
                    <a:satOff val="17755"/>
                    <a:lumOff val="-28483"/>
                  </a:schemeClr>
                </a:solidFill>
              </a:defRPr>
            </a:lvl1pPr>
          </a:lstStyle>
          <a:p>
            <a:pPr/>
            <a:r>
              <a:t>EXAMPLE</a:t>
            </a:r>
          </a:p>
        </p:txBody>
      </p:sp>
      <p:pic>
        <p:nvPicPr>
          <p:cNvPr id="232" name="Image" descr="Image"/>
          <p:cNvPicPr>
            <a:picLocks noChangeAspect="1"/>
          </p:cNvPicPr>
          <p:nvPr/>
        </p:nvPicPr>
        <p:blipFill>
          <a:blip r:embed="rId2">
            <a:extLst/>
          </a:blip>
          <a:stretch>
            <a:fillRect/>
          </a:stretch>
        </p:blipFill>
        <p:spPr>
          <a:xfrm>
            <a:off x="8005779" y="855444"/>
            <a:ext cx="5686632" cy="12005112"/>
          </a:xfrm>
          <a:prstGeom prst="rect">
            <a:avLst/>
          </a:prstGeom>
          <a:ln w="12700">
            <a:miter lim="400000"/>
          </a:ln>
        </p:spPr>
      </p:pic>
      <p:pic>
        <p:nvPicPr>
          <p:cNvPr id="233" name="Image" descr="Image"/>
          <p:cNvPicPr>
            <a:picLocks noChangeAspect="1"/>
          </p:cNvPicPr>
          <p:nvPr/>
        </p:nvPicPr>
        <p:blipFill>
          <a:blip r:embed="rId3">
            <a:extLst/>
          </a:blip>
          <a:stretch>
            <a:fillRect/>
          </a:stretch>
        </p:blipFill>
        <p:spPr>
          <a:xfrm>
            <a:off x="16027694" y="855444"/>
            <a:ext cx="5686632" cy="1200511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TATEFUL TEXTFIELD"/>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STATEFUL TEXTFIELD</a:t>
            </a:r>
          </a:p>
        </p:txBody>
      </p:sp>
      <p:sp>
        <p:nvSpPr>
          <p:cNvPr id="236" name="var text by remember { mutableStateOf(&quot;&quot;) }…"/>
          <p:cNvSpPr txBox="1"/>
          <p:nvPr/>
        </p:nvSpPr>
        <p:spPr>
          <a:xfrm>
            <a:off x="1238251" y="3505255"/>
            <a:ext cx="21907499" cy="5832383"/>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45" sz="4500">
                <a:solidFill>
                  <a:srgbClr val="000000"/>
                </a:solidFill>
                <a:latin typeface="Monaco"/>
                <a:ea typeface="Monaco"/>
                <a:cs typeface="Monaco"/>
                <a:sym typeface="Monaco"/>
              </a:defRPr>
            </a:pPr>
          </a:p>
          <a:p>
            <a:pPr algn="l" defTabSz="825500">
              <a:spcBef>
                <a:spcPts val="1800"/>
              </a:spcBef>
              <a:defRPr spc="-45" sz="4500">
                <a:solidFill>
                  <a:srgbClr val="000000"/>
                </a:solidFill>
                <a:latin typeface="Monaco"/>
                <a:ea typeface="Monaco"/>
                <a:cs typeface="Monaco"/>
                <a:sym typeface="Monaco"/>
              </a:defRPr>
            </a:pPr>
            <a:r>
              <a:t>    var </a:t>
            </a:r>
            <a:r>
              <a:rPr>
                <a:solidFill>
                  <a:schemeClr val="accent5">
                    <a:hueOff val="-82419"/>
                    <a:satOff val="-9513"/>
                    <a:lumOff val="-16343"/>
                  </a:schemeClr>
                </a:solidFill>
              </a:rPr>
              <a:t>text</a:t>
            </a:r>
            <a:r>
              <a:t> by remember { mutableStateOf("") }</a:t>
            </a:r>
          </a:p>
          <a:p>
            <a:pPr algn="l" defTabSz="825500">
              <a:spcBef>
                <a:spcPts val="1800"/>
              </a:spcBef>
              <a:defRPr spc="-45" sz="4500">
                <a:solidFill>
                  <a:srgbClr val="000000"/>
                </a:solidFill>
                <a:latin typeface="Monaco"/>
                <a:ea typeface="Monaco"/>
                <a:cs typeface="Monaco"/>
                <a:sym typeface="Monaco"/>
              </a:defRPr>
            </a:pPr>
            <a:r>
              <a:t>    TextField(value = </a:t>
            </a:r>
            <a:r>
              <a:rPr>
                <a:solidFill>
                  <a:schemeClr val="accent5">
                    <a:hueOff val="-82419"/>
                    <a:satOff val="-9513"/>
                    <a:lumOff val="-16343"/>
                  </a:schemeClr>
                </a:solidFill>
              </a:rPr>
              <a:t>text</a:t>
            </a:r>
            <a:r>
              <a:t>, </a:t>
            </a:r>
          </a:p>
          <a:p>
            <a:pPr algn="l" defTabSz="825500">
              <a:spcBef>
                <a:spcPts val="1800"/>
              </a:spcBef>
              <a:defRPr spc="-45" sz="4500">
                <a:solidFill>
                  <a:srgbClr val="000000"/>
                </a:solidFill>
                <a:latin typeface="Monaco"/>
                <a:ea typeface="Monaco"/>
                <a:cs typeface="Monaco"/>
                <a:sym typeface="Monaco"/>
              </a:defRPr>
            </a:pPr>
            <a:r>
              <a:t>              onValueChange =  { text = it },</a:t>
            </a:r>
          </a:p>
          <a:p>
            <a:pPr algn="l" defTabSz="825500">
              <a:spcBef>
                <a:spcPts val="1800"/>
              </a:spcBef>
              <a:defRPr spc="-45" sz="4500">
                <a:solidFill>
                  <a:srgbClr val="000000"/>
                </a:solidFill>
                <a:latin typeface="Monaco"/>
                <a:ea typeface="Monaco"/>
                <a:cs typeface="Monaco"/>
                <a:sym typeface="Monaco"/>
              </a:defRPr>
            </a:pPr>
            <a:r>
              <a:t>              placeholder = { Text("Enter Text Here")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RECOMPOSITIO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RECOMPOSITION</a:t>
            </a:r>
          </a:p>
        </p:txBody>
      </p:sp>
      <p:sp>
        <p:nvSpPr>
          <p:cNvPr id="239" name="UI Regeneration when Needed…"/>
          <p:cNvSpPr txBox="1"/>
          <p:nvPr>
            <p:ph type="body" idx="1"/>
          </p:nvPr>
        </p:nvSpPr>
        <p:spPr>
          <a:xfrm>
            <a:off x="1206500" y="3047694"/>
            <a:ext cx="21971000" cy="9456822"/>
          </a:xfrm>
          <a:prstGeom prst="rect">
            <a:avLst/>
          </a:prstGeom>
        </p:spPr>
        <p:txBody>
          <a:bodyPr/>
          <a:lstStyle/>
          <a:p>
            <a:pPr marL="609600" indent="-609600">
              <a:lnSpc>
                <a:spcPts val="10100"/>
              </a:lnSpc>
              <a:defRPr sz="6400"/>
            </a:pPr>
            <a:r>
              <a:t>UI Regeneration when Needed</a:t>
            </a:r>
          </a:p>
          <a:p>
            <a:pPr marL="609600" indent="-609600">
              <a:lnSpc>
                <a:spcPts val="10100"/>
              </a:lnSpc>
              <a:defRPr sz="6400"/>
            </a:pPr>
            <a:r>
              <a:t>Only Related Parts Being Regenerated</a:t>
            </a:r>
          </a:p>
          <a:p>
            <a:pPr marL="609600" indent="-609600">
              <a:lnSpc>
                <a:spcPts val="10100"/>
              </a:lnSpc>
              <a:defRPr sz="6400"/>
            </a:pPr>
            <a:r>
              <a:t>Based on State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EXCERCISE 3"/>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EXCERCISE 3</a:t>
            </a:r>
          </a:p>
        </p:txBody>
      </p:sp>
      <p:sp>
        <p:nvSpPr>
          <p:cNvPr id="242" name="Render a button with the label “Click Here”. Once the button is clicked, show a dialog as a card with the text “Dialog Shown Here”"/>
          <p:cNvSpPr txBox="1"/>
          <p:nvPr/>
        </p:nvSpPr>
        <p:spPr>
          <a:xfrm>
            <a:off x="1117599" y="3637128"/>
            <a:ext cx="22148801" cy="32413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spcBef>
                <a:spcPts val="4500"/>
              </a:spcBef>
              <a:defRPr sz="6000">
                <a:solidFill>
                  <a:srgbClr val="000000"/>
                </a:solidFill>
              </a:defRPr>
            </a:pPr>
            <a:r>
              <a:t>Render a </a:t>
            </a:r>
            <a:r>
              <a:rPr b="1">
                <a:solidFill>
                  <a:schemeClr val="accent5">
                    <a:hueOff val="-82419"/>
                    <a:satOff val="-9513"/>
                    <a:lumOff val="-16343"/>
                  </a:schemeClr>
                </a:solidFill>
              </a:rPr>
              <a:t>button</a:t>
            </a:r>
            <a:r>
              <a:t> with the label “Click Here”. Once the button is clicked, show a </a:t>
            </a:r>
            <a:r>
              <a:rPr b="1">
                <a:solidFill>
                  <a:schemeClr val="accent5">
                    <a:hueOff val="-82419"/>
                    <a:satOff val="-9513"/>
                    <a:lumOff val="-16343"/>
                  </a:schemeClr>
                </a:solidFill>
              </a:rPr>
              <a:t>dialog</a:t>
            </a:r>
            <a:r>
              <a:t> as a </a:t>
            </a:r>
            <a:r>
              <a:rPr b="1">
                <a:solidFill>
                  <a:schemeClr val="accent5">
                    <a:hueOff val="-82419"/>
                    <a:satOff val="-9513"/>
                    <a:lumOff val="-16343"/>
                  </a:schemeClr>
                </a:solidFill>
              </a:rPr>
              <a:t>card</a:t>
            </a:r>
            <a:r>
              <a:t> with the text “Dialog Shown Here”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EXAMPLE"/>
          <p:cNvSpPr txBox="1"/>
          <p:nvPr>
            <p:ph type="title"/>
          </p:nvPr>
        </p:nvSpPr>
        <p:spPr>
          <a:xfrm>
            <a:off x="1206500" y="952500"/>
            <a:ext cx="7661438" cy="1433163"/>
          </a:xfrm>
          <a:prstGeom prst="rect">
            <a:avLst/>
          </a:prstGeom>
        </p:spPr>
        <p:txBody>
          <a:bodyPr/>
          <a:lstStyle>
            <a:lvl1pPr>
              <a:defRPr>
                <a:solidFill>
                  <a:schemeClr val="accent2">
                    <a:hueOff val="192982"/>
                    <a:satOff val="17755"/>
                    <a:lumOff val="-28483"/>
                  </a:schemeClr>
                </a:solidFill>
              </a:defRPr>
            </a:lvl1pPr>
          </a:lstStyle>
          <a:p>
            <a:pPr/>
            <a:r>
              <a:t>EXAMPLE</a:t>
            </a:r>
          </a:p>
        </p:txBody>
      </p:sp>
      <p:pic>
        <p:nvPicPr>
          <p:cNvPr id="245" name="Image" descr="Image"/>
          <p:cNvPicPr>
            <a:picLocks noChangeAspect="1"/>
          </p:cNvPicPr>
          <p:nvPr/>
        </p:nvPicPr>
        <p:blipFill>
          <a:blip r:embed="rId2">
            <a:extLst/>
          </a:blip>
          <a:stretch>
            <a:fillRect/>
          </a:stretch>
        </p:blipFill>
        <p:spPr>
          <a:xfrm>
            <a:off x="8613273" y="855444"/>
            <a:ext cx="5686632" cy="12005112"/>
          </a:xfrm>
          <a:prstGeom prst="rect">
            <a:avLst/>
          </a:prstGeom>
          <a:ln w="12700">
            <a:miter lim="400000"/>
          </a:ln>
        </p:spPr>
      </p:pic>
      <p:pic>
        <p:nvPicPr>
          <p:cNvPr id="246" name="Image" descr="Image"/>
          <p:cNvPicPr>
            <a:picLocks noChangeAspect="1"/>
          </p:cNvPicPr>
          <p:nvPr/>
        </p:nvPicPr>
        <p:blipFill>
          <a:blip r:embed="rId3">
            <a:extLst/>
          </a:blip>
          <a:stretch>
            <a:fillRect/>
          </a:stretch>
        </p:blipFill>
        <p:spPr>
          <a:xfrm>
            <a:off x="16360274" y="736600"/>
            <a:ext cx="5799222" cy="12242800"/>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LAYOU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LAYOUT</a:t>
            </a:r>
          </a:p>
        </p:txBody>
      </p:sp>
      <p:sp>
        <p:nvSpPr>
          <p:cNvPr id="249" name="Horizontal - Row…"/>
          <p:cNvSpPr txBox="1"/>
          <p:nvPr>
            <p:ph type="body" sz="half" idx="1"/>
          </p:nvPr>
        </p:nvSpPr>
        <p:spPr>
          <a:xfrm>
            <a:off x="1206500" y="3047694"/>
            <a:ext cx="8613838" cy="9456822"/>
          </a:xfrm>
          <a:prstGeom prst="rect">
            <a:avLst/>
          </a:prstGeom>
        </p:spPr>
        <p:txBody>
          <a:bodyPr/>
          <a:lstStyle/>
          <a:p>
            <a:pPr marL="609600" indent="-609600">
              <a:lnSpc>
                <a:spcPts val="10100"/>
              </a:lnSpc>
              <a:defRPr sz="6400"/>
            </a:pPr>
            <a:r>
              <a:t>Horizontal - Row</a:t>
            </a:r>
          </a:p>
          <a:p>
            <a:pPr marL="609600" indent="-609600">
              <a:lnSpc>
                <a:spcPts val="10100"/>
              </a:lnSpc>
              <a:defRPr sz="6400"/>
            </a:pPr>
            <a:r>
              <a:t>Vertical - Column</a:t>
            </a:r>
          </a:p>
          <a:p>
            <a:pPr marL="609600" indent="-609600">
              <a:lnSpc>
                <a:spcPts val="10100"/>
              </a:lnSpc>
              <a:defRPr sz="6400"/>
            </a:pPr>
            <a:r>
              <a:t>Stack - Box</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LAYOU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LAYOUT</a:t>
            </a:r>
          </a:p>
        </p:txBody>
      </p:sp>
      <p:sp>
        <p:nvSpPr>
          <p:cNvPr id="252" name="Horizontal - Row…"/>
          <p:cNvSpPr txBox="1"/>
          <p:nvPr>
            <p:ph type="body" sz="half" idx="1"/>
          </p:nvPr>
        </p:nvSpPr>
        <p:spPr>
          <a:xfrm>
            <a:off x="1206500" y="3047694"/>
            <a:ext cx="8613838" cy="9456822"/>
          </a:xfrm>
          <a:prstGeom prst="rect">
            <a:avLst/>
          </a:prstGeom>
        </p:spPr>
        <p:txBody>
          <a:bodyPr/>
          <a:lstStyle/>
          <a:p>
            <a:pPr marL="609600" indent="-609600">
              <a:lnSpc>
                <a:spcPts val="10100"/>
              </a:lnSpc>
              <a:defRPr sz="6400"/>
            </a:pPr>
            <a:r>
              <a:t>Horizontal - Row</a:t>
            </a:r>
          </a:p>
          <a:p>
            <a:pPr marL="609600" indent="-609600">
              <a:lnSpc>
                <a:spcPts val="10100"/>
              </a:lnSpc>
              <a:defRPr sz="6400"/>
            </a:pPr>
            <a:r>
              <a:t>Vertical - Column</a:t>
            </a:r>
          </a:p>
          <a:p>
            <a:pPr marL="609600" indent="-609600">
              <a:lnSpc>
                <a:spcPts val="10100"/>
              </a:lnSpc>
              <a:defRPr sz="6400"/>
            </a:pPr>
            <a:r>
              <a:t>Stack - Box</a:t>
            </a:r>
          </a:p>
        </p:txBody>
      </p:sp>
      <p:sp>
        <p:nvSpPr>
          <p:cNvPr id="253" name="Rectangle"/>
          <p:cNvSpPr/>
          <p:nvPr/>
        </p:nvSpPr>
        <p:spPr>
          <a:xfrm>
            <a:off x="12649200" y="1881242"/>
            <a:ext cx="7010920" cy="10759156"/>
          </a:xfrm>
          <a:prstGeom prst="rect">
            <a:avLst/>
          </a:prstGeom>
          <a:solidFill>
            <a:srgbClr val="FFFFFF"/>
          </a:solidFill>
          <a:ln w="635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54" name="Name"/>
          <p:cNvSpPr txBox="1"/>
          <p:nvPr/>
        </p:nvSpPr>
        <p:spPr>
          <a:xfrm>
            <a:off x="13611675" y="5555233"/>
            <a:ext cx="1123570" cy="548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Name</a:t>
            </a:r>
          </a:p>
        </p:txBody>
      </p:sp>
      <p:sp>
        <p:nvSpPr>
          <p:cNvPr id="255" name="Rectangle"/>
          <p:cNvSpPr/>
          <p:nvPr/>
        </p:nvSpPr>
        <p:spPr>
          <a:xfrm>
            <a:off x="15383433" y="5493487"/>
            <a:ext cx="2854287" cy="671626"/>
          </a:xfrm>
          <a:prstGeom prst="rect">
            <a:avLst/>
          </a:prstGeom>
          <a:solidFill>
            <a:srgbClr val="FFFFFF"/>
          </a:solidFill>
          <a:ln w="63500">
            <a:solidFill>
              <a:srgbClr val="000000"/>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56" name="CLICK"/>
          <p:cNvSpPr/>
          <p:nvPr/>
        </p:nvSpPr>
        <p:spPr>
          <a:xfrm>
            <a:off x="13707033" y="6522187"/>
            <a:ext cx="4895254" cy="671626"/>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pPr/>
            <a:r>
              <a:t>CLICK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JETPACK COMPOS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JETPACK COMPOSE</a:t>
            </a:r>
          </a:p>
        </p:txBody>
      </p:sp>
      <p:sp>
        <p:nvSpPr>
          <p:cNvPr id="157" name="Declarative UI Framework…"/>
          <p:cNvSpPr txBox="1"/>
          <p:nvPr>
            <p:ph type="body" idx="1"/>
          </p:nvPr>
        </p:nvSpPr>
        <p:spPr>
          <a:xfrm>
            <a:off x="1206500" y="3047694"/>
            <a:ext cx="21971000" cy="9456822"/>
          </a:xfrm>
          <a:prstGeom prst="rect">
            <a:avLst/>
          </a:prstGeom>
        </p:spPr>
        <p:txBody>
          <a:bodyPr/>
          <a:lstStyle/>
          <a:p>
            <a:pPr marL="609600" indent="-609600">
              <a:lnSpc>
                <a:spcPts val="10100"/>
              </a:lnSpc>
              <a:defRPr sz="6400"/>
            </a:pPr>
            <a:r>
              <a:t>Declarative UI Framework</a:t>
            </a:r>
          </a:p>
          <a:p>
            <a:pPr marL="609600" indent="-609600">
              <a:lnSpc>
                <a:spcPts val="10100"/>
              </a:lnSpc>
              <a:defRPr sz="6400"/>
            </a:pPr>
            <a:r>
              <a:t>Recomposition</a:t>
            </a:r>
          </a:p>
          <a:p>
            <a:pPr marL="609600" indent="-609600">
              <a:lnSpc>
                <a:spcPts val="10100"/>
              </a:lnSpc>
              <a:defRPr sz="6400"/>
            </a:pPr>
            <a:r>
              <a:t>Kotlin Only</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258" name="THANK YOU"/>
          <p:cNvSpPr txBox="1"/>
          <p:nvPr>
            <p:ph type="ctrTitle"/>
          </p:nvPr>
        </p:nvSpPr>
        <p:spPr>
          <a:prstGeom prst="rect">
            <a:avLst/>
          </a:prstGeom>
        </p:spPr>
        <p:txBody>
          <a:bodyPr/>
          <a:lstStyle>
            <a:lvl1pPr algn="ct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EX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TEXT</a:t>
            </a:r>
          </a:p>
        </p:txBody>
      </p:sp>
      <p:pic>
        <p:nvPicPr>
          <p:cNvPr id="160" name="Image" descr="Image"/>
          <p:cNvPicPr>
            <a:picLocks noChangeAspect="1"/>
          </p:cNvPicPr>
          <p:nvPr/>
        </p:nvPicPr>
        <p:blipFill>
          <a:blip r:embed="rId2">
            <a:extLst/>
          </a:blip>
          <a:stretch>
            <a:fillRect/>
          </a:stretch>
        </p:blipFill>
        <p:spPr>
          <a:xfrm>
            <a:off x="8741716" y="2708601"/>
            <a:ext cx="14108651" cy="10338952"/>
          </a:xfrm>
          <a:prstGeom prst="rect">
            <a:avLst/>
          </a:prstGeom>
          <a:ln w="12700">
            <a:miter lim="400000"/>
          </a:ln>
        </p:spPr>
      </p:pic>
      <p:pic>
        <p:nvPicPr>
          <p:cNvPr id="161" name="Image" descr="Image"/>
          <p:cNvPicPr>
            <a:picLocks noChangeAspect="1"/>
          </p:cNvPicPr>
          <p:nvPr/>
        </p:nvPicPr>
        <p:blipFill>
          <a:blip r:embed="rId3">
            <a:extLst/>
          </a:blip>
          <a:stretch>
            <a:fillRect/>
          </a:stretch>
        </p:blipFill>
        <p:spPr>
          <a:xfrm>
            <a:off x="1194362" y="3109115"/>
            <a:ext cx="4517965" cy="953792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FUNCTION (AGAI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FUNCTION (AGAIN)</a:t>
            </a:r>
          </a:p>
        </p:txBody>
      </p:sp>
      <p:sp>
        <p:nvSpPr>
          <p:cNvPr id="164" name="// Example 1…"/>
          <p:cNvSpPr txBox="1"/>
          <p:nvPr/>
        </p:nvSpPr>
        <p:spPr>
          <a:xfrm>
            <a:off x="1238251" y="3737034"/>
            <a:ext cx="21907499" cy="4201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Example 1</a:t>
            </a:r>
          </a:p>
          <a:p>
            <a:pPr algn="l" defTabSz="825500">
              <a:spcBef>
                <a:spcPts val="1800"/>
              </a:spcBef>
              <a:defRPr spc="-50" sz="5000">
                <a:solidFill>
                  <a:srgbClr val="000000"/>
                </a:solidFill>
                <a:latin typeface="Monaco"/>
                <a:ea typeface="Monaco"/>
                <a:cs typeface="Monaco"/>
                <a:sym typeface="Monaco"/>
              </a:defRPr>
            </a:pPr>
            <a:r>
              <a:t>fun sum(a: Int, b: Int): Int {</a:t>
            </a:r>
          </a:p>
          <a:p>
            <a:pPr algn="l" defTabSz="825500">
              <a:spcBef>
                <a:spcPts val="1800"/>
              </a:spcBef>
              <a:defRPr spc="-50" sz="5000">
                <a:solidFill>
                  <a:srgbClr val="000000"/>
                </a:solidFill>
                <a:latin typeface="Monaco"/>
                <a:ea typeface="Monaco"/>
                <a:cs typeface="Monaco"/>
                <a:sym typeface="Monaco"/>
              </a:defRPr>
            </a:pPr>
            <a:r>
              <a:t>    return a + b</a:t>
            </a:r>
          </a:p>
          <a:p>
            <a:pPr algn="l" defTabSz="825500">
              <a:spcBef>
                <a:spcPts val="1800"/>
              </a:spcBef>
              <a:defRPr spc="-50" sz="5000">
                <a:solidFill>
                  <a:srgbClr val="000000"/>
                </a:solidFill>
                <a:latin typeface="Monaco"/>
                <a:ea typeface="Monaco"/>
                <a:cs typeface="Monaco"/>
                <a:sym typeface="Monaco"/>
              </a:defRPr>
            </a:pPr>
            <a:r>
              <a:t>}</a:t>
            </a:r>
          </a:p>
        </p:txBody>
      </p:sp>
      <p:sp>
        <p:nvSpPr>
          <p:cNvPr id="165" name="// Example 2…"/>
          <p:cNvSpPr txBox="1"/>
          <p:nvPr/>
        </p:nvSpPr>
        <p:spPr>
          <a:xfrm>
            <a:off x="1238251" y="9321636"/>
            <a:ext cx="21907499" cy="2042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Example 2</a:t>
            </a:r>
          </a:p>
          <a:p>
            <a:pPr algn="l" defTabSz="825500">
              <a:spcBef>
                <a:spcPts val="1800"/>
              </a:spcBef>
              <a:defRPr spc="-50" sz="5000">
                <a:solidFill>
                  <a:srgbClr val="000000"/>
                </a:solidFill>
                <a:latin typeface="Monaco"/>
                <a:ea typeface="Monaco"/>
                <a:cs typeface="Monaco"/>
                <a:sym typeface="Monaco"/>
              </a:defRPr>
            </a:pPr>
            <a:r>
              <a:t>fun sum(a: Int, b: Int) = a + 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UNCTION (AGAI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FUNCTION (AGAIN)</a:t>
            </a:r>
          </a:p>
        </p:txBody>
      </p:sp>
      <p:sp>
        <p:nvSpPr>
          <p:cNvPr id="168" name="// Example 1…"/>
          <p:cNvSpPr txBox="1"/>
          <p:nvPr/>
        </p:nvSpPr>
        <p:spPr>
          <a:xfrm>
            <a:off x="1238251" y="3737034"/>
            <a:ext cx="21907499" cy="4201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Example 1</a:t>
            </a:r>
          </a:p>
          <a:p>
            <a:pPr algn="l" defTabSz="825500">
              <a:spcBef>
                <a:spcPts val="1800"/>
              </a:spcBef>
              <a:defRPr spc="-50" sz="5000">
                <a:solidFill>
                  <a:srgbClr val="000000"/>
                </a:solidFill>
                <a:latin typeface="Monaco"/>
                <a:ea typeface="Monaco"/>
                <a:cs typeface="Monaco"/>
                <a:sym typeface="Monaco"/>
              </a:defRPr>
            </a:pPr>
            <a:r>
              <a:t>fun sum(a: Int, b: Int): Int {</a:t>
            </a:r>
          </a:p>
          <a:p>
            <a:pPr algn="l" defTabSz="825500">
              <a:spcBef>
                <a:spcPts val="1800"/>
              </a:spcBef>
              <a:defRPr spc="-50" sz="5000">
                <a:solidFill>
                  <a:srgbClr val="000000"/>
                </a:solidFill>
                <a:latin typeface="Monaco"/>
                <a:ea typeface="Monaco"/>
                <a:cs typeface="Monaco"/>
                <a:sym typeface="Monaco"/>
              </a:defRPr>
            </a:pPr>
            <a:r>
              <a:t>    return a + b</a:t>
            </a:r>
          </a:p>
          <a:p>
            <a:pPr algn="l" defTabSz="825500">
              <a:spcBef>
                <a:spcPts val="1800"/>
              </a:spcBef>
              <a:defRPr spc="-50" sz="5000">
                <a:solidFill>
                  <a:srgbClr val="000000"/>
                </a:solidFill>
                <a:latin typeface="Monaco"/>
                <a:ea typeface="Monaco"/>
                <a:cs typeface="Monaco"/>
                <a:sym typeface="Monaco"/>
              </a:defRPr>
            </a:pPr>
            <a:r>
              <a:t>}</a:t>
            </a:r>
          </a:p>
        </p:txBody>
      </p:sp>
      <p:sp>
        <p:nvSpPr>
          <p:cNvPr id="169" name="// Example 2…"/>
          <p:cNvSpPr txBox="1"/>
          <p:nvPr/>
        </p:nvSpPr>
        <p:spPr>
          <a:xfrm>
            <a:off x="1238251" y="9321636"/>
            <a:ext cx="21907499" cy="31219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Example 2</a:t>
            </a:r>
          </a:p>
          <a:p>
            <a:pPr algn="l" defTabSz="825500">
              <a:spcBef>
                <a:spcPts val="1800"/>
              </a:spcBef>
              <a:defRPr spc="-50" sz="5000">
                <a:solidFill>
                  <a:srgbClr val="000000"/>
                </a:solidFill>
                <a:latin typeface="Monaco"/>
                <a:ea typeface="Monaco"/>
                <a:cs typeface="Monaco"/>
                <a:sym typeface="Monaco"/>
              </a:defRPr>
            </a:pPr>
            <a:r>
              <a:t>val addedValue = sum(7, 3)</a:t>
            </a:r>
          </a:p>
          <a:p>
            <a:pPr algn="l" defTabSz="825500">
              <a:spcBef>
                <a:spcPts val="1800"/>
              </a:spcBef>
              <a:defRPr spc="-50" sz="5000">
                <a:solidFill>
                  <a:srgbClr val="000000"/>
                </a:solidFill>
                <a:latin typeface="Monaco"/>
                <a:ea typeface="Monaco"/>
                <a:cs typeface="Monaco"/>
                <a:sym typeface="Monaco"/>
              </a:defRPr>
            </a:pPr>
            <a:r>
              <a:t>println(addedValue)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What if more parameters required?"/>
          <p:cNvSpPr txBox="1"/>
          <p:nvPr>
            <p:ph type="title"/>
          </p:nvPr>
        </p:nvSpPr>
        <p:spPr>
          <a:xfrm>
            <a:off x="1206500" y="6141418"/>
            <a:ext cx="21971000" cy="1433164"/>
          </a:xfrm>
          <a:prstGeom prst="rect">
            <a:avLst/>
          </a:prstGeom>
        </p:spPr>
        <p:txBody>
          <a:bodyPr/>
          <a:lstStyle>
            <a:lvl1pPr algn="ctr">
              <a:defRPr>
                <a:solidFill>
                  <a:schemeClr val="accent2">
                    <a:hueOff val="192982"/>
                    <a:satOff val="17755"/>
                    <a:lumOff val="-28483"/>
                  </a:schemeClr>
                </a:solidFill>
              </a:defRPr>
            </a:lvl1pPr>
          </a:lstStyle>
          <a:p>
            <a:pPr/>
            <a:r>
              <a:t>What if more parameters required?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CENARIO"/>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SCENARIO</a:t>
            </a:r>
          </a:p>
        </p:txBody>
      </p:sp>
      <p:sp>
        <p:nvSpPr>
          <p:cNvPr id="174" name="The function “sum” allows the user to input a magic number to be added to the summation of the “a” and “b”. If there is no a magical number entered, the result is the summation of the “a” and “b”"/>
          <p:cNvSpPr txBox="1"/>
          <p:nvPr/>
        </p:nvSpPr>
        <p:spPr>
          <a:xfrm>
            <a:off x="1117599" y="3268827"/>
            <a:ext cx="22148801" cy="34699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6000">
                <a:solidFill>
                  <a:srgbClr val="000000"/>
                </a:solidFill>
              </a:defRPr>
            </a:lvl1pPr>
          </a:lstStyle>
          <a:p>
            <a:pPr/>
            <a:r>
              <a:t>The function “sum” allows the user to input a magic number to be added to the summation of the “a” and “b”. If there is no a magical number entered, the result is the summation of the “a” and “b”</a:t>
            </a:r>
          </a:p>
        </p:txBody>
      </p:sp>
      <p:sp>
        <p:nvSpPr>
          <p:cNvPr id="175" name="How do you handle this?"/>
          <p:cNvSpPr txBox="1"/>
          <p:nvPr/>
        </p:nvSpPr>
        <p:spPr>
          <a:xfrm>
            <a:off x="1206500" y="8732218"/>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nSpc>
                <a:spcPct val="80000"/>
              </a:lnSpc>
              <a:defRPr b="1" spc="-170" sz="8500">
                <a:solidFill>
                  <a:schemeClr val="accent2">
                    <a:hueOff val="192982"/>
                    <a:satOff val="17755"/>
                    <a:lumOff val="-28483"/>
                  </a:schemeClr>
                </a:solidFill>
              </a:defRPr>
            </a:lvl1pPr>
          </a:lstStyle>
          <a:p>
            <a:pPr/>
            <a:r>
              <a:t>How do you handle this?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EASY AND SUR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EASY AND SURE</a:t>
            </a:r>
          </a:p>
        </p:txBody>
      </p:sp>
      <p:sp>
        <p:nvSpPr>
          <p:cNvPr id="178" name="// Without Magic…"/>
          <p:cNvSpPr txBox="1"/>
          <p:nvPr/>
        </p:nvSpPr>
        <p:spPr>
          <a:xfrm>
            <a:off x="1238251" y="3408533"/>
            <a:ext cx="21907499" cy="4201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Without Magic</a:t>
            </a:r>
          </a:p>
          <a:p>
            <a:pPr algn="l" defTabSz="825500">
              <a:spcBef>
                <a:spcPts val="1800"/>
              </a:spcBef>
              <a:defRPr spc="-50" sz="5000">
                <a:solidFill>
                  <a:srgbClr val="000000"/>
                </a:solidFill>
                <a:latin typeface="Monaco"/>
                <a:ea typeface="Monaco"/>
                <a:cs typeface="Monaco"/>
                <a:sym typeface="Monaco"/>
              </a:defRPr>
            </a:pPr>
            <a:r>
              <a:t>fun sum(a: Int, b: Int): Int {</a:t>
            </a:r>
          </a:p>
          <a:p>
            <a:pPr algn="l" defTabSz="825500">
              <a:spcBef>
                <a:spcPts val="1800"/>
              </a:spcBef>
              <a:defRPr spc="-50" sz="5000">
                <a:solidFill>
                  <a:srgbClr val="000000"/>
                </a:solidFill>
                <a:latin typeface="Monaco"/>
                <a:ea typeface="Monaco"/>
                <a:cs typeface="Monaco"/>
                <a:sym typeface="Monaco"/>
              </a:defRPr>
            </a:pPr>
            <a:r>
              <a:t>    return a + b</a:t>
            </a:r>
          </a:p>
          <a:p>
            <a:pPr algn="l" defTabSz="825500">
              <a:spcBef>
                <a:spcPts val="1800"/>
              </a:spcBef>
              <a:defRPr spc="-50" sz="5000">
                <a:solidFill>
                  <a:srgbClr val="000000"/>
                </a:solidFill>
                <a:latin typeface="Monaco"/>
                <a:ea typeface="Monaco"/>
                <a:cs typeface="Monaco"/>
                <a:sym typeface="Monaco"/>
              </a:defRPr>
            </a:pPr>
            <a:r>
              <a:t>}</a:t>
            </a:r>
          </a:p>
        </p:txBody>
      </p:sp>
      <p:sp>
        <p:nvSpPr>
          <p:cNvPr id="179" name="// With Magic…"/>
          <p:cNvSpPr txBox="1"/>
          <p:nvPr/>
        </p:nvSpPr>
        <p:spPr>
          <a:xfrm>
            <a:off x="1238251" y="8664634"/>
            <a:ext cx="21907499" cy="4201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 With Magic</a:t>
            </a:r>
          </a:p>
          <a:p>
            <a:pPr algn="l" defTabSz="825500">
              <a:spcBef>
                <a:spcPts val="1800"/>
              </a:spcBef>
              <a:defRPr spc="-50" sz="5000">
                <a:solidFill>
                  <a:srgbClr val="000000"/>
                </a:solidFill>
                <a:latin typeface="Monaco"/>
                <a:ea typeface="Monaco"/>
                <a:cs typeface="Monaco"/>
                <a:sym typeface="Monaco"/>
              </a:defRPr>
            </a:pPr>
            <a:r>
              <a:t>fun sum(a: Int, b: Int, magicNumber: Int): Int {</a:t>
            </a:r>
          </a:p>
          <a:p>
            <a:pPr algn="l" defTabSz="825500">
              <a:spcBef>
                <a:spcPts val="1800"/>
              </a:spcBef>
              <a:defRPr spc="-50" sz="5000">
                <a:solidFill>
                  <a:srgbClr val="000000"/>
                </a:solidFill>
                <a:latin typeface="Monaco"/>
                <a:ea typeface="Monaco"/>
                <a:cs typeface="Monaco"/>
                <a:sym typeface="Monaco"/>
              </a:defRPr>
            </a:pPr>
            <a:r>
              <a:t>    return a + b + magicNumber</a:t>
            </a:r>
          </a:p>
          <a:p>
            <a:pPr algn="l" defTabSz="825500">
              <a:spcBef>
                <a:spcPts val="1800"/>
              </a:spcBef>
              <a:defRPr spc="-50" sz="50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27EBB007CE7841896EAAB7D8C5F1C7" ma:contentTypeVersion="8" ma:contentTypeDescription="Create a new document." ma:contentTypeScope="" ma:versionID="96027a4cdd6366d992a80412577f06bf">
  <xsd:schema xmlns:xsd="http://www.w3.org/2001/XMLSchema" xmlns:xs="http://www.w3.org/2001/XMLSchema" xmlns:p="http://schemas.microsoft.com/office/2006/metadata/properties" xmlns:ns2="57673e7b-a6da-47e2-8bfd-6125d0e7104a" targetNamespace="http://schemas.microsoft.com/office/2006/metadata/properties" ma:root="true" ma:fieldsID="abba731b5ef5f26b0ea41d58b600d426" ns2:_="">
    <xsd:import namespace="57673e7b-a6da-47e2-8bfd-6125d0e7104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673e7b-a6da-47e2-8bfd-6125d0e710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427A56-93D6-455D-85A4-63AAB0B0E829}"/>
</file>

<file path=customXml/itemProps2.xml><?xml version="1.0" encoding="utf-8"?>
<ds:datastoreItem xmlns:ds="http://schemas.openxmlformats.org/officeDocument/2006/customXml" ds:itemID="{5B2C41E8-C7F0-48B6-9CB1-56C161C317AC}"/>
</file>

<file path=customXml/itemProps3.xml><?xml version="1.0" encoding="utf-8"?>
<ds:datastoreItem xmlns:ds="http://schemas.openxmlformats.org/officeDocument/2006/customXml" ds:itemID="{39562FAA-90BF-4D16-A461-879CFC70CC0C}"/>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0x0101009F27EBB007CE7841896EAAB7D8C5F1C7</vt:lpwstr>
  </property>
</Properties>
</file>