
<file path=[Content_Types].xml><?xml version="1.0" encoding="utf-8"?>
<Types xmlns="http://schemas.openxmlformats.org/package/2006/content-types">
  <Default Extension="bmp" ContentType="image/bmp"/>
  <Default Extension="gif" ContentType="image/gif"/>
  <Default Extension="jpeg" ContentType="image/jpg"/>
  <Default Extension="mov" ContentType="application/movie"/>
  <Default Extension="pdf" ContentType="application/pdf"/>
  <Default Extension="png" ContentType="image/png"/>
  <Default Extension="rels" ContentType="application/vnd.openxmlformats-package.relationships+xml"/>
  <Default Extension="tif" ContentType="image/tif"/>
  <Default Extension="vml" ContentType="application/vnd.openxmlformats-officedocument.vmlDrawing"/>
  <Default Extension="xlsx" ContentType="application/vnd.openxmlformats-officedocument.spreadsheetml.sheet"/>
  <Default Extension="xml" ContentType="application/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slideMasters/slideMaster1.xml" ContentType="application/vnd.openxmlformats-officedocument.presentationml.slideMaster+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tableStyles.xml" ContentType="application/vnd.openxmlformats-officedocument.presentationml.tableStyl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officeDocument" Target="ppt/presentation.xml"/><Relationship Id="rId2" Type="http://schemas.openxmlformats.org/officeDocument/2006/relationships/extended-properties" Target="docProps/app.xml"/><Relationship Id="rId1"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notesMaster" Target="notesMasters/notesMaster1.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2" Type="http://schemas.openxmlformats.org/officeDocument/2006/relationships/viewProps" Target="viewProps.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presProps" Target="presProps.xml"/><Relationship Id="rId6" Type="http://schemas.openxmlformats.org/officeDocument/2006/relationships/theme" Target="theme/theme1.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customXml" Target="../customXml/item3.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customXml" Target="../customXml/item2.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tableStyles" Target="tableStyles.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customXml" Target="../customXml/item1.xml"/><Relationship Id="rId8" Type="http://schemas.openxmlformats.org/officeDocument/2006/relationships/slide" Target="slides/slide1.xml"/><Relationship Id="rId3" Type="http://schemas.openxmlformats.org/officeDocument/2006/relationships/commentAuthors" Target="commentAuthors.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solidFill>
          <a:srgbClr val="003462"/>
        </a:solidFill>
      </p:bgPr>
    </p:bg>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47162"/>
            <a:ext cx="21971003" cy="636979"/>
          </a:xfrm>
          <a:prstGeom prst="rect">
            <a:avLst/>
          </a:prstGeom>
        </p:spPr>
        <p:txBody>
          <a:bodyPr lIns="45719" tIns="45719" rIns="45719" bIns="45719"/>
          <a:lstStyle>
            <a:lvl1pPr marL="0" indent="0" defTabSz="825500">
              <a:lnSpc>
                <a:spcPct val="100000"/>
              </a:lnSpc>
              <a:spcBef>
                <a:spcPts val="0"/>
              </a:spcBef>
              <a:buSzTx/>
              <a:buNone/>
              <a:defRPr b="1" sz="3600">
                <a:solidFill>
                  <a:srgbClr val="FFFFFF"/>
                </a:solidFill>
              </a:defRPr>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solidFill>
                  <a:srgbClr val="FFFFFF"/>
                </a:solidFill>
              </a:defRPr>
            </a:lvl1pPr>
          </a:lstStyle>
          <a:p>
            <a:pPr/>
            <a:r>
              <a:t>Presentation Title</a:t>
            </a:r>
          </a:p>
        </p:txBody>
      </p:sp>
      <p:sp>
        <p:nvSpPr>
          <p:cNvPr id="13" name="Body Level One…"/>
          <p:cNvSpPr txBox="1"/>
          <p:nvPr>
            <p:ph type="body" sz="quarter" idx="1" hasCustomPrompt="1"/>
          </p:nvPr>
        </p:nvSpPr>
        <p:spPr>
          <a:xfrm>
            <a:off x="1201342" y="7210490"/>
            <a:ext cx="21971001" cy="1905001"/>
          </a:xfrm>
          <a:prstGeom prst="rect">
            <a:avLst/>
          </a:prstGeom>
        </p:spPr>
        <p:txBody>
          <a:bodyPr/>
          <a:lstStyle>
            <a:lvl1pPr marL="0" indent="0" defTabSz="825500">
              <a:lnSpc>
                <a:spcPct val="100000"/>
              </a:lnSpc>
              <a:spcBef>
                <a:spcPts val="0"/>
              </a:spcBef>
              <a:buSzTx/>
              <a:buNone/>
              <a:defRPr b="1" sz="5500">
                <a:solidFill>
                  <a:schemeClr val="accent3">
                    <a:hueOff val="-274225"/>
                    <a:satOff val="26768"/>
                    <a:lumOff val="11368"/>
                  </a:schemeClr>
                </a:solidFill>
              </a:defRPr>
            </a:lvl1pPr>
            <a:lvl2pPr marL="0" indent="457200" defTabSz="825500">
              <a:lnSpc>
                <a:spcPct val="100000"/>
              </a:lnSpc>
              <a:spcBef>
                <a:spcPts val="0"/>
              </a:spcBef>
              <a:buSzTx/>
              <a:buNone/>
              <a:defRPr b="1" sz="5500">
                <a:solidFill>
                  <a:schemeClr val="accent3">
                    <a:hueOff val="-274225"/>
                    <a:satOff val="26768"/>
                    <a:lumOff val="11368"/>
                  </a:schemeClr>
                </a:solidFill>
              </a:defRPr>
            </a:lvl2pPr>
            <a:lvl3pPr marL="0" indent="914400" defTabSz="825500">
              <a:lnSpc>
                <a:spcPct val="100000"/>
              </a:lnSpc>
              <a:spcBef>
                <a:spcPts val="0"/>
              </a:spcBef>
              <a:buSzTx/>
              <a:buNone/>
              <a:defRPr b="1" sz="5500">
                <a:solidFill>
                  <a:schemeClr val="accent3">
                    <a:hueOff val="-274225"/>
                    <a:satOff val="26768"/>
                    <a:lumOff val="11368"/>
                  </a:schemeClr>
                </a:solidFill>
              </a:defRPr>
            </a:lvl3pPr>
            <a:lvl4pPr marL="0" indent="1371600" defTabSz="825500">
              <a:lnSpc>
                <a:spcPct val="100000"/>
              </a:lnSpc>
              <a:spcBef>
                <a:spcPts val="0"/>
              </a:spcBef>
              <a:buSzTx/>
              <a:buNone/>
              <a:defRPr b="1" sz="5500">
                <a:solidFill>
                  <a:schemeClr val="accent3">
                    <a:hueOff val="-274225"/>
                    <a:satOff val="26768"/>
                    <a:lumOff val="11368"/>
                  </a:schemeClr>
                </a:solidFill>
              </a:defRPr>
            </a:lvl4pPr>
            <a:lvl5pPr marL="0" indent="1828800" defTabSz="825500">
              <a:lnSpc>
                <a:spcPct val="100000"/>
              </a:lnSpc>
              <a:spcBef>
                <a:spcPts val="0"/>
              </a:spcBef>
              <a:buSzTx/>
              <a:buNone/>
              <a:defRPr b="1" sz="5500">
                <a:solidFill>
                  <a:schemeClr val="accent3">
                    <a:hueOff val="-274225"/>
                    <a:satOff val="26768"/>
                    <a:lumOff val="11368"/>
                  </a:schemeClr>
                </a:solidFill>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solidFill>
                  <a:schemeClr val="accent1">
                    <a:hueOff val="114395"/>
                    <a:lumOff val="-24975"/>
                  </a:schemeClr>
                </a:solidFill>
              </a:defRPr>
            </a:lvl1pPr>
            <a:lvl2pPr marL="0" indent="457200" algn="ctr">
              <a:lnSpc>
                <a:spcPct val="80000"/>
              </a:lnSpc>
              <a:spcBef>
                <a:spcPts val="0"/>
              </a:spcBef>
              <a:buSzTx/>
              <a:buNone/>
              <a:defRPr b="1" spc="-250" sz="25000">
                <a:solidFill>
                  <a:schemeClr val="accent1">
                    <a:hueOff val="114395"/>
                    <a:lumOff val="-24975"/>
                  </a:schemeClr>
                </a:solidFill>
              </a:defRPr>
            </a:lvl2pPr>
            <a:lvl3pPr marL="0" indent="914400" algn="ctr">
              <a:lnSpc>
                <a:spcPct val="80000"/>
              </a:lnSpc>
              <a:spcBef>
                <a:spcPts val="0"/>
              </a:spcBef>
              <a:buSzTx/>
              <a:buNone/>
              <a:defRPr b="1" spc="-250" sz="25000">
                <a:solidFill>
                  <a:schemeClr val="accent1">
                    <a:hueOff val="114395"/>
                    <a:lumOff val="-24975"/>
                  </a:schemeClr>
                </a:solidFill>
              </a:defRPr>
            </a:lvl3pPr>
            <a:lvl4pPr marL="0" indent="1371600" algn="ctr">
              <a:lnSpc>
                <a:spcPct val="80000"/>
              </a:lnSpc>
              <a:spcBef>
                <a:spcPts val="0"/>
              </a:spcBef>
              <a:buSzTx/>
              <a:buNone/>
              <a:defRPr b="1" spc="-250" sz="25000">
                <a:solidFill>
                  <a:schemeClr val="accent1">
                    <a:hueOff val="114395"/>
                    <a:lumOff val="-24975"/>
                  </a:schemeClr>
                </a:solidFill>
              </a:defRPr>
            </a:lvl4pPr>
            <a:lvl5pPr marL="0" indent="1828800" algn="ctr">
              <a:lnSpc>
                <a:spcPct val="80000"/>
              </a:lnSpc>
              <a:spcBef>
                <a:spcPts val="0"/>
              </a:spcBef>
              <a:buSzTx/>
              <a:buNone/>
              <a:defRPr b="1" spc="-250" sz="25000">
                <a:solidFill>
                  <a:schemeClr val="accent1">
                    <a:hueOff val="114395"/>
                    <a:lumOff val="-24975"/>
                  </a:schemeClr>
                </a:solidFill>
              </a:defRPr>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1pPr>
            <a:lvl2pPr marL="638923" indent="-12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2pPr>
            <a:lvl3pPr marL="638923" indent="4445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3pPr>
            <a:lvl4pPr marL="638923" indent="901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4pPr>
            <a:lvl5pPr marL="638923" indent="1358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Hot-air balloons viewed from below against a blue sky"/>
          <p:cNvSpPr/>
          <p:nvPr>
            <p:ph type="pic" sz="quarter" idx="21"/>
          </p:nvPr>
        </p:nvSpPr>
        <p:spPr>
          <a:xfrm>
            <a:off x="15436504" y="1270000"/>
            <a:ext cx="8167167" cy="5422900"/>
          </a:xfrm>
          <a:prstGeom prst="rect">
            <a:avLst/>
          </a:prstGeom>
        </p:spPr>
        <p:txBody>
          <a:bodyPr lIns="91439" tIns="45719" rIns="91439" bIns="45719">
            <a:noAutofit/>
          </a:bodyPr>
          <a:lstStyle/>
          <a:p>
            <a:pPr/>
          </a:p>
        </p:txBody>
      </p:sp>
      <p:sp>
        <p:nvSpPr>
          <p:cNvPr id="125" name="Close-up of the top of a hot-air balloon viewed from above"/>
          <p:cNvSpPr/>
          <p:nvPr>
            <p:ph type="pic" sz="quarter" idx="22"/>
          </p:nvPr>
        </p:nvSpPr>
        <p:spPr>
          <a:xfrm>
            <a:off x="15461772" y="7085972"/>
            <a:ext cx="8148414" cy="5432276"/>
          </a:xfrm>
          <a:prstGeom prst="rect">
            <a:avLst/>
          </a:prstGeom>
        </p:spPr>
        <p:txBody>
          <a:bodyPr lIns="91439" tIns="45719" rIns="91439" bIns="45719">
            <a:noAutofit/>
          </a:bodyPr>
          <a:lstStyle/>
          <a:p>
            <a:pPr/>
          </a:p>
        </p:txBody>
      </p:sp>
      <p:sp>
        <p:nvSpPr>
          <p:cNvPr id="126" name="Hot-air balloons viewed from below against a blue sky"/>
          <p:cNvSpPr/>
          <p:nvPr>
            <p:ph type="pic" idx="23"/>
          </p:nvPr>
        </p:nvSpPr>
        <p:spPr>
          <a:xfrm>
            <a:off x="-124635" y="1270000"/>
            <a:ext cx="16859219" cy="11239479"/>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Hot-air balloons viewed from below against a blue sky"/>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Close-up of the top of a hot-air balloon viewed from above"/>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solidFill>
                  <a:srgbClr val="FFFFFF"/>
                </a:solidFill>
              </a:defRPr>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solidFill>
                  <a:srgbClr val="FFFFFF"/>
                </a:solidFill>
              </a:defRPr>
            </a:lvl1pPr>
            <a:lvl2pPr marL="0" indent="457200" defTabSz="825500">
              <a:lnSpc>
                <a:spcPct val="100000"/>
              </a:lnSpc>
              <a:spcBef>
                <a:spcPts val="0"/>
              </a:spcBef>
              <a:buSzTx/>
              <a:buNone/>
              <a:defRPr b="1" sz="5500">
                <a:solidFill>
                  <a:srgbClr val="FFFFFF"/>
                </a:solidFill>
              </a:defRPr>
            </a:lvl2pPr>
            <a:lvl3pPr marL="0" indent="914400" defTabSz="825500">
              <a:lnSpc>
                <a:spcPct val="100000"/>
              </a:lnSpc>
              <a:spcBef>
                <a:spcPts val="0"/>
              </a:spcBef>
              <a:buSzTx/>
              <a:buNone/>
              <a:defRPr b="1" sz="5500">
                <a:solidFill>
                  <a:srgbClr val="FFFFFF"/>
                </a:solidFill>
              </a:defRPr>
            </a:lvl3pPr>
            <a:lvl4pPr marL="0" indent="1371600" defTabSz="825500">
              <a:lnSpc>
                <a:spcPct val="100000"/>
              </a:lnSpc>
              <a:spcBef>
                <a:spcPts val="0"/>
              </a:spcBef>
              <a:buSzTx/>
              <a:buNone/>
              <a:defRPr b="1" sz="5500">
                <a:solidFill>
                  <a:srgbClr val="FFFFFF"/>
                </a:solidFill>
              </a:defRPr>
            </a:lvl4pPr>
            <a:lvl5pPr marL="0" indent="1828800" defTabSz="825500">
              <a:lnSpc>
                <a:spcPct val="100000"/>
              </a:lnSpc>
              <a:spcBef>
                <a:spcPts val="0"/>
              </a:spcBef>
              <a:buSzTx/>
              <a:buNone/>
              <a:defRPr b="1" sz="5500">
                <a:solidFill>
                  <a:srgbClr val="FFFFFF"/>
                </a:solidFill>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Close-up of a hot-air balloon viewed from below"/>
          <p:cNvSpPr/>
          <p:nvPr>
            <p:ph type="pic" idx="21"/>
          </p:nvPr>
        </p:nvSpPr>
        <p:spPr>
          <a:xfrm>
            <a:off x="9226574" y="1270000"/>
            <a:ext cx="16840152" cy="11184435"/>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Hot-air balloons viewed from below against a blue sky"/>
          <p:cNvSpPr/>
          <p:nvPr>
            <p:ph type="pic" idx="22"/>
          </p:nvPr>
        </p:nvSpPr>
        <p:spPr>
          <a:xfrm>
            <a:off x="8432800" y="1263848"/>
            <a:ext cx="16850011" cy="1118820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solidFill>
          <a:srgbClr val="003462"/>
        </a:solidFill>
      </p:bgPr>
    </p:bg>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solidFill>
                  <a:srgbClr val="FFFFFF"/>
                </a:solidFill>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0" sz="5000">
                <a:latin typeface="Monaco"/>
                <a:ea typeface="Monaco"/>
                <a:cs typeface="Monaco"/>
                <a:sym typeface="Monaco"/>
              </a:defRPr>
            </a:lvl1pPr>
            <a:lvl2pPr marL="0" indent="457200" defTabSz="825500">
              <a:lnSpc>
                <a:spcPct val="100000"/>
              </a:lnSpc>
              <a:spcBef>
                <a:spcPts val="1800"/>
              </a:spcBef>
              <a:buSzTx/>
              <a:buNone/>
              <a:defRPr spc="-50" sz="5000">
                <a:latin typeface="Monaco"/>
                <a:ea typeface="Monaco"/>
                <a:cs typeface="Monaco"/>
                <a:sym typeface="Monaco"/>
              </a:defRPr>
            </a:lvl2pPr>
            <a:lvl3pPr marL="0" indent="914400" defTabSz="825500">
              <a:lnSpc>
                <a:spcPct val="100000"/>
              </a:lnSpc>
              <a:spcBef>
                <a:spcPts val="1800"/>
              </a:spcBef>
              <a:buSzTx/>
              <a:buNone/>
              <a:defRPr spc="-50" sz="5000">
                <a:latin typeface="Monaco"/>
                <a:ea typeface="Monaco"/>
                <a:cs typeface="Monaco"/>
                <a:sym typeface="Monaco"/>
              </a:defRPr>
            </a:lvl3pPr>
            <a:lvl4pPr marL="0" indent="1371600" defTabSz="825500">
              <a:lnSpc>
                <a:spcPct val="100000"/>
              </a:lnSpc>
              <a:spcBef>
                <a:spcPts val="1800"/>
              </a:spcBef>
              <a:buSzTx/>
              <a:buNone/>
              <a:defRPr spc="-50" sz="5000">
                <a:latin typeface="Monaco"/>
                <a:ea typeface="Monaco"/>
                <a:cs typeface="Monaco"/>
                <a:sym typeface="Monaco"/>
              </a:defRPr>
            </a:lvl4pPr>
            <a:lvl5pPr marL="0" indent="1828800" defTabSz="825500">
              <a:lnSpc>
                <a:spcPct val="100000"/>
              </a:lnSpc>
              <a:spcBef>
                <a:spcPts val="1800"/>
              </a:spcBef>
              <a:buSzTx/>
              <a:buNone/>
              <a:defRPr spc="-50" sz="5000">
                <a:latin typeface="Monaco"/>
                <a:ea typeface="Monaco"/>
                <a:cs typeface="Monaco"/>
                <a:sym typeface="Monaco"/>
              </a:defRPr>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2">
            <a:hueOff val="192982"/>
            <a:satOff val="17755"/>
            <a:lumOff val="-28483"/>
          </a:schemeClr>
        </a:solidFill>
      </p:bgPr>
    </p:bg>
    <p:spTree>
      <p:nvGrpSpPr>
        <p:cNvPr id="1" name=""/>
        <p:cNvGrpSpPr/>
        <p:nvPr/>
      </p:nvGrpSpPr>
      <p:grpSpPr>
        <a:xfrm>
          <a:off x="0" y="0"/>
          <a:ext cx="0" cy="0"/>
          <a:chOff x="0" y="0"/>
          <a:chExt cx="0" cy="0"/>
        </a:xfrm>
      </p:grpSpPr>
      <p:sp>
        <p:nvSpPr>
          <p:cNvPr id="151" name="CSX4109 / ITX4109"/>
          <p:cNvSpPr txBox="1"/>
          <p:nvPr>
            <p:ph type="ctrTitle"/>
          </p:nvPr>
        </p:nvSpPr>
        <p:spPr>
          <a:prstGeom prst="rect">
            <a:avLst/>
          </a:prstGeom>
        </p:spPr>
        <p:txBody>
          <a:bodyPr/>
          <a:lstStyle/>
          <a:p>
            <a:pPr/>
            <a:r>
              <a:t>CSX4109 / ITX4109</a:t>
            </a:r>
          </a:p>
        </p:txBody>
      </p:sp>
      <p:sp>
        <p:nvSpPr>
          <p:cNvPr id="152" name="ANDROID APPLICATION DEVELOPMENT"/>
          <p:cNvSpPr txBox="1"/>
          <p:nvPr>
            <p:ph type="subTitle" sz="quarter" idx="1"/>
          </p:nvPr>
        </p:nvSpPr>
        <p:spPr>
          <a:prstGeom prst="rect">
            <a:avLst/>
          </a:prstGeom>
        </p:spPr>
        <p:txBody>
          <a:bodyPr/>
          <a:lstStyle/>
          <a:p>
            <a:pPr/>
            <a:r>
              <a:t>ANDROID </a:t>
            </a:r>
            <a:r>
              <a:rPr>
                <a:solidFill>
                  <a:schemeClr val="accent3"/>
                </a:solidFill>
              </a:rPr>
              <a:t>APPLICATION</a:t>
            </a:r>
            <a:r>
              <a:t> DEVELOPMENT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TRY IT OUT!"/>
          <p:cNvSpPr txBox="1"/>
          <p:nvPr>
            <p:ph type="title"/>
          </p:nvPr>
        </p:nvSpPr>
        <p:spPr>
          <a:xfrm>
            <a:off x="1206500" y="952500"/>
            <a:ext cx="14885321" cy="1433163"/>
          </a:xfrm>
          <a:prstGeom prst="rect">
            <a:avLst/>
          </a:prstGeom>
        </p:spPr>
        <p:txBody>
          <a:bodyPr/>
          <a:lstStyle>
            <a:lvl1pPr>
              <a:defRPr>
                <a:solidFill>
                  <a:schemeClr val="accent2">
                    <a:hueOff val="192982"/>
                    <a:satOff val="17755"/>
                    <a:lumOff val="-28483"/>
                  </a:schemeClr>
                </a:solidFill>
              </a:defRPr>
            </a:lvl1pPr>
          </a:lstStyle>
          <a:p>
            <a:pPr/>
            <a:r>
              <a:t>TRY IT OUT!</a:t>
            </a:r>
          </a:p>
        </p:txBody>
      </p:sp>
      <p:sp>
        <p:nvSpPr>
          <p:cNvPr id="178" name="Create an application to show a greeting message followed by the student code entered by the user in a text field."/>
          <p:cNvSpPr txBox="1"/>
          <p:nvPr/>
        </p:nvSpPr>
        <p:spPr>
          <a:xfrm>
            <a:off x="1287818" y="3248354"/>
            <a:ext cx="14722685" cy="318069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spcBef>
                <a:spcPts val="4500"/>
              </a:spcBef>
              <a:defRPr sz="6000">
                <a:solidFill>
                  <a:srgbClr val="000000"/>
                </a:solidFill>
              </a:defRPr>
            </a:lvl1pPr>
          </a:lstStyle>
          <a:p>
            <a:pPr/>
            <a:r>
              <a:t>Create an application to show a greeting message followed by the student code entered by the user in a text field. </a:t>
            </a:r>
          </a:p>
        </p:txBody>
      </p:sp>
      <p:pic>
        <p:nvPicPr>
          <p:cNvPr id="179" name="Image" descr="Image"/>
          <p:cNvPicPr>
            <a:picLocks noChangeAspect="1"/>
          </p:cNvPicPr>
          <p:nvPr/>
        </p:nvPicPr>
        <p:blipFill>
          <a:blip r:embed="rId2">
            <a:extLst/>
          </a:blip>
          <a:stretch>
            <a:fillRect/>
          </a:stretch>
        </p:blipFill>
        <p:spPr>
          <a:xfrm>
            <a:off x="17390121" y="920518"/>
            <a:ext cx="5624984" cy="11874964"/>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2">
            <a:hueOff val="192982"/>
            <a:satOff val="17755"/>
            <a:lumOff val="-28483"/>
          </a:schemeClr>
        </a:solidFill>
      </p:bgPr>
    </p:bg>
    <p:spTree>
      <p:nvGrpSpPr>
        <p:cNvPr id="1" name=""/>
        <p:cNvGrpSpPr/>
        <p:nvPr/>
      </p:nvGrpSpPr>
      <p:grpSpPr>
        <a:xfrm>
          <a:off x="0" y="0"/>
          <a:ext cx="0" cy="0"/>
          <a:chOff x="0" y="0"/>
          <a:chExt cx="0" cy="0"/>
        </a:xfrm>
      </p:grpSpPr>
      <p:sp>
        <p:nvSpPr>
          <p:cNvPr id="181" name="HOW TO SAVE DATA AFTER…"/>
          <p:cNvSpPr txBox="1"/>
          <p:nvPr>
            <p:ph type="ctrTitle"/>
          </p:nvPr>
        </p:nvSpPr>
        <p:spPr>
          <a:xfrm>
            <a:off x="1049509" y="4310239"/>
            <a:ext cx="21971004" cy="5095522"/>
          </a:xfrm>
          <a:prstGeom prst="rect">
            <a:avLst/>
          </a:prstGeom>
        </p:spPr>
        <p:txBody>
          <a:bodyPr/>
          <a:lstStyle/>
          <a:p>
            <a:pPr algn="ctr">
              <a:defRPr spc="-228" sz="11400"/>
            </a:pPr>
            <a:r>
              <a:t>HOW TO SAVE DATA AFTER </a:t>
            </a:r>
          </a:p>
          <a:p>
            <a:pPr algn="ctr">
              <a:defRPr spc="-228" sz="11400"/>
            </a:pPr>
          </a:p>
          <a:p>
            <a:pPr algn="ctr">
              <a:defRPr spc="-228" sz="11400"/>
            </a:pPr>
            <a:r>
              <a:t>APP REOPENS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PERSISTENT DATA STORAGE"/>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PERSISTENT DATA STORAGE</a:t>
            </a:r>
          </a:p>
        </p:txBody>
      </p:sp>
      <p:sp>
        <p:nvSpPr>
          <p:cNvPr id="184" name="DataStore…"/>
          <p:cNvSpPr txBox="1"/>
          <p:nvPr>
            <p:ph type="body" idx="1"/>
          </p:nvPr>
        </p:nvSpPr>
        <p:spPr>
          <a:xfrm>
            <a:off x="1271889" y="3200094"/>
            <a:ext cx="21840222" cy="9456822"/>
          </a:xfrm>
          <a:prstGeom prst="rect">
            <a:avLst/>
          </a:prstGeom>
        </p:spPr>
        <p:txBody>
          <a:bodyPr/>
          <a:lstStyle/>
          <a:p>
            <a:pPr marL="609600" indent="-609600">
              <a:lnSpc>
                <a:spcPts val="10100"/>
              </a:lnSpc>
              <a:defRPr sz="6400"/>
            </a:pPr>
            <a:r>
              <a:t>DataStore</a:t>
            </a:r>
          </a:p>
          <a:p>
            <a:pPr marL="609600" indent="-609600">
              <a:lnSpc>
                <a:spcPts val="10100"/>
              </a:lnSpc>
              <a:defRPr sz="6400"/>
            </a:pPr>
            <a:r>
              <a:t>Room</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DATASTORE"/>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DATASTORE</a:t>
            </a:r>
          </a:p>
        </p:txBody>
      </p:sp>
      <p:sp>
        <p:nvSpPr>
          <p:cNvPr id="187" name="Key-Value Pairs…"/>
          <p:cNvSpPr txBox="1"/>
          <p:nvPr>
            <p:ph type="body" idx="1"/>
          </p:nvPr>
        </p:nvSpPr>
        <p:spPr>
          <a:xfrm>
            <a:off x="1271889" y="3200094"/>
            <a:ext cx="21840222" cy="9456822"/>
          </a:xfrm>
          <a:prstGeom prst="rect">
            <a:avLst/>
          </a:prstGeom>
        </p:spPr>
        <p:txBody>
          <a:bodyPr/>
          <a:lstStyle/>
          <a:p>
            <a:pPr marL="609600" indent="-609600">
              <a:lnSpc>
                <a:spcPts val="10100"/>
              </a:lnSpc>
              <a:defRPr sz="6400"/>
            </a:pPr>
            <a:r>
              <a:t>Key-Value Pairs</a:t>
            </a:r>
          </a:p>
          <a:p>
            <a:pPr marL="609600" indent="-609600">
              <a:lnSpc>
                <a:spcPts val="10100"/>
              </a:lnSpc>
              <a:defRPr sz="6400"/>
            </a:pPr>
            <a:r>
              <a:t>Primitive Type</a:t>
            </a:r>
          </a:p>
          <a:p>
            <a:pPr marL="609600" indent="-609600">
              <a:lnSpc>
                <a:spcPts val="10100"/>
              </a:lnSpc>
              <a:defRPr sz="6400"/>
            </a:pPr>
            <a:r>
              <a:t>Asynchronously, Consistently, Transactionally</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DATASTORE SETTING UP"/>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DATASTORE SETTING UP</a:t>
            </a:r>
          </a:p>
        </p:txBody>
      </p:sp>
      <p:sp>
        <p:nvSpPr>
          <p:cNvPr id="190" name="// build.gradle…"/>
          <p:cNvSpPr txBox="1"/>
          <p:nvPr/>
        </p:nvSpPr>
        <p:spPr>
          <a:xfrm>
            <a:off x="1320478" y="3284210"/>
            <a:ext cx="21743044" cy="5291585"/>
          </a:xfrm>
          <a:prstGeom prst="rect">
            <a:avLst/>
          </a:prstGeom>
          <a:ln w="508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825500">
              <a:spcBef>
                <a:spcPts val="1800"/>
              </a:spcBef>
              <a:defRPr spc="-39" sz="4000">
                <a:solidFill>
                  <a:srgbClr val="000000"/>
                </a:solidFill>
                <a:latin typeface="Monaco"/>
                <a:ea typeface="Monaco"/>
                <a:cs typeface="Monaco"/>
                <a:sym typeface="Monaco"/>
              </a:defRPr>
            </a:pPr>
            <a:r>
              <a:t>// build.gradle</a:t>
            </a:r>
          </a:p>
          <a:p>
            <a:pPr algn="l" defTabSz="825500">
              <a:spcBef>
                <a:spcPts val="1800"/>
              </a:spcBef>
              <a:defRPr spc="-39" sz="4000">
                <a:solidFill>
                  <a:srgbClr val="000000"/>
                </a:solidFill>
                <a:latin typeface="Monaco"/>
                <a:ea typeface="Monaco"/>
                <a:cs typeface="Monaco"/>
                <a:sym typeface="Monaco"/>
              </a:defRPr>
            </a:pPr>
          </a:p>
          <a:p>
            <a:pPr algn="l" defTabSz="825500">
              <a:spcBef>
                <a:spcPts val="1800"/>
              </a:spcBef>
              <a:defRPr spc="-39" sz="4000">
                <a:solidFill>
                  <a:srgbClr val="000000"/>
                </a:solidFill>
                <a:latin typeface="Monaco"/>
                <a:ea typeface="Monaco"/>
                <a:cs typeface="Monaco"/>
                <a:sym typeface="Monaco"/>
              </a:defRPr>
            </a:pPr>
            <a:r>
              <a:t>dependencies {</a:t>
            </a:r>
          </a:p>
          <a:p>
            <a:pPr algn="l" defTabSz="825500">
              <a:spcBef>
                <a:spcPts val="1800"/>
              </a:spcBef>
              <a:defRPr spc="-39" sz="4000">
                <a:solidFill>
                  <a:srgbClr val="000000"/>
                </a:solidFill>
                <a:latin typeface="Monaco"/>
                <a:ea typeface="Monaco"/>
                <a:cs typeface="Monaco"/>
                <a:sym typeface="Monaco"/>
              </a:defRPr>
            </a:pPr>
            <a:r>
              <a:t>        implementation(“androidx.datastore:datastore-preferences:1.1.1")</a:t>
            </a:r>
          </a:p>
          <a:p>
            <a:pPr algn="l" defTabSz="825500">
              <a:spcBef>
                <a:spcPts val="1800"/>
              </a:spcBef>
              <a:defRPr spc="-39" sz="4000">
                <a:solidFill>
                  <a:srgbClr val="000000"/>
                </a:solidFill>
                <a:latin typeface="Monaco"/>
                <a:ea typeface="Monaco"/>
                <a:cs typeface="Monaco"/>
                <a:sym typeface="Monaco"/>
              </a:defRPr>
            </a:pPr>
            <a:r>
              <a:t>...</a:t>
            </a:r>
          </a:p>
        </p:txBody>
      </p:sp>
      <p:sp>
        <p:nvSpPr>
          <p:cNvPr id="191" name="// At the top level of your kotlin file…"/>
          <p:cNvSpPr txBox="1"/>
          <p:nvPr/>
        </p:nvSpPr>
        <p:spPr>
          <a:xfrm>
            <a:off x="1320478" y="9290667"/>
            <a:ext cx="21743044" cy="3259585"/>
          </a:xfrm>
          <a:prstGeom prst="rect">
            <a:avLst/>
          </a:prstGeom>
          <a:ln w="508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825500">
              <a:spcBef>
                <a:spcPts val="1800"/>
              </a:spcBef>
              <a:defRPr spc="-39" sz="4000">
                <a:solidFill>
                  <a:srgbClr val="000000"/>
                </a:solidFill>
                <a:latin typeface="Monaco"/>
                <a:ea typeface="Monaco"/>
                <a:cs typeface="Monaco"/>
                <a:sym typeface="Monaco"/>
              </a:defRPr>
            </a:pPr>
            <a:r>
              <a:t>// At the top level of your kotlin file</a:t>
            </a:r>
          </a:p>
          <a:p>
            <a:pPr algn="l" defTabSz="825500">
              <a:spcBef>
                <a:spcPts val="1800"/>
              </a:spcBef>
              <a:defRPr spc="-39" sz="4000">
                <a:solidFill>
                  <a:srgbClr val="000000"/>
                </a:solidFill>
                <a:latin typeface="Monaco"/>
                <a:ea typeface="Monaco"/>
                <a:cs typeface="Monaco"/>
                <a:sym typeface="Monaco"/>
              </a:defRPr>
            </a:pPr>
          </a:p>
          <a:p>
            <a:pPr algn="l" defTabSz="825500">
              <a:spcBef>
                <a:spcPts val="1800"/>
              </a:spcBef>
              <a:defRPr spc="-39" sz="4000">
                <a:solidFill>
                  <a:srgbClr val="000000"/>
                </a:solidFill>
                <a:latin typeface="Monaco"/>
                <a:ea typeface="Monaco"/>
                <a:cs typeface="Monaco"/>
                <a:sym typeface="Monaco"/>
              </a:defRPr>
            </a:pPr>
            <a:r>
              <a:t>val Context.dataStore: DataStore&lt;Preferences&gt; by preferencesDataStore(name = "settings")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DATASTORE READ &amp; WRITE"/>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DATASTORE READ &amp; WRITE</a:t>
            </a:r>
          </a:p>
        </p:txBody>
      </p:sp>
      <p:sp>
        <p:nvSpPr>
          <p:cNvPr id="194" name="val EXAMPLE_COUNTER = intPreferencesKey(&quot;example_counter&quot;)…"/>
          <p:cNvSpPr txBox="1"/>
          <p:nvPr/>
        </p:nvSpPr>
        <p:spPr>
          <a:xfrm>
            <a:off x="1320478" y="3284210"/>
            <a:ext cx="21743044" cy="5291585"/>
          </a:xfrm>
          <a:prstGeom prst="rect">
            <a:avLst/>
          </a:prstGeom>
          <a:ln w="508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825500">
              <a:spcBef>
                <a:spcPts val="1800"/>
              </a:spcBef>
              <a:defRPr spc="-39" sz="4000">
                <a:solidFill>
                  <a:srgbClr val="000000"/>
                </a:solidFill>
                <a:latin typeface="Monaco"/>
                <a:ea typeface="Monaco"/>
                <a:cs typeface="Monaco"/>
                <a:sym typeface="Monaco"/>
              </a:defRPr>
            </a:pPr>
            <a:r>
              <a:t>val EXAMPLE_COUNTER = intPreferencesKey("example_counter")</a:t>
            </a:r>
          </a:p>
          <a:p>
            <a:pPr algn="l" defTabSz="825500">
              <a:spcBef>
                <a:spcPts val="1800"/>
              </a:spcBef>
              <a:defRPr spc="-39" sz="4000">
                <a:solidFill>
                  <a:srgbClr val="000000"/>
                </a:solidFill>
                <a:latin typeface="Monaco"/>
                <a:ea typeface="Monaco"/>
                <a:cs typeface="Monaco"/>
                <a:sym typeface="Monaco"/>
              </a:defRPr>
            </a:pPr>
            <a:r>
              <a:t>val exampleCounterFlow: Flow&lt;Int&gt; = context.dataStore.data</a:t>
            </a:r>
          </a:p>
          <a:p>
            <a:pPr algn="l" defTabSz="825500">
              <a:spcBef>
                <a:spcPts val="1800"/>
              </a:spcBef>
              <a:defRPr spc="-39" sz="4000">
                <a:solidFill>
                  <a:srgbClr val="000000"/>
                </a:solidFill>
                <a:latin typeface="Monaco"/>
                <a:ea typeface="Monaco"/>
                <a:cs typeface="Monaco"/>
                <a:sym typeface="Monaco"/>
              </a:defRPr>
            </a:pPr>
            <a:r>
              <a:t>  .map { preferences -&gt;</a:t>
            </a:r>
          </a:p>
          <a:p>
            <a:pPr algn="l" defTabSz="825500">
              <a:spcBef>
                <a:spcPts val="1800"/>
              </a:spcBef>
              <a:defRPr spc="-39" sz="4000">
                <a:solidFill>
                  <a:srgbClr val="000000"/>
                </a:solidFill>
                <a:latin typeface="Monaco"/>
                <a:ea typeface="Monaco"/>
                <a:cs typeface="Monaco"/>
                <a:sym typeface="Monaco"/>
              </a:defRPr>
            </a:pPr>
            <a:r>
              <a:t>    // No type safety.</a:t>
            </a:r>
          </a:p>
          <a:p>
            <a:pPr algn="l" defTabSz="825500">
              <a:spcBef>
                <a:spcPts val="1800"/>
              </a:spcBef>
              <a:defRPr spc="-39" sz="4000">
                <a:solidFill>
                  <a:srgbClr val="000000"/>
                </a:solidFill>
                <a:latin typeface="Monaco"/>
                <a:ea typeface="Monaco"/>
                <a:cs typeface="Monaco"/>
                <a:sym typeface="Monaco"/>
              </a:defRPr>
            </a:pPr>
            <a:r>
              <a:t>    preferences[EXAMPLE_COUNTER] ?: 0</a:t>
            </a:r>
          </a:p>
          <a:p>
            <a:pPr algn="l" defTabSz="825500">
              <a:spcBef>
                <a:spcPts val="1800"/>
              </a:spcBef>
              <a:defRPr spc="-39" sz="4000">
                <a:solidFill>
                  <a:srgbClr val="000000"/>
                </a:solidFill>
                <a:latin typeface="Monaco"/>
                <a:ea typeface="Monaco"/>
                <a:cs typeface="Monaco"/>
                <a:sym typeface="Monaco"/>
              </a:defRPr>
            </a:pPr>
            <a:r>
              <a:t>}</a:t>
            </a:r>
          </a:p>
        </p:txBody>
      </p:sp>
      <p:sp>
        <p:nvSpPr>
          <p:cNvPr id="195" name="context.dataStore.edit { settings -&gt;…"/>
          <p:cNvSpPr txBox="1"/>
          <p:nvPr/>
        </p:nvSpPr>
        <p:spPr>
          <a:xfrm>
            <a:off x="1320478" y="9499742"/>
            <a:ext cx="21743044" cy="3488185"/>
          </a:xfrm>
          <a:prstGeom prst="rect">
            <a:avLst/>
          </a:prstGeom>
          <a:ln w="508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825500">
              <a:spcBef>
                <a:spcPts val="1800"/>
              </a:spcBef>
              <a:defRPr spc="-39" sz="4000">
                <a:solidFill>
                  <a:srgbClr val="000000"/>
                </a:solidFill>
                <a:latin typeface="Monaco"/>
                <a:ea typeface="Monaco"/>
                <a:cs typeface="Monaco"/>
                <a:sym typeface="Monaco"/>
              </a:defRPr>
            </a:pPr>
            <a:r>
              <a:t>context.dataStore.edit { settings -&gt;</a:t>
            </a:r>
          </a:p>
          <a:p>
            <a:pPr algn="l" defTabSz="825500">
              <a:spcBef>
                <a:spcPts val="1800"/>
              </a:spcBef>
              <a:defRPr spc="-39" sz="4000">
                <a:solidFill>
                  <a:srgbClr val="000000"/>
                </a:solidFill>
                <a:latin typeface="Monaco"/>
                <a:ea typeface="Monaco"/>
                <a:cs typeface="Monaco"/>
                <a:sym typeface="Monaco"/>
              </a:defRPr>
            </a:pPr>
            <a:r>
              <a:t>    val currentCounterValue = settings[EXAMPLE_COUNTER] ?: 0</a:t>
            </a:r>
          </a:p>
          <a:p>
            <a:pPr algn="l" defTabSz="825500">
              <a:spcBef>
                <a:spcPts val="1800"/>
              </a:spcBef>
              <a:defRPr spc="-39" sz="4000">
                <a:solidFill>
                  <a:srgbClr val="000000"/>
                </a:solidFill>
                <a:latin typeface="Monaco"/>
                <a:ea typeface="Monaco"/>
                <a:cs typeface="Monaco"/>
                <a:sym typeface="Monaco"/>
              </a:defRPr>
            </a:pPr>
            <a:r>
              <a:t>    settings[EXAMPLE_COUNTER] = currentCounterValue + 1</a:t>
            </a:r>
          </a:p>
          <a:p>
            <a:pPr algn="l" defTabSz="825500">
              <a:spcBef>
                <a:spcPts val="1800"/>
              </a:spcBef>
              <a:defRPr spc="-39" sz="4000">
                <a:solidFill>
                  <a:srgbClr val="000000"/>
                </a:solidFill>
                <a:latin typeface="Monaco"/>
                <a:ea typeface="Monaco"/>
                <a:cs typeface="Monaco"/>
                <a:sym typeface="Monaco"/>
              </a:defRPr>
            </a:pPr>
            <a:r>
              <a:t>  }</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TRY IT OUT 2!"/>
          <p:cNvSpPr txBox="1"/>
          <p:nvPr>
            <p:ph type="title"/>
          </p:nvPr>
        </p:nvSpPr>
        <p:spPr>
          <a:xfrm>
            <a:off x="1206500" y="952500"/>
            <a:ext cx="14885321" cy="1433163"/>
          </a:xfrm>
          <a:prstGeom prst="rect">
            <a:avLst/>
          </a:prstGeom>
        </p:spPr>
        <p:txBody>
          <a:bodyPr/>
          <a:lstStyle>
            <a:lvl1pPr>
              <a:defRPr>
                <a:solidFill>
                  <a:schemeClr val="accent2">
                    <a:hueOff val="192982"/>
                    <a:satOff val="17755"/>
                    <a:lumOff val="-28483"/>
                  </a:schemeClr>
                </a:solidFill>
              </a:defRPr>
            </a:lvl1pPr>
          </a:lstStyle>
          <a:p>
            <a:pPr/>
            <a:r>
              <a:t>TRY IT OUT 2!</a:t>
            </a:r>
          </a:p>
        </p:txBody>
      </p:sp>
      <p:sp>
        <p:nvSpPr>
          <p:cNvPr id="198" name="Create an application to show a greeting message followed by the student code entered by the user in a text field. The entered student code must be retained even if the application is re-opened."/>
          <p:cNvSpPr txBox="1"/>
          <p:nvPr/>
        </p:nvSpPr>
        <p:spPr>
          <a:xfrm>
            <a:off x="1287818" y="3313139"/>
            <a:ext cx="14722685" cy="536671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20000"/>
              </a:lnSpc>
              <a:spcBef>
                <a:spcPts val="4500"/>
              </a:spcBef>
              <a:defRPr sz="6000">
                <a:solidFill>
                  <a:srgbClr val="000000"/>
                </a:solidFill>
              </a:defRPr>
            </a:pPr>
            <a:r>
              <a:t>Create an application to show a greeting message followed by the student code entered by the user in a text field. </a:t>
            </a:r>
            <a:r>
              <a:rPr>
                <a:solidFill>
                  <a:schemeClr val="accent4">
                    <a:hueOff val="-1247790"/>
                    <a:lumOff val="-12326"/>
                  </a:schemeClr>
                </a:solidFill>
              </a:rPr>
              <a:t>The entered student code must be retained even if the application is re-opened.</a:t>
            </a:r>
          </a:p>
        </p:txBody>
      </p:sp>
      <p:pic>
        <p:nvPicPr>
          <p:cNvPr id="199" name="Image" descr="Image"/>
          <p:cNvPicPr>
            <a:picLocks noChangeAspect="1"/>
          </p:cNvPicPr>
          <p:nvPr/>
        </p:nvPicPr>
        <p:blipFill>
          <a:blip r:embed="rId2">
            <a:extLst/>
          </a:blip>
          <a:stretch>
            <a:fillRect/>
          </a:stretch>
        </p:blipFill>
        <p:spPr>
          <a:xfrm>
            <a:off x="17390121" y="920518"/>
            <a:ext cx="5624984" cy="11874964"/>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ROOM"/>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ROOM</a:t>
            </a:r>
          </a:p>
        </p:txBody>
      </p:sp>
      <p:sp>
        <p:nvSpPr>
          <p:cNvPr id="202" name="Abstraction Layer over SQLite…"/>
          <p:cNvSpPr txBox="1"/>
          <p:nvPr>
            <p:ph type="body" idx="1"/>
          </p:nvPr>
        </p:nvSpPr>
        <p:spPr>
          <a:xfrm>
            <a:off x="1271889" y="3200094"/>
            <a:ext cx="21840222" cy="9456822"/>
          </a:xfrm>
          <a:prstGeom prst="rect">
            <a:avLst/>
          </a:prstGeom>
        </p:spPr>
        <p:txBody>
          <a:bodyPr/>
          <a:lstStyle/>
          <a:p>
            <a:pPr marL="609600" indent="-609600">
              <a:lnSpc>
                <a:spcPts val="10100"/>
              </a:lnSpc>
              <a:defRPr sz="6400"/>
            </a:pPr>
            <a:r>
              <a:t>Abstraction Layer over SQLite</a:t>
            </a:r>
          </a:p>
          <a:p>
            <a:pPr marL="609600" indent="-609600">
              <a:lnSpc>
                <a:spcPts val="10100"/>
              </a:lnSpc>
              <a:defRPr sz="6400"/>
            </a:pPr>
            <a:r>
              <a:t>Compile-Time Verification of Queries</a:t>
            </a:r>
          </a:p>
          <a:p>
            <a:pPr marL="609600" indent="-609600">
              <a:lnSpc>
                <a:spcPts val="10100"/>
              </a:lnSpc>
              <a:defRPr sz="6400"/>
            </a:pPr>
            <a:r>
              <a:t>Seamless Integration with StateFlow</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ROOM SETTING UP"/>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ROOM SETTING UP</a:t>
            </a:r>
          </a:p>
        </p:txBody>
      </p:sp>
      <p:sp>
        <p:nvSpPr>
          <p:cNvPr id="205" name="Dependency Insertion…"/>
          <p:cNvSpPr txBox="1"/>
          <p:nvPr>
            <p:ph type="body" idx="1"/>
          </p:nvPr>
        </p:nvSpPr>
        <p:spPr>
          <a:xfrm>
            <a:off x="1271889" y="3200094"/>
            <a:ext cx="21840222" cy="9456822"/>
          </a:xfrm>
          <a:prstGeom prst="rect">
            <a:avLst/>
          </a:prstGeom>
        </p:spPr>
        <p:txBody>
          <a:bodyPr/>
          <a:lstStyle/>
          <a:p>
            <a:pPr marL="609600" indent="-609600">
              <a:lnSpc>
                <a:spcPts val="10100"/>
              </a:lnSpc>
              <a:defRPr sz="6400"/>
            </a:pPr>
            <a:r>
              <a:t>Dependency Insertion</a:t>
            </a:r>
          </a:p>
          <a:p>
            <a:pPr marL="609600" indent="-609600">
              <a:lnSpc>
                <a:spcPts val="10100"/>
              </a:lnSpc>
              <a:defRPr sz="6400"/>
            </a:pPr>
            <a:r>
              <a:t>Table Creation</a:t>
            </a:r>
          </a:p>
          <a:p>
            <a:pPr marL="609600" indent="-609600">
              <a:lnSpc>
                <a:spcPts val="10100"/>
              </a:lnSpc>
              <a:defRPr sz="6400"/>
            </a:pPr>
            <a:r>
              <a:t>DAO (Data Access Object) Creation</a:t>
            </a:r>
          </a:p>
          <a:p>
            <a:pPr marL="609600" indent="-609600">
              <a:lnSpc>
                <a:spcPts val="10100"/>
              </a:lnSpc>
              <a:defRPr sz="6400"/>
            </a:pPr>
            <a:r>
              <a:t>Database Creation</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ROOM DEPENDENCY"/>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ROOM DEPENDENCY</a:t>
            </a:r>
          </a:p>
        </p:txBody>
      </p:sp>
      <p:sp>
        <p:nvSpPr>
          <p:cNvPr id="208" name="// build.gradle (Project)…"/>
          <p:cNvSpPr txBox="1"/>
          <p:nvPr/>
        </p:nvSpPr>
        <p:spPr>
          <a:xfrm>
            <a:off x="1320478" y="3454768"/>
            <a:ext cx="21743044" cy="3733801"/>
          </a:xfrm>
          <a:prstGeom prst="rect">
            <a:avLst/>
          </a:prstGeom>
          <a:ln w="508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825500">
              <a:spcBef>
                <a:spcPts val="1800"/>
              </a:spcBef>
              <a:defRPr spc="-39" sz="4000">
                <a:solidFill>
                  <a:srgbClr val="000000"/>
                </a:solidFill>
                <a:latin typeface="Monaco"/>
                <a:ea typeface="Monaco"/>
                <a:cs typeface="Monaco"/>
                <a:sym typeface="Monaco"/>
              </a:defRPr>
            </a:pPr>
            <a:r>
              <a:t>// build.gradle (Project)</a:t>
            </a:r>
          </a:p>
          <a:p>
            <a:pPr algn="l" defTabSz="825500">
              <a:spcBef>
                <a:spcPts val="1800"/>
              </a:spcBef>
              <a:defRPr spc="-39" sz="4000">
                <a:solidFill>
                  <a:srgbClr val="000000"/>
                </a:solidFill>
                <a:latin typeface="Monaco"/>
                <a:ea typeface="Monaco"/>
                <a:cs typeface="Monaco"/>
                <a:sym typeface="Monaco"/>
              </a:defRPr>
            </a:pPr>
            <a:r>
              <a:t>plugins {</a:t>
            </a:r>
          </a:p>
          <a:p>
            <a:pPr algn="l" defTabSz="825500">
              <a:spcBef>
                <a:spcPts val="1800"/>
              </a:spcBef>
              <a:defRPr spc="-39" sz="4000">
                <a:solidFill>
                  <a:srgbClr val="000000"/>
                </a:solidFill>
                <a:latin typeface="Monaco"/>
                <a:ea typeface="Monaco"/>
                <a:cs typeface="Monaco"/>
                <a:sym typeface="Monaco"/>
              </a:defRPr>
            </a:pPr>
            <a:r>
              <a:t>    id("com.google.devtools.ksp") version "2.0.21-1.0.27" apply false</a:t>
            </a:r>
          </a:p>
          <a:p>
            <a:pPr algn="l" defTabSz="825500">
              <a:spcBef>
                <a:spcPts val="1800"/>
              </a:spcBef>
              <a:defRPr spc="-39" sz="4000">
                <a:solidFill>
                  <a:srgbClr val="000000"/>
                </a:solidFill>
                <a:latin typeface="Monaco"/>
                <a:ea typeface="Monaco"/>
                <a:cs typeface="Monaco"/>
                <a:sym typeface="Monaco"/>
              </a:defRPr>
            </a:pPr>
            <a:r>
              <a:t>}</a:t>
            </a:r>
          </a:p>
        </p:txBody>
      </p:sp>
      <p:sp>
        <p:nvSpPr>
          <p:cNvPr id="209" name="// build.gradle (Module)…"/>
          <p:cNvSpPr txBox="1"/>
          <p:nvPr/>
        </p:nvSpPr>
        <p:spPr>
          <a:xfrm>
            <a:off x="1320478" y="7879355"/>
            <a:ext cx="21743044" cy="3733801"/>
          </a:xfrm>
          <a:prstGeom prst="rect">
            <a:avLst/>
          </a:prstGeom>
          <a:ln w="508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825500">
              <a:spcBef>
                <a:spcPts val="1800"/>
              </a:spcBef>
              <a:defRPr spc="-39" sz="4000">
                <a:solidFill>
                  <a:srgbClr val="000000"/>
                </a:solidFill>
                <a:latin typeface="Monaco"/>
                <a:ea typeface="Monaco"/>
                <a:cs typeface="Monaco"/>
                <a:sym typeface="Monaco"/>
              </a:defRPr>
            </a:pPr>
            <a:r>
              <a:t>// build.gradle (Module)</a:t>
            </a:r>
          </a:p>
          <a:p>
            <a:pPr algn="l" defTabSz="825500">
              <a:spcBef>
                <a:spcPts val="1800"/>
              </a:spcBef>
              <a:defRPr spc="-39" sz="4000">
                <a:solidFill>
                  <a:srgbClr val="000000"/>
                </a:solidFill>
                <a:latin typeface="Monaco"/>
                <a:ea typeface="Monaco"/>
                <a:cs typeface="Monaco"/>
                <a:sym typeface="Monaco"/>
              </a:defRPr>
            </a:pPr>
            <a:r>
              <a:t>plugins {</a:t>
            </a:r>
          </a:p>
          <a:p>
            <a:pPr lvl="2" algn="l" defTabSz="825500">
              <a:spcBef>
                <a:spcPts val="1800"/>
              </a:spcBef>
              <a:defRPr spc="-39" sz="4000">
                <a:solidFill>
                  <a:srgbClr val="000000"/>
                </a:solidFill>
                <a:latin typeface="Monaco"/>
                <a:ea typeface="Monaco"/>
                <a:cs typeface="Monaco"/>
                <a:sym typeface="Monaco"/>
              </a:defRPr>
            </a:pPr>
            <a:r>
              <a:t>id("com.google.devtools.ksp")</a:t>
            </a:r>
          </a:p>
          <a:p>
            <a:pPr algn="l" defTabSz="825500">
              <a:spcBef>
                <a:spcPts val="1800"/>
              </a:spcBef>
              <a:defRPr spc="-39" sz="4000">
                <a:solidFill>
                  <a:srgbClr val="000000"/>
                </a:solidFill>
                <a:latin typeface="Monaco"/>
                <a:ea typeface="Monaco"/>
                <a:cs typeface="Monaco"/>
                <a:sym typeface="Monaco"/>
              </a:defRPr>
            </a:pPr>
            <a:r>
              <a: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2">
            <a:hueOff val="192982"/>
            <a:satOff val="17755"/>
            <a:lumOff val="-28483"/>
          </a:schemeClr>
        </a:solidFill>
      </p:bgPr>
    </p:bg>
    <p:spTree>
      <p:nvGrpSpPr>
        <p:cNvPr id="1" name=""/>
        <p:cNvGrpSpPr/>
        <p:nvPr/>
      </p:nvGrpSpPr>
      <p:grpSpPr>
        <a:xfrm>
          <a:off x="0" y="0"/>
          <a:ext cx="0" cy="0"/>
          <a:chOff x="0" y="0"/>
          <a:chExt cx="0" cy="0"/>
        </a:xfrm>
      </p:grpSpPr>
      <p:sp>
        <p:nvSpPr>
          <p:cNvPr id="154" name="ARCHITECTURE COMPONENT"/>
          <p:cNvSpPr txBox="1"/>
          <p:nvPr>
            <p:ph type="ctrTitle"/>
          </p:nvPr>
        </p:nvSpPr>
        <p:spPr>
          <a:xfrm>
            <a:off x="1206498" y="5908004"/>
            <a:ext cx="21971004" cy="1899991"/>
          </a:xfrm>
          <a:prstGeom prst="rect">
            <a:avLst/>
          </a:prstGeom>
        </p:spPr>
        <p:txBody>
          <a:bodyPr/>
          <a:lstStyle>
            <a:lvl1pPr algn="ctr">
              <a:defRPr spc="-228" sz="11400"/>
            </a:lvl1pPr>
          </a:lstStyle>
          <a:p>
            <a:pPr/>
            <a:r>
              <a:t>ARCHITECTURE COMPONENT</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ROOM DEPENDENCY (CONT.)"/>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ROOM DEPENDENCY (CONT.)</a:t>
            </a:r>
          </a:p>
        </p:txBody>
      </p:sp>
      <p:sp>
        <p:nvSpPr>
          <p:cNvPr id="212" name="// build.gradle (Module)…"/>
          <p:cNvSpPr txBox="1"/>
          <p:nvPr/>
        </p:nvSpPr>
        <p:spPr>
          <a:xfrm>
            <a:off x="1320478" y="3761357"/>
            <a:ext cx="21743044" cy="6193285"/>
          </a:xfrm>
          <a:prstGeom prst="rect">
            <a:avLst/>
          </a:prstGeom>
          <a:ln w="508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825500">
              <a:spcBef>
                <a:spcPts val="1800"/>
              </a:spcBef>
              <a:defRPr spc="-39" sz="4000">
                <a:solidFill>
                  <a:srgbClr val="000000"/>
                </a:solidFill>
                <a:latin typeface="Monaco"/>
                <a:ea typeface="Monaco"/>
                <a:cs typeface="Monaco"/>
                <a:sym typeface="Monaco"/>
              </a:defRPr>
            </a:pPr>
            <a:r>
              <a:t>// build.gradle (Module)</a:t>
            </a:r>
          </a:p>
          <a:p>
            <a:pPr algn="l" defTabSz="825500">
              <a:spcBef>
                <a:spcPts val="1800"/>
              </a:spcBef>
              <a:defRPr spc="-39" sz="4000">
                <a:solidFill>
                  <a:srgbClr val="000000"/>
                </a:solidFill>
                <a:latin typeface="Monaco"/>
                <a:ea typeface="Monaco"/>
                <a:cs typeface="Monaco"/>
                <a:sym typeface="Monaco"/>
              </a:defRPr>
            </a:pPr>
            <a:r>
              <a:t>dependencies {</a:t>
            </a:r>
          </a:p>
          <a:p>
            <a:pPr algn="l" defTabSz="825500">
              <a:spcBef>
                <a:spcPts val="1800"/>
              </a:spcBef>
              <a:defRPr spc="-39" sz="4000">
                <a:solidFill>
                  <a:srgbClr val="000000"/>
                </a:solidFill>
                <a:latin typeface="Monaco"/>
                <a:ea typeface="Monaco"/>
                <a:cs typeface="Monaco"/>
                <a:sym typeface="Monaco"/>
              </a:defRPr>
            </a:pPr>
            <a:r>
              <a:t>    implementation "androidx.room:room-runtime:2.6.0"</a:t>
            </a:r>
          </a:p>
          <a:p>
            <a:pPr algn="l" defTabSz="825500">
              <a:spcBef>
                <a:spcPts val="1800"/>
              </a:spcBef>
              <a:defRPr spc="-39" sz="4000">
                <a:solidFill>
                  <a:srgbClr val="000000"/>
                </a:solidFill>
                <a:latin typeface="Monaco"/>
                <a:ea typeface="Monaco"/>
                <a:cs typeface="Monaco"/>
                <a:sym typeface="Monaco"/>
              </a:defRPr>
            </a:pPr>
            <a:r>
              <a:t>    kapt "androidx.room:room-compiler:2.6.0"</a:t>
            </a:r>
          </a:p>
          <a:p>
            <a:pPr algn="l" defTabSz="825500">
              <a:spcBef>
                <a:spcPts val="1800"/>
              </a:spcBef>
              <a:defRPr spc="-39" sz="4000">
                <a:solidFill>
                  <a:srgbClr val="000000"/>
                </a:solidFill>
                <a:latin typeface="Monaco"/>
                <a:ea typeface="Monaco"/>
                <a:cs typeface="Monaco"/>
                <a:sym typeface="Monaco"/>
              </a:defRPr>
            </a:pPr>
            <a:r>
              <a:t>    implementation "androidx.room:room-ktx:2.6.0"</a:t>
            </a:r>
          </a:p>
          <a:p>
            <a:pPr algn="l" defTabSz="825500">
              <a:spcBef>
                <a:spcPts val="1800"/>
              </a:spcBef>
              <a:defRPr spc="-39" sz="4000">
                <a:solidFill>
                  <a:srgbClr val="000000"/>
                </a:solidFill>
                <a:latin typeface="Monaco"/>
                <a:ea typeface="Monaco"/>
                <a:cs typeface="Monaco"/>
                <a:sym typeface="Monaco"/>
              </a:defRPr>
            </a:pPr>
            <a:r>
              <a:t>...</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TABLE CREATION"/>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TABLE CREATION</a:t>
            </a:r>
          </a:p>
        </p:txBody>
      </p:sp>
      <p:sp>
        <p:nvSpPr>
          <p:cNvPr id="215" name="@Entity(tableName = “tasks&quot;)…"/>
          <p:cNvSpPr txBox="1"/>
          <p:nvPr/>
        </p:nvSpPr>
        <p:spPr>
          <a:xfrm>
            <a:off x="1320478" y="4212207"/>
            <a:ext cx="21743044" cy="5291585"/>
          </a:xfrm>
          <a:prstGeom prst="rect">
            <a:avLst/>
          </a:prstGeom>
          <a:ln w="508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825500">
              <a:spcBef>
                <a:spcPts val="1800"/>
              </a:spcBef>
              <a:defRPr spc="-39" sz="4000">
                <a:solidFill>
                  <a:srgbClr val="000000"/>
                </a:solidFill>
                <a:latin typeface="Monaco"/>
                <a:ea typeface="Monaco"/>
                <a:cs typeface="Monaco"/>
                <a:sym typeface="Monaco"/>
              </a:defRPr>
            </a:pPr>
            <a:r>
              <a:t>@Entity(tableName = “tasks")</a:t>
            </a:r>
          </a:p>
          <a:p>
            <a:pPr algn="l" defTabSz="825500">
              <a:spcBef>
                <a:spcPts val="1800"/>
              </a:spcBef>
              <a:defRPr spc="-39" sz="4000">
                <a:solidFill>
                  <a:srgbClr val="000000"/>
                </a:solidFill>
                <a:latin typeface="Monaco"/>
                <a:ea typeface="Monaco"/>
                <a:cs typeface="Monaco"/>
                <a:sym typeface="Monaco"/>
              </a:defRPr>
            </a:pPr>
            <a:r>
              <a:t>data class Task(</a:t>
            </a:r>
          </a:p>
          <a:p>
            <a:pPr lvl="2" algn="l" defTabSz="825500">
              <a:spcBef>
                <a:spcPts val="1800"/>
              </a:spcBef>
              <a:defRPr spc="-39" sz="4000">
                <a:solidFill>
                  <a:srgbClr val="000000"/>
                </a:solidFill>
                <a:latin typeface="Monaco"/>
                <a:ea typeface="Monaco"/>
                <a:cs typeface="Monaco"/>
                <a:sym typeface="Monaco"/>
              </a:defRPr>
            </a:pPr>
            <a:r>
              <a:t>@PrimaryKey(autoGenerate = true) val id: Int = 0,</a:t>
            </a:r>
          </a:p>
          <a:p>
            <a:pPr lvl="2" algn="l" defTabSz="825500">
              <a:spcBef>
                <a:spcPts val="1800"/>
              </a:spcBef>
              <a:defRPr spc="-39" sz="4000">
                <a:solidFill>
                  <a:srgbClr val="000000"/>
                </a:solidFill>
                <a:latin typeface="Monaco"/>
                <a:ea typeface="Monaco"/>
                <a:cs typeface="Monaco"/>
                <a:sym typeface="Monaco"/>
              </a:defRPr>
            </a:pPr>
            <a:r>
              <a:t>val name: String,</a:t>
            </a:r>
          </a:p>
          <a:p>
            <a:pPr lvl="2" algn="l" defTabSz="825500">
              <a:spcBef>
                <a:spcPts val="1800"/>
              </a:spcBef>
              <a:defRPr spc="-39" sz="4000">
                <a:solidFill>
                  <a:srgbClr val="000000"/>
                </a:solidFill>
                <a:latin typeface="Monaco"/>
                <a:ea typeface="Monaco"/>
                <a:cs typeface="Monaco"/>
                <a:sym typeface="Monaco"/>
              </a:defRPr>
            </a:pPr>
            <a:r>
              <a:t>val isCompleted: Boolean = false</a:t>
            </a:r>
          </a:p>
          <a:p>
            <a:pPr algn="l" defTabSz="825500">
              <a:spcBef>
                <a:spcPts val="1800"/>
              </a:spcBef>
              <a:defRPr spc="-39" sz="4000">
                <a:solidFill>
                  <a:srgbClr val="000000"/>
                </a:solidFill>
                <a:latin typeface="Monaco"/>
                <a:ea typeface="Monaco"/>
                <a:cs typeface="Monaco"/>
                <a:sym typeface="Monaco"/>
              </a:defRPr>
            </a:pPr>
            <a:r>
              <a:t>)</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DAO CREATION"/>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DAO CREATION</a:t>
            </a:r>
          </a:p>
        </p:txBody>
      </p:sp>
      <p:sp>
        <p:nvSpPr>
          <p:cNvPr id="218" name="@Dao…"/>
          <p:cNvSpPr txBox="1"/>
          <p:nvPr/>
        </p:nvSpPr>
        <p:spPr>
          <a:xfrm>
            <a:off x="1320478" y="3468486"/>
            <a:ext cx="21743044" cy="8898385"/>
          </a:xfrm>
          <a:prstGeom prst="rect">
            <a:avLst/>
          </a:prstGeom>
          <a:ln w="508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825500">
              <a:spcBef>
                <a:spcPts val="1800"/>
              </a:spcBef>
              <a:defRPr spc="-39" sz="4000">
                <a:solidFill>
                  <a:srgbClr val="000000"/>
                </a:solidFill>
                <a:latin typeface="Monaco"/>
                <a:ea typeface="Monaco"/>
                <a:cs typeface="Monaco"/>
                <a:sym typeface="Monaco"/>
              </a:defRPr>
            </a:pPr>
            <a:r>
              <a:t>@Dao </a:t>
            </a:r>
          </a:p>
          <a:p>
            <a:pPr algn="l" defTabSz="825500">
              <a:spcBef>
                <a:spcPts val="1800"/>
              </a:spcBef>
              <a:defRPr spc="-39" sz="4000">
                <a:solidFill>
                  <a:srgbClr val="000000"/>
                </a:solidFill>
                <a:latin typeface="Monaco"/>
                <a:ea typeface="Monaco"/>
                <a:cs typeface="Monaco"/>
                <a:sym typeface="Monaco"/>
              </a:defRPr>
            </a:pPr>
            <a:r>
              <a:t>interface TaskDao { </a:t>
            </a:r>
          </a:p>
          <a:p>
            <a:pPr algn="l" defTabSz="825500">
              <a:spcBef>
                <a:spcPts val="1800"/>
              </a:spcBef>
              <a:defRPr spc="-39" sz="4000">
                <a:solidFill>
                  <a:srgbClr val="000000"/>
                </a:solidFill>
                <a:latin typeface="Monaco"/>
                <a:ea typeface="Monaco"/>
                <a:cs typeface="Monaco"/>
                <a:sym typeface="Monaco"/>
              </a:defRPr>
            </a:pPr>
            <a:r>
              <a:t>@Insert(onConflict = OnConflictStrategy.REPLACE) </a:t>
            </a:r>
          </a:p>
          <a:p>
            <a:pPr algn="l" defTabSz="825500">
              <a:spcBef>
                <a:spcPts val="1800"/>
              </a:spcBef>
              <a:defRPr spc="-39" sz="4000">
                <a:solidFill>
                  <a:srgbClr val="000000"/>
                </a:solidFill>
                <a:latin typeface="Monaco"/>
                <a:ea typeface="Monaco"/>
                <a:cs typeface="Monaco"/>
                <a:sym typeface="Monaco"/>
              </a:defRPr>
            </a:pPr>
            <a:r>
              <a:t>suspend fun insertTask(task: Task) </a:t>
            </a:r>
          </a:p>
          <a:p>
            <a:pPr algn="l" defTabSz="825500">
              <a:spcBef>
                <a:spcPts val="1800"/>
              </a:spcBef>
              <a:defRPr spc="-39" sz="4000">
                <a:solidFill>
                  <a:srgbClr val="000000"/>
                </a:solidFill>
                <a:latin typeface="Monaco"/>
                <a:ea typeface="Monaco"/>
                <a:cs typeface="Monaco"/>
                <a:sym typeface="Monaco"/>
              </a:defRPr>
            </a:pPr>
          </a:p>
          <a:p>
            <a:pPr algn="l" defTabSz="825500">
              <a:spcBef>
                <a:spcPts val="1800"/>
              </a:spcBef>
              <a:defRPr spc="-39" sz="4000">
                <a:solidFill>
                  <a:srgbClr val="000000"/>
                </a:solidFill>
                <a:latin typeface="Monaco"/>
                <a:ea typeface="Monaco"/>
                <a:cs typeface="Monaco"/>
                <a:sym typeface="Monaco"/>
              </a:defRPr>
            </a:pPr>
            <a:r>
              <a:t>@Query("SELECT * FROM tasks") </a:t>
            </a:r>
          </a:p>
          <a:p>
            <a:pPr algn="l" defTabSz="825500">
              <a:spcBef>
                <a:spcPts val="1800"/>
              </a:spcBef>
              <a:defRPr spc="-39" sz="4000">
                <a:solidFill>
                  <a:srgbClr val="000000"/>
                </a:solidFill>
                <a:latin typeface="Monaco"/>
                <a:ea typeface="Monaco"/>
                <a:cs typeface="Monaco"/>
                <a:sym typeface="Monaco"/>
              </a:defRPr>
            </a:pPr>
            <a:r>
              <a:t>fun getAllTasks(): Flow&lt;List&lt;Task&gt;&gt; </a:t>
            </a:r>
          </a:p>
          <a:p>
            <a:pPr algn="l" defTabSz="825500">
              <a:spcBef>
                <a:spcPts val="1800"/>
              </a:spcBef>
              <a:defRPr spc="-39" sz="4000">
                <a:solidFill>
                  <a:srgbClr val="000000"/>
                </a:solidFill>
                <a:latin typeface="Monaco"/>
                <a:ea typeface="Monaco"/>
                <a:cs typeface="Monaco"/>
                <a:sym typeface="Monaco"/>
              </a:defRPr>
            </a:pPr>
          </a:p>
          <a:p>
            <a:pPr algn="l" defTabSz="825500">
              <a:spcBef>
                <a:spcPts val="1800"/>
              </a:spcBef>
              <a:defRPr spc="-39" sz="4000">
                <a:solidFill>
                  <a:srgbClr val="000000"/>
                </a:solidFill>
                <a:latin typeface="Monaco"/>
                <a:ea typeface="Monaco"/>
                <a:cs typeface="Monaco"/>
                <a:sym typeface="Monaco"/>
              </a:defRPr>
            </a:pPr>
            <a:r>
              <a:t>@Delete </a:t>
            </a:r>
          </a:p>
          <a:p>
            <a:pPr algn="l" defTabSz="825500">
              <a:spcBef>
                <a:spcPts val="1800"/>
              </a:spcBef>
              <a:defRPr spc="-39" sz="4000">
                <a:solidFill>
                  <a:srgbClr val="000000"/>
                </a:solidFill>
                <a:latin typeface="Monaco"/>
                <a:ea typeface="Monaco"/>
                <a:cs typeface="Monaco"/>
                <a:sym typeface="Monaco"/>
              </a:defRPr>
            </a:pPr>
            <a:r>
              <a:t>suspend fun deleteTask(task: Task) }</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DATABASE CREATION"/>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DATABASE CREATION</a:t>
            </a:r>
          </a:p>
        </p:txBody>
      </p:sp>
      <p:sp>
        <p:nvSpPr>
          <p:cNvPr id="221" name="@Database(entities = [Task::class], version = 1)…"/>
          <p:cNvSpPr txBox="1"/>
          <p:nvPr/>
        </p:nvSpPr>
        <p:spPr>
          <a:xfrm>
            <a:off x="1320478" y="4035594"/>
            <a:ext cx="21743044" cy="5291585"/>
          </a:xfrm>
          <a:prstGeom prst="rect">
            <a:avLst/>
          </a:prstGeom>
          <a:ln w="508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825500">
              <a:spcBef>
                <a:spcPts val="1800"/>
              </a:spcBef>
              <a:defRPr spc="-39" sz="4000">
                <a:solidFill>
                  <a:srgbClr val="000000"/>
                </a:solidFill>
                <a:latin typeface="Monaco"/>
                <a:ea typeface="Monaco"/>
                <a:cs typeface="Monaco"/>
                <a:sym typeface="Monaco"/>
              </a:defRPr>
            </a:pPr>
          </a:p>
          <a:p>
            <a:pPr algn="l" defTabSz="825500">
              <a:spcBef>
                <a:spcPts val="1800"/>
              </a:spcBef>
              <a:defRPr spc="-39" sz="4000">
                <a:solidFill>
                  <a:srgbClr val="000000"/>
                </a:solidFill>
                <a:latin typeface="Monaco"/>
                <a:ea typeface="Monaco"/>
                <a:cs typeface="Monaco"/>
                <a:sym typeface="Monaco"/>
              </a:defRPr>
            </a:pPr>
            <a:r>
              <a:t>@Database(entities = [Task::class], version = 1) </a:t>
            </a:r>
          </a:p>
          <a:p>
            <a:pPr algn="l" defTabSz="825500">
              <a:spcBef>
                <a:spcPts val="1800"/>
              </a:spcBef>
              <a:defRPr spc="-39" sz="4000">
                <a:solidFill>
                  <a:srgbClr val="000000"/>
                </a:solidFill>
                <a:latin typeface="Monaco"/>
                <a:ea typeface="Monaco"/>
                <a:cs typeface="Monaco"/>
                <a:sym typeface="Monaco"/>
              </a:defRPr>
            </a:pPr>
            <a:r>
              <a:t>abstract class AppDatabase : RoomDatabase() { </a:t>
            </a:r>
          </a:p>
          <a:p>
            <a:pPr lvl="2" algn="l" defTabSz="825500">
              <a:spcBef>
                <a:spcPts val="1800"/>
              </a:spcBef>
              <a:defRPr spc="-39" sz="4000">
                <a:solidFill>
                  <a:srgbClr val="000000"/>
                </a:solidFill>
                <a:latin typeface="Monaco"/>
                <a:ea typeface="Monaco"/>
                <a:cs typeface="Monaco"/>
                <a:sym typeface="Monaco"/>
              </a:defRPr>
            </a:pPr>
            <a:r>
              <a:t>abstract fun taskDao(): TaskDao </a:t>
            </a:r>
          </a:p>
          <a:p>
            <a:pPr algn="l" defTabSz="825500">
              <a:spcBef>
                <a:spcPts val="1800"/>
              </a:spcBef>
              <a:defRPr spc="-39" sz="4000">
                <a:solidFill>
                  <a:srgbClr val="000000"/>
                </a:solidFill>
                <a:latin typeface="Monaco"/>
                <a:ea typeface="Monaco"/>
                <a:cs typeface="Monaco"/>
                <a:sym typeface="Monaco"/>
              </a:defRPr>
            </a:pPr>
            <a:r>
              <a:t>}</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ROOM USAGE"/>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ROOM USAGE</a:t>
            </a:r>
          </a:p>
        </p:txBody>
      </p:sp>
      <p:sp>
        <p:nvSpPr>
          <p:cNvPr id="224" name="private val database = Room.databaseBuilder(application, AppDatabase::class.java, “task_database&quot;).build()…"/>
          <p:cNvSpPr txBox="1"/>
          <p:nvPr/>
        </p:nvSpPr>
        <p:spPr>
          <a:xfrm>
            <a:off x="1320478" y="2993459"/>
            <a:ext cx="21743044" cy="9941906"/>
          </a:xfrm>
          <a:prstGeom prst="rect">
            <a:avLst/>
          </a:prstGeom>
          <a:ln w="508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825500">
              <a:spcBef>
                <a:spcPts val="1800"/>
              </a:spcBef>
              <a:defRPr spc="-38" sz="3800">
                <a:solidFill>
                  <a:srgbClr val="000000"/>
                </a:solidFill>
                <a:latin typeface="Monaco"/>
                <a:ea typeface="Monaco"/>
                <a:cs typeface="Monaco"/>
                <a:sym typeface="Monaco"/>
              </a:defRPr>
            </a:pPr>
            <a:r>
              <a:t>private val database = Room.databaseBuilder(application, AppDatabase::class.java, “task_database").build()</a:t>
            </a:r>
          </a:p>
          <a:p>
            <a:pPr algn="l" defTabSz="825500">
              <a:spcBef>
                <a:spcPts val="1800"/>
              </a:spcBef>
              <a:defRPr spc="-38" sz="3800">
                <a:solidFill>
                  <a:srgbClr val="000000"/>
                </a:solidFill>
                <a:latin typeface="Monaco"/>
                <a:ea typeface="Monaco"/>
                <a:cs typeface="Monaco"/>
                <a:sym typeface="Monaco"/>
              </a:defRPr>
            </a:pPr>
          </a:p>
          <a:p>
            <a:pPr algn="l" defTabSz="825500">
              <a:spcBef>
                <a:spcPts val="1800"/>
              </a:spcBef>
              <a:defRPr spc="-38" sz="3800">
                <a:solidFill>
                  <a:srgbClr val="000000"/>
                </a:solidFill>
                <a:latin typeface="Monaco"/>
                <a:ea typeface="Monaco"/>
                <a:cs typeface="Monaco"/>
                <a:sym typeface="Monaco"/>
              </a:defRPr>
            </a:pPr>
            <a:r>
              <a:t>private val _tasks = MutableStateFlow&lt;List&lt;Task&gt;&gt;(emptyList()) </a:t>
            </a:r>
          </a:p>
          <a:p>
            <a:pPr algn="l" defTabSz="825500">
              <a:spcBef>
                <a:spcPts val="1800"/>
              </a:spcBef>
              <a:defRPr spc="-38" sz="3800">
                <a:solidFill>
                  <a:srgbClr val="000000"/>
                </a:solidFill>
                <a:latin typeface="Monaco"/>
                <a:ea typeface="Monaco"/>
                <a:cs typeface="Monaco"/>
                <a:sym typeface="Monaco"/>
              </a:defRPr>
            </a:pPr>
            <a:r>
              <a:t>val tasks: StateFlow&lt;List&lt;Task&gt;&gt; = _tasks </a:t>
            </a:r>
          </a:p>
          <a:p>
            <a:pPr algn="l" defTabSz="825500">
              <a:spcBef>
                <a:spcPts val="1800"/>
              </a:spcBef>
              <a:defRPr spc="-38" sz="3800">
                <a:solidFill>
                  <a:srgbClr val="000000"/>
                </a:solidFill>
                <a:latin typeface="Monaco"/>
                <a:ea typeface="Monaco"/>
                <a:cs typeface="Monaco"/>
                <a:sym typeface="Monaco"/>
              </a:defRPr>
            </a:pPr>
            <a:r>
              <a:t>init { // Observe the database and update StateFlow </a:t>
            </a:r>
            <a:br/>
            <a:r>
              <a:t>    viewModelScope.launch { </a:t>
            </a:r>
          </a:p>
          <a:p>
            <a:pPr algn="l" defTabSz="825500">
              <a:spcBef>
                <a:spcPts val="1800"/>
              </a:spcBef>
              <a:defRPr spc="-38" sz="3800">
                <a:solidFill>
                  <a:srgbClr val="000000"/>
                </a:solidFill>
                <a:latin typeface="Monaco"/>
                <a:ea typeface="Monaco"/>
                <a:cs typeface="Monaco"/>
                <a:sym typeface="Monaco"/>
              </a:defRPr>
            </a:pPr>
            <a:r>
              <a:t>        taskDao.getAllTasks().collect { taskList -&gt; </a:t>
            </a:r>
          </a:p>
          <a:p>
            <a:pPr algn="l" defTabSz="825500">
              <a:spcBef>
                <a:spcPts val="1800"/>
              </a:spcBef>
              <a:defRPr spc="-38" sz="3800">
                <a:solidFill>
                  <a:srgbClr val="000000"/>
                </a:solidFill>
                <a:latin typeface="Monaco"/>
                <a:ea typeface="Monaco"/>
                <a:cs typeface="Monaco"/>
                <a:sym typeface="Monaco"/>
              </a:defRPr>
            </a:pPr>
            <a:r>
              <a:t>            _tasks.value = taskList</a:t>
            </a:r>
          </a:p>
          <a:p>
            <a:pPr algn="l" defTabSz="825500">
              <a:spcBef>
                <a:spcPts val="1800"/>
              </a:spcBef>
              <a:defRPr spc="-38" sz="3800">
                <a:solidFill>
                  <a:srgbClr val="000000"/>
                </a:solidFill>
                <a:latin typeface="Monaco"/>
                <a:ea typeface="Monaco"/>
                <a:cs typeface="Monaco"/>
                <a:sym typeface="Monaco"/>
              </a:defRPr>
            </a:pPr>
            <a:r>
              <a:t>         }</a:t>
            </a:r>
          </a:p>
          <a:p>
            <a:pPr algn="l" defTabSz="825500">
              <a:spcBef>
                <a:spcPts val="1800"/>
              </a:spcBef>
              <a:defRPr spc="-38" sz="3800">
                <a:solidFill>
                  <a:srgbClr val="000000"/>
                </a:solidFill>
                <a:latin typeface="Monaco"/>
                <a:ea typeface="Monaco"/>
                <a:cs typeface="Monaco"/>
                <a:sym typeface="Monaco"/>
              </a:defRPr>
            </a:pPr>
            <a:r>
              <a:t>    } </a:t>
            </a:r>
          </a:p>
          <a:p>
            <a:pPr algn="l" defTabSz="825500">
              <a:spcBef>
                <a:spcPts val="1800"/>
              </a:spcBef>
              <a:defRPr spc="-38" sz="3800">
                <a:solidFill>
                  <a:srgbClr val="000000"/>
                </a:solidFill>
                <a:latin typeface="Monaco"/>
                <a:ea typeface="Monaco"/>
                <a:cs typeface="Monaco"/>
                <a:sym typeface="Monaco"/>
              </a:defRPr>
            </a:pPr>
            <a:r>
              <a:t>}</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TRY IT OUT 3!"/>
          <p:cNvSpPr txBox="1"/>
          <p:nvPr>
            <p:ph type="title"/>
          </p:nvPr>
        </p:nvSpPr>
        <p:spPr>
          <a:xfrm>
            <a:off x="1206500" y="952500"/>
            <a:ext cx="14885321" cy="1433163"/>
          </a:xfrm>
          <a:prstGeom prst="rect">
            <a:avLst/>
          </a:prstGeom>
        </p:spPr>
        <p:txBody>
          <a:bodyPr/>
          <a:lstStyle>
            <a:lvl1pPr>
              <a:defRPr>
                <a:solidFill>
                  <a:schemeClr val="accent2">
                    <a:hueOff val="192982"/>
                    <a:satOff val="17755"/>
                    <a:lumOff val="-28483"/>
                  </a:schemeClr>
                </a:solidFill>
              </a:defRPr>
            </a:lvl1pPr>
          </a:lstStyle>
          <a:p>
            <a:pPr/>
            <a:r>
              <a:t>TRY IT OUT 3!</a:t>
            </a:r>
          </a:p>
        </p:txBody>
      </p:sp>
      <p:sp>
        <p:nvSpPr>
          <p:cNvPr id="227" name="Create an application to show a greeting message followed by the student code entered by the user in a text field. The entered student code must be retained even if the application is re-opened."/>
          <p:cNvSpPr txBox="1"/>
          <p:nvPr/>
        </p:nvSpPr>
        <p:spPr>
          <a:xfrm>
            <a:off x="1287818" y="3313139"/>
            <a:ext cx="14722685" cy="536671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120000"/>
              </a:lnSpc>
              <a:spcBef>
                <a:spcPts val="4500"/>
              </a:spcBef>
              <a:defRPr sz="6000">
                <a:solidFill>
                  <a:srgbClr val="000000"/>
                </a:solidFill>
              </a:defRPr>
            </a:pPr>
            <a:r>
              <a:t>Create an application to show a greeting message followed by the student code entered by the user in a text field. </a:t>
            </a:r>
            <a:r>
              <a:rPr>
                <a:solidFill>
                  <a:schemeClr val="accent4">
                    <a:hueOff val="-1247790"/>
                    <a:lumOff val="-12326"/>
                  </a:schemeClr>
                </a:solidFill>
              </a:rPr>
              <a:t>The entered student code must be retained even if the application is re-opened.</a:t>
            </a:r>
          </a:p>
        </p:txBody>
      </p:sp>
      <p:pic>
        <p:nvPicPr>
          <p:cNvPr id="228" name="Image" descr="Image"/>
          <p:cNvPicPr>
            <a:picLocks noChangeAspect="1"/>
          </p:cNvPicPr>
          <p:nvPr/>
        </p:nvPicPr>
        <p:blipFill>
          <a:blip r:embed="rId2">
            <a:extLst/>
          </a:blip>
          <a:stretch>
            <a:fillRect/>
          </a:stretch>
        </p:blipFill>
        <p:spPr>
          <a:xfrm>
            <a:off x="17390121" y="920518"/>
            <a:ext cx="5624984" cy="11874964"/>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EXCERCISE 1"/>
          <p:cNvSpPr txBox="1"/>
          <p:nvPr>
            <p:ph type="title"/>
          </p:nvPr>
        </p:nvSpPr>
        <p:spPr>
          <a:xfrm>
            <a:off x="1206500" y="952500"/>
            <a:ext cx="14885321" cy="1433163"/>
          </a:xfrm>
          <a:prstGeom prst="rect">
            <a:avLst/>
          </a:prstGeom>
        </p:spPr>
        <p:txBody>
          <a:bodyPr/>
          <a:lstStyle>
            <a:lvl1pPr>
              <a:defRPr>
                <a:solidFill>
                  <a:schemeClr val="accent2">
                    <a:hueOff val="192982"/>
                    <a:satOff val="17755"/>
                    <a:lumOff val="-28483"/>
                  </a:schemeClr>
                </a:solidFill>
              </a:defRPr>
            </a:lvl1pPr>
          </a:lstStyle>
          <a:p>
            <a:pPr/>
            <a:r>
              <a:t>EXCERCISE 1</a:t>
            </a:r>
          </a:p>
        </p:txBody>
      </p:sp>
      <p:sp>
        <p:nvSpPr>
          <p:cNvPr id="231" name="You are one of the software development team in a company. There are hundreds of employees who come to work at the office daily. The owner of the company wants every employee to work happily so he wants to know if anyone has any issues regarding the comp"/>
          <p:cNvSpPr txBox="1"/>
          <p:nvPr/>
        </p:nvSpPr>
        <p:spPr>
          <a:xfrm>
            <a:off x="1287819" y="3237654"/>
            <a:ext cx="21808363" cy="920306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120000"/>
              </a:lnSpc>
              <a:spcBef>
                <a:spcPts val="4500"/>
              </a:spcBef>
              <a:defRPr sz="5700">
                <a:solidFill>
                  <a:srgbClr val="000000"/>
                </a:solidFill>
              </a:defRPr>
            </a:lvl1pPr>
          </a:lstStyle>
          <a:p>
            <a:pPr/>
            <a:r>
              <a:t>You are one of the software development team in a company. There are hundreds of employees who come to work at the office daily. The owner of the company wants every employee to work happily so he wants to know if anyone has any issues regarding the company. He then assigns you to create an Android application to provide a form for the employee having an issue to fill in. The owner wants to know the name, age, and the detail of the issue so that he can take care of it. When the application is opened, the latest information is displayed below the form.</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2">
            <a:hueOff val="192982"/>
            <a:satOff val="17755"/>
            <a:lumOff val="-28483"/>
          </a:schemeClr>
        </a:solidFill>
      </p:bgPr>
    </p:bg>
    <p:spTree>
      <p:nvGrpSpPr>
        <p:cNvPr id="1" name=""/>
        <p:cNvGrpSpPr/>
        <p:nvPr/>
      </p:nvGrpSpPr>
      <p:grpSpPr>
        <a:xfrm>
          <a:off x="0" y="0"/>
          <a:ext cx="0" cy="0"/>
          <a:chOff x="0" y="0"/>
          <a:chExt cx="0" cy="0"/>
        </a:xfrm>
      </p:grpSpPr>
      <p:sp>
        <p:nvSpPr>
          <p:cNvPr id="233" name="THANK YOU"/>
          <p:cNvSpPr txBox="1"/>
          <p:nvPr>
            <p:ph type="ctrTitle"/>
          </p:nvPr>
        </p:nvSpPr>
        <p:spPr>
          <a:prstGeom prst="rect">
            <a:avLst/>
          </a:prstGeom>
        </p:spPr>
        <p:txBody>
          <a:bodyPr/>
          <a:lstStyle>
            <a:lvl1pPr algn="ctr"/>
          </a:lstStyle>
          <a:p>
            <a:pPr/>
            <a:r>
              <a:t>THANK YOU</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ANDROID ARCHITECTURE COMPONENT"/>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ANDROID ARCHITECTURE COMPONENT</a:t>
            </a:r>
          </a:p>
        </p:txBody>
      </p:sp>
      <p:sp>
        <p:nvSpPr>
          <p:cNvPr id="157" name="ViewModel…"/>
          <p:cNvSpPr txBox="1"/>
          <p:nvPr>
            <p:ph type="body" idx="1"/>
          </p:nvPr>
        </p:nvSpPr>
        <p:spPr>
          <a:xfrm>
            <a:off x="1271889" y="3200094"/>
            <a:ext cx="21840222" cy="9456822"/>
          </a:xfrm>
          <a:prstGeom prst="rect">
            <a:avLst/>
          </a:prstGeom>
        </p:spPr>
        <p:txBody>
          <a:bodyPr/>
          <a:lstStyle/>
          <a:p>
            <a:pPr marL="609600" indent="-609600">
              <a:lnSpc>
                <a:spcPts val="10100"/>
              </a:lnSpc>
              <a:defRPr sz="6400"/>
            </a:pPr>
            <a:r>
              <a:t>ViewModel</a:t>
            </a:r>
          </a:p>
          <a:p>
            <a:pPr marL="609600" indent="-609600">
              <a:lnSpc>
                <a:spcPts val="10100"/>
              </a:lnSpc>
              <a:defRPr sz="6400"/>
            </a:pPr>
            <a:r>
              <a:t>StateFlow</a:t>
            </a:r>
          </a:p>
          <a:p>
            <a:pPr marL="609600" indent="-609600">
              <a:lnSpc>
                <a:spcPts val="10100"/>
              </a:lnSpc>
              <a:defRPr sz="6400"/>
            </a:pPr>
            <a:r>
              <a:t>Room</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VIEWMODEL"/>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VIEWMODEL</a:t>
            </a:r>
          </a:p>
        </p:txBody>
      </p:sp>
      <p:sp>
        <p:nvSpPr>
          <p:cNvPr id="160" name="Store and Manage UI-related data…"/>
          <p:cNvSpPr txBox="1"/>
          <p:nvPr>
            <p:ph type="body" idx="1"/>
          </p:nvPr>
        </p:nvSpPr>
        <p:spPr>
          <a:xfrm>
            <a:off x="1271889" y="3200094"/>
            <a:ext cx="21840222" cy="9456822"/>
          </a:xfrm>
          <a:prstGeom prst="rect">
            <a:avLst/>
          </a:prstGeom>
        </p:spPr>
        <p:txBody>
          <a:bodyPr/>
          <a:lstStyle/>
          <a:p>
            <a:pPr marL="609600" indent="-609600">
              <a:lnSpc>
                <a:spcPts val="10100"/>
              </a:lnSpc>
              <a:defRPr sz="6400"/>
            </a:pPr>
            <a:r>
              <a:t>Store and Manage UI-related data</a:t>
            </a:r>
          </a:p>
          <a:p>
            <a:pPr marL="609600" indent="-609600">
              <a:lnSpc>
                <a:spcPts val="10100"/>
              </a:lnSpc>
              <a:defRPr sz="6400"/>
            </a:pPr>
            <a:r>
              <a:t>Survive Configuration Changes</a:t>
            </a:r>
          </a:p>
          <a:p>
            <a:pPr marL="609600" indent="-609600">
              <a:lnSpc>
                <a:spcPts val="10100"/>
              </a:lnSpc>
              <a:defRPr sz="6400"/>
            </a:pPr>
            <a:r>
              <a:t>Separate of Concerns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VIEWMODEL (CONT.)"/>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VIEWMODEL (CONT.)</a:t>
            </a:r>
          </a:p>
        </p:txBody>
      </p:sp>
      <p:sp>
        <p:nvSpPr>
          <p:cNvPr id="163" name="class CounterViewModel : ViewModel() {…"/>
          <p:cNvSpPr txBox="1"/>
          <p:nvPr/>
        </p:nvSpPr>
        <p:spPr>
          <a:xfrm>
            <a:off x="1238248" y="2898046"/>
            <a:ext cx="21907503" cy="9598981"/>
          </a:xfrm>
          <a:prstGeom prst="rect">
            <a:avLst/>
          </a:prstGeom>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825500">
              <a:spcBef>
                <a:spcPts val="1800"/>
              </a:spcBef>
              <a:defRPr spc="-50" sz="5000">
                <a:solidFill>
                  <a:srgbClr val="000000"/>
                </a:solidFill>
                <a:latin typeface="Monaco"/>
                <a:ea typeface="Monaco"/>
                <a:cs typeface="Monaco"/>
                <a:sym typeface="Monaco"/>
              </a:defRPr>
            </a:pPr>
            <a:r>
              <a:t>class CounterViewModel : ViewModel() {</a:t>
            </a:r>
          </a:p>
          <a:p>
            <a:pPr algn="l" defTabSz="825500">
              <a:spcBef>
                <a:spcPts val="1800"/>
              </a:spcBef>
              <a:defRPr spc="-50" sz="5000">
                <a:solidFill>
                  <a:srgbClr val="000000"/>
                </a:solidFill>
                <a:latin typeface="Monaco"/>
                <a:ea typeface="Monaco"/>
                <a:cs typeface="Monaco"/>
                <a:sym typeface="Monaco"/>
              </a:defRPr>
            </a:pPr>
            <a:r>
              <a:t>    var count = 0</a:t>
            </a:r>
          </a:p>
          <a:p>
            <a:pPr algn="l" defTabSz="825500">
              <a:spcBef>
                <a:spcPts val="1800"/>
              </a:spcBef>
              <a:defRPr spc="-50" sz="5000">
                <a:solidFill>
                  <a:srgbClr val="000000"/>
                </a:solidFill>
                <a:latin typeface="Monaco"/>
                <a:ea typeface="Monaco"/>
                <a:cs typeface="Monaco"/>
                <a:sym typeface="Monaco"/>
              </a:defRPr>
            </a:pPr>
            <a:r>
              <a:t>    fun increment() {</a:t>
            </a:r>
          </a:p>
          <a:p>
            <a:pPr algn="l" defTabSz="825500">
              <a:spcBef>
                <a:spcPts val="1800"/>
              </a:spcBef>
              <a:defRPr spc="-50" sz="5000">
                <a:solidFill>
                  <a:srgbClr val="000000"/>
                </a:solidFill>
                <a:latin typeface="Monaco"/>
                <a:ea typeface="Monaco"/>
                <a:cs typeface="Monaco"/>
                <a:sym typeface="Monaco"/>
              </a:defRPr>
            </a:pPr>
            <a:r>
              <a:t>        count++</a:t>
            </a:r>
          </a:p>
          <a:p>
            <a:pPr algn="l" defTabSz="825500">
              <a:spcBef>
                <a:spcPts val="1800"/>
              </a:spcBef>
              <a:defRPr spc="-50" sz="5000">
                <a:solidFill>
                  <a:srgbClr val="000000"/>
                </a:solidFill>
                <a:latin typeface="Monaco"/>
                <a:ea typeface="Monaco"/>
                <a:cs typeface="Monaco"/>
                <a:sym typeface="Monaco"/>
              </a:defRPr>
            </a:pPr>
            <a:r>
              <a:t>    }</a:t>
            </a:r>
          </a:p>
          <a:p>
            <a:pPr algn="l" defTabSz="825500">
              <a:spcBef>
                <a:spcPts val="1800"/>
              </a:spcBef>
              <a:defRPr spc="-50" sz="5000">
                <a:solidFill>
                  <a:srgbClr val="000000"/>
                </a:solidFill>
                <a:latin typeface="Monaco"/>
                <a:ea typeface="Monaco"/>
                <a:cs typeface="Monaco"/>
                <a:sym typeface="Monaco"/>
              </a:defRPr>
            </a:pPr>
            <a:r>
              <a:t>    fun decrement() {</a:t>
            </a:r>
          </a:p>
          <a:p>
            <a:pPr algn="l" defTabSz="825500">
              <a:spcBef>
                <a:spcPts val="1800"/>
              </a:spcBef>
              <a:defRPr spc="-50" sz="5000">
                <a:solidFill>
                  <a:srgbClr val="000000"/>
                </a:solidFill>
                <a:latin typeface="Monaco"/>
                <a:ea typeface="Monaco"/>
                <a:cs typeface="Monaco"/>
                <a:sym typeface="Monaco"/>
              </a:defRPr>
            </a:pPr>
            <a:r>
              <a:t>        count--</a:t>
            </a:r>
          </a:p>
          <a:p>
            <a:pPr algn="l" defTabSz="825500">
              <a:spcBef>
                <a:spcPts val="1800"/>
              </a:spcBef>
              <a:defRPr spc="-50" sz="5000">
                <a:solidFill>
                  <a:srgbClr val="000000"/>
                </a:solidFill>
                <a:latin typeface="Monaco"/>
                <a:ea typeface="Monaco"/>
                <a:cs typeface="Monaco"/>
                <a:sym typeface="Monaco"/>
              </a:defRPr>
            </a:pPr>
            <a:r>
              <a:t>    }</a:t>
            </a:r>
          </a:p>
          <a:p>
            <a:pPr algn="l" defTabSz="825500">
              <a:spcBef>
                <a:spcPts val="1800"/>
              </a:spcBef>
              <a:defRPr spc="-50" sz="5000">
                <a:solidFill>
                  <a:srgbClr val="000000"/>
                </a:solidFill>
                <a:latin typeface="Monaco"/>
                <a:ea typeface="Monaco"/>
                <a:cs typeface="Monaco"/>
                <a:sym typeface="Monaco"/>
              </a:defRPr>
            </a:pPr>
            <a:r>
              <a: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VIEWMODEL (CONT.)"/>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VIEWMODEL (CONT.)</a:t>
            </a:r>
          </a:p>
        </p:txBody>
      </p:sp>
      <p:sp>
        <p:nvSpPr>
          <p:cNvPr id="166" name="@Composable…"/>
          <p:cNvSpPr txBox="1"/>
          <p:nvPr/>
        </p:nvSpPr>
        <p:spPr>
          <a:xfrm>
            <a:off x="1238248" y="3367946"/>
            <a:ext cx="21907503" cy="7439981"/>
          </a:xfrm>
          <a:prstGeom prst="rect">
            <a:avLst/>
          </a:prstGeom>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825500">
              <a:spcBef>
                <a:spcPts val="1800"/>
              </a:spcBef>
              <a:defRPr spc="-50" sz="5000">
                <a:solidFill>
                  <a:srgbClr val="000000"/>
                </a:solidFill>
                <a:latin typeface="Monaco"/>
                <a:ea typeface="Monaco"/>
                <a:cs typeface="Monaco"/>
                <a:sym typeface="Monaco"/>
              </a:defRPr>
            </a:pPr>
            <a:r>
              <a:t>@Composable</a:t>
            </a:r>
          </a:p>
          <a:p>
            <a:pPr algn="l" defTabSz="825500">
              <a:spcBef>
                <a:spcPts val="1800"/>
              </a:spcBef>
              <a:defRPr spc="-50" sz="5000">
                <a:solidFill>
                  <a:srgbClr val="000000"/>
                </a:solidFill>
                <a:latin typeface="Monaco"/>
                <a:ea typeface="Monaco"/>
                <a:cs typeface="Monaco"/>
                <a:sym typeface="Monaco"/>
              </a:defRPr>
            </a:pPr>
            <a:r>
              <a:t>fun CounterScreen() {</a:t>
            </a:r>
          </a:p>
          <a:p>
            <a:pPr lvl="2" algn="l" defTabSz="825500">
              <a:spcBef>
                <a:spcPts val="1800"/>
              </a:spcBef>
              <a:defRPr spc="-50" sz="5000">
                <a:solidFill>
                  <a:schemeClr val="accent5">
                    <a:hueOff val="-82419"/>
                    <a:satOff val="-9513"/>
                    <a:lumOff val="-16343"/>
                  </a:schemeClr>
                </a:solidFill>
                <a:latin typeface="Monaco"/>
                <a:ea typeface="Monaco"/>
                <a:cs typeface="Monaco"/>
                <a:sym typeface="Monaco"/>
              </a:defRPr>
            </a:pPr>
            <a:r>
              <a:t>val viewModel: CounterViewModel = viewModel()</a:t>
            </a:r>
          </a:p>
          <a:p>
            <a:pPr lvl="2" algn="l" defTabSz="825500">
              <a:spcBef>
                <a:spcPts val="1800"/>
              </a:spcBef>
              <a:defRPr spc="-50" sz="5000">
                <a:solidFill>
                  <a:srgbClr val="000000"/>
                </a:solidFill>
                <a:latin typeface="Monaco"/>
                <a:ea typeface="Monaco"/>
                <a:cs typeface="Monaco"/>
                <a:sym typeface="Monaco"/>
              </a:defRPr>
            </a:pPr>
            <a:r>
              <a:t>Text(“Current Count: ${ </a:t>
            </a:r>
            <a:r>
              <a:rPr>
                <a:solidFill>
                  <a:schemeClr val="accent5">
                    <a:hueOff val="-82419"/>
                    <a:satOff val="-9513"/>
                    <a:lumOff val="-16343"/>
                  </a:schemeClr>
                </a:solidFill>
              </a:rPr>
              <a:t>viewModel.count</a:t>
            </a:r>
            <a:r>
              <a:t> }”)</a:t>
            </a:r>
          </a:p>
          <a:p>
            <a:pPr lvl="2" algn="l" defTabSz="825500">
              <a:spcBef>
                <a:spcPts val="1800"/>
              </a:spcBef>
              <a:defRPr spc="-50" sz="5000">
                <a:solidFill>
                  <a:srgbClr val="000000"/>
                </a:solidFill>
                <a:latin typeface="Monaco"/>
                <a:ea typeface="Monaco"/>
                <a:cs typeface="Monaco"/>
                <a:sym typeface="Monaco"/>
              </a:defRPr>
            </a:pPr>
            <a:r>
              <a:t>Button(onClick = { </a:t>
            </a:r>
            <a:r>
              <a:rPr>
                <a:solidFill>
                  <a:schemeClr val="accent5">
                    <a:hueOff val="-82419"/>
                    <a:satOff val="-9513"/>
                    <a:lumOff val="-16343"/>
                  </a:schemeClr>
                </a:solidFill>
              </a:rPr>
              <a:t>viewModel.increment()</a:t>
            </a:r>
            <a:r>
              <a:t> }) { ... }</a:t>
            </a:r>
          </a:p>
          <a:p>
            <a:pPr lvl="2" algn="l" defTabSz="825500">
              <a:spcBef>
                <a:spcPts val="1800"/>
              </a:spcBef>
              <a:defRPr spc="-50" sz="5000">
                <a:solidFill>
                  <a:srgbClr val="000000"/>
                </a:solidFill>
                <a:latin typeface="Monaco"/>
                <a:ea typeface="Monaco"/>
                <a:cs typeface="Monaco"/>
                <a:sym typeface="Monaco"/>
              </a:defRPr>
            </a:pPr>
            <a:r>
              <a:t>Button(onClick = { </a:t>
            </a:r>
            <a:r>
              <a:rPr>
                <a:solidFill>
                  <a:schemeClr val="accent5">
                    <a:hueOff val="-82419"/>
                    <a:satOff val="-9513"/>
                    <a:lumOff val="-16343"/>
                  </a:schemeClr>
                </a:solidFill>
              </a:rPr>
              <a:t>viewModel.decrement()</a:t>
            </a:r>
            <a:r>
              <a:t> }) { ... }</a:t>
            </a:r>
          </a:p>
          <a:p>
            <a:pPr algn="l" defTabSz="825500">
              <a:spcBef>
                <a:spcPts val="1800"/>
              </a:spcBef>
              <a:defRPr spc="-50" sz="5000">
                <a:solidFill>
                  <a:srgbClr val="000000"/>
                </a:solidFill>
                <a:latin typeface="Monaco"/>
                <a:ea typeface="Monaco"/>
                <a:cs typeface="Monaco"/>
                <a:sym typeface="Monaco"/>
              </a:defRPr>
            </a:pPr>
            <a:r>
              <a:t>}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STATEFLOW"/>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STATEFLOW</a:t>
            </a:r>
          </a:p>
        </p:txBody>
      </p:sp>
      <p:sp>
        <p:nvSpPr>
          <p:cNvPr id="169" name="State Holder Observable Flow (Delegation)…"/>
          <p:cNvSpPr txBox="1"/>
          <p:nvPr>
            <p:ph type="body" idx="1"/>
          </p:nvPr>
        </p:nvSpPr>
        <p:spPr>
          <a:xfrm>
            <a:off x="1271889" y="3200094"/>
            <a:ext cx="21840222" cy="9456822"/>
          </a:xfrm>
          <a:prstGeom prst="rect">
            <a:avLst/>
          </a:prstGeom>
        </p:spPr>
        <p:txBody>
          <a:bodyPr/>
          <a:lstStyle/>
          <a:p>
            <a:pPr marL="609600" indent="-609600">
              <a:lnSpc>
                <a:spcPts val="10100"/>
              </a:lnSpc>
              <a:defRPr sz="6400"/>
            </a:pPr>
            <a:r>
              <a:t>State Holder Observable Flow (Delegation)</a:t>
            </a:r>
          </a:p>
          <a:p>
            <a:pPr marL="609600" indent="-609600">
              <a:lnSpc>
                <a:spcPts val="10100"/>
              </a:lnSpc>
              <a:defRPr sz="6400"/>
            </a:pPr>
            <a:r>
              <a:t>Works Seamlessly with Jetpack Compose</a:t>
            </a:r>
          </a:p>
          <a:p>
            <a:pPr marL="609600" indent="-609600">
              <a:lnSpc>
                <a:spcPts val="10100"/>
              </a:lnSpc>
              <a:defRPr sz="6400"/>
            </a:pPr>
            <a:r>
              <a:t>Fully Coroutine-Based (For Async Workflow) - Thread Management</a:t>
            </a:r>
            <a:br/>
            <a:br/>
            <a:r>
              <a:t>(Main Thread (Blocking) / Worker Thread (Non-Blocking))</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STATEFLOW (CONT.)"/>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STATEFLOW (CONT.)</a:t>
            </a:r>
          </a:p>
        </p:txBody>
      </p:sp>
      <p:sp>
        <p:nvSpPr>
          <p:cNvPr id="172" name="class CounterViewModel : ViewModel() {…"/>
          <p:cNvSpPr txBox="1"/>
          <p:nvPr/>
        </p:nvSpPr>
        <p:spPr>
          <a:xfrm>
            <a:off x="1238248" y="3052554"/>
            <a:ext cx="21907503" cy="9416964"/>
          </a:xfrm>
          <a:prstGeom prst="rect">
            <a:avLst/>
          </a:prstGeom>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825500">
              <a:spcBef>
                <a:spcPts val="1800"/>
              </a:spcBef>
              <a:defRPr spc="-42" sz="4200">
                <a:solidFill>
                  <a:srgbClr val="000000"/>
                </a:solidFill>
                <a:latin typeface="Monaco"/>
                <a:ea typeface="Monaco"/>
                <a:cs typeface="Monaco"/>
                <a:sym typeface="Monaco"/>
              </a:defRPr>
            </a:pPr>
            <a:r>
              <a:t>class CounterViewModel : ViewModel() {</a:t>
            </a:r>
          </a:p>
          <a:p>
            <a:pPr lvl="3" algn="l" defTabSz="825500">
              <a:spcBef>
                <a:spcPts val="1800"/>
              </a:spcBef>
              <a:defRPr spc="-42" sz="4200">
                <a:solidFill>
                  <a:srgbClr val="000000"/>
                </a:solidFill>
                <a:latin typeface="Monaco"/>
                <a:ea typeface="Monaco"/>
                <a:cs typeface="Monaco"/>
                <a:sym typeface="Monaco"/>
              </a:defRPr>
            </a:pPr>
            <a:r>
              <a:t>private val _counter = MutableStateFlow(0)  </a:t>
            </a:r>
          </a:p>
          <a:p>
            <a:pPr lvl="3" algn="l" defTabSz="825500">
              <a:spcBef>
                <a:spcPts val="1800"/>
              </a:spcBef>
              <a:defRPr spc="-42" sz="4200">
                <a:solidFill>
                  <a:srgbClr val="000000"/>
                </a:solidFill>
                <a:latin typeface="Monaco"/>
                <a:ea typeface="Monaco"/>
                <a:cs typeface="Monaco"/>
                <a:sym typeface="Monaco"/>
              </a:defRPr>
            </a:pPr>
            <a:r>
              <a:t>val count: StateFlow&lt;Int&gt; = _counter </a:t>
            </a:r>
          </a:p>
          <a:p>
            <a:pPr algn="l" defTabSz="825500">
              <a:spcBef>
                <a:spcPts val="1800"/>
              </a:spcBef>
              <a:defRPr spc="-42" sz="4200">
                <a:solidFill>
                  <a:srgbClr val="000000"/>
                </a:solidFill>
                <a:latin typeface="Monaco"/>
                <a:ea typeface="Monaco"/>
                <a:cs typeface="Monaco"/>
                <a:sym typeface="Monaco"/>
              </a:defRPr>
            </a:pPr>
            <a:r>
              <a:t>    fun increment() {</a:t>
            </a:r>
          </a:p>
          <a:p>
            <a:pPr algn="l" defTabSz="825500">
              <a:spcBef>
                <a:spcPts val="1800"/>
              </a:spcBef>
              <a:defRPr spc="-42" sz="4200">
                <a:solidFill>
                  <a:srgbClr val="000000"/>
                </a:solidFill>
                <a:latin typeface="Monaco"/>
                <a:ea typeface="Monaco"/>
                <a:cs typeface="Monaco"/>
                <a:sym typeface="Monaco"/>
              </a:defRPr>
            </a:pPr>
            <a:r>
              <a:t>        count.value += 1</a:t>
            </a:r>
          </a:p>
          <a:p>
            <a:pPr algn="l" defTabSz="825500">
              <a:spcBef>
                <a:spcPts val="1800"/>
              </a:spcBef>
              <a:defRPr spc="-42" sz="4200">
                <a:solidFill>
                  <a:srgbClr val="000000"/>
                </a:solidFill>
                <a:latin typeface="Monaco"/>
                <a:ea typeface="Monaco"/>
                <a:cs typeface="Monaco"/>
                <a:sym typeface="Monaco"/>
              </a:defRPr>
            </a:pPr>
            <a:r>
              <a:t>    }</a:t>
            </a:r>
          </a:p>
          <a:p>
            <a:pPr algn="l" defTabSz="825500">
              <a:spcBef>
                <a:spcPts val="1800"/>
              </a:spcBef>
              <a:defRPr spc="-42" sz="4200">
                <a:solidFill>
                  <a:srgbClr val="000000"/>
                </a:solidFill>
                <a:latin typeface="Monaco"/>
                <a:ea typeface="Monaco"/>
                <a:cs typeface="Monaco"/>
                <a:sym typeface="Monaco"/>
              </a:defRPr>
            </a:pPr>
            <a:r>
              <a:t>    fun decrement() {</a:t>
            </a:r>
          </a:p>
          <a:p>
            <a:pPr algn="l" defTabSz="825500">
              <a:spcBef>
                <a:spcPts val="1800"/>
              </a:spcBef>
              <a:defRPr spc="-42" sz="4200">
                <a:solidFill>
                  <a:srgbClr val="000000"/>
                </a:solidFill>
                <a:latin typeface="Monaco"/>
                <a:ea typeface="Monaco"/>
                <a:cs typeface="Monaco"/>
                <a:sym typeface="Monaco"/>
              </a:defRPr>
            </a:pPr>
            <a:r>
              <a:t>        count.value -= 1</a:t>
            </a:r>
          </a:p>
          <a:p>
            <a:pPr algn="l" defTabSz="825500">
              <a:spcBef>
                <a:spcPts val="1800"/>
              </a:spcBef>
              <a:defRPr spc="-42" sz="4200">
                <a:solidFill>
                  <a:srgbClr val="000000"/>
                </a:solidFill>
                <a:latin typeface="Monaco"/>
                <a:ea typeface="Monaco"/>
                <a:cs typeface="Monaco"/>
                <a:sym typeface="Monaco"/>
              </a:defRPr>
            </a:pPr>
            <a:r>
              <a:t>    }</a:t>
            </a:r>
          </a:p>
          <a:p>
            <a:pPr algn="l" defTabSz="825500">
              <a:spcBef>
                <a:spcPts val="1800"/>
              </a:spcBef>
              <a:defRPr spc="-42" sz="4200">
                <a:solidFill>
                  <a:srgbClr val="000000"/>
                </a:solidFill>
                <a:latin typeface="Monaco"/>
                <a:ea typeface="Monaco"/>
                <a:cs typeface="Monaco"/>
                <a:sym typeface="Monaco"/>
              </a:defRPr>
            </a:pPr>
            <a:r>
              <a: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STATEFLOW (CONT.)"/>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STATEFLOW (CONT.)</a:t>
            </a:r>
          </a:p>
        </p:txBody>
      </p:sp>
      <p:sp>
        <p:nvSpPr>
          <p:cNvPr id="175" name="@Composable…"/>
          <p:cNvSpPr txBox="1"/>
          <p:nvPr/>
        </p:nvSpPr>
        <p:spPr>
          <a:xfrm>
            <a:off x="1238248" y="2840896"/>
            <a:ext cx="21907503" cy="8519481"/>
          </a:xfrm>
          <a:prstGeom prst="rect">
            <a:avLst/>
          </a:prstGeom>
          <a:ln w="63500">
            <a:solidFill>
              <a:srgbClr val="000000"/>
            </a:solidFill>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825500">
              <a:spcBef>
                <a:spcPts val="1800"/>
              </a:spcBef>
              <a:defRPr spc="-50" sz="5000">
                <a:solidFill>
                  <a:srgbClr val="000000"/>
                </a:solidFill>
                <a:latin typeface="Monaco"/>
                <a:ea typeface="Monaco"/>
                <a:cs typeface="Monaco"/>
                <a:sym typeface="Monaco"/>
              </a:defRPr>
            </a:pPr>
            <a:r>
              <a:t>@Composable</a:t>
            </a:r>
          </a:p>
          <a:p>
            <a:pPr algn="l" defTabSz="825500">
              <a:spcBef>
                <a:spcPts val="1800"/>
              </a:spcBef>
              <a:defRPr spc="-50" sz="5000">
                <a:solidFill>
                  <a:srgbClr val="000000"/>
                </a:solidFill>
                <a:latin typeface="Monaco"/>
                <a:ea typeface="Monaco"/>
                <a:cs typeface="Monaco"/>
                <a:sym typeface="Monaco"/>
              </a:defRPr>
            </a:pPr>
            <a:r>
              <a:t>fun CounterScreen() {</a:t>
            </a:r>
          </a:p>
          <a:p>
            <a:pPr lvl="2" algn="l" defTabSz="825500">
              <a:spcBef>
                <a:spcPts val="1800"/>
              </a:spcBef>
              <a:defRPr spc="-50" sz="5000">
                <a:solidFill>
                  <a:srgbClr val="000000"/>
                </a:solidFill>
                <a:latin typeface="Monaco"/>
                <a:ea typeface="Monaco"/>
                <a:cs typeface="Monaco"/>
                <a:sym typeface="Monaco"/>
              </a:defRPr>
            </a:pPr>
            <a:r>
              <a:t>val viewModel: CounterViewModel = viewModel()</a:t>
            </a:r>
          </a:p>
          <a:p>
            <a:pPr lvl="2" algn="l" defTabSz="825500">
              <a:spcBef>
                <a:spcPts val="1800"/>
              </a:spcBef>
              <a:defRPr spc="-50" sz="5000">
                <a:solidFill>
                  <a:srgbClr val="000000"/>
                </a:solidFill>
                <a:latin typeface="Monaco"/>
                <a:ea typeface="Monaco"/>
                <a:cs typeface="Monaco"/>
                <a:sym typeface="Monaco"/>
              </a:defRPr>
            </a:pPr>
            <a:r>
              <a:t>val </a:t>
            </a:r>
            <a:r>
              <a:rPr>
                <a:solidFill>
                  <a:schemeClr val="accent5">
                    <a:hueOff val="-82419"/>
                    <a:satOff val="-9513"/>
                    <a:lumOff val="-16343"/>
                  </a:schemeClr>
                </a:solidFill>
              </a:rPr>
              <a:t>count</a:t>
            </a:r>
            <a:r>
              <a:t> by </a:t>
            </a:r>
            <a:r>
              <a:rPr>
                <a:solidFill>
                  <a:schemeClr val="accent5">
                    <a:hueOff val="-82419"/>
                    <a:satOff val="-9513"/>
                    <a:lumOff val="-16343"/>
                  </a:schemeClr>
                </a:solidFill>
              </a:rPr>
              <a:t>viewModel.count.collectAsState()</a:t>
            </a:r>
            <a:r>
              <a:t> </a:t>
            </a:r>
          </a:p>
          <a:p>
            <a:pPr lvl="2" algn="l" defTabSz="825500">
              <a:spcBef>
                <a:spcPts val="1800"/>
              </a:spcBef>
              <a:defRPr spc="-50" sz="5000">
                <a:solidFill>
                  <a:srgbClr val="000000"/>
                </a:solidFill>
                <a:latin typeface="Monaco"/>
                <a:ea typeface="Monaco"/>
                <a:cs typeface="Monaco"/>
                <a:sym typeface="Monaco"/>
              </a:defRPr>
            </a:pPr>
            <a:r>
              <a:t>Text(“Current Count: ${ </a:t>
            </a:r>
            <a:r>
              <a:rPr>
                <a:solidFill>
                  <a:schemeClr val="accent5">
                    <a:hueOff val="-82419"/>
                    <a:satOff val="-9513"/>
                    <a:lumOff val="-16343"/>
                  </a:schemeClr>
                </a:solidFill>
              </a:rPr>
              <a:t>count</a:t>
            </a:r>
            <a:r>
              <a:t> }”)</a:t>
            </a:r>
          </a:p>
          <a:p>
            <a:pPr lvl="2" algn="l" defTabSz="825500">
              <a:spcBef>
                <a:spcPts val="1800"/>
              </a:spcBef>
              <a:defRPr spc="-50" sz="5000">
                <a:solidFill>
                  <a:srgbClr val="000000"/>
                </a:solidFill>
                <a:latin typeface="Monaco"/>
                <a:ea typeface="Monaco"/>
                <a:cs typeface="Monaco"/>
                <a:sym typeface="Monaco"/>
              </a:defRPr>
            </a:pPr>
            <a:r>
              <a:t>Button(onClick = { </a:t>
            </a:r>
            <a:r>
              <a:rPr>
                <a:solidFill>
                  <a:schemeClr val="accent5">
                    <a:hueOff val="-82419"/>
                    <a:satOff val="-9513"/>
                    <a:lumOff val="-16343"/>
                  </a:schemeClr>
                </a:solidFill>
              </a:rPr>
              <a:t>viewModel.increment()</a:t>
            </a:r>
            <a:r>
              <a:t> }) { ... }</a:t>
            </a:r>
          </a:p>
          <a:p>
            <a:pPr lvl="2" algn="l" defTabSz="825500">
              <a:spcBef>
                <a:spcPts val="1800"/>
              </a:spcBef>
              <a:defRPr spc="-50" sz="5000">
                <a:solidFill>
                  <a:srgbClr val="000000"/>
                </a:solidFill>
                <a:latin typeface="Monaco"/>
                <a:ea typeface="Monaco"/>
                <a:cs typeface="Monaco"/>
                <a:sym typeface="Monaco"/>
              </a:defRPr>
            </a:pPr>
            <a:r>
              <a:t>Button(onClick = { </a:t>
            </a:r>
            <a:r>
              <a:rPr>
                <a:solidFill>
                  <a:schemeClr val="accent5">
                    <a:hueOff val="-82419"/>
                    <a:satOff val="-9513"/>
                    <a:lumOff val="-16343"/>
                  </a:schemeClr>
                </a:solidFill>
              </a:rPr>
              <a:t>viewModel.decrement()</a:t>
            </a:r>
            <a:r>
              <a:t> }) { ... }</a:t>
            </a:r>
          </a:p>
          <a:p>
            <a:pPr algn="l" defTabSz="825500">
              <a:spcBef>
                <a:spcPts val="1800"/>
              </a:spcBef>
              <a:defRPr spc="-50" sz="5000">
                <a:solidFill>
                  <a:srgbClr val="000000"/>
                </a:solidFill>
                <a:latin typeface="Monaco"/>
                <a:ea typeface="Monaco"/>
                <a:cs typeface="Monaco"/>
                <a:sym typeface="Monaco"/>
              </a:defRPr>
            </a:pPr>
            <a:r>
              <a:t>}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0_BasicColor">
  <a:themeElements>
    <a:clrScheme name="30_BasicColor">
      <a:dk1>
        <a:srgbClr val="5E5E5E"/>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27EBB007CE7841896EAAB7D8C5F1C7" ma:contentTypeVersion="8" ma:contentTypeDescription="Create a new document." ma:contentTypeScope="" ma:versionID="96027a4cdd6366d992a80412577f06bf">
  <xsd:schema xmlns:xsd="http://www.w3.org/2001/XMLSchema" xmlns:xs="http://www.w3.org/2001/XMLSchema" xmlns:p="http://schemas.microsoft.com/office/2006/metadata/properties" xmlns:ns2="57673e7b-a6da-47e2-8bfd-6125d0e7104a" targetNamespace="http://schemas.microsoft.com/office/2006/metadata/properties" ma:root="true" ma:fieldsID="abba731b5ef5f26b0ea41d58b600d426" ns2:_="">
    <xsd:import namespace="57673e7b-a6da-47e2-8bfd-6125d0e7104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673e7b-a6da-47e2-8bfd-6125d0e710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EDF02FE-D8EC-45CD-A6E8-D7444945A4EF}"/>
</file>

<file path=customXml/itemProps2.xml><?xml version="1.0" encoding="utf-8"?>
<ds:datastoreItem xmlns:ds="http://schemas.openxmlformats.org/officeDocument/2006/customXml" ds:itemID="{675EA441-36D7-4957-911C-EBECA89F73A5}"/>
</file>

<file path=customXml/itemProps3.xml><?xml version="1.0" encoding="utf-8"?>
<ds:datastoreItem xmlns:ds="http://schemas.openxmlformats.org/officeDocument/2006/customXml" ds:itemID="{8B3D5160-BC6B-481E-8CB7-849BDB731CF4}"/>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0x0101009F27EBB007CE7841896EAAB7D8C5F1C7</vt:lpwstr>
  </property>
</Properties>
</file>