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3">
                    <a:hueOff val="-274225"/>
                    <a:satOff val="26768"/>
                    <a:lumOff val="11368"/>
                  </a:schemeClr>
                </a:solidFill>
              </a:defRPr>
            </a:lvl1pPr>
            <a:lvl2pPr marL="0" indent="457200" defTabSz="825500">
              <a:lnSpc>
                <a:spcPct val="100000"/>
              </a:lnSpc>
              <a:spcBef>
                <a:spcPts val="0"/>
              </a:spcBef>
              <a:buSzTx/>
              <a:buNone/>
              <a:defRPr sz="5500" b="1">
                <a:solidFill>
                  <a:schemeClr val="accent3">
                    <a:hueOff val="-274225"/>
                    <a:satOff val="26768"/>
                    <a:lumOff val="11368"/>
                  </a:schemeClr>
                </a:solidFill>
              </a:defRPr>
            </a:lvl2pPr>
            <a:lvl3pPr marL="0" indent="914400" defTabSz="825500">
              <a:lnSpc>
                <a:spcPct val="100000"/>
              </a:lnSpc>
              <a:spcBef>
                <a:spcPts val="0"/>
              </a:spcBef>
              <a:buSzTx/>
              <a:buNone/>
              <a:defRPr sz="5500" b="1">
                <a:solidFill>
                  <a:schemeClr val="accent3">
                    <a:hueOff val="-274225"/>
                    <a:satOff val="26768"/>
                    <a:lumOff val="11368"/>
                  </a:schemeClr>
                </a:solidFill>
              </a:defRPr>
            </a:lvl3pPr>
            <a:lvl4pPr marL="0" indent="1371600" defTabSz="825500">
              <a:lnSpc>
                <a:spcPct val="100000"/>
              </a:lnSpc>
              <a:spcBef>
                <a:spcPts val="0"/>
              </a:spcBef>
              <a:buSzTx/>
              <a:buNone/>
              <a:defRPr sz="5500" b="1">
                <a:solidFill>
                  <a:schemeClr val="accent3">
                    <a:hueOff val="-274225"/>
                    <a:satOff val="26768"/>
                    <a:lumOff val="11368"/>
                  </a:schemeClr>
                </a:solidFill>
              </a:defRPr>
            </a:lvl4pPr>
            <a:lvl5pPr marL="0" indent="1828800" defTabSz="825500">
              <a:lnSpc>
                <a:spcPct val="100000"/>
              </a:lnSpc>
              <a:spcBef>
                <a:spcPts val="0"/>
              </a:spcBef>
              <a:buSzTx/>
              <a:buNone/>
              <a:defRPr sz="5500" b="1">
                <a:solidFill>
                  <a:schemeClr val="accent3">
                    <a:hueOff val="-274225"/>
                    <a:satOff val="26768"/>
                    <a:lumOff val="11368"/>
                  </a:schemeClr>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Hot-air balloons viewed from below against a blue sky"/>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Close-up of the top of a hot-air balloon viewed from above"/>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Hot-air balloons viewed from below against a blue sky"/>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Hot-air balloons viewed from below against a blue sky"/>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Close-up of the top of a hot-air balloon viewed from abov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lose-up of a hot-air balloon viewed from below"/>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Hot-air balloons viewed from below against a blue sky"/>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000" spc="-50">
                <a:latin typeface="Monaco"/>
                <a:ea typeface="Monaco"/>
                <a:cs typeface="Monaco"/>
                <a:sym typeface="Monaco"/>
              </a:defRPr>
            </a:lvl1pPr>
            <a:lvl2pPr marL="0" indent="457200" defTabSz="825500">
              <a:lnSpc>
                <a:spcPct val="100000"/>
              </a:lnSpc>
              <a:spcBef>
                <a:spcPts val="1800"/>
              </a:spcBef>
              <a:buSzTx/>
              <a:buNone/>
              <a:defRPr sz="5000" spc="-50">
                <a:latin typeface="Monaco"/>
                <a:ea typeface="Monaco"/>
                <a:cs typeface="Monaco"/>
                <a:sym typeface="Monaco"/>
              </a:defRPr>
            </a:lvl2pPr>
            <a:lvl3pPr marL="0" indent="914400" defTabSz="825500">
              <a:lnSpc>
                <a:spcPct val="100000"/>
              </a:lnSpc>
              <a:spcBef>
                <a:spcPts val="1800"/>
              </a:spcBef>
              <a:buSzTx/>
              <a:buNone/>
              <a:defRPr sz="5000" spc="-50">
                <a:latin typeface="Monaco"/>
                <a:ea typeface="Monaco"/>
                <a:cs typeface="Monaco"/>
                <a:sym typeface="Monaco"/>
              </a:defRPr>
            </a:lvl3pPr>
            <a:lvl4pPr marL="0" indent="1371600" defTabSz="825500">
              <a:lnSpc>
                <a:spcPct val="100000"/>
              </a:lnSpc>
              <a:spcBef>
                <a:spcPts val="1800"/>
              </a:spcBef>
              <a:buSzTx/>
              <a:buNone/>
              <a:defRPr sz="5000" spc="-50">
                <a:latin typeface="Monaco"/>
                <a:ea typeface="Monaco"/>
                <a:cs typeface="Monaco"/>
                <a:sym typeface="Monaco"/>
              </a:defRPr>
            </a:lvl4pPr>
            <a:lvl5pPr marL="0" indent="1828800" defTabSz="825500">
              <a:lnSpc>
                <a:spcPct val="100000"/>
              </a:lnSpc>
              <a:spcBef>
                <a:spcPts val="1800"/>
              </a:spcBef>
              <a:buSzTx/>
              <a:buNone/>
              <a:defRPr sz="5000" spc="-50">
                <a:latin typeface="Monaco"/>
                <a:ea typeface="Monaco"/>
                <a:cs typeface="Monaco"/>
                <a:sym typeface="Monaco"/>
              </a:defRPr>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hueOff val="192982"/>
            <a:satOff val="17755"/>
            <a:lumOff val="-28483"/>
          </a:schemeClr>
        </a:solidFill>
        <a:effectLst/>
      </p:bgPr>
    </p:bg>
    <p:spTree>
      <p:nvGrpSpPr>
        <p:cNvPr id="1" name=""/>
        <p:cNvGrpSpPr/>
        <p:nvPr/>
      </p:nvGrpSpPr>
      <p:grpSpPr>
        <a:xfrm>
          <a:off x="0" y="0"/>
          <a:ext cx="0" cy="0"/>
          <a:chOff x="0" y="0"/>
          <a:chExt cx="0" cy="0"/>
        </a:xfrm>
      </p:grpSpPr>
      <p:sp>
        <p:nvSpPr>
          <p:cNvPr id="151" name="CSX4109 / ITX4109"/>
          <p:cNvSpPr txBox="1">
            <a:spLocks noGrp="1"/>
          </p:cNvSpPr>
          <p:nvPr>
            <p:ph type="ctrTitle"/>
          </p:nvPr>
        </p:nvSpPr>
        <p:spPr>
          <a:prstGeom prst="rect">
            <a:avLst/>
          </a:prstGeom>
        </p:spPr>
        <p:txBody>
          <a:bodyPr/>
          <a:lstStyle/>
          <a:p>
            <a:r>
              <a:t>CSX4109 / ITX4109</a:t>
            </a:r>
          </a:p>
        </p:txBody>
      </p:sp>
      <p:sp>
        <p:nvSpPr>
          <p:cNvPr id="152" name="ANDROID APPLICATION DEVELOPMENT"/>
          <p:cNvSpPr txBox="1">
            <a:spLocks noGrp="1"/>
          </p:cNvSpPr>
          <p:nvPr>
            <p:ph type="subTitle" sz="quarter" idx="1"/>
          </p:nvPr>
        </p:nvSpPr>
        <p:spPr>
          <a:prstGeom prst="rect">
            <a:avLst/>
          </a:prstGeom>
        </p:spPr>
        <p:txBody>
          <a:bodyPr/>
          <a:lstStyle/>
          <a:p>
            <a:r>
              <a:t>ANDROID </a:t>
            </a:r>
            <a:r>
              <a:rPr>
                <a:solidFill>
                  <a:schemeClr val="accent3"/>
                </a:solidFill>
              </a:rPr>
              <a:t>APPLICATION</a:t>
            </a:r>
            <a:r>
              <a:t> DEVELOPMENT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IT WORKS. BUT…"/>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IT WORKS. BUT…</a:t>
            </a:r>
          </a:p>
        </p:txBody>
      </p:sp>
      <p:pic>
        <p:nvPicPr>
          <p:cNvPr id="181" name="Image" descr="Image"/>
          <p:cNvPicPr>
            <a:picLocks noChangeAspect="1"/>
          </p:cNvPicPr>
          <p:nvPr/>
        </p:nvPicPr>
        <p:blipFill>
          <a:blip r:embed="rId2"/>
          <a:stretch>
            <a:fillRect/>
          </a:stretch>
        </p:blipFill>
        <p:spPr>
          <a:xfrm>
            <a:off x="1206500" y="3251372"/>
            <a:ext cx="21971000" cy="468374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ERIALIZATION"/>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SERIALIZATION</a:t>
            </a:r>
          </a:p>
        </p:txBody>
      </p:sp>
      <p:sp>
        <p:nvSpPr>
          <p:cNvPr id="184" name="@Serializable…"/>
          <p:cNvSpPr txBox="1"/>
          <p:nvPr/>
        </p:nvSpPr>
        <p:spPr>
          <a:xfrm>
            <a:off x="1320478" y="3656569"/>
            <a:ext cx="21743044" cy="7427281"/>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5000" spc="-50">
                <a:solidFill>
                  <a:srgbClr val="000000"/>
                </a:solidFill>
                <a:latin typeface="Monaco"/>
                <a:ea typeface="Monaco"/>
                <a:cs typeface="Monaco"/>
                <a:sym typeface="Monaco"/>
              </a:defRPr>
            </a:pPr>
            <a:r>
              <a:t>    </a:t>
            </a:r>
          </a:p>
          <a:p>
            <a:pPr algn="l" defTabSz="825500">
              <a:spcBef>
                <a:spcPts val="1800"/>
              </a:spcBef>
              <a:defRPr sz="5000" spc="-50">
                <a:solidFill>
                  <a:srgbClr val="000000"/>
                </a:solidFill>
                <a:latin typeface="Monaco"/>
                <a:ea typeface="Monaco"/>
                <a:cs typeface="Monaco"/>
                <a:sym typeface="Monaco"/>
              </a:defRPr>
            </a:pPr>
            <a:r>
              <a:t>    </a:t>
            </a:r>
            <a:r>
              <a:rPr>
                <a:solidFill>
                  <a:schemeClr val="accent5">
                    <a:hueOff val="-82419"/>
                    <a:satOff val="-9513"/>
                    <a:lumOff val="-16343"/>
                  </a:schemeClr>
                </a:solidFill>
              </a:rPr>
              <a:t>@Serializable</a:t>
            </a:r>
          </a:p>
          <a:p>
            <a:pPr algn="l" defTabSz="825500">
              <a:spcBef>
                <a:spcPts val="1800"/>
              </a:spcBef>
              <a:defRPr sz="5000" spc="-50">
                <a:solidFill>
                  <a:srgbClr val="000000"/>
                </a:solidFill>
                <a:latin typeface="Monaco"/>
                <a:ea typeface="Monaco"/>
                <a:cs typeface="Monaco"/>
                <a:sym typeface="Monaco"/>
              </a:defRPr>
            </a:pPr>
            <a:r>
              <a:t>    data class RandomDogResponse (</a:t>
            </a:r>
          </a:p>
          <a:p>
            <a:pPr algn="l" defTabSz="825500">
              <a:spcBef>
                <a:spcPts val="1800"/>
              </a:spcBef>
              <a:defRPr sz="5000" spc="-50">
                <a:solidFill>
                  <a:srgbClr val="000000"/>
                </a:solidFill>
                <a:latin typeface="Monaco"/>
                <a:ea typeface="Monaco"/>
                <a:cs typeface="Monaco"/>
                <a:sym typeface="Monaco"/>
              </a:defRPr>
            </a:pPr>
            <a:r>
              <a:t>        val fileSizeBytes: Long,</a:t>
            </a:r>
          </a:p>
          <a:p>
            <a:pPr algn="l" defTabSz="825500">
              <a:spcBef>
                <a:spcPts val="1800"/>
              </a:spcBef>
              <a:defRPr sz="5000" spc="-50">
                <a:solidFill>
                  <a:srgbClr val="000000"/>
                </a:solidFill>
                <a:latin typeface="Monaco"/>
                <a:ea typeface="Monaco"/>
                <a:cs typeface="Monaco"/>
                <a:sym typeface="Monaco"/>
              </a:defRPr>
            </a:pPr>
            <a:r>
              <a:t>        val url: String</a:t>
            </a:r>
          </a:p>
          <a:p>
            <a:pPr algn="l" defTabSz="825500">
              <a:spcBef>
                <a:spcPts val="1800"/>
              </a:spcBef>
              <a:defRPr sz="5000" spc="-50">
                <a:solidFill>
                  <a:srgbClr val="000000"/>
                </a:solidFill>
                <a:latin typeface="Monaco"/>
                <a:ea typeface="Monaco"/>
                <a:cs typeface="Monaco"/>
                <a:sym typeface="Monaco"/>
              </a:defRPr>
            </a:pPr>
            <a: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ADJUSTMENT TIME"/>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ADJUSTMENT TIME</a:t>
            </a:r>
          </a:p>
        </p:txBody>
      </p:sp>
      <p:sp>
        <p:nvSpPr>
          <p:cNvPr id="187" name="val url = &quot;https://random.dog/woof.json&quot;…"/>
          <p:cNvSpPr txBox="1"/>
          <p:nvPr/>
        </p:nvSpPr>
        <p:spPr>
          <a:xfrm>
            <a:off x="1320478" y="3761357"/>
            <a:ext cx="21743044" cy="6193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val url = "https://random.dog/woof.json"</a:t>
            </a:r>
          </a:p>
          <a:p>
            <a:pPr algn="l" defTabSz="825500">
              <a:spcBef>
                <a:spcPts val="1800"/>
              </a:spcBef>
              <a:defRPr sz="4000" spc="-39">
                <a:solidFill>
                  <a:srgbClr val="000000"/>
                </a:solidFill>
                <a:latin typeface="Monaco"/>
                <a:ea typeface="Monaco"/>
                <a:cs typeface="Monaco"/>
                <a:sym typeface="Monaco"/>
              </a:defRPr>
            </a:pPr>
            <a:r>
              <a:t>    viewModelScope.launch {</a:t>
            </a:r>
          </a:p>
          <a:p>
            <a:pPr algn="l" defTabSz="825500">
              <a:spcBef>
                <a:spcPts val="1800"/>
              </a:spcBef>
              <a:defRPr sz="4000" spc="-39">
                <a:solidFill>
                  <a:srgbClr val="000000"/>
                </a:solidFill>
                <a:latin typeface="Monaco"/>
                <a:ea typeface="Monaco"/>
                <a:cs typeface="Monaco"/>
                <a:sym typeface="Monaco"/>
              </a:defRPr>
            </a:pPr>
            <a:r>
              <a:t>       val respondedData =httpClient.get(url).body&lt;</a:t>
            </a:r>
            <a:r>
              <a:rPr>
                <a:solidFill>
                  <a:schemeClr val="accent5">
                    <a:hueOff val="-82419"/>
                    <a:satOff val="-9513"/>
                    <a:lumOff val="-16343"/>
                  </a:schemeClr>
                </a:solidFill>
              </a:rPr>
              <a:t>RandomDogResponse</a:t>
            </a:r>
            <a:r>
              <a:t>&gt;()</a:t>
            </a:r>
          </a:p>
          <a:p>
            <a:pPr algn="l" defTabSz="825500">
              <a:spcBef>
                <a:spcPts val="1800"/>
              </a:spcBef>
              <a:defRPr sz="4000" spc="-39">
                <a:solidFill>
                  <a:srgbClr val="000000"/>
                </a:solidFill>
                <a:latin typeface="Monaco"/>
                <a:ea typeface="Monaco"/>
                <a:cs typeface="Monaco"/>
                <a:sym typeface="Monaco"/>
              </a:defRPr>
            </a:pPr>
            <a:r>
              <a:t>        </a:t>
            </a:r>
            <a:r>
              <a:rPr>
                <a:solidFill>
                  <a:schemeClr val="accent5">
                    <a:hueOff val="-82419"/>
                    <a:satOff val="-9513"/>
                    <a:lumOff val="-16343"/>
                  </a:schemeClr>
                </a:solidFill>
              </a:rPr>
              <a:t>_imageUrl.value = respondedData.url</a:t>
            </a:r>
          </a:p>
          <a:p>
            <a:pPr algn="l" defTabSz="825500">
              <a:spcBef>
                <a:spcPts val="1800"/>
              </a:spcBef>
              <a:defRPr sz="4000" spc="-39">
                <a:solidFill>
                  <a:srgbClr val="000000"/>
                </a:solidFill>
                <a:latin typeface="Monaco"/>
                <a:ea typeface="Monaco"/>
                <a:cs typeface="Monaco"/>
                <a:sym typeface="Monaco"/>
              </a:defRPr>
            </a:pPr>
            <a:r>
              <a:t>    }</a:t>
            </a:r>
          </a:p>
        </p:txBody>
      </p:sp>
      <p:sp>
        <p:nvSpPr>
          <p:cNvPr id="188" name="Still Not Useful, huh? No Image, No Point"/>
          <p:cNvSpPr txBox="1"/>
          <p:nvPr/>
        </p:nvSpPr>
        <p:spPr>
          <a:xfrm>
            <a:off x="6271895" y="12399226"/>
            <a:ext cx="11840211" cy="845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r>
              <a:t>Still Not Useful, huh? No Image, No Point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OIL FOR IMAGE LOADING"/>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COIL FOR IMAGE LOADING</a:t>
            </a:r>
          </a:p>
        </p:txBody>
      </p:sp>
      <p:sp>
        <p:nvSpPr>
          <p:cNvPr id="191" name="implementation(&quot;io.coil-kt.coil3:coil-compose:3.0.4&quot;)…"/>
          <p:cNvSpPr txBox="1"/>
          <p:nvPr/>
        </p:nvSpPr>
        <p:spPr>
          <a:xfrm>
            <a:off x="1320478" y="3082113"/>
            <a:ext cx="21743044" cy="3739004"/>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300" spc="-42">
                <a:solidFill>
                  <a:srgbClr val="000000"/>
                </a:solidFill>
                <a:latin typeface="Monaco"/>
                <a:ea typeface="Monaco"/>
                <a:cs typeface="Monaco"/>
                <a:sym typeface="Monaco"/>
              </a:defRPr>
            </a:pPr>
            <a:r>
              <a:t>    </a:t>
            </a:r>
          </a:p>
          <a:p>
            <a:pPr algn="l" defTabSz="825500">
              <a:spcBef>
                <a:spcPts val="1800"/>
              </a:spcBef>
              <a:defRPr sz="4300" spc="-42">
                <a:solidFill>
                  <a:srgbClr val="000000"/>
                </a:solidFill>
                <a:latin typeface="Monaco"/>
                <a:ea typeface="Monaco"/>
                <a:cs typeface="Monaco"/>
                <a:sym typeface="Monaco"/>
              </a:defRPr>
            </a:pPr>
            <a:r>
              <a:t>    implementation("io.coil-kt.coil3:coil-compose:3.0.4")</a:t>
            </a:r>
          </a:p>
          <a:p>
            <a:pPr algn="l" defTabSz="825500">
              <a:spcBef>
                <a:spcPts val="1800"/>
              </a:spcBef>
              <a:defRPr sz="4300" spc="-42">
                <a:solidFill>
                  <a:srgbClr val="000000"/>
                </a:solidFill>
                <a:latin typeface="Monaco"/>
                <a:ea typeface="Monaco"/>
                <a:cs typeface="Monaco"/>
                <a:sym typeface="Monaco"/>
              </a:defRPr>
            </a:pPr>
            <a:r>
              <a:t>    implementation("io.coil-kt.coil3:coil-network-okhttp:3.0.4")</a:t>
            </a:r>
          </a:p>
        </p:txBody>
      </p:sp>
      <p:sp>
        <p:nvSpPr>
          <p:cNvPr id="192" name="AsyncImage(…"/>
          <p:cNvSpPr txBox="1"/>
          <p:nvPr/>
        </p:nvSpPr>
        <p:spPr>
          <a:xfrm>
            <a:off x="1320478" y="7284204"/>
            <a:ext cx="21743044" cy="5669404"/>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300" spc="-42">
                <a:solidFill>
                  <a:srgbClr val="000000"/>
                </a:solidFill>
                <a:latin typeface="Monaco"/>
                <a:ea typeface="Monaco"/>
                <a:cs typeface="Monaco"/>
                <a:sym typeface="Monaco"/>
              </a:defRPr>
            </a:pPr>
            <a:endParaRPr/>
          </a:p>
          <a:p>
            <a:pPr algn="l" defTabSz="825500">
              <a:spcBef>
                <a:spcPts val="1800"/>
              </a:spcBef>
              <a:defRPr sz="4300" spc="-42">
                <a:solidFill>
                  <a:srgbClr val="000000"/>
                </a:solidFill>
                <a:latin typeface="Monaco"/>
                <a:ea typeface="Monaco"/>
                <a:cs typeface="Monaco"/>
                <a:sym typeface="Monaco"/>
              </a:defRPr>
            </a:pPr>
            <a:r>
              <a:t>    AsyncImage(</a:t>
            </a:r>
          </a:p>
          <a:p>
            <a:pPr algn="l" defTabSz="825500">
              <a:spcBef>
                <a:spcPts val="1800"/>
              </a:spcBef>
              <a:defRPr sz="4300" spc="-42">
                <a:solidFill>
                  <a:srgbClr val="000000"/>
                </a:solidFill>
                <a:latin typeface="Monaco"/>
                <a:ea typeface="Monaco"/>
                <a:cs typeface="Monaco"/>
                <a:sym typeface="Monaco"/>
              </a:defRPr>
            </a:pPr>
            <a:r>
              <a:t>        model = "https://example.com/image.jpg",</a:t>
            </a:r>
          </a:p>
          <a:p>
            <a:pPr algn="l" defTabSz="825500">
              <a:spcBef>
                <a:spcPts val="1800"/>
              </a:spcBef>
              <a:defRPr sz="4300" spc="-42">
                <a:solidFill>
                  <a:srgbClr val="000000"/>
                </a:solidFill>
                <a:latin typeface="Monaco"/>
                <a:ea typeface="Monaco"/>
                <a:cs typeface="Monaco"/>
                <a:sym typeface="Monaco"/>
              </a:defRPr>
            </a:pPr>
            <a:r>
              <a:t>        contentDescription = null,</a:t>
            </a:r>
          </a:p>
          <a:p>
            <a:pPr algn="l" defTabSz="825500">
              <a:spcBef>
                <a:spcPts val="1800"/>
              </a:spcBef>
              <a:defRPr sz="4300" spc="-42">
                <a:solidFill>
                  <a:srgbClr val="000000"/>
                </a:solidFill>
                <a:latin typeface="Monaco"/>
                <a:ea typeface="Monaco"/>
                <a:cs typeface="Monaco"/>
                <a:sym typeface="Monaco"/>
              </a:defRPr>
            </a:pPr>
            <a: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EXCERCISE 1"/>
          <p:cNvSpPr txBox="1">
            <a:spLocks noGrp="1"/>
          </p:cNvSpPr>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r>
              <a:t>EXCERCISE 1</a:t>
            </a:r>
          </a:p>
        </p:txBody>
      </p:sp>
      <p:sp>
        <p:nvSpPr>
          <p:cNvPr id="195" name="Create an Android application to show dogs’ images from the given API path. The application must include a button to load a new dog’s image from the API when being clicked.…"/>
          <p:cNvSpPr txBox="1"/>
          <p:nvPr/>
        </p:nvSpPr>
        <p:spPr>
          <a:xfrm>
            <a:off x="1287819" y="2929781"/>
            <a:ext cx="13649439" cy="9940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20000"/>
              </a:lnSpc>
              <a:spcBef>
                <a:spcPts val="4500"/>
              </a:spcBef>
              <a:defRPr sz="5700">
                <a:solidFill>
                  <a:srgbClr val="000000"/>
                </a:solidFill>
              </a:defRPr>
            </a:pPr>
            <a:r>
              <a:t>Create an Android application to show dogs’ images from the given API path. The application must include a button to load a new dog’s image from the API when being clicked.</a:t>
            </a:r>
          </a:p>
          <a:p>
            <a:pPr algn="l">
              <a:lnSpc>
                <a:spcPct val="120000"/>
              </a:lnSpc>
              <a:spcBef>
                <a:spcPts val="4500"/>
              </a:spcBef>
              <a:defRPr sz="5700">
                <a:solidFill>
                  <a:srgbClr val="000000"/>
                </a:solidFill>
              </a:defRPr>
            </a:pPr>
            <a:endParaRPr/>
          </a:p>
          <a:p>
            <a:pPr algn="l">
              <a:lnSpc>
                <a:spcPct val="120000"/>
              </a:lnSpc>
              <a:spcBef>
                <a:spcPts val="4500"/>
              </a:spcBef>
              <a:defRPr sz="5700">
                <a:solidFill>
                  <a:srgbClr val="000000"/>
                </a:solidFill>
              </a:defRPr>
            </a:pPr>
            <a:r>
              <a:rPr b="1"/>
              <a:t>Method</a:t>
            </a:r>
            <a:r>
              <a:t>: GET</a:t>
            </a:r>
          </a:p>
          <a:p>
            <a:pPr algn="l">
              <a:lnSpc>
                <a:spcPct val="120000"/>
              </a:lnSpc>
              <a:spcBef>
                <a:spcPts val="4500"/>
              </a:spcBef>
              <a:defRPr sz="5700">
                <a:solidFill>
                  <a:srgbClr val="000000"/>
                </a:solidFill>
              </a:defRPr>
            </a:pPr>
            <a:r>
              <a:rPr b="1"/>
              <a:t>API Path</a:t>
            </a:r>
            <a:r>
              <a:t>: https://random.dog/woof.json</a:t>
            </a:r>
          </a:p>
        </p:txBody>
      </p:sp>
      <p:sp>
        <p:nvSpPr>
          <p:cNvPr id="196" name="Phone"/>
          <p:cNvSpPr/>
          <p:nvPr/>
        </p:nvSpPr>
        <p:spPr>
          <a:xfrm>
            <a:off x="17657869" y="1519946"/>
            <a:ext cx="5184133" cy="10676108"/>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97" name="Rectangle"/>
          <p:cNvSpPr/>
          <p:nvPr/>
        </p:nvSpPr>
        <p:spPr>
          <a:xfrm>
            <a:off x="18371087" y="3434111"/>
            <a:ext cx="3757694" cy="2129034"/>
          </a:xfrm>
          <a:prstGeom prst="rect">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98" name="LOAD"/>
          <p:cNvSpPr/>
          <p:nvPr/>
        </p:nvSpPr>
        <p:spPr>
          <a:xfrm>
            <a:off x="18313586" y="5906734"/>
            <a:ext cx="3872700" cy="433672"/>
          </a:xfrm>
          <a:prstGeom prst="roundRect">
            <a:avLst>
              <a:gd name="adj" fmla="val 43927"/>
            </a:avLst>
          </a:prstGeom>
          <a:solidFill>
            <a:schemeClr val="accent1">
              <a:lumOff val="-1357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1800">
                <a:solidFill>
                  <a:srgbClr val="FFFFFF"/>
                </a:solidFill>
                <a:latin typeface="Helvetica Neue Medium"/>
                <a:ea typeface="Helvetica Neue Medium"/>
                <a:cs typeface="Helvetica Neue Medium"/>
                <a:sym typeface="Helvetica Neue Medium"/>
              </a:defRPr>
            </a:lvl1pPr>
          </a:lstStyle>
          <a:p>
            <a:r>
              <a:t>LOAD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hueOff val="192982"/>
            <a:satOff val="17755"/>
            <a:lumOff val="-28483"/>
          </a:schemeClr>
        </a:solidFill>
        <a:effectLst/>
      </p:bgPr>
    </p:bg>
    <p:spTree>
      <p:nvGrpSpPr>
        <p:cNvPr id="1" name=""/>
        <p:cNvGrpSpPr/>
        <p:nvPr/>
      </p:nvGrpSpPr>
      <p:grpSpPr>
        <a:xfrm>
          <a:off x="0" y="0"/>
          <a:ext cx="0" cy="0"/>
          <a:chOff x="0" y="0"/>
          <a:chExt cx="0" cy="0"/>
        </a:xfrm>
      </p:grpSpPr>
      <p:sp>
        <p:nvSpPr>
          <p:cNvPr id="200" name="LET’S EXPLORE MORE!"/>
          <p:cNvSpPr txBox="1">
            <a:spLocks noGrp="1"/>
          </p:cNvSpPr>
          <p:nvPr>
            <p:ph type="ctrTitle"/>
          </p:nvPr>
        </p:nvSpPr>
        <p:spPr>
          <a:xfrm>
            <a:off x="1206498" y="5864772"/>
            <a:ext cx="21971004" cy="1986456"/>
          </a:xfrm>
          <a:prstGeom prst="rect">
            <a:avLst/>
          </a:prstGeom>
        </p:spPr>
        <p:txBody>
          <a:bodyPr/>
          <a:lstStyle>
            <a:lvl1pPr algn="ctr">
              <a:defRPr sz="11400" spc="-228"/>
            </a:lvl1pPr>
          </a:lstStyle>
          <a:p>
            <a:r>
              <a:t>LET’S EXPLORE MORE!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MEME LOVERS"/>
          <p:cNvSpPr txBox="1">
            <a:spLocks noGrp="1"/>
          </p:cNvSpPr>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r>
              <a:t>MEME LOVERS</a:t>
            </a:r>
          </a:p>
        </p:txBody>
      </p:sp>
      <p:sp>
        <p:nvSpPr>
          <p:cNvPr id="203" name="https://api.imgflip.com/get_memes"/>
          <p:cNvSpPr txBox="1"/>
          <p:nvPr/>
        </p:nvSpPr>
        <p:spPr>
          <a:xfrm>
            <a:off x="1287819" y="3431016"/>
            <a:ext cx="21808363" cy="944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20000"/>
              </a:lnSpc>
              <a:spcBef>
                <a:spcPts val="4500"/>
              </a:spcBef>
              <a:defRPr sz="5700">
                <a:solidFill>
                  <a:srgbClr val="000000"/>
                </a:solidFill>
              </a:defRPr>
            </a:lvl1pPr>
          </a:lstStyle>
          <a:p>
            <a:r>
              <a:t>https://api.imgflip.com/get_memes</a:t>
            </a:r>
          </a:p>
        </p:txBody>
      </p:sp>
      <p:pic>
        <p:nvPicPr>
          <p:cNvPr id="204" name="Image" descr="Image"/>
          <p:cNvPicPr>
            <a:picLocks noChangeAspect="1"/>
          </p:cNvPicPr>
          <p:nvPr/>
        </p:nvPicPr>
        <p:blipFill>
          <a:blip r:embed="rId2"/>
          <a:stretch>
            <a:fillRect/>
          </a:stretch>
        </p:blipFill>
        <p:spPr>
          <a:xfrm>
            <a:off x="6389635" y="5048955"/>
            <a:ext cx="11604730" cy="781385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hueOff val="192982"/>
            <a:satOff val="17755"/>
            <a:lumOff val="-28483"/>
          </a:schemeClr>
        </a:solidFill>
        <a:effectLst/>
      </p:bgPr>
    </p:bg>
    <p:spTree>
      <p:nvGrpSpPr>
        <p:cNvPr id="1" name=""/>
        <p:cNvGrpSpPr/>
        <p:nvPr/>
      </p:nvGrpSpPr>
      <p:grpSpPr>
        <a:xfrm>
          <a:off x="0" y="0"/>
          <a:ext cx="0" cy="0"/>
          <a:chOff x="0" y="0"/>
          <a:chExt cx="0" cy="0"/>
        </a:xfrm>
      </p:grpSpPr>
      <p:sp>
        <p:nvSpPr>
          <p:cNvPr id="206" name="HOW TO SHOW LIST?"/>
          <p:cNvSpPr txBox="1">
            <a:spLocks noGrp="1"/>
          </p:cNvSpPr>
          <p:nvPr>
            <p:ph type="ctrTitle"/>
          </p:nvPr>
        </p:nvSpPr>
        <p:spPr>
          <a:xfrm>
            <a:off x="1206498" y="5864772"/>
            <a:ext cx="21971004" cy="1986456"/>
          </a:xfrm>
          <a:prstGeom prst="rect">
            <a:avLst/>
          </a:prstGeom>
        </p:spPr>
        <p:txBody>
          <a:bodyPr/>
          <a:lstStyle>
            <a:lvl1pPr algn="ctr">
              <a:defRPr sz="11400" spc="-228"/>
            </a:lvl1pPr>
          </a:lstStyle>
          <a:p>
            <a:r>
              <a:t>HOW TO SHOW LIST?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LOOP IN COLUMN"/>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LOOP IN COLUMN</a:t>
            </a:r>
          </a:p>
        </p:txBody>
      </p:sp>
      <p:sp>
        <p:nvSpPr>
          <p:cNvPr id="209" name="Column {…"/>
          <p:cNvSpPr txBox="1"/>
          <p:nvPr/>
        </p:nvSpPr>
        <p:spPr>
          <a:xfrm>
            <a:off x="1320478" y="3761357"/>
            <a:ext cx="21743044" cy="6193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Column {</a:t>
            </a:r>
          </a:p>
          <a:p>
            <a:pPr algn="l" defTabSz="825500">
              <a:spcBef>
                <a:spcPts val="1800"/>
              </a:spcBef>
              <a:defRPr sz="4000" spc="-39">
                <a:solidFill>
                  <a:srgbClr val="000000"/>
                </a:solidFill>
                <a:latin typeface="Monaco"/>
                <a:ea typeface="Monaco"/>
                <a:cs typeface="Monaco"/>
                <a:sym typeface="Monaco"/>
              </a:defRPr>
            </a:pPr>
            <a:r>
              <a:t>     for (i in 0..1000) {</a:t>
            </a:r>
          </a:p>
          <a:p>
            <a:pPr algn="l" defTabSz="825500">
              <a:spcBef>
                <a:spcPts val="1800"/>
              </a:spcBef>
              <a:defRPr sz="4000" spc="-39">
                <a:solidFill>
                  <a:srgbClr val="000000"/>
                </a:solidFill>
                <a:latin typeface="Monaco"/>
                <a:ea typeface="Monaco"/>
                <a:cs typeface="Monaco"/>
                <a:sym typeface="Monaco"/>
              </a:defRPr>
            </a:pPr>
            <a:r>
              <a:t>           Text("Index: $i")</a:t>
            </a:r>
          </a:p>
          <a:p>
            <a:pPr algn="l" defTabSz="825500">
              <a:spcBef>
                <a:spcPts val="1800"/>
              </a:spcBef>
              <a:defRPr sz="4000" spc="-39">
                <a:solidFill>
                  <a:srgbClr val="000000"/>
                </a:solidFill>
                <a:latin typeface="Monaco"/>
                <a:ea typeface="Monaco"/>
                <a:cs typeface="Monaco"/>
                <a:sym typeface="Monaco"/>
              </a:defRPr>
            </a:pPr>
            <a:r>
              <a:t>     }   </a:t>
            </a:r>
          </a:p>
          <a:p>
            <a:pPr algn="l" defTabSz="825500">
              <a:spcBef>
                <a:spcPts val="1800"/>
              </a:spcBef>
              <a:defRPr sz="4000" spc="-39">
                <a:solidFill>
                  <a:srgbClr val="000000"/>
                </a:solidFill>
                <a:latin typeface="Monaco"/>
                <a:ea typeface="Monaco"/>
                <a:cs typeface="Monaco"/>
                <a:sym typeface="Monaco"/>
              </a:defRPr>
            </a:pPr>
            <a:r>
              <a:t> }</a:t>
            </a:r>
          </a:p>
        </p:txBody>
      </p:sp>
      <p:sp>
        <p:nvSpPr>
          <p:cNvPr id="210" name="It works! Why not?"/>
          <p:cNvSpPr txBox="1"/>
          <p:nvPr/>
        </p:nvSpPr>
        <p:spPr>
          <a:xfrm>
            <a:off x="8430387" y="11330337"/>
            <a:ext cx="7523227"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a:solidFill>
                  <a:schemeClr val="accent5">
                    <a:hueOff val="-82419"/>
                    <a:satOff val="-9513"/>
                    <a:lumOff val="-16343"/>
                  </a:schemeClr>
                </a:solidFill>
              </a:defRPr>
            </a:lvl1pPr>
          </a:lstStyle>
          <a:p>
            <a:r>
              <a:t>It works! Why not?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LOOP IN COLUMN"/>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LOOP IN COLUMN</a:t>
            </a:r>
          </a:p>
        </p:txBody>
      </p:sp>
      <p:sp>
        <p:nvSpPr>
          <p:cNvPr id="213" name="Column {…"/>
          <p:cNvSpPr txBox="1"/>
          <p:nvPr/>
        </p:nvSpPr>
        <p:spPr>
          <a:xfrm>
            <a:off x="1320478" y="5279867"/>
            <a:ext cx="21743044" cy="6193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Column {</a:t>
            </a:r>
          </a:p>
          <a:p>
            <a:pPr algn="l" defTabSz="825500">
              <a:spcBef>
                <a:spcPts val="1800"/>
              </a:spcBef>
              <a:defRPr sz="4000" spc="-39">
                <a:solidFill>
                  <a:srgbClr val="000000"/>
                </a:solidFill>
                <a:latin typeface="Monaco"/>
                <a:ea typeface="Monaco"/>
                <a:cs typeface="Monaco"/>
                <a:sym typeface="Monaco"/>
              </a:defRPr>
            </a:pPr>
            <a:r>
              <a:t>     for (i in 0..</a:t>
            </a:r>
            <a:r>
              <a:rPr>
                <a:solidFill>
                  <a:schemeClr val="accent5">
                    <a:hueOff val="-82419"/>
                    <a:satOff val="-9513"/>
                    <a:lumOff val="-16343"/>
                  </a:schemeClr>
                </a:solidFill>
              </a:rPr>
              <a:t>20000</a:t>
            </a:r>
            <a:r>
              <a:t>) {</a:t>
            </a:r>
          </a:p>
          <a:p>
            <a:pPr algn="l" defTabSz="825500">
              <a:spcBef>
                <a:spcPts val="1800"/>
              </a:spcBef>
              <a:defRPr sz="4000" spc="-39">
                <a:solidFill>
                  <a:srgbClr val="000000"/>
                </a:solidFill>
                <a:latin typeface="Monaco"/>
                <a:ea typeface="Monaco"/>
                <a:cs typeface="Monaco"/>
                <a:sym typeface="Monaco"/>
              </a:defRPr>
            </a:pPr>
            <a:r>
              <a:t>           Text("Index: $i")</a:t>
            </a:r>
          </a:p>
          <a:p>
            <a:pPr algn="l" defTabSz="825500">
              <a:spcBef>
                <a:spcPts val="1800"/>
              </a:spcBef>
              <a:defRPr sz="4000" spc="-39">
                <a:solidFill>
                  <a:srgbClr val="000000"/>
                </a:solidFill>
                <a:latin typeface="Monaco"/>
                <a:ea typeface="Monaco"/>
                <a:cs typeface="Monaco"/>
                <a:sym typeface="Monaco"/>
              </a:defRPr>
            </a:pPr>
            <a:r>
              <a:t>     }   </a:t>
            </a:r>
          </a:p>
          <a:p>
            <a:pPr algn="l" defTabSz="825500">
              <a:spcBef>
                <a:spcPts val="1800"/>
              </a:spcBef>
              <a:defRPr sz="4000" spc="-39">
                <a:solidFill>
                  <a:srgbClr val="000000"/>
                </a:solidFill>
                <a:latin typeface="Monaco"/>
                <a:ea typeface="Monaco"/>
                <a:cs typeface="Monaco"/>
                <a:sym typeface="Monaco"/>
              </a:defRPr>
            </a:pPr>
            <a:r>
              <a:t> }</a:t>
            </a:r>
          </a:p>
        </p:txBody>
      </p:sp>
      <p:sp>
        <p:nvSpPr>
          <p:cNvPr id="214" name="Then, try this"/>
          <p:cNvSpPr txBox="1"/>
          <p:nvPr/>
        </p:nvSpPr>
        <p:spPr>
          <a:xfrm>
            <a:off x="9557638" y="3695912"/>
            <a:ext cx="5268723" cy="1143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a:solidFill>
                  <a:schemeClr val="accent5">
                    <a:hueOff val="-82419"/>
                    <a:satOff val="-9513"/>
                    <a:lumOff val="-16343"/>
                  </a:schemeClr>
                </a:solidFill>
              </a:defRPr>
            </a:lvl1pPr>
          </a:lstStyle>
          <a:p>
            <a:r>
              <a:t>Then, try this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hueOff val="192982"/>
            <a:satOff val="17755"/>
            <a:lumOff val="-28483"/>
          </a:schemeClr>
        </a:solidFill>
        <a:effectLst/>
      </p:bgPr>
    </p:bg>
    <p:spTree>
      <p:nvGrpSpPr>
        <p:cNvPr id="1" name=""/>
        <p:cNvGrpSpPr/>
        <p:nvPr/>
      </p:nvGrpSpPr>
      <p:grpSpPr>
        <a:xfrm>
          <a:off x="0" y="0"/>
          <a:ext cx="0" cy="0"/>
          <a:chOff x="0" y="0"/>
          <a:chExt cx="0" cy="0"/>
        </a:xfrm>
      </p:grpSpPr>
      <p:sp>
        <p:nvSpPr>
          <p:cNvPr id="154" name="BORED OF LOCAL, LET’S GO OUT!"/>
          <p:cNvSpPr txBox="1">
            <a:spLocks noGrp="1"/>
          </p:cNvSpPr>
          <p:nvPr>
            <p:ph type="ctrTitle"/>
          </p:nvPr>
        </p:nvSpPr>
        <p:spPr>
          <a:xfrm>
            <a:off x="1206498" y="5864772"/>
            <a:ext cx="21971004" cy="1986456"/>
          </a:xfrm>
          <a:prstGeom prst="rect">
            <a:avLst/>
          </a:prstGeom>
        </p:spPr>
        <p:txBody>
          <a:bodyPr/>
          <a:lstStyle>
            <a:lvl1pPr algn="ctr" defTabSz="2267655">
              <a:defRPr sz="10602" spc="-212"/>
            </a:lvl1pPr>
          </a:lstStyle>
          <a:p>
            <a:r>
              <a:t>BORED OF LOCAL, LET’S GO OUT!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JUST LAZY"/>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JUST LAZY</a:t>
            </a:r>
          </a:p>
        </p:txBody>
      </p:sp>
      <p:sp>
        <p:nvSpPr>
          <p:cNvPr id="217" name="LazyColumn - Vertically…"/>
          <p:cNvSpPr txBox="1">
            <a:spLocks noGrp="1"/>
          </p:cNvSpPr>
          <p:nvPr>
            <p:ph type="body" idx="1"/>
          </p:nvPr>
        </p:nvSpPr>
        <p:spPr>
          <a:xfrm>
            <a:off x="1271889" y="3200094"/>
            <a:ext cx="21840222" cy="9456822"/>
          </a:xfrm>
          <a:prstGeom prst="rect">
            <a:avLst/>
          </a:prstGeom>
        </p:spPr>
        <p:txBody>
          <a:bodyPr/>
          <a:lstStyle/>
          <a:p>
            <a:pPr marL="609600" indent="-609600">
              <a:lnSpc>
                <a:spcPts val="10100"/>
              </a:lnSpc>
              <a:defRPr sz="6400"/>
            </a:pPr>
            <a:r>
              <a:t>LazyColumn - Vertically</a:t>
            </a:r>
          </a:p>
          <a:p>
            <a:pPr marL="609600" indent="-609600">
              <a:lnSpc>
                <a:spcPts val="10100"/>
              </a:lnSpc>
              <a:defRPr sz="6400"/>
            </a:pPr>
            <a:r>
              <a:t>LazyRow - Horizontally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USAGE"/>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USAGE</a:t>
            </a:r>
          </a:p>
        </p:txBody>
      </p:sp>
      <p:sp>
        <p:nvSpPr>
          <p:cNvPr id="220" name="LazyColumn {…"/>
          <p:cNvSpPr txBox="1"/>
          <p:nvPr/>
        </p:nvSpPr>
        <p:spPr>
          <a:xfrm>
            <a:off x="1320478" y="3761357"/>
            <a:ext cx="21743044" cy="6193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LazyColumn {</a:t>
            </a:r>
          </a:p>
          <a:p>
            <a:pPr algn="l" defTabSz="825500">
              <a:spcBef>
                <a:spcPts val="1800"/>
              </a:spcBef>
              <a:defRPr sz="4000" spc="-39">
                <a:solidFill>
                  <a:srgbClr val="000000"/>
                </a:solidFill>
                <a:latin typeface="Monaco"/>
                <a:ea typeface="Monaco"/>
                <a:cs typeface="Monaco"/>
                <a:sym typeface="Monaco"/>
              </a:defRPr>
            </a:pPr>
            <a:r>
              <a:t>     items(10000) { index -&gt;</a:t>
            </a:r>
          </a:p>
          <a:p>
            <a:pPr algn="l" defTabSz="825500">
              <a:spcBef>
                <a:spcPts val="1800"/>
              </a:spcBef>
              <a:defRPr sz="4000" spc="-39">
                <a:solidFill>
                  <a:srgbClr val="000000"/>
                </a:solidFill>
                <a:latin typeface="Monaco"/>
                <a:ea typeface="Monaco"/>
                <a:cs typeface="Monaco"/>
                <a:sym typeface="Monaco"/>
              </a:defRPr>
            </a:pPr>
            <a:r>
              <a:t>       Text(“Index: $index”)</a:t>
            </a:r>
          </a:p>
          <a:p>
            <a:pPr algn="l" defTabSz="825500">
              <a:spcBef>
                <a:spcPts val="1800"/>
              </a:spcBef>
              <a:defRPr sz="4000" spc="-39">
                <a:solidFill>
                  <a:srgbClr val="000000"/>
                </a:solidFill>
                <a:latin typeface="Monaco"/>
                <a:ea typeface="Monaco"/>
                <a:cs typeface="Monaco"/>
                <a:sym typeface="Monaco"/>
              </a:defRPr>
            </a:pPr>
            <a:r>
              <a:t>    }  </a:t>
            </a:r>
          </a:p>
          <a:p>
            <a:pPr algn="l" defTabSz="825500">
              <a:spcBef>
                <a:spcPts val="1800"/>
              </a:spcBef>
              <a:defRPr sz="4000" spc="-39">
                <a:solidFill>
                  <a:srgbClr val="000000"/>
                </a:solidFill>
                <a:latin typeface="Monaco"/>
                <a:ea typeface="Monaco"/>
                <a:cs typeface="Monaco"/>
                <a:sym typeface="Monaco"/>
              </a:defRPr>
            </a:pPr>
            <a:r>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USAGE (CONT.)"/>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USAGE (CONT.)</a:t>
            </a:r>
          </a:p>
        </p:txBody>
      </p:sp>
      <p:sp>
        <p:nvSpPr>
          <p:cNvPr id="223" name="LazyColumn {…"/>
          <p:cNvSpPr txBox="1"/>
          <p:nvPr/>
        </p:nvSpPr>
        <p:spPr>
          <a:xfrm>
            <a:off x="1320478" y="3761357"/>
            <a:ext cx="21743044" cy="6193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LazyColumn {</a:t>
            </a:r>
          </a:p>
          <a:p>
            <a:pPr algn="l" defTabSz="825500">
              <a:spcBef>
                <a:spcPts val="1800"/>
              </a:spcBef>
              <a:defRPr sz="4000" spc="-39">
                <a:solidFill>
                  <a:srgbClr val="000000"/>
                </a:solidFill>
                <a:latin typeface="Monaco"/>
                <a:ea typeface="Monaco"/>
                <a:cs typeface="Monaco"/>
                <a:sym typeface="Monaco"/>
              </a:defRPr>
            </a:pPr>
            <a:r>
              <a:t>     items(tasks) { task -&gt;</a:t>
            </a:r>
          </a:p>
          <a:p>
            <a:pPr algn="l" defTabSz="825500">
              <a:spcBef>
                <a:spcPts val="1800"/>
              </a:spcBef>
              <a:defRPr sz="4000" spc="-39">
                <a:solidFill>
                  <a:srgbClr val="000000"/>
                </a:solidFill>
                <a:latin typeface="Monaco"/>
                <a:ea typeface="Monaco"/>
                <a:cs typeface="Monaco"/>
                <a:sym typeface="Monaco"/>
              </a:defRPr>
            </a:pPr>
            <a:r>
              <a:t>       Text(task.name)</a:t>
            </a:r>
          </a:p>
          <a:p>
            <a:pPr algn="l" defTabSz="825500">
              <a:spcBef>
                <a:spcPts val="1800"/>
              </a:spcBef>
              <a:defRPr sz="4000" spc="-39">
                <a:solidFill>
                  <a:srgbClr val="000000"/>
                </a:solidFill>
                <a:latin typeface="Monaco"/>
                <a:ea typeface="Monaco"/>
                <a:cs typeface="Monaco"/>
                <a:sym typeface="Monaco"/>
              </a:defRPr>
            </a:pPr>
            <a:r>
              <a:t>    }  </a:t>
            </a:r>
          </a:p>
          <a:p>
            <a:pPr algn="l" defTabSz="825500">
              <a:spcBef>
                <a:spcPts val="1800"/>
              </a:spcBef>
              <a:defRPr sz="4000" spc="-39">
                <a:solidFill>
                  <a:srgbClr val="000000"/>
                </a:solidFill>
                <a:latin typeface="Monaco"/>
                <a:ea typeface="Monaco"/>
                <a:cs typeface="Monaco"/>
                <a:sym typeface="Monaco"/>
              </a:defRPr>
            </a:pPr>
            <a:r>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EXCERCISE 2"/>
          <p:cNvSpPr txBox="1">
            <a:spLocks noGrp="1"/>
          </p:cNvSpPr>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r>
              <a:t>EXCERCISE 2</a:t>
            </a:r>
          </a:p>
        </p:txBody>
      </p:sp>
      <p:sp>
        <p:nvSpPr>
          <p:cNvPr id="226" name="Create an application to show a list of memes in accordance with the design at the right hand side…"/>
          <p:cNvSpPr txBox="1"/>
          <p:nvPr/>
        </p:nvSpPr>
        <p:spPr>
          <a:xfrm>
            <a:off x="1201565" y="3318782"/>
            <a:ext cx="14895191" cy="7875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20000"/>
              </a:lnSpc>
              <a:spcBef>
                <a:spcPts val="4500"/>
              </a:spcBef>
              <a:defRPr sz="5700">
                <a:solidFill>
                  <a:srgbClr val="000000"/>
                </a:solidFill>
              </a:defRPr>
            </a:pPr>
            <a:r>
              <a:t>Create an application to show a list of memes in accordance with the design at the right hand side</a:t>
            </a:r>
          </a:p>
          <a:p>
            <a:pPr algn="l">
              <a:lnSpc>
                <a:spcPct val="120000"/>
              </a:lnSpc>
              <a:spcBef>
                <a:spcPts val="4500"/>
              </a:spcBef>
              <a:defRPr sz="5700">
                <a:solidFill>
                  <a:srgbClr val="000000"/>
                </a:solidFill>
              </a:defRPr>
            </a:pPr>
            <a:endParaRPr/>
          </a:p>
          <a:p>
            <a:pPr algn="l">
              <a:lnSpc>
                <a:spcPct val="120000"/>
              </a:lnSpc>
              <a:spcBef>
                <a:spcPts val="4500"/>
              </a:spcBef>
              <a:defRPr sz="5700">
                <a:solidFill>
                  <a:srgbClr val="000000"/>
                </a:solidFill>
              </a:defRPr>
            </a:pPr>
            <a:r>
              <a:rPr b="1"/>
              <a:t>Method</a:t>
            </a:r>
            <a:r>
              <a:t>: GET</a:t>
            </a:r>
          </a:p>
          <a:p>
            <a:pPr algn="l">
              <a:lnSpc>
                <a:spcPct val="120000"/>
              </a:lnSpc>
              <a:spcBef>
                <a:spcPts val="4500"/>
              </a:spcBef>
              <a:defRPr sz="5700">
                <a:solidFill>
                  <a:srgbClr val="000000"/>
                </a:solidFill>
              </a:defRPr>
            </a:pPr>
            <a:r>
              <a:rPr b="1"/>
              <a:t>API Path</a:t>
            </a:r>
            <a:r>
              <a:t>: https://api.imgflip.com/get_memes</a:t>
            </a:r>
          </a:p>
        </p:txBody>
      </p:sp>
      <p:sp>
        <p:nvSpPr>
          <p:cNvPr id="227" name="Phone"/>
          <p:cNvSpPr/>
          <p:nvPr/>
        </p:nvSpPr>
        <p:spPr>
          <a:xfrm>
            <a:off x="17657869" y="1519946"/>
            <a:ext cx="5184133" cy="10676108"/>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8" name="Rectangle"/>
          <p:cNvSpPr/>
          <p:nvPr/>
        </p:nvSpPr>
        <p:spPr>
          <a:xfrm>
            <a:off x="18371087" y="3434111"/>
            <a:ext cx="3757694" cy="2129034"/>
          </a:xfrm>
          <a:prstGeom prst="rect">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29" name="MEME NAME #1"/>
          <p:cNvSpPr txBox="1"/>
          <p:nvPr/>
        </p:nvSpPr>
        <p:spPr>
          <a:xfrm>
            <a:off x="18909652" y="5883664"/>
            <a:ext cx="2680565" cy="51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a:solidFill>
                  <a:srgbClr val="000000"/>
                </a:solidFill>
              </a:defRPr>
            </a:lvl1pPr>
          </a:lstStyle>
          <a:p>
            <a:r>
              <a:t>MEME NAME #1</a:t>
            </a:r>
          </a:p>
        </p:txBody>
      </p:sp>
      <p:sp>
        <p:nvSpPr>
          <p:cNvPr id="230" name="Rectangle"/>
          <p:cNvSpPr/>
          <p:nvPr/>
        </p:nvSpPr>
        <p:spPr>
          <a:xfrm>
            <a:off x="18371087" y="6715283"/>
            <a:ext cx="3757694" cy="2129035"/>
          </a:xfrm>
          <a:prstGeom prst="rect">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31" name="MEME NAME #2"/>
          <p:cNvSpPr txBox="1"/>
          <p:nvPr/>
        </p:nvSpPr>
        <p:spPr>
          <a:xfrm>
            <a:off x="18909652" y="9164837"/>
            <a:ext cx="2680565" cy="51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a:solidFill>
                  <a:srgbClr val="000000"/>
                </a:solidFill>
              </a:defRPr>
            </a:lvl1pPr>
          </a:lstStyle>
          <a:p>
            <a:r>
              <a:t>MEME NAME #2</a:t>
            </a:r>
          </a:p>
        </p:txBody>
      </p:sp>
      <p:sp>
        <p:nvSpPr>
          <p:cNvPr id="232" name="Rectangle"/>
          <p:cNvSpPr/>
          <p:nvPr/>
        </p:nvSpPr>
        <p:spPr>
          <a:xfrm>
            <a:off x="18371087" y="9996456"/>
            <a:ext cx="3757694" cy="885252"/>
          </a:xfrm>
          <a:prstGeom prst="rect">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EXCERCISE 3"/>
          <p:cNvSpPr txBox="1">
            <a:spLocks noGrp="1"/>
          </p:cNvSpPr>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r>
              <a:t>EXCERCISE 3</a:t>
            </a:r>
          </a:p>
        </p:txBody>
      </p:sp>
      <p:sp>
        <p:nvSpPr>
          <p:cNvPr id="235" name="Upgrade the meme list application to load the data only one time. During the next time the user launches the application again, the user can see the meme but the data will not be loaded from the API…"/>
          <p:cNvSpPr txBox="1"/>
          <p:nvPr/>
        </p:nvSpPr>
        <p:spPr>
          <a:xfrm>
            <a:off x="1201565" y="3283643"/>
            <a:ext cx="14895191" cy="842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20000"/>
              </a:lnSpc>
              <a:spcBef>
                <a:spcPts val="4500"/>
              </a:spcBef>
              <a:defRPr sz="5700">
                <a:solidFill>
                  <a:srgbClr val="000000"/>
                </a:solidFill>
              </a:defRPr>
            </a:pPr>
            <a:r>
              <a:t>Upgrade the meme list application to load the data only one time. During the next time the user launches the application again, </a:t>
            </a:r>
            <a:r>
              <a:rPr b="1">
                <a:solidFill>
                  <a:schemeClr val="accent5">
                    <a:hueOff val="-82419"/>
                    <a:satOff val="-9513"/>
                    <a:lumOff val="-16343"/>
                  </a:schemeClr>
                </a:solidFill>
              </a:rPr>
              <a:t>the user can see the meme but the data will not be loaded from the API</a:t>
            </a:r>
          </a:p>
          <a:p>
            <a:pPr algn="l">
              <a:lnSpc>
                <a:spcPct val="120000"/>
              </a:lnSpc>
              <a:spcBef>
                <a:spcPts val="4500"/>
              </a:spcBef>
              <a:defRPr sz="5700">
                <a:solidFill>
                  <a:srgbClr val="000000"/>
                </a:solidFill>
              </a:defRPr>
            </a:pPr>
            <a:r>
              <a:rPr b="1"/>
              <a:t>Method</a:t>
            </a:r>
            <a:r>
              <a:t>: GET</a:t>
            </a:r>
          </a:p>
          <a:p>
            <a:pPr algn="l">
              <a:lnSpc>
                <a:spcPct val="120000"/>
              </a:lnSpc>
              <a:spcBef>
                <a:spcPts val="4500"/>
              </a:spcBef>
              <a:defRPr sz="5700">
                <a:solidFill>
                  <a:srgbClr val="000000"/>
                </a:solidFill>
              </a:defRPr>
            </a:pPr>
            <a:r>
              <a:rPr b="1"/>
              <a:t>API Path</a:t>
            </a:r>
            <a:r>
              <a:t>: https://api.imgflip.com/get_memes</a:t>
            </a:r>
          </a:p>
        </p:txBody>
      </p:sp>
      <p:sp>
        <p:nvSpPr>
          <p:cNvPr id="236" name="Phone"/>
          <p:cNvSpPr/>
          <p:nvPr/>
        </p:nvSpPr>
        <p:spPr>
          <a:xfrm>
            <a:off x="17657869" y="1519946"/>
            <a:ext cx="5184133" cy="10676108"/>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7" name="Rectangle"/>
          <p:cNvSpPr/>
          <p:nvPr/>
        </p:nvSpPr>
        <p:spPr>
          <a:xfrm>
            <a:off x="18371087" y="3434111"/>
            <a:ext cx="3757694" cy="2129034"/>
          </a:xfrm>
          <a:prstGeom prst="rect">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38" name="MEME NAME #1"/>
          <p:cNvSpPr txBox="1"/>
          <p:nvPr/>
        </p:nvSpPr>
        <p:spPr>
          <a:xfrm>
            <a:off x="18909652" y="5883664"/>
            <a:ext cx="2680565" cy="51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a:solidFill>
                  <a:srgbClr val="000000"/>
                </a:solidFill>
              </a:defRPr>
            </a:lvl1pPr>
          </a:lstStyle>
          <a:p>
            <a:r>
              <a:t>MEME NAME #1</a:t>
            </a:r>
          </a:p>
        </p:txBody>
      </p:sp>
      <p:sp>
        <p:nvSpPr>
          <p:cNvPr id="239" name="Rectangle"/>
          <p:cNvSpPr/>
          <p:nvPr/>
        </p:nvSpPr>
        <p:spPr>
          <a:xfrm>
            <a:off x="18371087" y="6715283"/>
            <a:ext cx="3757694" cy="2129035"/>
          </a:xfrm>
          <a:prstGeom prst="rect">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40" name="MEME NAME #2"/>
          <p:cNvSpPr txBox="1"/>
          <p:nvPr/>
        </p:nvSpPr>
        <p:spPr>
          <a:xfrm>
            <a:off x="18909652" y="9164837"/>
            <a:ext cx="2680565" cy="51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a:solidFill>
                  <a:srgbClr val="000000"/>
                </a:solidFill>
              </a:defRPr>
            </a:lvl1pPr>
          </a:lstStyle>
          <a:p>
            <a:r>
              <a:t>MEME NAME #2</a:t>
            </a:r>
          </a:p>
        </p:txBody>
      </p:sp>
      <p:sp>
        <p:nvSpPr>
          <p:cNvPr id="241" name="Rectangle"/>
          <p:cNvSpPr/>
          <p:nvPr/>
        </p:nvSpPr>
        <p:spPr>
          <a:xfrm>
            <a:off x="18371087" y="9996456"/>
            <a:ext cx="3757694" cy="885252"/>
          </a:xfrm>
          <a:prstGeom prst="rect">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HALLENGE !!"/>
          <p:cNvSpPr txBox="1">
            <a:spLocks noGrp="1"/>
          </p:cNvSpPr>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r>
              <a:t>CHALLENGE !!</a:t>
            </a:r>
          </a:p>
        </p:txBody>
      </p:sp>
      <p:sp>
        <p:nvSpPr>
          <p:cNvPr id="244" name="Upgrade the meme list application to load the data only one time. During the next time the user launches the application again, the user can see the meme even if the device is not connected to the Internet…"/>
          <p:cNvSpPr txBox="1"/>
          <p:nvPr/>
        </p:nvSpPr>
        <p:spPr>
          <a:xfrm>
            <a:off x="1201565" y="3298810"/>
            <a:ext cx="14895191" cy="8397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20000"/>
              </a:lnSpc>
              <a:spcBef>
                <a:spcPts val="4500"/>
              </a:spcBef>
              <a:defRPr sz="5700">
                <a:solidFill>
                  <a:srgbClr val="000000"/>
                </a:solidFill>
              </a:defRPr>
            </a:pPr>
            <a:r>
              <a:t>Upgrade the meme list application to load the data only one time. During the next time the user launches the application again, the user can see the meme </a:t>
            </a:r>
            <a:r>
              <a:rPr b="1">
                <a:solidFill>
                  <a:schemeClr val="accent5">
                    <a:hueOff val="-82419"/>
                    <a:satOff val="-9513"/>
                    <a:lumOff val="-16343"/>
                  </a:schemeClr>
                </a:solidFill>
              </a:rPr>
              <a:t>even if the device is not connected to the Internet</a:t>
            </a:r>
          </a:p>
          <a:p>
            <a:pPr algn="l">
              <a:lnSpc>
                <a:spcPct val="120000"/>
              </a:lnSpc>
              <a:spcBef>
                <a:spcPts val="4500"/>
              </a:spcBef>
              <a:defRPr sz="5700">
                <a:solidFill>
                  <a:srgbClr val="000000"/>
                </a:solidFill>
              </a:defRPr>
            </a:pPr>
            <a:r>
              <a:rPr b="1"/>
              <a:t>Method</a:t>
            </a:r>
            <a:r>
              <a:t>: GET</a:t>
            </a:r>
          </a:p>
          <a:p>
            <a:pPr algn="l">
              <a:lnSpc>
                <a:spcPct val="120000"/>
              </a:lnSpc>
              <a:spcBef>
                <a:spcPts val="4500"/>
              </a:spcBef>
              <a:defRPr sz="5700">
                <a:solidFill>
                  <a:srgbClr val="000000"/>
                </a:solidFill>
              </a:defRPr>
            </a:pPr>
            <a:r>
              <a:rPr b="1"/>
              <a:t>API Path</a:t>
            </a:r>
            <a:r>
              <a:t>: https://api.imgflip.com/get_memes</a:t>
            </a:r>
          </a:p>
        </p:txBody>
      </p:sp>
      <p:sp>
        <p:nvSpPr>
          <p:cNvPr id="245" name="Phone"/>
          <p:cNvSpPr/>
          <p:nvPr/>
        </p:nvSpPr>
        <p:spPr>
          <a:xfrm>
            <a:off x="17657869" y="1519946"/>
            <a:ext cx="5184133" cy="10676108"/>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6" name="Rectangle"/>
          <p:cNvSpPr/>
          <p:nvPr/>
        </p:nvSpPr>
        <p:spPr>
          <a:xfrm>
            <a:off x="18371087" y="3434111"/>
            <a:ext cx="3757694" cy="2129034"/>
          </a:xfrm>
          <a:prstGeom prst="rect">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47" name="MEME NAME #1"/>
          <p:cNvSpPr txBox="1"/>
          <p:nvPr/>
        </p:nvSpPr>
        <p:spPr>
          <a:xfrm>
            <a:off x="18909652" y="5883664"/>
            <a:ext cx="2680565" cy="51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a:solidFill>
                  <a:srgbClr val="000000"/>
                </a:solidFill>
              </a:defRPr>
            </a:lvl1pPr>
          </a:lstStyle>
          <a:p>
            <a:r>
              <a:t>MEME NAME #1</a:t>
            </a:r>
          </a:p>
        </p:txBody>
      </p:sp>
      <p:sp>
        <p:nvSpPr>
          <p:cNvPr id="248" name="Rectangle"/>
          <p:cNvSpPr/>
          <p:nvPr/>
        </p:nvSpPr>
        <p:spPr>
          <a:xfrm>
            <a:off x="18371087" y="6715283"/>
            <a:ext cx="3757694" cy="2129035"/>
          </a:xfrm>
          <a:prstGeom prst="rect">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49" name="MEME NAME #2"/>
          <p:cNvSpPr txBox="1"/>
          <p:nvPr/>
        </p:nvSpPr>
        <p:spPr>
          <a:xfrm>
            <a:off x="18909652" y="9164837"/>
            <a:ext cx="2680565" cy="51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a:solidFill>
                  <a:srgbClr val="000000"/>
                </a:solidFill>
              </a:defRPr>
            </a:lvl1pPr>
          </a:lstStyle>
          <a:p>
            <a:r>
              <a:t>MEME NAME #2</a:t>
            </a:r>
          </a:p>
        </p:txBody>
      </p:sp>
      <p:sp>
        <p:nvSpPr>
          <p:cNvPr id="250" name="Rectangle"/>
          <p:cNvSpPr/>
          <p:nvPr/>
        </p:nvSpPr>
        <p:spPr>
          <a:xfrm>
            <a:off x="18371087" y="9996456"/>
            <a:ext cx="3757694" cy="885252"/>
          </a:xfrm>
          <a:prstGeom prst="rect">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hueOff val="192982"/>
            <a:satOff val="17755"/>
            <a:lumOff val="-28483"/>
          </a:schemeClr>
        </a:solidFill>
        <a:effectLst/>
      </p:bgPr>
    </p:bg>
    <p:spTree>
      <p:nvGrpSpPr>
        <p:cNvPr id="1" name=""/>
        <p:cNvGrpSpPr/>
        <p:nvPr/>
      </p:nvGrpSpPr>
      <p:grpSpPr>
        <a:xfrm>
          <a:off x="0" y="0"/>
          <a:ext cx="0" cy="0"/>
          <a:chOff x="0" y="0"/>
          <a:chExt cx="0" cy="0"/>
        </a:xfrm>
      </p:grpSpPr>
      <p:sp>
        <p:nvSpPr>
          <p:cNvPr id="252" name="TERM PROJECT"/>
          <p:cNvSpPr txBox="1">
            <a:spLocks noGrp="1"/>
          </p:cNvSpPr>
          <p:nvPr>
            <p:ph type="ctrTitle"/>
          </p:nvPr>
        </p:nvSpPr>
        <p:spPr>
          <a:xfrm>
            <a:off x="1206496" y="5850963"/>
            <a:ext cx="21971004" cy="2014074"/>
          </a:xfrm>
          <a:prstGeom prst="rect">
            <a:avLst/>
          </a:prstGeom>
        </p:spPr>
        <p:txBody>
          <a:bodyPr/>
          <a:lstStyle>
            <a:lvl1pPr algn="ctr"/>
          </a:lstStyle>
          <a:p>
            <a:r>
              <a:t>TERM PROJECT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RM PROJECT"/>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TERM PROJECT</a:t>
            </a:r>
          </a:p>
        </p:txBody>
      </p:sp>
      <p:sp>
        <p:nvSpPr>
          <p:cNvPr id="255" name="4 Persons per Group…"/>
          <p:cNvSpPr txBox="1">
            <a:spLocks noGrp="1"/>
          </p:cNvSpPr>
          <p:nvPr>
            <p:ph type="body" idx="1"/>
          </p:nvPr>
        </p:nvSpPr>
        <p:spPr>
          <a:xfrm>
            <a:off x="1271889" y="3200094"/>
            <a:ext cx="21840222" cy="9123404"/>
          </a:xfrm>
          <a:prstGeom prst="rect">
            <a:avLst/>
          </a:prstGeom>
        </p:spPr>
        <p:txBody>
          <a:bodyPr/>
          <a:lstStyle/>
          <a:p>
            <a:pPr marL="609600" indent="-609600">
              <a:lnSpc>
                <a:spcPts val="10100"/>
              </a:lnSpc>
              <a:defRPr sz="6400"/>
            </a:pPr>
            <a:r>
              <a:t>4 Persons per Group</a:t>
            </a:r>
          </a:p>
          <a:p>
            <a:pPr marL="609600" indent="-609600">
              <a:lnSpc>
                <a:spcPts val="10100"/>
              </a:lnSpc>
              <a:defRPr sz="6400"/>
            </a:pPr>
            <a:r>
              <a:t>40 Mark Allocation</a:t>
            </a:r>
          </a:p>
          <a:p>
            <a:pPr marL="609600" indent="-609600">
              <a:lnSpc>
                <a:spcPts val="10100"/>
              </a:lnSpc>
              <a:defRPr sz="6400"/>
            </a:pPr>
            <a:r>
              <a:t>Project Proposal - 28/12/2024</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ounded Rectangle"/>
          <p:cNvSpPr/>
          <p:nvPr/>
        </p:nvSpPr>
        <p:spPr>
          <a:xfrm>
            <a:off x="1686614" y="1807106"/>
            <a:ext cx="6592959" cy="11070174"/>
          </a:xfrm>
          <a:prstGeom prst="roundRect">
            <a:avLst>
              <a:gd name="adj" fmla="val 17496"/>
            </a:avLst>
          </a:prstGeom>
          <a:solidFill>
            <a:schemeClr val="accent3">
              <a:hueOff val="362282"/>
              <a:satOff val="31803"/>
              <a:lumOff val="-182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58" name="Rounded Rectangle"/>
          <p:cNvSpPr/>
          <p:nvPr/>
        </p:nvSpPr>
        <p:spPr>
          <a:xfrm>
            <a:off x="8895521" y="1932372"/>
            <a:ext cx="6592959" cy="10819643"/>
          </a:xfrm>
          <a:prstGeom prst="roundRect">
            <a:avLst>
              <a:gd name="adj" fmla="val 17496"/>
            </a:avLst>
          </a:prstGeom>
          <a:solidFill>
            <a:schemeClr val="accent2">
              <a:hueOff val="-202083"/>
              <a:satOff val="17755"/>
              <a:lumOff val="-16089"/>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59" name="Rounded Rectangle"/>
          <p:cNvSpPr/>
          <p:nvPr/>
        </p:nvSpPr>
        <p:spPr>
          <a:xfrm>
            <a:off x="16104427" y="1869739"/>
            <a:ext cx="6592959" cy="10819643"/>
          </a:xfrm>
          <a:prstGeom prst="roundRect">
            <a:avLst>
              <a:gd name="adj" fmla="val 17496"/>
            </a:avLst>
          </a:prstGeom>
          <a:solidFill>
            <a:schemeClr val="accent1">
              <a:lumOff val="-13575"/>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60" name="MANDATORY"/>
          <p:cNvSpPr txBox="1"/>
          <p:nvPr/>
        </p:nvSpPr>
        <p:spPr>
          <a:xfrm>
            <a:off x="3623837" y="988192"/>
            <a:ext cx="2718513" cy="585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b="1"/>
            </a:lvl1pPr>
          </a:lstStyle>
          <a:p>
            <a:r>
              <a:t>MANDATORY</a:t>
            </a:r>
          </a:p>
        </p:txBody>
      </p:sp>
      <p:sp>
        <p:nvSpPr>
          <p:cNvPr id="261" name="PICK 6"/>
          <p:cNvSpPr txBox="1"/>
          <p:nvPr/>
        </p:nvSpPr>
        <p:spPr>
          <a:xfrm>
            <a:off x="11472621" y="988192"/>
            <a:ext cx="1438758" cy="585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b="1"/>
            </a:lvl1pPr>
          </a:lstStyle>
          <a:p>
            <a:r>
              <a:t>PICK 6</a:t>
            </a:r>
          </a:p>
        </p:txBody>
      </p:sp>
      <p:sp>
        <p:nvSpPr>
          <p:cNvPr id="262" name="PICK 4"/>
          <p:cNvSpPr txBox="1"/>
          <p:nvPr/>
        </p:nvSpPr>
        <p:spPr>
          <a:xfrm>
            <a:off x="18681528" y="988192"/>
            <a:ext cx="1438759" cy="585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b="1"/>
            </a:lvl1pPr>
          </a:lstStyle>
          <a:p>
            <a:r>
              <a:t>PICK 4</a:t>
            </a:r>
          </a:p>
        </p:txBody>
      </p:sp>
      <p:sp>
        <p:nvSpPr>
          <p:cNvPr id="263" name="JETPACK COMPOSE…"/>
          <p:cNvSpPr txBox="1"/>
          <p:nvPr/>
        </p:nvSpPr>
        <p:spPr>
          <a:xfrm>
            <a:off x="2384701" y="2363694"/>
            <a:ext cx="5196785" cy="8756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406399" indent="-406399" algn="l">
              <a:lnSpc>
                <a:spcPct val="120000"/>
              </a:lnSpc>
              <a:buSzPct val="123000"/>
              <a:buChar char="•"/>
              <a:defRPr sz="2600" b="1">
                <a:solidFill>
                  <a:srgbClr val="FFFFFF"/>
                </a:solidFill>
              </a:defRPr>
            </a:pPr>
            <a:r>
              <a:t>JETPACK COMPOSE</a:t>
            </a:r>
          </a:p>
          <a:p>
            <a:pPr algn="l">
              <a:lnSpc>
                <a:spcPct val="120000"/>
              </a:lnSpc>
              <a:defRPr sz="2600" b="1">
                <a:solidFill>
                  <a:srgbClr val="FFFFFF"/>
                </a:solidFill>
              </a:defRPr>
            </a:pPr>
            <a:endParaRPr/>
          </a:p>
          <a:p>
            <a:pPr marL="406399" indent="-406399" algn="l">
              <a:lnSpc>
                <a:spcPct val="120000"/>
              </a:lnSpc>
              <a:buSzPct val="123000"/>
              <a:buChar char="•"/>
              <a:defRPr sz="2600" b="1">
                <a:solidFill>
                  <a:srgbClr val="FFFFFF"/>
                </a:solidFill>
              </a:defRPr>
            </a:pPr>
            <a:r>
              <a:t>STATELESS COMPOSABLE FUNCTION</a:t>
            </a:r>
            <a:br/>
            <a:endParaRPr/>
          </a:p>
          <a:p>
            <a:pPr marL="406399" indent="-406399" algn="l">
              <a:lnSpc>
                <a:spcPct val="120000"/>
              </a:lnSpc>
              <a:buSzPct val="123000"/>
              <a:buChar char="•"/>
              <a:defRPr sz="2600" b="1">
                <a:solidFill>
                  <a:srgbClr val="FFFFFF"/>
                </a:solidFill>
              </a:defRPr>
            </a:pPr>
            <a:r>
              <a:t>CONFIGURATION CHANGE HANDLING</a:t>
            </a:r>
            <a:br/>
            <a:endParaRPr/>
          </a:p>
          <a:p>
            <a:pPr marL="406399" indent="-406399" algn="l">
              <a:lnSpc>
                <a:spcPct val="120000"/>
              </a:lnSpc>
              <a:buSzPct val="123000"/>
              <a:buChar char="•"/>
              <a:defRPr sz="2600" b="1">
                <a:solidFill>
                  <a:srgbClr val="FFFFFF"/>
                </a:solidFill>
              </a:defRPr>
            </a:pPr>
            <a:r>
              <a:t>ANDROID ARCHITECTURE COMPONENT (AAC)</a:t>
            </a:r>
            <a:br/>
            <a:endParaRPr/>
          </a:p>
          <a:p>
            <a:pPr marL="406399" indent="-406399" algn="l">
              <a:lnSpc>
                <a:spcPct val="120000"/>
              </a:lnSpc>
              <a:buSzPct val="123000"/>
              <a:buChar char="•"/>
              <a:defRPr sz="2600" b="1">
                <a:solidFill>
                  <a:srgbClr val="FFFFFF"/>
                </a:solidFill>
              </a:defRPr>
            </a:pPr>
            <a:r>
              <a:t>ROOM LIBRARY</a:t>
            </a:r>
            <a:br/>
            <a:endParaRPr/>
          </a:p>
          <a:p>
            <a:pPr marL="406399" indent="-406399" algn="l">
              <a:lnSpc>
                <a:spcPct val="120000"/>
              </a:lnSpc>
              <a:buSzPct val="123000"/>
              <a:buChar char="•"/>
              <a:defRPr sz="2600" b="1">
                <a:solidFill>
                  <a:srgbClr val="FFFFFF"/>
                </a:solidFill>
              </a:defRPr>
            </a:pPr>
            <a:r>
              <a:t>API CALLING &amp; CACHING</a:t>
            </a:r>
            <a:br/>
            <a:endParaRPr/>
          </a:p>
          <a:p>
            <a:pPr marL="406399" indent="-406399" algn="l">
              <a:lnSpc>
                <a:spcPct val="120000"/>
              </a:lnSpc>
              <a:buSzPct val="123000"/>
              <a:buChar char="•"/>
              <a:defRPr sz="2600" b="1">
                <a:solidFill>
                  <a:srgbClr val="FFFFFF"/>
                </a:solidFill>
              </a:defRPr>
            </a:pPr>
            <a:r>
              <a:t>NAVIGATION</a:t>
            </a:r>
            <a:br/>
            <a:endParaRPr/>
          </a:p>
          <a:p>
            <a:pPr marL="406399" indent="-406399" algn="l">
              <a:lnSpc>
                <a:spcPct val="120000"/>
              </a:lnSpc>
              <a:buSzPct val="123000"/>
              <a:buChar char="•"/>
              <a:defRPr sz="2600" b="1">
                <a:solidFill>
                  <a:srgbClr val="FFFFFF"/>
                </a:solidFill>
              </a:defRPr>
            </a:pPr>
            <a:r>
              <a:t>RESPONSIVE UI</a:t>
            </a:r>
          </a:p>
        </p:txBody>
      </p:sp>
      <p:sp>
        <p:nvSpPr>
          <p:cNvPr id="264" name="BIOMETRICS (FINGERPRINT, FACE)…"/>
          <p:cNvSpPr txBox="1"/>
          <p:nvPr/>
        </p:nvSpPr>
        <p:spPr>
          <a:xfrm>
            <a:off x="9593608" y="2363694"/>
            <a:ext cx="5196784" cy="10213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406399" indent="-406399" algn="l">
              <a:lnSpc>
                <a:spcPct val="120000"/>
              </a:lnSpc>
              <a:buSzPct val="123000"/>
              <a:buChar char="•"/>
              <a:defRPr sz="2600" b="1">
                <a:solidFill>
                  <a:srgbClr val="FFFFFF"/>
                </a:solidFill>
              </a:defRPr>
            </a:pPr>
            <a:r>
              <a:t>BIOMETRICS (FINGERPRINT, FACE)</a:t>
            </a:r>
            <a:br/>
            <a:endParaRPr/>
          </a:p>
          <a:p>
            <a:pPr marL="406399" indent="-406399" algn="l">
              <a:lnSpc>
                <a:spcPct val="120000"/>
              </a:lnSpc>
              <a:buSzPct val="123000"/>
              <a:buChar char="•"/>
              <a:defRPr sz="2600" b="1">
                <a:solidFill>
                  <a:srgbClr val="FFFFFF"/>
                </a:solidFill>
              </a:defRPr>
            </a:pPr>
            <a:r>
              <a:t>ANIMATION / TRANSITION</a:t>
            </a:r>
            <a:br/>
            <a:endParaRPr/>
          </a:p>
          <a:p>
            <a:pPr marL="406399" indent="-406399" algn="l">
              <a:lnSpc>
                <a:spcPct val="120000"/>
              </a:lnSpc>
              <a:buSzPct val="123000"/>
              <a:buChar char="•"/>
              <a:defRPr sz="2600" b="1">
                <a:solidFill>
                  <a:srgbClr val="FFFFFF"/>
                </a:solidFill>
              </a:defRPr>
            </a:pPr>
            <a:r>
              <a:t>CAMERA / IMAGE PICKER</a:t>
            </a:r>
            <a:br/>
            <a:endParaRPr/>
          </a:p>
          <a:p>
            <a:pPr marL="406399" indent="-406399" algn="l">
              <a:lnSpc>
                <a:spcPct val="120000"/>
              </a:lnSpc>
              <a:buSzPct val="123000"/>
              <a:buChar char="•"/>
              <a:defRPr sz="2600" b="1">
                <a:solidFill>
                  <a:srgbClr val="FFFFFF"/>
                </a:solidFill>
              </a:defRPr>
            </a:pPr>
            <a:r>
              <a:t>FILE PICKER</a:t>
            </a:r>
            <a:br/>
            <a:endParaRPr/>
          </a:p>
          <a:p>
            <a:pPr marL="406399" indent="-406399" algn="l">
              <a:lnSpc>
                <a:spcPct val="120000"/>
              </a:lnSpc>
              <a:buSzPct val="123000"/>
              <a:buChar char="•"/>
              <a:defRPr sz="2600" b="1">
                <a:solidFill>
                  <a:srgbClr val="FFFFFF"/>
                </a:solidFill>
              </a:defRPr>
            </a:pPr>
            <a:r>
              <a:t>LOCALIZATION (2 LANGUAGE MINIMUM)</a:t>
            </a:r>
            <a:br/>
            <a:endParaRPr/>
          </a:p>
          <a:p>
            <a:pPr marL="406399" indent="-406399" algn="l">
              <a:lnSpc>
                <a:spcPct val="120000"/>
              </a:lnSpc>
              <a:buSzPct val="123000"/>
              <a:buChar char="•"/>
              <a:defRPr sz="2600" b="1">
                <a:solidFill>
                  <a:srgbClr val="FFFFFF"/>
                </a:solidFill>
              </a:defRPr>
            </a:pPr>
            <a:r>
              <a:t>PLAY AUDIO / VIDEO</a:t>
            </a:r>
            <a:br/>
            <a:endParaRPr/>
          </a:p>
          <a:p>
            <a:pPr marL="406399" indent="-406399" algn="l">
              <a:lnSpc>
                <a:spcPct val="120000"/>
              </a:lnSpc>
              <a:buSzPct val="123000"/>
              <a:buChar char="•"/>
              <a:defRPr sz="2600" b="1">
                <a:solidFill>
                  <a:srgbClr val="FFFFFF"/>
                </a:solidFill>
              </a:defRPr>
            </a:pPr>
            <a:r>
              <a:t>PAGINATION</a:t>
            </a:r>
            <a:br/>
            <a:endParaRPr/>
          </a:p>
          <a:p>
            <a:pPr marL="406399" indent="-406399" algn="l">
              <a:lnSpc>
                <a:spcPct val="120000"/>
              </a:lnSpc>
              <a:buSzPct val="123000"/>
              <a:buChar char="•"/>
              <a:defRPr sz="2600" b="1">
                <a:solidFill>
                  <a:srgbClr val="FFFFFF"/>
                </a:solidFill>
              </a:defRPr>
            </a:pPr>
            <a:r>
              <a:t>DAY / NIGHT THEME SELECTION</a:t>
            </a:r>
            <a:br/>
            <a:endParaRPr/>
          </a:p>
          <a:p>
            <a:pPr marL="406399" indent="-406399" algn="l">
              <a:lnSpc>
                <a:spcPct val="120000"/>
              </a:lnSpc>
              <a:buSzPct val="123000"/>
              <a:buChar char="•"/>
              <a:defRPr sz="2600" b="1">
                <a:solidFill>
                  <a:srgbClr val="FFFFFF"/>
                </a:solidFill>
              </a:defRPr>
            </a:pPr>
            <a:r>
              <a:t>APP BAR + NAVIGATION DRAWER</a:t>
            </a:r>
          </a:p>
        </p:txBody>
      </p:sp>
      <p:sp>
        <p:nvSpPr>
          <p:cNvPr id="265" name="GOOGLE MAP INTEGRATION…"/>
          <p:cNvSpPr txBox="1"/>
          <p:nvPr/>
        </p:nvSpPr>
        <p:spPr>
          <a:xfrm>
            <a:off x="16802515" y="2363694"/>
            <a:ext cx="5196784" cy="7784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406399" indent="-406399" algn="l">
              <a:lnSpc>
                <a:spcPct val="120000"/>
              </a:lnSpc>
              <a:buSzPct val="123000"/>
              <a:buChar char="•"/>
              <a:defRPr sz="2600" b="1">
                <a:solidFill>
                  <a:srgbClr val="FFFFFF"/>
                </a:solidFill>
              </a:defRPr>
            </a:pPr>
            <a:r>
              <a:t>GOOGLE MAP INTEGRATION</a:t>
            </a:r>
            <a:br/>
            <a:endParaRPr/>
          </a:p>
          <a:p>
            <a:pPr marL="406399" indent="-406399" algn="l">
              <a:lnSpc>
                <a:spcPct val="120000"/>
              </a:lnSpc>
              <a:buSzPct val="123000"/>
              <a:buChar char="•"/>
              <a:defRPr sz="2600" b="1">
                <a:solidFill>
                  <a:srgbClr val="FFFFFF"/>
                </a:solidFill>
              </a:defRPr>
            </a:pPr>
            <a:r>
              <a:t>NOTIFICATION WITH FCM</a:t>
            </a:r>
            <a:br/>
            <a:endParaRPr/>
          </a:p>
          <a:p>
            <a:pPr marL="406399" indent="-406399" algn="l">
              <a:lnSpc>
                <a:spcPct val="120000"/>
              </a:lnSpc>
              <a:buSzPct val="123000"/>
              <a:buChar char="•"/>
              <a:defRPr sz="2600" b="1">
                <a:solidFill>
                  <a:srgbClr val="FFFFFF"/>
                </a:solidFill>
              </a:defRPr>
            </a:pPr>
            <a:r>
              <a:t>DEEPLINKING</a:t>
            </a:r>
            <a:br/>
            <a:endParaRPr/>
          </a:p>
          <a:p>
            <a:pPr marL="406399" indent="-406399" algn="l">
              <a:lnSpc>
                <a:spcPct val="120000"/>
              </a:lnSpc>
              <a:buSzPct val="123000"/>
              <a:buChar char="•"/>
              <a:defRPr sz="2600" b="1">
                <a:solidFill>
                  <a:srgbClr val="FFFFFF"/>
                </a:solidFill>
              </a:defRPr>
            </a:pPr>
            <a:r>
              <a:t>BLUETOOTH INTEGRATION</a:t>
            </a:r>
            <a:br/>
            <a:endParaRPr/>
          </a:p>
          <a:p>
            <a:pPr marL="406399" indent="-406399" algn="l">
              <a:lnSpc>
                <a:spcPct val="120000"/>
              </a:lnSpc>
              <a:buSzPct val="123000"/>
              <a:buChar char="•"/>
              <a:defRPr sz="2600" b="1">
                <a:solidFill>
                  <a:srgbClr val="FFFFFF"/>
                </a:solidFill>
              </a:defRPr>
            </a:pPr>
            <a:r>
              <a:t>UNIT + INSTRUMENTAL TESTING</a:t>
            </a:r>
            <a:br/>
            <a:endParaRPr/>
          </a:p>
          <a:p>
            <a:pPr marL="406399" indent="-406399" algn="l">
              <a:lnSpc>
                <a:spcPct val="120000"/>
              </a:lnSpc>
              <a:buSzPct val="123000"/>
              <a:buChar char="•"/>
              <a:defRPr sz="2600" b="1">
                <a:solidFill>
                  <a:srgbClr val="FFFFFF"/>
                </a:solidFill>
              </a:defRPr>
            </a:pPr>
            <a:r>
              <a:t>MVVM PATTERN</a:t>
            </a:r>
            <a:br/>
            <a:endParaRPr/>
          </a:p>
          <a:p>
            <a:pPr marL="406399" indent="-406399" algn="l">
              <a:lnSpc>
                <a:spcPct val="120000"/>
              </a:lnSpc>
              <a:buSzPct val="123000"/>
              <a:buChar char="•"/>
              <a:defRPr sz="2600" b="1">
                <a:solidFill>
                  <a:srgbClr val="FFFFFF"/>
                </a:solidFill>
              </a:defRPr>
            </a:pPr>
            <a:r>
              <a:t>FIREBASE FIRESTORE INTEGRATION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LET’S TRY"/>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LET’S TRY</a:t>
            </a:r>
          </a:p>
        </p:txBody>
      </p:sp>
      <p:sp>
        <p:nvSpPr>
          <p:cNvPr id="157" name="https://random.dog/woof.json"/>
          <p:cNvSpPr txBox="1"/>
          <p:nvPr/>
        </p:nvSpPr>
        <p:spPr>
          <a:xfrm>
            <a:off x="3056254" y="6044569"/>
            <a:ext cx="18271491" cy="1626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b="1">
                <a:solidFill>
                  <a:srgbClr val="000000"/>
                </a:solidFill>
              </a:defRPr>
            </a:lvl1pPr>
          </a:lstStyle>
          <a:p>
            <a:r>
              <a:t>https://random.dog/woof.json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KTOR SETTING UP"/>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KTOR SETTING UP</a:t>
            </a:r>
          </a:p>
        </p:txBody>
      </p:sp>
      <p:sp>
        <p:nvSpPr>
          <p:cNvPr id="160" name="Set Internet Permission in Manifest…"/>
          <p:cNvSpPr txBox="1">
            <a:spLocks noGrp="1"/>
          </p:cNvSpPr>
          <p:nvPr>
            <p:ph type="body" idx="1"/>
          </p:nvPr>
        </p:nvSpPr>
        <p:spPr>
          <a:xfrm>
            <a:off x="1271889" y="3200094"/>
            <a:ext cx="21840222" cy="9456822"/>
          </a:xfrm>
          <a:prstGeom prst="rect">
            <a:avLst/>
          </a:prstGeom>
        </p:spPr>
        <p:txBody>
          <a:bodyPr/>
          <a:lstStyle/>
          <a:p>
            <a:pPr marL="609600" indent="-609600">
              <a:lnSpc>
                <a:spcPts val="10100"/>
              </a:lnSpc>
              <a:defRPr sz="6400"/>
            </a:pPr>
            <a:r>
              <a:t>Set Internet Permission in Manifest</a:t>
            </a:r>
          </a:p>
          <a:p>
            <a:pPr marL="609600" indent="-609600">
              <a:lnSpc>
                <a:spcPts val="10100"/>
              </a:lnSpc>
              <a:defRPr sz="6400"/>
            </a:pPr>
            <a:r>
              <a:t>Install Plugins and Dependencies</a:t>
            </a:r>
          </a:p>
          <a:p>
            <a:pPr marL="609600" indent="-609600">
              <a:lnSpc>
                <a:spcPts val="10100"/>
              </a:lnSpc>
              <a:defRPr sz="6400"/>
            </a:pPr>
            <a:r>
              <a:t>Create a Global Client with Default Configuration</a:t>
            </a:r>
          </a:p>
          <a:p>
            <a:pPr marL="609600" indent="-609600">
              <a:lnSpc>
                <a:spcPts val="10100"/>
              </a:lnSpc>
              <a:defRPr sz="6400"/>
            </a:pPr>
            <a:r>
              <a:t>CALL IT!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INTERNET PERMISSION"/>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INTERNET PERMISSION</a:t>
            </a:r>
          </a:p>
        </p:txBody>
      </p:sp>
      <p:sp>
        <p:nvSpPr>
          <p:cNvPr id="163" name="&lt;uses-permission android:name=&quot;android.permission.INTERNET&quot; /&gt;…"/>
          <p:cNvSpPr txBox="1"/>
          <p:nvPr/>
        </p:nvSpPr>
        <p:spPr>
          <a:xfrm>
            <a:off x="1324966" y="4461092"/>
            <a:ext cx="21743044" cy="4161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endParaRPr/>
          </a:p>
          <a:p>
            <a:pPr algn="l" defTabSz="825500">
              <a:spcBef>
                <a:spcPts val="1800"/>
              </a:spcBef>
              <a:defRPr sz="4000" spc="-39">
                <a:solidFill>
                  <a:srgbClr val="000000"/>
                </a:solidFill>
                <a:latin typeface="Monaco"/>
                <a:ea typeface="Monaco"/>
                <a:cs typeface="Monaco"/>
                <a:sym typeface="Monaco"/>
              </a:defRPr>
            </a:pPr>
            <a:r>
              <a:t>    &lt;uses-permission android:name="android.permission.INTERNET" /&gt;</a:t>
            </a:r>
          </a:p>
          <a:p>
            <a:pPr algn="l" defTabSz="825500">
              <a:spcBef>
                <a:spcPts val="1800"/>
              </a:spcBef>
              <a:defRPr sz="4000" spc="-39">
                <a:solidFill>
                  <a:srgbClr val="000000"/>
                </a:solidFill>
                <a:latin typeface="Monaco"/>
                <a:ea typeface="Monaco"/>
                <a:cs typeface="Monaco"/>
                <a:sym typeface="Monaco"/>
              </a:defRPr>
            </a:pPr>
            <a:r>
              <a:t>    &lt;uses-permission android:name="android.permission.ACCESS_NETWORK_STATE" /&gt;</a:t>
            </a:r>
          </a:p>
        </p:txBody>
      </p:sp>
      <p:sp>
        <p:nvSpPr>
          <p:cNvPr id="164" name="AndroidManifest.xml"/>
          <p:cNvSpPr txBox="1"/>
          <p:nvPr/>
        </p:nvSpPr>
        <p:spPr>
          <a:xfrm>
            <a:off x="1290590" y="3531954"/>
            <a:ext cx="4790949"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solidFill>
                  <a:srgbClr val="000000"/>
                </a:solidFill>
              </a:defRPr>
            </a:lvl1pPr>
          </a:lstStyle>
          <a:p>
            <a:r>
              <a:t>AndroidManifest.xml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UGIN"/>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PLUGIN</a:t>
            </a:r>
          </a:p>
        </p:txBody>
      </p:sp>
      <p:sp>
        <p:nvSpPr>
          <p:cNvPr id="167" name="id(&quot;org.jetbrains.kotlin.plugin.serialization&quot;) version “1.9.10&quot;"/>
          <p:cNvSpPr txBox="1"/>
          <p:nvPr/>
        </p:nvSpPr>
        <p:spPr>
          <a:xfrm>
            <a:off x="1320478" y="4587209"/>
            <a:ext cx="21743044" cy="25864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endParaRPr/>
          </a:p>
          <a:p>
            <a:pPr algn="l" defTabSz="825500">
              <a:spcBef>
                <a:spcPts val="1800"/>
              </a:spcBef>
              <a:defRPr sz="4000" spc="-39">
                <a:solidFill>
                  <a:srgbClr val="000000"/>
                </a:solidFill>
                <a:latin typeface="Monaco"/>
                <a:ea typeface="Monaco"/>
                <a:cs typeface="Monaco"/>
                <a:sym typeface="Monaco"/>
              </a:defRPr>
            </a:pPr>
            <a:r>
              <a:t>    id("org.jetbrains.kotlin.plugin.serialization") version “1.9.10"</a:t>
            </a:r>
          </a:p>
        </p:txBody>
      </p:sp>
      <p:sp>
        <p:nvSpPr>
          <p:cNvPr id="168" name="build.gradle.kts (Module: app)"/>
          <p:cNvSpPr txBox="1"/>
          <p:nvPr/>
        </p:nvSpPr>
        <p:spPr>
          <a:xfrm>
            <a:off x="1257014" y="3560705"/>
            <a:ext cx="6870701"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solidFill>
                  <a:srgbClr val="000000"/>
                </a:solidFill>
              </a:defRPr>
            </a:lvl1pPr>
          </a:lstStyle>
          <a:p>
            <a:r>
              <a:t>build.gradle.kts (Module: app)</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DEPENDENCIES"/>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DEPENDENCIES</a:t>
            </a:r>
          </a:p>
        </p:txBody>
      </p:sp>
      <p:sp>
        <p:nvSpPr>
          <p:cNvPr id="171" name="implementation(&quot;io.ktor:ktor-client-core:2.3.2&quot;)…"/>
          <p:cNvSpPr txBox="1"/>
          <p:nvPr/>
        </p:nvSpPr>
        <p:spPr>
          <a:xfrm>
            <a:off x="1320478" y="4503579"/>
            <a:ext cx="21743044" cy="61932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implementation("io.ktor:ktor-client-core:2.3.2")</a:t>
            </a:r>
          </a:p>
          <a:p>
            <a:pPr algn="l" defTabSz="825500">
              <a:spcBef>
                <a:spcPts val="1800"/>
              </a:spcBef>
              <a:defRPr sz="4000" spc="-39">
                <a:solidFill>
                  <a:srgbClr val="000000"/>
                </a:solidFill>
                <a:latin typeface="Monaco"/>
                <a:ea typeface="Monaco"/>
                <a:cs typeface="Monaco"/>
                <a:sym typeface="Monaco"/>
              </a:defRPr>
            </a:pPr>
            <a:r>
              <a:t>    implementation("io.ktor:ktor-client-android:2.3.2")</a:t>
            </a:r>
          </a:p>
          <a:p>
            <a:pPr algn="l" defTabSz="825500">
              <a:spcBef>
                <a:spcPts val="1800"/>
              </a:spcBef>
              <a:defRPr sz="4000" spc="-39">
                <a:solidFill>
                  <a:srgbClr val="000000"/>
                </a:solidFill>
                <a:latin typeface="Monaco"/>
                <a:ea typeface="Monaco"/>
                <a:cs typeface="Monaco"/>
                <a:sym typeface="Monaco"/>
              </a:defRPr>
            </a:pPr>
            <a:r>
              <a:t>    implementation("io.ktor:ktor-client-logging:2.3.2")</a:t>
            </a:r>
          </a:p>
          <a:p>
            <a:pPr algn="l" defTabSz="825500">
              <a:spcBef>
                <a:spcPts val="1800"/>
              </a:spcBef>
              <a:defRPr sz="4000" spc="-39">
                <a:solidFill>
                  <a:srgbClr val="000000"/>
                </a:solidFill>
                <a:latin typeface="Monaco"/>
                <a:ea typeface="Monaco"/>
                <a:cs typeface="Monaco"/>
                <a:sym typeface="Monaco"/>
              </a:defRPr>
            </a:pPr>
            <a:r>
              <a:t>    implementation("io.ktor:ktor-client-content-negotiation:2.3.2")</a:t>
            </a:r>
          </a:p>
          <a:p>
            <a:pPr algn="l" defTabSz="825500">
              <a:spcBef>
                <a:spcPts val="1800"/>
              </a:spcBef>
              <a:defRPr sz="4000" spc="-39">
                <a:solidFill>
                  <a:srgbClr val="000000"/>
                </a:solidFill>
                <a:latin typeface="Monaco"/>
                <a:ea typeface="Monaco"/>
                <a:cs typeface="Monaco"/>
                <a:sym typeface="Monaco"/>
              </a:defRPr>
            </a:pPr>
            <a:r>
              <a:t>    implementation(“io.ktor:ktor-serialization-kotlinx-json:2.3.2")</a:t>
            </a:r>
          </a:p>
        </p:txBody>
      </p:sp>
      <p:sp>
        <p:nvSpPr>
          <p:cNvPr id="172" name="build.gradle.kts (Module: app)"/>
          <p:cNvSpPr txBox="1"/>
          <p:nvPr/>
        </p:nvSpPr>
        <p:spPr>
          <a:xfrm>
            <a:off x="1257014" y="3560705"/>
            <a:ext cx="6870701"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solidFill>
                  <a:srgbClr val="000000"/>
                </a:solidFill>
              </a:defRPr>
            </a:lvl1pPr>
          </a:lstStyle>
          <a:p>
            <a:r>
              <a:t>build.gradle.kts (Module: app)</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HTTP CLIENT"/>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HTTP CLIENT</a:t>
            </a:r>
          </a:p>
        </p:txBody>
      </p:sp>
      <p:sp>
        <p:nvSpPr>
          <p:cNvPr id="175" name="val httpClient = HttpClient(Android) {…"/>
          <p:cNvSpPr txBox="1"/>
          <p:nvPr/>
        </p:nvSpPr>
        <p:spPr>
          <a:xfrm>
            <a:off x="1320478" y="2680600"/>
            <a:ext cx="21743044" cy="107017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val httpClient = HttpClient(Android) {</a:t>
            </a:r>
          </a:p>
          <a:p>
            <a:pPr algn="l" defTabSz="825500">
              <a:spcBef>
                <a:spcPts val="1800"/>
              </a:spcBef>
              <a:defRPr sz="4000" spc="-39">
                <a:solidFill>
                  <a:srgbClr val="000000"/>
                </a:solidFill>
                <a:latin typeface="Monaco"/>
                <a:ea typeface="Monaco"/>
                <a:cs typeface="Monaco"/>
                <a:sym typeface="Monaco"/>
              </a:defRPr>
            </a:pPr>
            <a:r>
              <a:t>    install(ContentNegotiation) {</a:t>
            </a:r>
          </a:p>
          <a:p>
            <a:pPr algn="l" defTabSz="825500">
              <a:spcBef>
                <a:spcPts val="1800"/>
              </a:spcBef>
              <a:defRPr sz="4000" spc="-39">
                <a:solidFill>
                  <a:srgbClr val="000000"/>
                </a:solidFill>
                <a:latin typeface="Monaco"/>
                <a:ea typeface="Monaco"/>
                <a:cs typeface="Monaco"/>
                <a:sym typeface="Monaco"/>
              </a:defRPr>
            </a:pPr>
            <a:r>
              <a:t>        json(Json {</a:t>
            </a:r>
          </a:p>
          <a:p>
            <a:pPr algn="l" defTabSz="825500">
              <a:spcBef>
                <a:spcPts val="1800"/>
              </a:spcBef>
              <a:defRPr sz="4000" spc="-39">
                <a:solidFill>
                  <a:srgbClr val="000000"/>
                </a:solidFill>
                <a:latin typeface="Monaco"/>
                <a:ea typeface="Monaco"/>
                <a:cs typeface="Monaco"/>
                <a:sym typeface="Monaco"/>
              </a:defRPr>
            </a:pPr>
            <a:r>
              <a:t>            ignoreUnknownKeys = true</a:t>
            </a:r>
          </a:p>
          <a:p>
            <a:pPr algn="l" defTabSz="825500">
              <a:spcBef>
                <a:spcPts val="1800"/>
              </a:spcBef>
              <a:defRPr sz="4000" spc="-39">
                <a:solidFill>
                  <a:srgbClr val="000000"/>
                </a:solidFill>
                <a:latin typeface="Monaco"/>
                <a:ea typeface="Monaco"/>
                <a:cs typeface="Monaco"/>
                <a:sym typeface="Monaco"/>
              </a:defRPr>
            </a:pPr>
            <a:r>
              <a:t>            prettyPrint = true</a:t>
            </a:r>
          </a:p>
          <a:p>
            <a:pPr algn="l" defTabSz="825500">
              <a:spcBef>
                <a:spcPts val="1800"/>
              </a:spcBef>
              <a:defRPr sz="4000" spc="-39">
                <a:solidFill>
                  <a:srgbClr val="000000"/>
                </a:solidFill>
                <a:latin typeface="Monaco"/>
                <a:ea typeface="Monaco"/>
                <a:cs typeface="Monaco"/>
                <a:sym typeface="Monaco"/>
              </a:defRPr>
            </a:pPr>
            <a:r>
              <a:t>            isLenient = true</a:t>
            </a:r>
          </a:p>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install(Logging) {</a:t>
            </a:r>
          </a:p>
          <a:p>
            <a:pPr algn="l" defTabSz="825500">
              <a:spcBef>
                <a:spcPts val="1800"/>
              </a:spcBef>
              <a:defRPr sz="4000" spc="-39">
                <a:solidFill>
                  <a:srgbClr val="000000"/>
                </a:solidFill>
                <a:latin typeface="Monaco"/>
                <a:ea typeface="Monaco"/>
                <a:cs typeface="Monaco"/>
                <a:sym typeface="Monaco"/>
              </a:defRPr>
            </a:pPr>
            <a:r>
              <a:t>        level = LogLevel.ALL</a:t>
            </a:r>
          </a:p>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ALL IT!"/>
          <p:cNvSpPr txBox="1">
            <a:spLocks noGrp="1"/>
          </p:cNvSpPr>
          <p:nvPr>
            <p:ph type="title"/>
          </p:nvPr>
        </p:nvSpPr>
        <p:spPr>
          <a:prstGeom prst="rect">
            <a:avLst/>
          </a:prstGeom>
        </p:spPr>
        <p:txBody>
          <a:bodyPr/>
          <a:lstStyle>
            <a:lvl1pPr>
              <a:defRPr>
                <a:solidFill>
                  <a:schemeClr val="accent2">
                    <a:hueOff val="192982"/>
                    <a:satOff val="17755"/>
                    <a:lumOff val="-28483"/>
                  </a:schemeClr>
                </a:solidFill>
              </a:defRPr>
            </a:lvl1pPr>
          </a:lstStyle>
          <a:p>
            <a:r>
              <a:t>CALL IT!</a:t>
            </a:r>
          </a:p>
        </p:txBody>
      </p:sp>
      <p:sp>
        <p:nvSpPr>
          <p:cNvPr id="178" name="val url = &quot;https://random.dog/woof.json&quot;…"/>
          <p:cNvSpPr txBox="1"/>
          <p:nvPr/>
        </p:nvSpPr>
        <p:spPr>
          <a:xfrm>
            <a:off x="1320478" y="3036023"/>
            <a:ext cx="21743044" cy="8898385"/>
          </a:xfrm>
          <a:prstGeom prst="rect">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val url = "https://random.dog/woof.json"</a:t>
            </a:r>
          </a:p>
          <a:p>
            <a:pPr algn="l" defTabSz="825500">
              <a:spcBef>
                <a:spcPts val="1800"/>
              </a:spcBef>
              <a:defRPr sz="4000" spc="-39">
                <a:solidFill>
                  <a:srgbClr val="000000"/>
                </a:solidFill>
                <a:latin typeface="Monaco"/>
                <a:ea typeface="Monaco"/>
                <a:cs typeface="Monaco"/>
                <a:sym typeface="Monaco"/>
              </a:defRPr>
            </a:pPr>
            <a:r>
              <a:t>    viewModelScope.launch {</a:t>
            </a:r>
          </a:p>
          <a:p>
            <a:pPr algn="l" defTabSz="825500">
              <a:spcBef>
                <a:spcPts val="1800"/>
              </a:spcBef>
              <a:defRPr sz="4000" spc="-39">
                <a:solidFill>
                  <a:srgbClr val="000000"/>
                </a:solidFill>
                <a:latin typeface="Monaco"/>
                <a:ea typeface="Monaco"/>
                <a:cs typeface="Monaco"/>
                <a:sym typeface="Monaco"/>
              </a:defRPr>
            </a:pPr>
            <a:r>
              <a:t>        val respondedData = httpClient.get(url) {</a:t>
            </a:r>
          </a:p>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}.body&lt;String&gt;()</a:t>
            </a:r>
          </a:p>
          <a:p>
            <a:pPr algn="l" defTabSz="825500">
              <a:spcBef>
                <a:spcPts val="1800"/>
              </a:spcBef>
              <a:defRPr sz="4000" spc="-39">
                <a:solidFill>
                  <a:srgbClr val="000000"/>
                </a:solidFill>
                <a:latin typeface="Monaco"/>
                <a:ea typeface="Monaco"/>
                <a:cs typeface="Monaco"/>
                <a:sym typeface="Monaco"/>
              </a:defRPr>
            </a:pPr>
            <a:r>
              <a:t>    </a:t>
            </a:r>
          </a:p>
          <a:p>
            <a:pPr algn="l" defTabSz="825500">
              <a:spcBef>
                <a:spcPts val="1800"/>
              </a:spcBef>
              <a:defRPr sz="4000" spc="-39">
                <a:solidFill>
                  <a:srgbClr val="000000"/>
                </a:solidFill>
                <a:latin typeface="Monaco"/>
                <a:ea typeface="Monaco"/>
                <a:cs typeface="Monaco"/>
                <a:sym typeface="Monaco"/>
              </a:defRPr>
            </a:pPr>
            <a:r>
              <a:t>        _response.value = respondedData</a:t>
            </a:r>
          </a:p>
          <a:p>
            <a:pPr algn="l" defTabSz="825500">
              <a:spcBef>
                <a:spcPts val="1800"/>
              </a:spcBef>
              <a:defRPr sz="4000" spc="-39">
                <a:solidFill>
                  <a:srgbClr val="000000"/>
                </a:solidFill>
                <a:latin typeface="Monaco"/>
                <a:ea typeface="Monaco"/>
                <a:cs typeface="Monaco"/>
                <a:sym typeface="Monaco"/>
              </a:defRPr>
            </a:pPr>
            <a:r>
              <a:t>    }</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27EBB007CE7841896EAAB7D8C5F1C7" ma:contentTypeVersion="8" ma:contentTypeDescription="Create a new document." ma:contentTypeScope="" ma:versionID="96027a4cdd6366d992a80412577f06bf">
  <xsd:schema xmlns:xsd="http://www.w3.org/2001/XMLSchema" xmlns:xs="http://www.w3.org/2001/XMLSchema" xmlns:p="http://schemas.microsoft.com/office/2006/metadata/properties" xmlns:ns2="57673e7b-a6da-47e2-8bfd-6125d0e7104a" targetNamespace="http://schemas.microsoft.com/office/2006/metadata/properties" ma:root="true" ma:fieldsID="abba731b5ef5f26b0ea41d58b600d426" ns2:_="">
    <xsd:import namespace="57673e7b-a6da-47e2-8bfd-6125d0e7104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73e7b-a6da-47e2-8bfd-6125d0e710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A86F-FE26-45E8-9BEB-9FB0869EED1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39D005C-AA47-4CEA-A02C-BA93D1A5EB22}">
  <ds:schemaRefs>
    <ds:schemaRef ds:uri="http://schemas.microsoft.com/sharepoint/v3/contenttype/forms"/>
  </ds:schemaRefs>
</ds:datastoreItem>
</file>

<file path=customXml/itemProps3.xml><?xml version="1.0" encoding="utf-8"?>
<ds:datastoreItem xmlns:ds="http://schemas.openxmlformats.org/officeDocument/2006/customXml" ds:itemID="{F86A31F9-FD6C-49A4-B60F-F5F5947E84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673e7b-a6da-47e2-8bfd-6125d0e710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自定义</PresentationFormat>
  <Slides>28</Slides>
  <Notes>0</Notes>
  <HiddenSlides>0</HiddenSlide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30_BasicColor</vt:lpstr>
      <vt:lpstr>CSX4109 / ITX4109</vt:lpstr>
      <vt:lpstr>BORED OF LOCAL, LET’S GO OUT!</vt:lpstr>
      <vt:lpstr>LET’S TRY</vt:lpstr>
      <vt:lpstr>KTOR SETTING UP</vt:lpstr>
      <vt:lpstr>INTERNET PERMISSION</vt:lpstr>
      <vt:lpstr>PLUGIN</vt:lpstr>
      <vt:lpstr>DEPENDENCIES</vt:lpstr>
      <vt:lpstr>HTTP CLIENT</vt:lpstr>
      <vt:lpstr>CALL IT!</vt:lpstr>
      <vt:lpstr>IT WORKS. BUT…</vt:lpstr>
      <vt:lpstr>SERIALIZATION</vt:lpstr>
      <vt:lpstr>ADJUSTMENT TIME</vt:lpstr>
      <vt:lpstr>COIL FOR IMAGE LOADING</vt:lpstr>
      <vt:lpstr>EXCERCISE 1</vt:lpstr>
      <vt:lpstr>LET’S EXPLORE MORE!</vt:lpstr>
      <vt:lpstr>MEME LOVERS</vt:lpstr>
      <vt:lpstr>HOW TO SHOW LIST?</vt:lpstr>
      <vt:lpstr>LOOP IN COLUMN</vt:lpstr>
      <vt:lpstr>LOOP IN COLUMN</vt:lpstr>
      <vt:lpstr>JUST LAZY</vt:lpstr>
      <vt:lpstr>USAGE</vt:lpstr>
      <vt:lpstr>USAGE (CONT.)</vt:lpstr>
      <vt:lpstr>EXCERCISE 2</vt:lpstr>
      <vt:lpstr>EXCERCISE 3</vt:lpstr>
      <vt:lpstr>CHALLENGE !!</vt:lpstr>
      <vt:lpstr>TERM PROJECT</vt:lpstr>
      <vt:lpstr>TERM PROJECT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2024-12-26T16:08:29Z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0x0101009F27EBB007CE7841896EAAB7D8C5F1C7</vt:lpwstr>
  </property>
</Properties>
</file>