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ommentAuthors" Target="commentAuthors.xml"/><Relationship Id="rId21" Type="http://schemas.openxmlformats.org/officeDocument/2006/relationships/slide" Target="slides/slide14.xml"/><Relationship Id="rId7" Type="http://schemas.openxmlformats.org/officeDocument/2006/relationships/notesMaster" Target="notesMasters/notes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viewProps" Target="viewProps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slide" Target="slides/slide4.xml"/><Relationship Id="rId24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customXml" Target="../customXml/item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3">
                    <a:hueOff val="-274225"/>
                    <a:satOff val="26768"/>
                    <a:lumOff val="11368"/>
                  </a:schemeClr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Hot-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lose-up of the top of a hot-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Hot-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t-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-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-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-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0" sz="5000">
                <a:latin typeface="Monaco"/>
                <a:ea typeface="Monaco"/>
                <a:cs typeface="Monaco"/>
                <a:sym typeface="Monaco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hueOff val="192982"/>
            <a:satOff val="17755"/>
            <a:lumOff val="-284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SX4109 / ITX4109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CSX4109 / ITX4109</a:t>
            </a:r>
          </a:p>
        </p:txBody>
      </p:sp>
      <p:sp>
        <p:nvSpPr>
          <p:cNvPr id="152" name="ANDROID APPLICATION DEVELOPM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ANDROID </a:t>
            </a:r>
            <a:r>
              <a:rPr>
                <a:solidFill>
                  <a:schemeClr val="accent3"/>
                </a:solidFill>
              </a:rPr>
              <a:t>APPLICATION</a:t>
            </a:r>
            <a:r>
              <a:t> DEVELOPMENT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KEYS OF STATE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KEYS OF STATELESS</a:t>
            </a:r>
          </a:p>
        </p:txBody>
      </p:sp>
      <p:sp>
        <p:nvSpPr>
          <p:cNvPr id="178" name="Fast - No Heavy Load…"/>
          <p:cNvSpPr txBox="1"/>
          <p:nvPr>
            <p:ph type="body" idx="1"/>
          </p:nvPr>
        </p:nvSpPr>
        <p:spPr>
          <a:xfrm>
            <a:off x="1271889" y="3250894"/>
            <a:ext cx="21840222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rPr b="1"/>
              <a:t>Fast</a:t>
            </a:r>
            <a:r>
              <a:t> - No Heavy Load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rPr b="1"/>
              <a:t>Free of Side-Effect</a:t>
            </a:r>
            <a:r>
              <a:t> - Never Modify Global Properties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rPr b="1"/>
              <a:t>Idempotent</a:t>
            </a:r>
            <a:r>
              <a:t> - No remember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TATELESS DEM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STATELESS DEMO</a:t>
            </a:r>
          </a:p>
        </p:txBody>
      </p:sp>
      <p:sp>
        <p:nvSpPr>
          <p:cNvPr id="181" name="@Composable…"/>
          <p:cNvSpPr txBox="1"/>
          <p:nvPr/>
        </p:nvSpPr>
        <p:spPr>
          <a:xfrm>
            <a:off x="1238251" y="3633310"/>
            <a:ext cx="21907499" cy="72113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@Composable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TextFieldDemo(currentText: String, onTextChanged: (String) -&gt; Unit) {</a:t>
            </a:r>
          </a:p>
          <a:p>
            <a:pPr lvl="1"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TextField(currentText, onValueChanged = onTextChanged)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EXCERCISE 1"/>
          <p:cNvSpPr txBox="1"/>
          <p:nvPr>
            <p:ph type="title"/>
          </p:nvPr>
        </p:nvSpPr>
        <p:spPr>
          <a:xfrm>
            <a:off x="1206500" y="952500"/>
            <a:ext cx="14885321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EXCERCISE 1</a:t>
            </a:r>
          </a:p>
        </p:txBody>
      </p:sp>
      <p:sp>
        <p:nvSpPr>
          <p:cNvPr id="184" name="Create an application to show a greeting message followed by the student code entered by the user in a text field. The text field must have the same functionality and properties like the Recap"/>
          <p:cNvSpPr txBox="1"/>
          <p:nvPr/>
        </p:nvSpPr>
        <p:spPr>
          <a:xfrm>
            <a:off x="1193799" y="3412641"/>
            <a:ext cx="14722685" cy="53667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Create an application to show a greeting message followed by the student code entered by the user in a text field. The text field must have the same functionality and properties like the Recap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350874" y="1244600"/>
            <a:ext cx="5624983" cy="11874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EXCERCISE 2"/>
          <p:cNvSpPr txBox="1"/>
          <p:nvPr>
            <p:ph type="title"/>
          </p:nvPr>
        </p:nvSpPr>
        <p:spPr>
          <a:xfrm>
            <a:off x="1206500" y="952500"/>
            <a:ext cx="14885321" cy="143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EXCERCISE 2</a:t>
            </a:r>
          </a:p>
        </p:txBody>
      </p:sp>
      <p:sp>
        <p:nvSpPr>
          <p:cNvPr id="188" name="Create an application to convert the temperature between Celsius and Fahrenheit in the stateless mechanism…"/>
          <p:cNvSpPr txBox="1"/>
          <p:nvPr/>
        </p:nvSpPr>
        <p:spPr>
          <a:xfrm>
            <a:off x="1287818" y="3441522"/>
            <a:ext cx="14722685" cy="8204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12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Create an application to convert the temperature between Celsius and Fahrenheit in the stateless mechanism</a:t>
            </a:r>
          </a:p>
          <a:p>
            <a:pPr algn="l">
              <a:lnSpc>
                <a:spcPct val="120000"/>
              </a:lnSpc>
              <a:spcBef>
                <a:spcPts val="4500"/>
              </a:spcBef>
              <a:defRPr b="1" sz="6000">
                <a:solidFill>
                  <a:srgbClr val="000000"/>
                </a:solidFill>
              </a:defRPr>
            </a:pPr>
            <a:r>
              <a:t>Calculation</a:t>
            </a:r>
          </a:p>
          <a:p>
            <a:pPr algn="l">
              <a:lnSpc>
                <a:spcPct val="12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Celsius = ( t x 1.8 ) + 32</a:t>
            </a:r>
          </a:p>
          <a:p>
            <a:pPr algn="l">
              <a:lnSpc>
                <a:spcPct val="12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Fahrenheit = ( t - 32 ) / 18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59300" y="914400"/>
            <a:ext cx="5483875" cy="1188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hueOff val="192982"/>
            <a:satOff val="17755"/>
            <a:lumOff val="-284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ANK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RECAP</a:t>
            </a:r>
          </a:p>
        </p:txBody>
      </p:sp>
      <p:sp>
        <p:nvSpPr>
          <p:cNvPr id="155" name="Render a text field at the center of the screen. It has a label “Student Code”. The text field only allows the user to input numbers for not more than 7 characters. If the input is not a number, the text does not show the input text. The input in the tex"/>
          <p:cNvSpPr txBox="1"/>
          <p:nvPr/>
        </p:nvSpPr>
        <p:spPr>
          <a:xfrm>
            <a:off x="1117599" y="3247135"/>
            <a:ext cx="22148801" cy="6459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lvl1pPr>
          </a:lstStyle>
          <a:p>
            <a:pPr/>
            <a:r>
              <a:t>Render a text field at the center of the screen. It has a label “Student Code”. The text field only allows the user to input numbers for not more than 7 characters. If the input is not a number, the text does not show the input text. The input in the text field must be retained even if the device’s orientation is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at triggers UI components to update?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What triggers UI components to update?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hueOff val="192982"/>
            <a:satOff val="17755"/>
            <a:lumOff val="-28483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"/>
          <p:cNvSpPr txBox="1"/>
          <p:nvPr>
            <p:ph type="ctrTitle"/>
          </p:nvPr>
        </p:nvSpPr>
        <p:spPr>
          <a:xfrm>
            <a:off x="1206498" y="5825265"/>
            <a:ext cx="21971004" cy="206547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STATE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SERV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OBSERVABLE</a:t>
            </a:r>
          </a:p>
        </p:txBody>
      </p:sp>
      <p:sp>
        <p:nvSpPr>
          <p:cNvPr id="162" name="import kotlin.properties.Delegates.observable…"/>
          <p:cNvSpPr txBox="1"/>
          <p:nvPr/>
        </p:nvSpPr>
        <p:spPr>
          <a:xfrm>
            <a:off x="1238251" y="3320483"/>
            <a:ext cx="21907499" cy="85194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import kotlin.properties.Delegates.observable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var counter by observable(-1) { _, oldValue, newValue -&gt;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println("Old: $oldValue --&gt; New: $newValue")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main()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	for (i in 0..3) { counter = i }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TATEFUL VS. STATE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STATEFUL VS. STATELESS</a:t>
            </a:r>
          </a:p>
        </p:txBody>
      </p:sp>
      <p:sp>
        <p:nvSpPr>
          <p:cNvPr id="165" name="Stateful = Manage State by Itself…"/>
          <p:cNvSpPr txBox="1"/>
          <p:nvPr>
            <p:ph type="body" idx="1"/>
          </p:nvPr>
        </p:nvSpPr>
        <p:spPr>
          <a:xfrm>
            <a:off x="1271889" y="3200094"/>
            <a:ext cx="21840222" cy="9456822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ts val="10100"/>
              </a:lnSpc>
              <a:defRPr sz="6400"/>
            </a:pPr>
            <a:r>
              <a:t>Stateful = Manage State by Itself</a:t>
            </a:r>
          </a:p>
          <a:p>
            <a:pPr marL="609600" indent="-609600">
              <a:lnSpc>
                <a:spcPts val="10100"/>
              </a:lnSpc>
              <a:defRPr sz="6400"/>
            </a:pPr>
            <a:r>
              <a:t>Stateless = No State in the Function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TATEFU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STATEFUL</a:t>
            </a:r>
          </a:p>
        </p:txBody>
      </p:sp>
      <p:sp>
        <p:nvSpPr>
          <p:cNvPr id="168" name="@Composable…"/>
          <p:cNvSpPr txBox="1"/>
          <p:nvPr/>
        </p:nvSpPr>
        <p:spPr>
          <a:xfrm>
            <a:off x="1238251" y="3118959"/>
            <a:ext cx="21907499" cy="82908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@Composable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StateDemo1()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 currentText = remember{ mutableStateOf(“”) }</a:t>
            </a:r>
            <a:br/>
            <a:r>
              <a:t>  Text( text = currentText.value 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TATEFUL (Cont.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STATEFUL (Cont.)</a:t>
            </a:r>
          </a:p>
        </p:txBody>
      </p:sp>
      <p:sp>
        <p:nvSpPr>
          <p:cNvPr id="171" name="@Composable…"/>
          <p:cNvSpPr txBox="1"/>
          <p:nvPr/>
        </p:nvSpPr>
        <p:spPr>
          <a:xfrm>
            <a:off x="1238251" y="3220559"/>
            <a:ext cx="21907499" cy="829088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@Composable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fun StateDemo2() {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 currentText by remember{ mutableStateOf(“”) }</a:t>
            </a:r>
            <a:br/>
            <a:r>
              <a:t>  Text( text = currentText )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...</a:t>
            </a:r>
          </a:p>
          <a:p>
            <a:pPr algn="l" defTabSz="825500">
              <a:spcBef>
                <a:spcPts val="1800"/>
              </a:spcBef>
              <a:defRPr spc="-50" sz="50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TATEL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hueOff val="192982"/>
                    <a:satOff val="17755"/>
                    <a:lumOff val="-28483"/>
                  </a:schemeClr>
                </a:solidFill>
              </a:defRPr>
            </a:lvl1pPr>
          </a:lstStyle>
          <a:p>
            <a:pPr/>
            <a:r>
              <a:t>STATELESS</a:t>
            </a:r>
          </a:p>
        </p:txBody>
      </p:sp>
      <p:sp>
        <p:nvSpPr>
          <p:cNvPr id="174" name="@Composable…"/>
          <p:cNvSpPr txBox="1"/>
          <p:nvPr/>
        </p:nvSpPr>
        <p:spPr>
          <a:xfrm>
            <a:off x="1320799" y="3142233"/>
            <a:ext cx="9011423" cy="8041133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@Composable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fun SimpleText1() {</a:t>
            </a:r>
          </a:p>
          <a:p>
            <a:pPr lvl="2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Text(“Hello Android”)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}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75" name="@Composable…"/>
          <p:cNvSpPr txBox="1"/>
          <p:nvPr/>
        </p:nvSpPr>
        <p:spPr>
          <a:xfrm>
            <a:off x="11734800" y="3085287"/>
            <a:ext cx="11288177" cy="8866226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  @Composable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fun SimpleText1(text: State&lt;String&gt;) {</a:t>
            </a:r>
          </a:p>
          <a:p>
            <a:pPr lvl="2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Text(text.value)</a:t>
            </a:r>
          </a:p>
          <a:p>
            <a:pPr lvl="1" algn="l">
              <a:lnSpc>
                <a:spcPct val="90000"/>
              </a:lnSpc>
              <a:spcBef>
                <a:spcPts val="4500"/>
              </a:spcBef>
              <a:defRPr sz="6000">
                <a:solidFill>
                  <a:srgbClr val="000000"/>
                </a:solidFill>
              </a:defRPr>
            </a:pPr>
            <a:r>
              <a:t>}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7EBB007CE7841896EAAB7D8C5F1C7" ma:contentTypeVersion="8" ma:contentTypeDescription="Create a new document." ma:contentTypeScope="" ma:versionID="96027a4cdd6366d992a80412577f06bf">
  <xsd:schema xmlns:xsd="http://www.w3.org/2001/XMLSchema" xmlns:xs="http://www.w3.org/2001/XMLSchema" xmlns:p="http://schemas.microsoft.com/office/2006/metadata/properties" xmlns:ns2="57673e7b-a6da-47e2-8bfd-6125d0e7104a" targetNamespace="http://schemas.microsoft.com/office/2006/metadata/properties" ma:root="true" ma:fieldsID="abba731b5ef5f26b0ea41d58b600d426" ns2:_="">
    <xsd:import namespace="57673e7b-a6da-47e2-8bfd-6125d0e710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73e7b-a6da-47e2-8bfd-6125d0e710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3E0906-D915-4119-AD5B-DDC729295A3D}"/>
</file>

<file path=customXml/itemProps2.xml><?xml version="1.0" encoding="utf-8"?>
<ds:datastoreItem xmlns:ds="http://schemas.openxmlformats.org/officeDocument/2006/customXml" ds:itemID="{E29F87B1-CB1C-4EA1-B618-F3435869AB5E}"/>
</file>

<file path=customXml/itemProps3.xml><?xml version="1.0" encoding="utf-8"?>
<ds:datastoreItem xmlns:ds="http://schemas.openxmlformats.org/officeDocument/2006/customXml" ds:itemID="{E2D0E740-EE63-4634-A0A2-19F42C467643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0x0101009F27EBB007CE7841896EAAB7D8C5F1C7</vt:lpwstr>
  </property>
</Properties>
</file>