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256" r:id="rId5"/>
    <p:sldId id="258" r:id="rId6"/>
    <p:sldId id="272" r:id="rId7"/>
    <p:sldId id="287" r:id="rId8"/>
    <p:sldId id="289" r:id="rId9"/>
    <p:sldId id="290" r:id="rId10"/>
    <p:sldId id="291" r:id="rId11"/>
    <p:sldId id="301" r:id="rId12"/>
    <p:sldId id="292" r:id="rId13"/>
    <p:sldId id="302" r:id="rId14"/>
    <p:sldId id="303" r:id="rId15"/>
    <p:sldId id="310" r:id="rId16"/>
    <p:sldId id="304" r:id="rId17"/>
    <p:sldId id="305" r:id="rId18"/>
    <p:sldId id="306" r:id="rId19"/>
    <p:sldId id="307" r:id="rId20"/>
    <p:sldId id="308" r:id="rId21"/>
    <p:sldId id="309"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31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0655" autoAdjust="0"/>
  </p:normalViewPr>
  <p:slideViewPr>
    <p:cSldViewPr snapToGrid="0">
      <p:cViewPr varScale="1">
        <p:scale>
          <a:sx n="148" d="100"/>
          <a:sy n="148" d="100"/>
        </p:scale>
        <p:origin x="216" y="44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8D4568-607B-454C-BA08-EAE5EDB28EF3}"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A5DDDF9D-4C1F-43D6-831E-F3159701F133}">
      <dgm:prSet/>
      <dgm:spPr/>
      <dgm:t>
        <a:bodyPr/>
        <a:lstStyle/>
        <a:p>
          <a:r>
            <a:rPr lang="en-US" dirty="0"/>
            <a:t>Load and Explore</a:t>
          </a:r>
        </a:p>
      </dgm:t>
    </dgm:pt>
    <dgm:pt modelId="{FCC94FDA-EC76-4ED8-B385-AE3BFBFCBEB4}" type="parTrans" cxnId="{FD46DC05-50EE-4C8F-8BF3-6B076DD7772D}">
      <dgm:prSet/>
      <dgm:spPr/>
      <dgm:t>
        <a:bodyPr/>
        <a:lstStyle/>
        <a:p>
          <a:endParaRPr lang="en-US"/>
        </a:p>
      </dgm:t>
    </dgm:pt>
    <dgm:pt modelId="{C78DE4DC-AEAF-4F43-B156-76BB68E1D86A}" type="sibTrans" cxnId="{FD46DC05-50EE-4C8F-8BF3-6B076DD7772D}">
      <dgm:prSet/>
      <dgm:spPr/>
      <dgm:t>
        <a:bodyPr/>
        <a:lstStyle/>
        <a:p>
          <a:endParaRPr lang="en-US"/>
        </a:p>
      </dgm:t>
    </dgm:pt>
    <dgm:pt modelId="{70DBBBE5-FAD3-4AAC-9B55-3B4B1435026E}">
      <dgm:prSet/>
      <dgm:spPr/>
      <dgm:t>
        <a:bodyPr/>
        <a:lstStyle/>
        <a:p>
          <a:r>
            <a:rPr lang="en-US" dirty="0">
              <a:solidFill>
                <a:srgbClr val="FF0000"/>
              </a:solidFill>
            </a:rPr>
            <a:t>Clean</a:t>
          </a:r>
          <a:r>
            <a:rPr lang="en-US" dirty="0"/>
            <a:t> – both numeric and categorical</a:t>
          </a:r>
        </a:p>
      </dgm:t>
    </dgm:pt>
    <dgm:pt modelId="{7FB8806C-D40D-4E3E-8B48-0327A90B4083}" type="parTrans" cxnId="{22D5F56A-7319-4231-BCD6-D48C0BC1EA63}">
      <dgm:prSet/>
      <dgm:spPr/>
      <dgm:t>
        <a:bodyPr/>
        <a:lstStyle/>
        <a:p>
          <a:endParaRPr lang="en-US"/>
        </a:p>
      </dgm:t>
    </dgm:pt>
    <dgm:pt modelId="{D625D6AF-093E-459D-A417-5EB448D3EF7A}" type="sibTrans" cxnId="{22D5F56A-7319-4231-BCD6-D48C0BC1EA63}">
      <dgm:prSet/>
      <dgm:spPr/>
      <dgm:t>
        <a:bodyPr/>
        <a:lstStyle/>
        <a:p>
          <a:endParaRPr lang="en-US"/>
        </a:p>
      </dgm:t>
    </dgm:pt>
    <dgm:pt modelId="{130E4BD4-5325-49E0-A457-37B783F41AD9}">
      <dgm:prSet/>
      <dgm:spPr/>
      <dgm:t>
        <a:bodyPr/>
        <a:lstStyle/>
        <a:p>
          <a:r>
            <a:rPr lang="en-US" dirty="0">
              <a:solidFill>
                <a:srgbClr val="FF0000"/>
              </a:solidFill>
            </a:rPr>
            <a:t>Split</a:t>
          </a:r>
        </a:p>
      </dgm:t>
    </dgm:pt>
    <dgm:pt modelId="{79F37797-0C64-4AC5-AF24-4D91568B2156}" type="parTrans" cxnId="{2E4E50AC-7B0D-439D-80C9-6B56CC047748}">
      <dgm:prSet/>
      <dgm:spPr/>
      <dgm:t>
        <a:bodyPr/>
        <a:lstStyle/>
        <a:p>
          <a:endParaRPr lang="en-US"/>
        </a:p>
      </dgm:t>
    </dgm:pt>
    <dgm:pt modelId="{6688750E-DC83-4380-A4C9-F98310610BF1}" type="sibTrans" cxnId="{2E4E50AC-7B0D-439D-80C9-6B56CC047748}">
      <dgm:prSet/>
      <dgm:spPr/>
      <dgm:t>
        <a:bodyPr/>
        <a:lstStyle/>
        <a:p>
          <a:endParaRPr lang="en-US"/>
        </a:p>
      </dgm:t>
    </dgm:pt>
    <dgm:pt modelId="{7D3FB01F-EF10-4108-9CE5-2CF2F52C3DA9}">
      <dgm:prSet/>
      <dgm:spPr/>
      <dgm:t>
        <a:bodyPr/>
        <a:lstStyle/>
        <a:p>
          <a:r>
            <a:rPr lang="en-US"/>
            <a:t>Fit</a:t>
          </a:r>
        </a:p>
      </dgm:t>
    </dgm:pt>
    <dgm:pt modelId="{3F63D521-8A35-4DAB-B050-B6D3C46ADA7A}" type="parTrans" cxnId="{AEA9AD89-7BC8-4F9A-9800-620E8C2888B6}">
      <dgm:prSet/>
      <dgm:spPr/>
      <dgm:t>
        <a:bodyPr/>
        <a:lstStyle/>
        <a:p>
          <a:endParaRPr lang="en-US"/>
        </a:p>
      </dgm:t>
    </dgm:pt>
    <dgm:pt modelId="{70C1FD94-586D-4BB2-89CB-57772F9F763F}" type="sibTrans" cxnId="{AEA9AD89-7BC8-4F9A-9800-620E8C2888B6}">
      <dgm:prSet/>
      <dgm:spPr/>
      <dgm:t>
        <a:bodyPr/>
        <a:lstStyle/>
        <a:p>
          <a:endParaRPr lang="en-US"/>
        </a:p>
      </dgm:t>
    </dgm:pt>
    <dgm:pt modelId="{7B693B99-90A1-44C7-8227-6669737954CC}">
      <dgm:prSet/>
      <dgm:spPr/>
      <dgm:t>
        <a:bodyPr/>
        <a:lstStyle/>
        <a:p>
          <a:r>
            <a:rPr lang="en-US"/>
            <a:t>Predict</a:t>
          </a:r>
        </a:p>
      </dgm:t>
    </dgm:pt>
    <dgm:pt modelId="{E25EDF2D-DD1E-4088-93D5-F249D993BE59}" type="parTrans" cxnId="{665ABB64-AC7E-4B02-95B3-4CA8202CDAAB}">
      <dgm:prSet/>
      <dgm:spPr/>
      <dgm:t>
        <a:bodyPr/>
        <a:lstStyle/>
        <a:p>
          <a:endParaRPr lang="en-US"/>
        </a:p>
      </dgm:t>
    </dgm:pt>
    <dgm:pt modelId="{62F817DB-7B33-45D3-BC72-5DC7CB2CEEB6}" type="sibTrans" cxnId="{665ABB64-AC7E-4B02-95B3-4CA8202CDAAB}">
      <dgm:prSet/>
      <dgm:spPr/>
      <dgm:t>
        <a:bodyPr/>
        <a:lstStyle/>
        <a:p>
          <a:endParaRPr lang="en-US"/>
        </a:p>
      </dgm:t>
    </dgm:pt>
    <dgm:pt modelId="{2E7A8835-576B-4465-B016-FC91DEF837D8}" type="pres">
      <dgm:prSet presAssocID="{488D4568-607B-454C-BA08-EAE5EDB28EF3}" presName="vert0" presStyleCnt="0">
        <dgm:presLayoutVars>
          <dgm:dir/>
          <dgm:animOne val="branch"/>
          <dgm:animLvl val="lvl"/>
        </dgm:presLayoutVars>
      </dgm:prSet>
      <dgm:spPr/>
    </dgm:pt>
    <dgm:pt modelId="{F148526D-0EAE-46BB-915A-0FD5F895F246}" type="pres">
      <dgm:prSet presAssocID="{A5DDDF9D-4C1F-43D6-831E-F3159701F133}" presName="thickLine" presStyleLbl="alignNode1" presStyleIdx="0" presStyleCnt="5"/>
      <dgm:spPr/>
    </dgm:pt>
    <dgm:pt modelId="{3A672730-5BC8-4203-AD9B-BB71D48BC9AB}" type="pres">
      <dgm:prSet presAssocID="{A5DDDF9D-4C1F-43D6-831E-F3159701F133}" presName="horz1" presStyleCnt="0"/>
      <dgm:spPr/>
    </dgm:pt>
    <dgm:pt modelId="{84DF91A3-09F3-4D9E-92EF-8BB6D721D859}" type="pres">
      <dgm:prSet presAssocID="{A5DDDF9D-4C1F-43D6-831E-F3159701F133}" presName="tx1" presStyleLbl="revTx" presStyleIdx="0" presStyleCnt="5"/>
      <dgm:spPr/>
    </dgm:pt>
    <dgm:pt modelId="{E5528BB1-0E66-4051-B16D-0F249F14FA09}" type="pres">
      <dgm:prSet presAssocID="{A5DDDF9D-4C1F-43D6-831E-F3159701F133}" presName="vert1" presStyleCnt="0"/>
      <dgm:spPr/>
    </dgm:pt>
    <dgm:pt modelId="{7840BD60-AD2E-410A-B4B0-B15FA18CD928}" type="pres">
      <dgm:prSet presAssocID="{70DBBBE5-FAD3-4AAC-9B55-3B4B1435026E}" presName="thickLine" presStyleLbl="alignNode1" presStyleIdx="1" presStyleCnt="5"/>
      <dgm:spPr/>
    </dgm:pt>
    <dgm:pt modelId="{459A1CCA-0893-4177-824E-739F5575F333}" type="pres">
      <dgm:prSet presAssocID="{70DBBBE5-FAD3-4AAC-9B55-3B4B1435026E}" presName="horz1" presStyleCnt="0"/>
      <dgm:spPr/>
    </dgm:pt>
    <dgm:pt modelId="{A948B333-6667-4563-B056-790654AAE543}" type="pres">
      <dgm:prSet presAssocID="{70DBBBE5-FAD3-4AAC-9B55-3B4B1435026E}" presName="tx1" presStyleLbl="revTx" presStyleIdx="1" presStyleCnt="5"/>
      <dgm:spPr/>
    </dgm:pt>
    <dgm:pt modelId="{F17FC51B-3E4B-4DA5-95D0-19FE505FFE3D}" type="pres">
      <dgm:prSet presAssocID="{70DBBBE5-FAD3-4AAC-9B55-3B4B1435026E}" presName="vert1" presStyleCnt="0"/>
      <dgm:spPr/>
    </dgm:pt>
    <dgm:pt modelId="{F4EFEA54-00BF-463E-9B34-9C2ADCC0A735}" type="pres">
      <dgm:prSet presAssocID="{130E4BD4-5325-49E0-A457-37B783F41AD9}" presName="thickLine" presStyleLbl="alignNode1" presStyleIdx="2" presStyleCnt="5"/>
      <dgm:spPr/>
    </dgm:pt>
    <dgm:pt modelId="{FD5A6677-8162-4A2B-80BD-5DF4176BC932}" type="pres">
      <dgm:prSet presAssocID="{130E4BD4-5325-49E0-A457-37B783F41AD9}" presName="horz1" presStyleCnt="0"/>
      <dgm:spPr/>
    </dgm:pt>
    <dgm:pt modelId="{C9968523-F459-493E-8751-3E14B657811F}" type="pres">
      <dgm:prSet presAssocID="{130E4BD4-5325-49E0-A457-37B783F41AD9}" presName="tx1" presStyleLbl="revTx" presStyleIdx="2" presStyleCnt="5"/>
      <dgm:spPr/>
    </dgm:pt>
    <dgm:pt modelId="{E7A2819E-7CC2-4332-BA0D-140413A5FA5F}" type="pres">
      <dgm:prSet presAssocID="{130E4BD4-5325-49E0-A457-37B783F41AD9}" presName="vert1" presStyleCnt="0"/>
      <dgm:spPr/>
    </dgm:pt>
    <dgm:pt modelId="{5FEDC3AE-F5C9-4AE5-8E0E-C2440934D565}" type="pres">
      <dgm:prSet presAssocID="{7D3FB01F-EF10-4108-9CE5-2CF2F52C3DA9}" presName="thickLine" presStyleLbl="alignNode1" presStyleIdx="3" presStyleCnt="5"/>
      <dgm:spPr/>
    </dgm:pt>
    <dgm:pt modelId="{E1E549AB-8665-4D09-A7CA-D266ED2B01DD}" type="pres">
      <dgm:prSet presAssocID="{7D3FB01F-EF10-4108-9CE5-2CF2F52C3DA9}" presName="horz1" presStyleCnt="0"/>
      <dgm:spPr/>
    </dgm:pt>
    <dgm:pt modelId="{7C5100D9-717B-4195-91F8-23698C4DC2F7}" type="pres">
      <dgm:prSet presAssocID="{7D3FB01F-EF10-4108-9CE5-2CF2F52C3DA9}" presName="tx1" presStyleLbl="revTx" presStyleIdx="3" presStyleCnt="5"/>
      <dgm:spPr/>
    </dgm:pt>
    <dgm:pt modelId="{A8CD67C9-6E62-447C-915E-3C49E0A17586}" type="pres">
      <dgm:prSet presAssocID="{7D3FB01F-EF10-4108-9CE5-2CF2F52C3DA9}" presName="vert1" presStyleCnt="0"/>
      <dgm:spPr/>
    </dgm:pt>
    <dgm:pt modelId="{827848B1-863C-4B90-8733-43CEF7CFC1A7}" type="pres">
      <dgm:prSet presAssocID="{7B693B99-90A1-44C7-8227-6669737954CC}" presName="thickLine" presStyleLbl="alignNode1" presStyleIdx="4" presStyleCnt="5"/>
      <dgm:spPr/>
    </dgm:pt>
    <dgm:pt modelId="{8BBD5794-D18C-4401-8AD9-9AEEA228206B}" type="pres">
      <dgm:prSet presAssocID="{7B693B99-90A1-44C7-8227-6669737954CC}" presName="horz1" presStyleCnt="0"/>
      <dgm:spPr/>
    </dgm:pt>
    <dgm:pt modelId="{AF2A77D7-8A4B-421F-BF79-1BE07EA28DAA}" type="pres">
      <dgm:prSet presAssocID="{7B693B99-90A1-44C7-8227-6669737954CC}" presName="tx1" presStyleLbl="revTx" presStyleIdx="4" presStyleCnt="5"/>
      <dgm:spPr/>
    </dgm:pt>
    <dgm:pt modelId="{D22C38E1-3431-4B2A-AC82-ACB20F0D9113}" type="pres">
      <dgm:prSet presAssocID="{7B693B99-90A1-44C7-8227-6669737954CC}" presName="vert1" presStyleCnt="0"/>
      <dgm:spPr/>
    </dgm:pt>
  </dgm:ptLst>
  <dgm:cxnLst>
    <dgm:cxn modelId="{87032A03-ADE2-4B4F-A2A8-80F5F3EF4363}" type="presOf" srcId="{7D3FB01F-EF10-4108-9CE5-2CF2F52C3DA9}" destId="{7C5100D9-717B-4195-91F8-23698C4DC2F7}" srcOrd="0" destOrd="0" presId="urn:microsoft.com/office/officeart/2008/layout/LinedList"/>
    <dgm:cxn modelId="{49220304-60D7-419D-B31E-A32C48B9AD13}" type="presOf" srcId="{488D4568-607B-454C-BA08-EAE5EDB28EF3}" destId="{2E7A8835-576B-4465-B016-FC91DEF837D8}" srcOrd="0" destOrd="0" presId="urn:microsoft.com/office/officeart/2008/layout/LinedList"/>
    <dgm:cxn modelId="{FD46DC05-50EE-4C8F-8BF3-6B076DD7772D}" srcId="{488D4568-607B-454C-BA08-EAE5EDB28EF3}" destId="{A5DDDF9D-4C1F-43D6-831E-F3159701F133}" srcOrd="0" destOrd="0" parTransId="{FCC94FDA-EC76-4ED8-B385-AE3BFBFCBEB4}" sibTransId="{C78DE4DC-AEAF-4F43-B156-76BB68E1D86A}"/>
    <dgm:cxn modelId="{93495D1D-7B77-45C6-8A1C-D7A76D750AFF}" type="presOf" srcId="{130E4BD4-5325-49E0-A457-37B783F41AD9}" destId="{C9968523-F459-493E-8751-3E14B657811F}" srcOrd="0" destOrd="0" presId="urn:microsoft.com/office/officeart/2008/layout/LinedList"/>
    <dgm:cxn modelId="{08B6FA27-1AE9-4A76-A7DF-34EEF24BB90A}" type="presOf" srcId="{7B693B99-90A1-44C7-8227-6669737954CC}" destId="{AF2A77D7-8A4B-421F-BF79-1BE07EA28DAA}" srcOrd="0" destOrd="0" presId="urn:microsoft.com/office/officeart/2008/layout/LinedList"/>
    <dgm:cxn modelId="{665ABB64-AC7E-4B02-95B3-4CA8202CDAAB}" srcId="{488D4568-607B-454C-BA08-EAE5EDB28EF3}" destId="{7B693B99-90A1-44C7-8227-6669737954CC}" srcOrd="4" destOrd="0" parTransId="{E25EDF2D-DD1E-4088-93D5-F249D993BE59}" sibTransId="{62F817DB-7B33-45D3-BC72-5DC7CB2CEEB6}"/>
    <dgm:cxn modelId="{22D5F56A-7319-4231-BCD6-D48C0BC1EA63}" srcId="{488D4568-607B-454C-BA08-EAE5EDB28EF3}" destId="{70DBBBE5-FAD3-4AAC-9B55-3B4B1435026E}" srcOrd="1" destOrd="0" parTransId="{7FB8806C-D40D-4E3E-8B48-0327A90B4083}" sibTransId="{D625D6AF-093E-459D-A417-5EB448D3EF7A}"/>
    <dgm:cxn modelId="{2BFE7E76-EA2B-489E-A188-FEFB7A073703}" type="presOf" srcId="{70DBBBE5-FAD3-4AAC-9B55-3B4B1435026E}" destId="{A948B333-6667-4563-B056-790654AAE543}" srcOrd="0" destOrd="0" presId="urn:microsoft.com/office/officeart/2008/layout/LinedList"/>
    <dgm:cxn modelId="{AEA9AD89-7BC8-4F9A-9800-620E8C2888B6}" srcId="{488D4568-607B-454C-BA08-EAE5EDB28EF3}" destId="{7D3FB01F-EF10-4108-9CE5-2CF2F52C3DA9}" srcOrd="3" destOrd="0" parTransId="{3F63D521-8A35-4DAB-B050-B6D3C46ADA7A}" sibTransId="{70C1FD94-586D-4BB2-89CB-57772F9F763F}"/>
    <dgm:cxn modelId="{2E4E50AC-7B0D-439D-80C9-6B56CC047748}" srcId="{488D4568-607B-454C-BA08-EAE5EDB28EF3}" destId="{130E4BD4-5325-49E0-A457-37B783F41AD9}" srcOrd="2" destOrd="0" parTransId="{79F37797-0C64-4AC5-AF24-4D91568B2156}" sibTransId="{6688750E-DC83-4380-A4C9-F98310610BF1}"/>
    <dgm:cxn modelId="{353A40E9-2978-4DA7-B741-65BFD6A196D4}" type="presOf" srcId="{A5DDDF9D-4C1F-43D6-831E-F3159701F133}" destId="{84DF91A3-09F3-4D9E-92EF-8BB6D721D859}" srcOrd="0" destOrd="0" presId="urn:microsoft.com/office/officeart/2008/layout/LinedList"/>
    <dgm:cxn modelId="{5B1FA19C-274D-4070-97EB-576C8E117D85}" type="presParOf" srcId="{2E7A8835-576B-4465-B016-FC91DEF837D8}" destId="{F148526D-0EAE-46BB-915A-0FD5F895F246}" srcOrd="0" destOrd="0" presId="urn:microsoft.com/office/officeart/2008/layout/LinedList"/>
    <dgm:cxn modelId="{0CDC35FF-9E28-4B35-92A6-B50F9250F4ED}" type="presParOf" srcId="{2E7A8835-576B-4465-B016-FC91DEF837D8}" destId="{3A672730-5BC8-4203-AD9B-BB71D48BC9AB}" srcOrd="1" destOrd="0" presId="urn:microsoft.com/office/officeart/2008/layout/LinedList"/>
    <dgm:cxn modelId="{9C6EAD6E-97B7-43AC-B3A8-CA5D9DFE5F54}" type="presParOf" srcId="{3A672730-5BC8-4203-AD9B-BB71D48BC9AB}" destId="{84DF91A3-09F3-4D9E-92EF-8BB6D721D859}" srcOrd="0" destOrd="0" presId="urn:microsoft.com/office/officeart/2008/layout/LinedList"/>
    <dgm:cxn modelId="{05B4236E-4C20-48B2-BEF1-BFF3AE73E489}" type="presParOf" srcId="{3A672730-5BC8-4203-AD9B-BB71D48BC9AB}" destId="{E5528BB1-0E66-4051-B16D-0F249F14FA09}" srcOrd="1" destOrd="0" presId="urn:microsoft.com/office/officeart/2008/layout/LinedList"/>
    <dgm:cxn modelId="{1B9D0E13-3BF3-45B9-9711-9CD869B8E23F}" type="presParOf" srcId="{2E7A8835-576B-4465-B016-FC91DEF837D8}" destId="{7840BD60-AD2E-410A-B4B0-B15FA18CD928}" srcOrd="2" destOrd="0" presId="urn:microsoft.com/office/officeart/2008/layout/LinedList"/>
    <dgm:cxn modelId="{C8BBD73C-955E-439F-B838-209C0B8C80D7}" type="presParOf" srcId="{2E7A8835-576B-4465-B016-FC91DEF837D8}" destId="{459A1CCA-0893-4177-824E-739F5575F333}" srcOrd="3" destOrd="0" presId="urn:microsoft.com/office/officeart/2008/layout/LinedList"/>
    <dgm:cxn modelId="{26F9BB98-51C7-440D-B4F6-0A213B0A3DAA}" type="presParOf" srcId="{459A1CCA-0893-4177-824E-739F5575F333}" destId="{A948B333-6667-4563-B056-790654AAE543}" srcOrd="0" destOrd="0" presId="urn:microsoft.com/office/officeart/2008/layout/LinedList"/>
    <dgm:cxn modelId="{BABF2418-B09A-4A26-978E-646AAD92A89E}" type="presParOf" srcId="{459A1CCA-0893-4177-824E-739F5575F333}" destId="{F17FC51B-3E4B-4DA5-95D0-19FE505FFE3D}" srcOrd="1" destOrd="0" presId="urn:microsoft.com/office/officeart/2008/layout/LinedList"/>
    <dgm:cxn modelId="{AC5850D1-7777-4AFC-A122-AB99D4F3F4A6}" type="presParOf" srcId="{2E7A8835-576B-4465-B016-FC91DEF837D8}" destId="{F4EFEA54-00BF-463E-9B34-9C2ADCC0A735}" srcOrd="4" destOrd="0" presId="urn:microsoft.com/office/officeart/2008/layout/LinedList"/>
    <dgm:cxn modelId="{301B3D26-2F15-4F63-A13B-F8B2BBBFC7CC}" type="presParOf" srcId="{2E7A8835-576B-4465-B016-FC91DEF837D8}" destId="{FD5A6677-8162-4A2B-80BD-5DF4176BC932}" srcOrd="5" destOrd="0" presId="urn:microsoft.com/office/officeart/2008/layout/LinedList"/>
    <dgm:cxn modelId="{45472C1A-8980-4479-B665-4B42C0E155C5}" type="presParOf" srcId="{FD5A6677-8162-4A2B-80BD-5DF4176BC932}" destId="{C9968523-F459-493E-8751-3E14B657811F}" srcOrd="0" destOrd="0" presId="urn:microsoft.com/office/officeart/2008/layout/LinedList"/>
    <dgm:cxn modelId="{41F9C088-A088-478A-BA49-1B1DB72D5AD5}" type="presParOf" srcId="{FD5A6677-8162-4A2B-80BD-5DF4176BC932}" destId="{E7A2819E-7CC2-4332-BA0D-140413A5FA5F}" srcOrd="1" destOrd="0" presId="urn:microsoft.com/office/officeart/2008/layout/LinedList"/>
    <dgm:cxn modelId="{67F843B8-05DF-460A-A0F7-7DE96722F364}" type="presParOf" srcId="{2E7A8835-576B-4465-B016-FC91DEF837D8}" destId="{5FEDC3AE-F5C9-4AE5-8E0E-C2440934D565}" srcOrd="6" destOrd="0" presId="urn:microsoft.com/office/officeart/2008/layout/LinedList"/>
    <dgm:cxn modelId="{ECA49CDD-EDA0-41E7-B8AC-547B912F3BF7}" type="presParOf" srcId="{2E7A8835-576B-4465-B016-FC91DEF837D8}" destId="{E1E549AB-8665-4D09-A7CA-D266ED2B01DD}" srcOrd="7" destOrd="0" presId="urn:microsoft.com/office/officeart/2008/layout/LinedList"/>
    <dgm:cxn modelId="{A51490B9-AA4B-4FB6-856D-F7BDE3EA03C6}" type="presParOf" srcId="{E1E549AB-8665-4D09-A7CA-D266ED2B01DD}" destId="{7C5100D9-717B-4195-91F8-23698C4DC2F7}" srcOrd="0" destOrd="0" presId="urn:microsoft.com/office/officeart/2008/layout/LinedList"/>
    <dgm:cxn modelId="{C8B58C70-E300-45ED-BD3E-BBBC81BFC73E}" type="presParOf" srcId="{E1E549AB-8665-4D09-A7CA-D266ED2B01DD}" destId="{A8CD67C9-6E62-447C-915E-3C49E0A17586}" srcOrd="1" destOrd="0" presId="urn:microsoft.com/office/officeart/2008/layout/LinedList"/>
    <dgm:cxn modelId="{7C8803F3-7884-46EF-99D3-0CD92F06DF37}" type="presParOf" srcId="{2E7A8835-576B-4465-B016-FC91DEF837D8}" destId="{827848B1-863C-4B90-8733-43CEF7CFC1A7}" srcOrd="8" destOrd="0" presId="urn:microsoft.com/office/officeart/2008/layout/LinedList"/>
    <dgm:cxn modelId="{FBAB882F-3726-409D-AAB0-A5DE156FD913}" type="presParOf" srcId="{2E7A8835-576B-4465-B016-FC91DEF837D8}" destId="{8BBD5794-D18C-4401-8AD9-9AEEA228206B}" srcOrd="9" destOrd="0" presId="urn:microsoft.com/office/officeart/2008/layout/LinedList"/>
    <dgm:cxn modelId="{5AEEC545-E1B4-4216-98DF-EFE53D77FDF4}" type="presParOf" srcId="{8BBD5794-D18C-4401-8AD9-9AEEA228206B}" destId="{AF2A77D7-8A4B-421F-BF79-1BE07EA28DAA}" srcOrd="0" destOrd="0" presId="urn:microsoft.com/office/officeart/2008/layout/LinedList"/>
    <dgm:cxn modelId="{ED984B01-6E4A-402B-ACD4-82B8238215C2}" type="presParOf" srcId="{8BBD5794-D18C-4401-8AD9-9AEEA228206B}" destId="{D22C38E1-3431-4B2A-AC82-ACB20F0D91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8D4568-607B-454C-BA08-EAE5EDB28EF3}"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A5DDDF9D-4C1F-43D6-831E-F3159701F133}">
      <dgm:prSet/>
      <dgm:spPr/>
      <dgm:t>
        <a:bodyPr/>
        <a:lstStyle/>
        <a:p>
          <a:r>
            <a:rPr lang="en-US" dirty="0"/>
            <a:t>Load and Explore</a:t>
          </a:r>
        </a:p>
      </dgm:t>
    </dgm:pt>
    <dgm:pt modelId="{FCC94FDA-EC76-4ED8-B385-AE3BFBFCBEB4}" type="parTrans" cxnId="{FD46DC05-50EE-4C8F-8BF3-6B076DD7772D}">
      <dgm:prSet/>
      <dgm:spPr/>
      <dgm:t>
        <a:bodyPr/>
        <a:lstStyle/>
        <a:p>
          <a:endParaRPr lang="en-US"/>
        </a:p>
      </dgm:t>
    </dgm:pt>
    <dgm:pt modelId="{C78DE4DC-AEAF-4F43-B156-76BB68E1D86A}" type="sibTrans" cxnId="{FD46DC05-50EE-4C8F-8BF3-6B076DD7772D}">
      <dgm:prSet/>
      <dgm:spPr/>
      <dgm:t>
        <a:bodyPr/>
        <a:lstStyle/>
        <a:p>
          <a:endParaRPr lang="en-US"/>
        </a:p>
      </dgm:t>
    </dgm:pt>
    <dgm:pt modelId="{70DBBBE5-FAD3-4AAC-9B55-3B4B1435026E}">
      <dgm:prSet/>
      <dgm:spPr/>
      <dgm:t>
        <a:bodyPr/>
        <a:lstStyle/>
        <a:p>
          <a:r>
            <a:rPr lang="en-US" dirty="0">
              <a:solidFill>
                <a:srgbClr val="FF0000"/>
              </a:solidFill>
            </a:rPr>
            <a:t>Split</a:t>
          </a:r>
          <a:endParaRPr lang="en-US" dirty="0"/>
        </a:p>
      </dgm:t>
    </dgm:pt>
    <dgm:pt modelId="{7FB8806C-D40D-4E3E-8B48-0327A90B4083}" type="parTrans" cxnId="{22D5F56A-7319-4231-BCD6-D48C0BC1EA63}">
      <dgm:prSet/>
      <dgm:spPr/>
      <dgm:t>
        <a:bodyPr/>
        <a:lstStyle/>
        <a:p>
          <a:endParaRPr lang="en-US"/>
        </a:p>
      </dgm:t>
    </dgm:pt>
    <dgm:pt modelId="{D625D6AF-093E-459D-A417-5EB448D3EF7A}" type="sibTrans" cxnId="{22D5F56A-7319-4231-BCD6-D48C0BC1EA63}">
      <dgm:prSet/>
      <dgm:spPr/>
      <dgm:t>
        <a:bodyPr/>
        <a:lstStyle/>
        <a:p>
          <a:endParaRPr lang="en-US"/>
        </a:p>
      </dgm:t>
    </dgm:pt>
    <dgm:pt modelId="{130E4BD4-5325-49E0-A457-37B783F41AD9}">
      <dgm:prSet/>
      <dgm:spPr/>
      <dgm:t>
        <a:bodyPr/>
        <a:lstStyle/>
        <a:p>
          <a:r>
            <a:rPr lang="en-US" dirty="0">
              <a:solidFill>
                <a:srgbClr val="FF0000"/>
              </a:solidFill>
            </a:rPr>
            <a:t>Clean </a:t>
          </a:r>
          <a:r>
            <a:rPr lang="en-US" dirty="0"/>
            <a:t>– both numeric and categorical</a:t>
          </a:r>
          <a:endParaRPr lang="en-US" dirty="0">
            <a:solidFill>
              <a:srgbClr val="FF0000"/>
            </a:solidFill>
          </a:endParaRPr>
        </a:p>
      </dgm:t>
    </dgm:pt>
    <dgm:pt modelId="{79F37797-0C64-4AC5-AF24-4D91568B2156}" type="parTrans" cxnId="{2E4E50AC-7B0D-439D-80C9-6B56CC047748}">
      <dgm:prSet/>
      <dgm:spPr/>
      <dgm:t>
        <a:bodyPr/>
        <a:lstStyle/>
        <a:p>
          <a:endParaRPr lang="en-US"/>
        </a:p>
      </dgm:t>
    </dgm:pt>
    <dgm:pt modelId="{6688750E-DC83-4380-A4C9-F98310610BF1}" type="sibTrans" cxnId="{2E4E50AC-7B0D-439D-80C9-6B56CC047748}">
      <dgm:prSet/>
      <dgm:spPr/>
      <dgm:t>
        <a:bodyPr/>
        <a:lstStyle/>
        <a:p>
          <a:endParaRPr lang="en-US"/>
        </a:p>
      </dgm:t>
    </dgm:pt>
    <dgm:pt modelId="{7D3FB01F-EF10-4108-9CE5-2CF2F52C3DA9}">
      <dgm:prSet/>
      <dgm:spPr/>
      <dgm:t>
        <a:bodyPr/>
        <a:lstStyle/>
        <a:p>
          <a:r>
            <a:rPr lang="en-US"/>
            <a:t>Fit</a:t>
          </a:r>
        </a:p>
      </dgm:t>
    </dgm:pt>
    <dgm:pt modelId="{3F63D521-8A35-4DAB-B050-B6D3C46ADA7A}" type="parTrans" cxnId="{AEA9AD89-7BC8-4F9A-9800-620E8C2888B6}">
      <dgm:prSet/>
      <dgm:spPr/>
      <dgm:t>
        <a:bodyPr/>
        <a:lstStyle/>
        <a:p>
          <a:endParaRPr lang="en-US"/>
        </a:p>
      </dgm:t>
    </dgm:pt>
    <dgm:pt modelId="{70C1FD94-586D-4BB2-89CB-57772F9F763F}" type="sibTrans" cxnId="{AEA9AD89-7BC8-4F9A-9800-620E8C2888B6}">
      <dgm:prSet/>
      <dgm:spPr/>
      <dgm:t>
        <a:bodyPr/>
        <a:lstStyle/>
        <a:p>
          <a:endParaRPr lang="en-US"/>
        </a:p>
      </dgm:t>
    </dgm:pt>
    <dgm:pt modelId="{7B693B99-90A1-44C7-8227-6669737954CC}">
      <dgm:prSet/>
      <dgm:spPr/>
      <dgm:t>
        <a:bodyPr/>
        <a:lstStyle/>
        <a:p>
          <a:r>
            <a:rPr lang="en-US"/>
            <a:t>Predict</a:t>
          </a:r>
        </a:p>
      </dgm:t>
    </dgm:pt>
    <dgm:pt modelId="{E25EDF2D-DD1E-4088-93D5-F249D993BE59}" type="parTrans" cxnId="{665ABB64-AC7E-4B02-95B3-4CA8202CDAAB}">
      <dgm:prSet/>
      <dgm:spPr/>
      <dgm:t>
        <a:bodyPr/>
        <a:lstStyle/>
        <a:p>
          <a:endParaRPr lang="en-US"/>
        </a:p>
      </dgm:t>
    </dgm:pt>
    <dgm:pt modelId="{62F817DB-7B33-45D3-BC72-5DC7CB2CEEB6}" type="sibTrans" cxnId="{665ABB64-AC7E-4B02-95B3-4CA8202CDAAB}">
      <dgm:prSet/>
      <dgm:spPr/>
      <dgm:t>
        <a:bodyPr/>
        <a:lstStyle/>
        <a:p>
          <a:endParaRPr lang="en-US"/>
        </a:p>
      </dgm:t>
    </dgm:pt>
    <dgm:pt modelId="{2E7A8835-576B-4465-B016-FC91DEF837D8}" type="pres">
      <dgm:prSet presAssocID="{488D4568-607B-454C-BA08-EAE5EDB28EF3}" presName="vert0" presStyleCnt="0">
        <dgm:presLayoutVars>
          <dgm:dir/>
          <dgm:animOne val="branch"/>
          <dgm:animLvl val="lvl"/>
        </dgm:presLayoutVars>
      </dgm:prSet>
      <dgm:spPr/>
    </dgm:pt>
    <dgm:pt modelId="{F148526D-0EAE-46BB-915A-0FD5F895F246}" type="pres">
      <dgm:prSet presAssocID="{A5DDDF9D-4C1F-43D6-831E-F3159701F133}" presName="thickLine" presStyleLbl="alignNode1" presStyleIdx="0" presStyleCnt="5"/>
      <dgm:spPr/>
    </dgm:pt>
    <dgm:pt modelId="{3A672730-5BC8-4203-AD9B-BB71D48BC9AB}" type="pres">
      <dgm:prSet presAssocID="{A5DDDF9D-4C1F-43D6-831E-F3159701F133}" presName="horz1" presStyleCnt="0"/>
      <dgm:spPr/>
    </dgm:pt>
    <dgm:pt modelId="{84DF91A3-09F3-4D9E-92EF-8BB6D721D859}" type="pres">
      <dgm:prSet presAssocID="{A5DDDF9D-4C1F-43D6-831E-F3159701F133}" presName="tx1" presStyleLbl="revTx" presStyleIdx="0" presStyleCnt="5"/>
      <dgm:spPr/>
    </dgm:pt>
    <dgm:pt modelId="{E5528BB1-0E66-4051-B16D-0F249F14FA09}" type="pres">
      <dgm:prSet presAssocID="{A5DDDF9D-4C1F-43D6-831E-F3159701F133}" presName="vert1" presStyleCnt="0"/>
      <dgm:spPr/>
    </dgm:pt>
    <dgm:pt modelId="{7840BD60-AD2E-410A-B4B0-B15FA18CD928}" type="pres">
      <dgm:prSet presAssocID="{70DBBBE5-FAD3-4AAC-9B55-3B4B1435026E}" presName="thickLine" presStyleLbl="alignNode1" presStyleIdx="1" presStyleCnt="5"/>
      <dgm:spPr/>
    </dgm:pt>
    <dgm:pt modelId="{459A1CCA-0893-4177-824E-739F5575F333}" type="pres">
      <dgm:prSet presAssocID="{70DBBBE5-FAD3-4AAC-9B55-3B4B1435026E}" presName="horz1" presStyleCnt="0"/>
      <dgm:spPr/>
    </dgm:pt>
    <dgm:pt modelId="{A948B333-6667-4563-B056-790654AAE543}" type="pres">
      <dgm:prSet presAssocID="{70DBBBE5-FAD3-4AAC-9B55-3B4B1435026E}" presName="tx1" presStyleLbl="revTx" presStyleIdx="1" presStyleCnt="5"/>
      <dgm:spPr/>
    </dgm:pt>
    <dgm:pt modelId="{F17FC51B-3E4B-4DA5-95D0-19FE505FFE3D}" type="pres">
      <dgm:prSet presAssocID="{70DBBBE5-FAD3-4AAC-9B55-3B4B1435026E}" presName="vert1" presStyleCnt="0"/>
      <dgm:spPr/>
    </dgm:pt>
    <dgm:pt modelId="{F4EFEA54-00BF-463E-9B34-9C2ADCC0A735}" type="pres">
      <dgm:prSet presAssocID="{130E4BD4-5325-49E0-A457-37B783F41AD9}" presName="thickLine" presStyleLbl="alignNode1" presStyleIdx="2" presStyleCnt="5"/>
      <dgm:spPr/>
    </dgm:pt>
    <dgm:pt modelId="{FD5A6677-8162-4A2B-80BD-5DF4176BC932}" type="pres">
      <dgm:prSet presAssocID="{130E4BD4-5325-49E0-A457-37B783F41AD9}" presName="horz1" presStyleCnt="0"/>
      <dgm:spPr/>
    </dgm:pt>
    <dgm:pt modelId="{C9968523-F459-493E-8751-3E14B657811F}" type="pres">
      <dgm:prSet presAssocID="{130E4BD4-5325-49E0-A457-37B783F41AD9}" presName="tx1" presStyleLbl="revTx" presStyleIdx="2" presStyleCnt="5"/>
      <dgm:spPr/>
    </dgm:pt>
    <dgm:pt modelId="{E7A2819E-7CC2-4332-BA0D-140413A5FA5F}" type="pres">
      <dgm:prSet presAssocID="{130E4BD4-5325-49E0-A457-37B783F41AD9}" presName="vert1" presStyleCnt="0"/>
      <dgm:spPr/>
    </dgm:pt>
    <dgm:pt modelId="{5FEDC3AE-F5C9-4AE5-8E0E-C2440934D565}" type="pres">
      <dgm:prSet presAssocID="{7D3FB01F-EF10-4108-9CE5-2CF2F52C3DA9}" presName="thickLine" presStyleLbl="alignNode1" presStyleIdx="3" presStyleCnt="5"/>
      <dgm:spPr/>
    </dgm:pt>
    <dgm:pt modelId="{E1E549AB-8665-4D09-A7CA-D266ED2B01DD}" type="pres">
      <dgm:prSet presAssocID="{7D3FB01F-EF10-4108-9CE5-2CF2F52C3DA9}" presName="horz1" presStyleCnt="0"/>
      <dgm:spPr/>
    </dgm:pt>
    <dgm:pt modelId="{7C5100D9-717B-4195-91F8-23698C4DC2F7}" type="pres">
      <dgm:prSet presAssocID="{7D3FB01F-EF10-4108-9CE5-2CF2F52C3DA9}" presName="tx1" presStyleLbl="revTx" presStyleIdx="3" presStyleCnt="5"/>
      <dgm:spPr/>
    </dgm:pt>
    <dgm:pt modelId="{A8CD67C9-6E62-447C-915E-3C49E0A17586}" type="pres">
      <dgm:prSet presAssocID="{7D3FB01F-EF10-4108-9CE5-2CF2F52C3DA9}" presName="vert1" presStyleCnt="0"/>
      <dgm:spPr/>
    </dgm:pt>
    <dgm:pt modelId="{827848B1-863C-4B90-8733-43CEF7CFC1A7}" type="pres">
      <dgm:prSet presAssocID="{7B693B99-90A1-44C7-8227-6669737954CC}" presName="thickLine" presStyleLbl="alignNode1" presStyleIdx="4" presStyleCnt="5"/>
      <dgm:spPr/>
    </dgm:pt>
    <dgm:pt modelId="{8BBD5794-D18C-4401-8AD9-9AEEA228206B}" type="pres">
      <dgm:prSet presAssocID="{7B693B99-90A1-44C7-8227-6669737954CC}" presName="horz1" presStyleCnt="0"/>
      <dgm:spPr/>
    </dgm:pt>
    <dgm:pt modelId="{AF2A77D7-8A4B-421F-BF79-1BE07EA28DAA}" type="pres">
      <dgm:prSet presAssocID="{7B693B99-90A1-44C7-8227-6669737954CC}" presName="tx1" presStyleLbl="revTx" presStyleIdx="4" presStyleCnt="5"/>
      <dgm:spPr/>
    </dgm:pt>
    <dgm:pt modelId="{D22C38E1-3431-4B2A-AC82-ACB20F0D9113}" type="pres">
      <dgm:prSet presAssocID="{7B693B99-90A1-44C7-8227-6669737954CC}" presName="vert1" presStyleCnt="0"/>
      <dgm:spPr/>
    </dgm:pt>
  </dgm:ptLst>
  <dgm:cxnLst>
    <dgm:cxn modelId="{87032A03-ADE2-4B4F-A2A8-80F5F3EF4363}" type="presOf" srcId="{7D3FB01F-EF10-4108-9CE5-2CF2F52C3DA9}" destId="{7C5100D9-717B-4195-91F8-23698C4DC2F7}" srcOrd="0" destOrd="0" presId="urn:microsoft.com/office/officeart/2008/layout/LinedList"/>
    <dgm:cxn modelId="{49220304-60D7-419D-B31E-A32C48B9AD13}" type="presOf" srcId="{488D4568-607B-454C-BA08-EAE5EDB28EF3}" destId="{2E7A8835-576B-4465-B016-FC91DEF837D8}" srcOrd="0" destOrd="0" presId="urn:microsoft.com/office/officeart/2008/layout/LinedList"/>
    <dgm:cxn modelId="{FD46DC05-50EE-4C8F-8BF3-6B076DD7772D}" srcId="{488D4568-607B-454C-BA08-EAE5EDB28EF3}" destId="{A5DDDF9D-4C1F-43D6-831E-F3159701F133}" srcOrd="0" destOrd="0" parTransId="{FCC94FDA-EC76-4ED8-B385-AE3BFBFCBEB4}" sibTransId="{C78DE4DC-AEAF-4F43-B156-76BB68E1D86A}"/>
    <dgm:cxn modelId="{93495D1D-7B77-45C6-8A1C-D7A76D750AFF}" type="presOf" srcId="{130E4BD4-5325-49E0-A457-37B783F41AD9}" destId="{C9968523-F459-493E-8751-3E14B657811F}" srcOrd="0" destOrd="0" presId="urn:microsoft.com/office/officeart/2008/layout/LinedList"/>
    <dgm:cxn modelId="{08B6FA27-1AE9-4A76-A7DF-34EEF24BB90A}" type="presOf" srcId="{7B693B99-90A1-44C7-8227-6669737954CC}" destId="{AF2A77D7-8A4B-421F-BF79-1BE07EA28DAA}" srcOrd="0" destOrd="0" presId="urn:microsoft.com/office/officeart/2008/layout/LinedList"/>
    <dgm:cxn modelId="{665ABB64-AC7E-4B02-95B3-4CA8202CDAAB}" srcId="{488D4568-607B-454C-BA08-EAE5EDB28EF3}" destId="{7B693B99-90A1-44C7-8227-6669737954CC}" srcOrd="4" destOrd="0" parTransId="{E25EDF2D-DD1E-4088-93D5-F249D993BE59}" sibTransId="{62F817DB-7B33-45D3-BC72-5DC7CB2CEEB6}"/>
    <dgm:cxn modelId="{22D5F56A-7319-4231-BCD6-D48C0BC1EA63}" srcId="{488D4568-607B-454C-BA08-EAE5EDB28EF3}" destId="{70DBBBE5-FAD3-4AAC-9B55-3B4B1435026E}" srcOrd="1" destOrd="0" parTransId="{7FB8806C-D40D-4E3E-8B48-0327A90B4083}" sibTransId="{D625D6AF-093E-459D-A417-5EB448D3EF7A}"/>
    <dgm:cxn modelId="{2BFE7E76-EA2B-489E-A188-FEFB7A073703}" type="presOf" srcId="{70DBBBE5-FAD3-4AAC-9B55-3B4B1435026E}" destId="{A948B333-6667-4563-B056-790654AAE543}" srcOrd="0" destOrd="0" presId="urn:microsoft.com/office/officeart/2008/layout/LinedList"/>
    <dgm:cxn modelId="{AEA9AD89-7BC8-4F9A-9800-620E8C2888B6}" srcId="{488D4568-607B-454C-BA08-EAE5EDB28EF3}" destId="{7D3FB01F-EF10-4108-9CE5-2CF2F52C3DA9}" srcOrd="3" destOrd="0" parTransId="{3F63D521-8A35-4DAB-B050-B6D3C46ADA7A}" sibTransId="{70C1FD94-586D-4BB2-89CB-57772F9F763F}"/>
    <dgm:cxn modelId="{2E4E50AC-7B0D-439D-80C9-6B56CC047748}" srcId="{488D4568-607B-454C-BA08-EAE5EDB28EF3}" destId="{130E4BD4-5325-49E0-A457-37B783F41AD9}" srcOrd="2" destOrd="0" parTransId="{79F37797-0C64-4AC5-AF24-4D91568B2156}" sibTransId="{6688750E-DC83-4380-A4C9-F98310610BF1}"/>
    <dgm:cxn modelId="{353A40E9-2978-4DA7-B741-65BFD6A196D4}" type="presOf" srcId="{A5DDDF9D-4C1F-43D6-831E-F3159701F133}" destId="{84DF91A3-09F3-4D9E-92EF-8BB6D721D859}" srcOrd="0" destOrd="0" presId="urn:microsoft.com/office/officeart/2008/layout/LinedList"/>
    <dgm:cxn modelId="{5B1FA19C-274D-4070-97EB-576C8E117D85}" type="presParOf" srcId="{2E7A8835-576B-4465-B016-FC91DEF837D8}" destId="{F148526D-0EAE-46BB-915A-0FD5F895F246}" srcOrd="0" destOrd="0" presId="urn:microsoft.com/office/officeart/2008/layout/LinedList"/>
    <dgm:cxn modelId="{0CDC35FF-9E28-4B35-92A6-B50F9250F4ED}" type="presParOf" srcId="{2E7A8835-576B-4465-B016-FC91DEF837D8}" destId="{3A672730-5BC8-4203-AD9B-BB71D48BC9AB}" srcOrd="1" destOrd="0" presId="urn:microsoft.com/office/officeart/2008/layout/LinedList"/>
    <dgm:cxn modelId="{9C6EAD6E-97B7-43AC-B3A8-CA5D9DFE5F54}" type="presParOf" srcId="{3A672730-5BC8-4203-AD9B-BB71D48BC9AB}" destId="{84DF91A3-09F3-4D9E-92EF-8BB6D721D859}" srcOrd="0" destOrd="0" presId="urn:microsoft.com/office/officeart/2008/layout/LinedList"/>
    <dgm:cxn modelId="{05B4236E-4C20-48B2-BEF1-BFF3AE73E489}" type="presParOf" srcId="{3A672730-5BC8-4203-AD9B-BB71D48BC9AB}" destId="{E5528BB1-0E66-4051-B16D-0F249F14FA09}" srcOrd="1" destOrd="0" presId="urn:microsoft.com/office/officeart/2008/layout/LinedList"/>
    <dgm:cxn modelId="{1B9D0E13-3BF3-45B9-9711-9CD869B8E23F}" type="presParOf" srcId="{2E7A8835-576B-4465-B016-FC91DEF837D8}" destId="{7840BD60-AD2E-410A-B4B0-B15FA18CD928}" srcOrd="2" destOrd="0" presId="urn:microsoft.com/office/officeart/2008/layout/LinedList"/>
    <dgm:cxn modelId="{C8BBD73C-955E-439F-B838-209C0B8C80D7}" type="presParOf" srcId="{2E7A8835-576B-4465-B016-FC91DEF837D8}" destId="{459A1CCA-0893-4177-824E-739F5575F333}" srcOrd="3" destOrd="0" presId="urn:microsoft.com/office/officeart/2008/layout/LinedList"/>
    <dgm:cxn modelId="{26F9BB98-51C7-440D-B4F6-0A213B0A3DAA}" type="presParOf" srcId="{459A1CCA-0893-4177-824E-739F5575F333}" destId="{A948B333-6667-4563-B056-790654AAE543}" srcOrd="0" destOrd="0" presId="urn:microsoft.com/office/officeart/2008/layout/LinedList"/>
    <dgm:cxn modelId="{BABF2418-B09A-4A26-978E-646AAD92A89E}" type="presParOf" srcId="{459A1CCA-0893-4177-824E-739F5575F333}" destId="{F17FC51B-3E4B-4DA5-95D0-19FE505FFE3D}" srcOrd="1" destOrd="0" presId="urn:microsoft.com/office/officeart/2008/layout/LinedList"/>
    <dgm:cxn modelId="{AC5850D1-7777-4AFC-A122-AB99D4F3F4A6}" type="presParOf" srcId="{2E7A8835-576B-4465-B016-FC91DEF837D8}" destId="{F4EFEA54-00BF-463E-9B34-9C2ADCC0A735}" srcOrd="4" destOrd="0" presId="urn:microsoft.com/office/officeart/2008/layout/LinedList"/>
    <dgm:cxn modelId="{301B3D26-2F15-4F63-A13B-F8B2BBBFC7CC}" type="presParOf" srcId="{2E7A8835-576B-4465-B016-FC91DEF837D8}" destId="{FD5A6677-8162-4A2B-80BD-5DF4176BC932}" srcOrd="5" destOrd="0" presId="urn:microsoft.com/office/officeart/2008/layout/LinedList"/>
    <dgm:cxn modelId="{45472C1A-8980-4479-B665-4B42C0E155C5}" type="presParOf" srcId="{FD5A6677-8162-4A2B-80BD-5DF4176BC932}" destId="{C9968523-F459-493E-8751-3E14B657811F}" srcOrd="0" destOrd="0" presId="urn:microsoft.com/office/officeart/2008/layout/LinedList"/>
    <dgm:cxn modelId="{41F9C088-A088-478A-BA49-1B1DB72D5AD5}" type="presParOf" srcId="{FD5A6677-8162-4A2B-80BD-5DF4176BC932}" destId="{E7A2819E-7CC2-4332-BA0D-140413A5FA5F}" srcOrd="1" destOrd="0" presId="urn:microsoft.com/office/officeart/2008/layout/LinedList"/>
    <dgm:cxn modelId="{67F843B8-05DF-460A-A0F7-7DE96722F364}" type="presParOf" srcId="{2E7A8835-576B-4465-B016-FC91DEF837D8}" destId="{5FEDC3AE-F5C9-4AE5-8E0E-C2440934D565}" srcOrd="6" destOrd="0" presId="urn:microsoft.com/office/officeart/2008/layout/LinedList"/>
    <dgm:cxn modelId="{ECA49CDD-EDA0-41E7-B8AC-547B912F3BF7}" type="presParOf" srcId="{2E7A8835-576B-4465-B016-FC91DEF837D8}" destId="{E1E549AB-8665-4D09-A7CA-D266ED2B01DD}" srcOrd="7" destOrd="0" presId="urn:microsoft.com/office/officeart/2008/layout/LinedList"/>
    <dgm:cxn modelId="{A51490B9-AA4B-4FB6-856D-F7BDE3EA03C6}" type="presParOf" srcId="{E1E549AB-8665-4D09-A7CA-D266ED2B01DD}" destId="{7C5100D9-717B-4195-91F8-23698C4DC2F7}" srcOrd="0" destOrd="0" presId="urn:microsoft.com/office/officeart/2008/layout/LinedList"/>
    <dgm:cxn modelId="{C8B58C70-E300-45ED-BD3E-BBBC81BFC73E}" type="presParOf" srcId="{E1E549AB-8665-4D09-A7CA-D266ED2B01DD}" destId="{A8CD67C9-6E62-447C-915E-3C49E0A17586}" srcOrd="1" destOrd="0" presId="urn:microsoft.com/office/officeart/2008/layout/LinedList"/>
    <dgm:cxn modelId="{7C8803F3-7884-46EF-99D3-0CD92F06DF37}" type="presParOf" srcId="{2E7A8835-576B-4465-B016-FC91DEF837D8}" destId="{827848B1-863C-4B90-8733-43CEF7CFC1A7}" srcOrd="8" destOrd="0" presId="urn:microsoft.com/office/officeart/2008/layout/LinedList"/>
    <dgm:cxn modelId="{FBAB882F-3726-409D-AAB0-A5DE156FD913}" type="presParOf" srcId="{2E7A8835-576B-4465-B016-FC91DEF837D8}" destId="{8BBD5794-D18C-4401-8AD9-9AEEA228206B}" srcOrd="9" destOrd="0" presId="urn:microsoft.com/office/officeart/2008/layout/LinedList"/>
    <dgm:cxn modelId="{5AEEC545-E1B4-4216-98DF-EFE53D77FDF4}" type="presParOf" srcId="{8BBD5794-D18C-4401-8AD9-9AEEA228206B}" destId="{AF2A77D7-8A4B-421F-BF79-1BE07EA28DAA}" srcOrd="0" destOrd="0" presId="urn:microsoft.com/office/officeart/2008/layout/LinedList"/>
    <dgm:cxn modelId="{ED984B01-6E4A-402B-ACD4-82B8238215C2}" type="presParOf" srcId="{8BBD5794-D18C-4401-8AD9-9AEEA228206B}" destId="{D22C38E1-3431-4B2A-AC82-ACB20F0D91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8526D-0EAE-46BB-915A-0FD5F895F246}">
      <dsp:nvSpPr>
        <dsp:cNvPr id="0" name=""/>
        <dsp:cNvSpPr/>
      </dsp:nvSpPr>
      <dsp:spPr>
        <a:xfrm>
          <a:off x="0" y="457"/>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DF91A3-09F3-4D9E-92EF-8BB6D721D859}">
      <dsp:nvSpPr>
        <dsp:cNvPr id="0" name=""/>
        <dsp:cNvSpPr/>
      </dsp:nvSpPr>
      <dsp:spPr>
        <a:xfrm>
          <a:off x="0" y="457"/>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Load and Explore</a:t>
          </a:r>
        </a:p>
      </dsp:txBody>
      <dsp:txXfrm>
        <a:off x="0" y="457"/>
        <a:ext cx="10515600" cy="748799"/>
      </dsp:txXfrm>
    </dsp:sp>
    <dsp:sp modelId="{7840BD60-AD2E-410A-B4B0-B15FA18CD928}">
      <dsp:nvSpPr>
        <dsp:cNvPr id="0" name=""/>
        <dsp:cNvSpPr/>
      </dsp:nvSpPr>
      <dsp:spPr>
        <a:xfrm>
          <a:off x="0" y="749256"/>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48B333-6667-4563-B056-790654AAE543}">
      <dsp:nvSpPr>
        <dsp:cNvPr id="0" name=""/>
        <dsp:cNvSpPr/>
      </dsp:nvSpPr>
      <dsp:spPr>
        <a:xfrm>
          <a:off x="0" y="749256"/>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solidFill>
                <a:srgbClr val="FF0000"/>
              </a:solidFill>
            </a:rPr>
            <a:t>Clean</a:t>
          </a:r>
          <a:r>
            <a:rPr lang="en-US" sz="3500" kern="1200" dirty="0"/>
            <a:t> – both numeric and categorical</a:t>
          </a:r>
        </a:p>
      </dsp:txBody>
      <dsp:txXfrm>
        <a:off x="0" y="749256"/>
        <a:ext cx="10515600" cy="748799"/>
      </dsp:txXfrm>
    </dsp:sp>
    <dsp:sp modelId="{F4EFEA54-00BF-463E-9B34-9C2ADCC0A735}">
      <dsp:nvSpPr>
        <dsp:cNvPr id="0" name=""/>
        <dsp:cNvSpPr/>
      </dsp:nvSpPr>
      <dsp:spPr>
        <a:xfrm>
          <a:off x="0" y="1498056"/>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968523-F459-493E-8751-3E14B657811F}">
      <dsp:nvSpPr>
        <dsp:cNvPr id="0" name=""/>
        <dsp:cNvSpPr/>
      </dsp:nvSpPr>
      <dsp:spPr>
        <a:xfrm>
          <a:off x="0" y="1498056"/>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solidFill>
                <a:srgbClr val="FF0000"/>
              </a:solidFill>
            </a:rPr>
            <a:t>Split</a:t>
          </a:r>
        </a:p>
      </dsp:txBody>
      <dsp:txXfrm>
        <a:off x="0" y="1498056"/>
        <a:ext cx="10515600" cy="748799"/>
      </dsp:txXfrm>
    </dsp:sp>
    <dsp:sp modelId="{5FEDC3AE-F5C9-4AE5-8E0E-C2440934D565}">
      <dsp:nvSpPr>
        <dsp:cNvPr id="0" name=""/>
        <dsp:cNvSpPr/>
      </dsp:nvSpPr>
      <dsp:spPr>
        <a:xfrm>
          <a:off x="0" y="2246856"/>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5100D9-717B-4195-91F8-23698C4DC2F7}">
      <dsp:nvSpPr>
        <dsp:cNvPr id="0" name=""/>
        <dsp:cNvSpPr/>
      </dsp:nvSpPr>
      <dsp:spPr>
        <a:xfrm>
          <a:off x="0" y="2246856"/>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Fit</a:t>
          </a:r>
        </a:p>
      </dsp:txBody>
      <dsp:txXfrm>
        <a:off x="0" y="2246856"/>
        <a:ext cx="10515600" cy="748799"/>
      </dsp:txXfrm>
    </dsp:sp>
    <dsp:sp modelId="{827848B1-863C-4B90-8733-43CEF7CFC1A7}">
      <dsp:nvSpPr>
        <dsp:cNvPr id="0" name=""/>
        <dsp:cNvSpPr/>
      </dsp:nvSpPr>
      <dsp:spPr>
        <a:xfrm>
          <a:off x="0" y="2995656"/>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2A77D7-8A4B-421F-BF79-1BE07EA28DAA}">
      <dsp:nvSpPr>
        <dsp:cNvPr id="0" name=""/>
        <dsp:cNvSpPr/>
      </dsp:nvSpPr>
      <dsp:spPr>
        <a:xfrm>
          <a:off x="0" y="2995656"/>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Predict</a:t>
          </a:r>
        </a:p>
      </dsp:txBody>
      <dsp:txXfrm>
        <a:off x="0" y="2995656"/>
        <a:ext cx="10515600" cy="748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8526D-0EAE-46BB-915A-0FD5F895F246}">
      <dsp:nvSpPr>
        <dsp:cNvPr id="0" name=""/>
        <dsp:cNvSpPr/>
      </dsp:nvSpPr>
      <dsp:spPr>
        <a:xfrm>
          <a:off x="0" y="457"/>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DF91A3-09F3-4D9E-92EF-8BB6D721D859}">
      <dsp:nvSpPr>
        <dsp:cNvPr id="0" name=""/>
        <dsp:cNvSpPr/>
      </dsp:nvSpPr>
      <dsp:spPr>
        <a:xfrm>
          <a:off x="0" y="457"/>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Load and Explore</a:t>
          </a:r>
        </a:p>
      </dsp:txBody>
      <dsp:txXfrm>
        <a:off x="0" y="457"/>
        <a:ext cx="10515600" cy="748799"/>
      </dsp:txXfrm>
    </dsp:sp>
    <dsp:sp modelId="{7840BD60-AD2E-410A-B4B0-B15FA18CD928}">
      <dsp:nvSpPr>
        <dsp:cNvPr id="0" name=""/>
        <dsp:cNvSpPr/>
      </dsp:nvSpPr>
      <dsp:spPr>
        <a:xfrm>
          <a:off x="0" y="749256"/>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48B333-6667-4563-B056-790654AAE543}">
      <dsp:nvSpPr>
        <dsp:cNvPr id="0" name=""/>
        <dsp:cNvSpPr/>
      </dsp:nvSpPr>
      <dsp:spPr>
        <a:xfrm>
          <a:off x="0" y="749256"/>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solidFill>
                <a:srgbClr val="FF0000"/>
              </a:solidFill>
            </a:rPr>
            <a:t>Split</a:t>
          </a:r>
          <a:endParaRPr lang="en-US" sz="3500" kern="1200" dirty="0"/>
        </a:p>
      </dsp:txBody>
      <dsp:txXfrm>
        <a:off x="0" y="749256"/>
        <a:ext cx="10515600" cy="748799"/>
      </dsp:txXfrm>
    </dsp:sp>
    <dsp:sp modelId="{F4EFEA54-00BF-463E-9B34-9C2ADCC0A735}">
      <dsp:nvSpPr>
        <dsp:cNvPr id="0" name=""/>
        <dsp:cNvSpPr/>
      </dsp:nvSpPr>
      <dsp:spPr>
        <a:xfrm>
          <a:off x="0" y="1498056"/>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968523-F459-493E-8751-3E14B657811F}">
      <dsp:nvSpPr>
        <dsp:cNvPr id="0" name=""/>
        <dsp:cNvSpPr/>
      </dsp:nvSpPr>
      <dsp:spPr>
        <a:xfrm>
          <a:off x="0" y="1498056"/>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solidFill>
                <a:srgbClr val="FF0000"/>
              </a:solidFill>
            </a:rPr>
            <a:t>Clean </a:t>
          </a:r>
          <a:r>
            <a:rPr lang="en-US" sz="3500" kern="1200" dirty="0"/>
            <a:t>– both numeric and categorical</a:t>
          </a:r>
          <a:endParaRPr lang="en-US" sz="3500" kern="1200" dirty="0">
            <a:solidFill>
              <a:srgbClr val="FF0000"/>
            </a:solidFill>
          </a:endParaRPr>
        </a:p>
      </dsp:txBody>
      <dsp:txXfrm>
        <a:off x="0" y="1498056"/>
        <a:ext cx="10515600" cy="748799"/>
      </dsp:txXfrm>
    </dsp:sp>
    <dsp:sp modelId="{5FEDC3AE-F5C9-4AE5-8E0E-C2440934D565}">
      <dsp:nvSpPr>
        <dsp:cNvPr id="0" name=""/>
        <dsp:cNvSpPr/>
      </dsp:nvSpPr>
      <dsp:spPr>
        <a:xfrm>
          <a:off x="0" y="2246856"/>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5100D9-717B-4195-91F8-23698C4DC2F7}">
      <dsp:nvSpPr>
        <dsp:cNvPr id="0" name=""/>
        <dsp:cNvSpPr/>
      </dsp:nvSpPr>
      <dsp:spPr>
        <a:xfrm>
          <a:off x="0" y="2246856"/>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Fit</a:t>
          </a:r>
        </a:p>
      </dsp:txBody>
      <dsp:txXfrm>
        <a:off x="0" y="2246856"/>
        <a:ext cx="10515600" cy="748799"/>
      </dsp:txXfrm>
    </dsp:sp>
    <dsp:sp modelId="{827848B1-863C-4B90-8733-43CEF7CFC1A7}">
      <dsp:nvSpPr>
        <dsp:cNvPr id="0" name=""/>
        <dsp:cNvSpPr/>
      </dsp:nvSpPr>
      <dsp:spPr>
        <a:xfrm>
          <a:off x="0" y="2995656"/>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2A77D7-8A4B-421F-BF79-1BE07EA28DAA}">
      <dsp:nvSpPr>
        <dsp:cNvPr id="0" name=""/>
        <dsp:cNvSpPr/>
      </dsp:nvSpPr>
      <dsp:spPr>
        <a:xfrm>
          <a:off x="0" y="2995656"/>
          <a:ext cx="10515600" cy="74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Predict</a:t>
          </a:r>
        </a:p>
      </dsp:txBody>
      <dsp:txXfrm>
        <a:off x="0" y="2995656"/>
        <a:ext cx="10515600" cy="7487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2/17/25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2/17/25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cikit-learn.org/stable/modules/generated/sklearn.preprocessing.LabelEncoder.html"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rstudio-pubs-static.s3.amazonaws.com/73039_9946de135c0a49daa7a0a9eda4a67a72.html"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archive.ics.uci.edu/ml/datasets/credit+approval"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rstudio-pubs-static.s3.amazonaws.com/73039_9946de135c0a49daa7a0a9eda4a67a72.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5370261" cy="2128042"/>
          </a:xfrm>
        </p:spPr>
        <p:txBody>
          <a:bodyPr/>
          <a:lstStyle/>
          <a:p>
            <a:r>
              <a:rPr lang="en-US" dirty="0"/>
              <a:t>Credit card approval predictor</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Supervised Machine Learning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649AA-A334-43A6-993A-49269FCE77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A833EB-F235-8F28-0FC9-EB1BF33ADECE}"/>
              </a:ext>
            </a:extLst>
          </p:cNvPr>
          <p:cNvSpPr>
            <a:spLocks noGrp="1"/>
          </p:cNvSpPr>
          <p:nvPr>
            <p:ph type="title"/>
          </p:nvPr>
        </p:nvSpPr>
        <p:spPr/>
        <p:txBody>
          <a:bodyPr/>
          <a:lstStyle/>
          <a:p>
            <a:r>
              <a:rPr lang="en-US" dirty="0"/>
              <a:t>STEP 3: Handling Missing Values (Part 3)</a:t>
            </a:r>
          </a:p>
        </p:txBody>
      </p:sp>
      <p:sp>
        <p:nvSpPr>
          <p:cNvPr id="3" name="Table Placeholder 2">
            <a:extLst>
              <a:ext uri="{FF2B5EF4-FFF2-40B4-BE49-F238E27FC236}">
                <a16:creationId xmlns:a16="http://schemas.microsoft.com/office/drawing/2014/main" id="{EDBFC762-17BF-F58F-516F-3AF0AD4DFC76}"/>
              </a:ext>
            </a:extLst>
          </p:cNvPr>
          <p:cNvSpPr>
            <a:spLocks noGrp="1"/>
          </p:cNvSpPr>
          <p:nvPr>
            <p:ph type="tbl" sz="quarter" idx="14"/>
          </p:nvPr>
        </p:nvSpPr>
        <p:spPr>
          <a:xfrm>
            <a:off x="838200" y="1666936"/>
            <a:ext cx="10515600" cy="2045843"/>
          </a:xfrm>
        </p:spPr>
        <p:txBody>
          <a:bodyPr>
            <a:normAutofit/>
          </a:bodyPr>
          <a:lstStyle/>
          <a:p>
            <a:r>
              <a:rPr lang="en-US" sz="1600" b="0" i="0" dirty="0">
                <a:solidFill>
                  <a:srgbClr val="000000"/>
                </a:solidFill>
                <a:effectLst/>
                <a:latin typeface="Helvetica Neue"/>
              </a:rPr>
              <a:t>We have successfully taken care of the missing values present in the numeric columns. There are still some missing values to be imputed for columns 0, 1, 3, 4, 5, 6 and 13. All of these columns contain non-numeric data and this why the mean imputation strategy would not work here. This needs a different treatment.</a:t>
            </a:r>
          </a:p>
          <a:p>
            <a:endParaRPr lang="en-US" sz="1600" b="0" i="0" dirty="0">
              <a:solidFill>
                <a:srgbClr val="000000"/>
              </a:solidFill>
              <a:effectLst/>
              <a:latin typeface="Helvetica Neue"/>
            </a:endParaRPr>
          </a:p>
          <a:p>
            <a:r>
              <a:rPr lang="en-US" sz="1600" b="0" i="0" dirty="0">
                <a:solidFill>
                  <a:srgbClr val="000000"/>
                </a:solidFill>
                <a:effectLst/>
                <a:latin typeface="Helvetica Neue"/>
              </a:rPr>
              <a:t>We are going to impute these missing values with the most frequent values as present in the respective columns. This is good practice when it comes to imputing missing values for categorical data in general.</a:t>
            </a:r>
            <a:endParaRPr lang="en-US" sz="2000"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BF333865-211F-8B86-3F53-A69D17702E53}"/>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17" name="TextBox 16">
            <a:extLst>
              <a:ext uri="{FF2B5EF4-FFF2-40B4-BE49-F238E27FC236}">
                <a16:creationId xmlns:a16="http://schemas.microsoft.com/office/drawing/2014/main" id="{216D8FC6-DD08-3E3F-3794-D6E4E2F90F8B}"/>
              </a:ext>
            </a:extLst>
          </p:cNvPr>
          <p:cNvSpPr txBox="1"/>
          <p:nvPr/>
        </p:nvSpPr>
        <p:spPr>
          <a:xfrm>
            <a:off x="712338" y="3429000"/>
            <a:ext cx="10048415" cy="3416320"/>
          </a:xfrm>
          <a:prstGeom prst="rect">
            <a:avLst/>
          </a:prstGeom>
          <a:noFill/>
        </p:spPr>
        <p:txBody>
          <a:bodyPr wrap="square">
            <a:spAutoFit/>
          </a:bodyPr>
          <a:lstStyle/>
          <a:p>
            <a:r>
              <a:rPr lang="en-US" dirty="0">
                <a:solidFill>
                  <a:srgbClr val="FF0000"/>
                </a:solidFill>
              </a:rPr>
              <a:t># Iterate over each column of </a:t>
            </a:r>
            <a:r>
              <a:rPr lang="en-US" dirty="0" err="1">
                <a:solidFill>
                  <a:srgbClr val="FF0000"/>
                </a:solidFill>
              </a:rPr>
              <a:t>cc_apps</a:t>
            </a:r>
            <a:endParaRPr lang="en-US" dirty="0">
              <a:solidFill>
                <a:srgbClr val="FF0000"/>
              </a:solidFill>
            </a:endParaRPr>
          </a:p>
          <a:p>
            <a:r>
              <a:rPr lang="en-US" dirty="0">
                <a:solidFill>
                  <a:srgbClr val="FF0000"/>
                </a:solidFill>
              </a:rPr>
              <a:t>for col in list(</a:t>
            </a:r>
            <a:r>
              <a:rPr lang="en-US" dirty="0" err="1">
                <a:solidFill>
                  <a:srgbClr val="FF0000"/>
                </a:solidFill>
              </a:rPr>
              <a:t>cc_apps</a:t>
            </a:r>
            <a:r>
              <a:rPr lang="en-US" dirty="0">
                <a:solidFill>
                  <a:srgbClr val="FF0000"/>
                </a:solidFill>
              </a:rPr>
              <a:t>):    </a:t>
            </a:r>
          </a:p>
          <a:p>
            <a:r>
              <a:rPr lang="en-US" dirty="0">
                <a:solidFill>
                  <a:srgbClr val="FF0000"/>
                </a:solidFill>
              </a:rPr>
              <a:t>	# Check if the column is of object type    </a:t>
            </a:r>
          </a:p>
          <a:p>
            <a:r>
              <a:rPr lang="en-US" dirty="0">
                <a:solidFill>
                  <a:srgbClr val="FF0000"/>
                </a:solidFill>
              </a:rPr>
              <a:t>	if </a:t>
            </a:r>
            <a:r>
              <a:rPr lang="en-US" dirty="0" err="1">
                <a:solidFill>
                  <a:srgbClr val="FF0000"/>
                </a:solidFill>
              </a:rPr>
              <a:t>cc_apps</a:t>
            </a:r>
            <a:r>
              <a:rPr lang="en-US" dirty="0">
                <a:solidFill>
                  <a:srgbClr val="FF0000"/>
                </a:solidFill>
              </a:rPr>
              <a:t>[col].</a:t>
            </a:r>
            <a:r>
              <a:rPr lang="en-US" dirty="0" err="1">
                <a:solidFill>
                  <a:srgbClr val="FF0000"/>
                </a:solidFill>
              </a:rPr>
              <a:t>dtypes</a:t>
            </a:r>
            <a:r>
              <a:rPr lang="en-US" dirty="0">
                <a:solidFill>
                  <a:srgbClr val="FF0000"/>
                </a:solidFill>
              </a:rPr>
              <a:t> == 'object':        </a:t>
            </a:r>
          </a:p>
          <a:p>
            <a:r>
              <a:rPr lang="en-US" dirty="0">
                <a:solidFill>
                  <a:srgbClr val="FF0000"/>
                </a:solidFill>
              </a:rPr>
              <a:t>	# Impute with the most frequent value        </a:t>
            </a:r>
          </a:p>
          <a:p>
            <a:r>
              <a:rPr lang="en-US" dirty="0">
                <a:solidFill>
                  <a:srgbClr val="FF0000"/>
                </a:solidFill>
              </a:rPr>
              <a:t>	</a:t>
            </a:r>
            <a:r>
              <a:rPr lang="th-TH" dirty="0">
                <a:solidFill>
                  <a:srgbClr val="FF0000"/>
                </a:solidFill>
              </a:rPr>
              <a:t>	</a:t>
            </a:r>
            <a:r>
              <a:rPr lang="en-US" dirty="0" err="1">
                <a:solidFill>
                  <a:srgbClr val="FF0000"/>
                </a:solidFill>
              </a:rPr>
              <a:t>cc_apps</a:t>
            </a:r>
            <a:r>
              <a:rPr lang="en-US" dirty="0">
                <a:solidFill>
                  <a:srgbClr val="FF0000"/>
                </a:solidFill>
              </a:rPr>
              <a:t> = </a:t>
            </a:r>
            <a:r>
              <a:rPr lang="en-US" dirty="0" err="1">
                <a:solidFill>
                  <a:srgbClr val="FF0000"/>
                </a:solidFill>
              </a:rPr>
              <a:t>cc_apps.fillna</a:t>
            </a:r>
            <a:r>
              <a:rPr lang="en-US" dirty="0">
                <a:solidFill>
                  <a:srgbClr val="FF0000"/>
                </a:solidFill>
              </a:rPr>
              <a:t>(</a:t>
            </a:r>
            <a:r>
              <a:rPr lang="en-US" dirty="0" err="1">
                <a:solidFill>
                  <a:srgbClr val="FF0000"/>
                </a:solidFill>
              </a:rPr>
              <a:t>cc_apps</a:t>
            </a:r>
            <a:r>
              <a:rPr lang="en-US" dirty="0">
                <a:solidFill>
                  <a:srgbClr val="FF0000"/>
                </a:solidFill>
              </a:rPr>
              <a:t>[col].</a:t>
            </a:r>
            <a:r>
              <a:rPr lang="en-US" dirty="0" err="1">
                <a:solidFill>
                  <a:srgbClr val="FF0000"/>
                </a:solidFill>
              </a:rPr>
              <a:t>value_counts</a:t>
            </a:r>
            <a:r>
              <a:rPr lang="en-US" dirty="0">
                <a:solidFill>
                  <a:srgbClr val="FF0000"/>
                </a:solidFill>
              </a:rPr>
              <a:t>().index[0])</a:t>
            </a:r>
            <a:endParaRPr lang="th-TH" dirty="0">
              <a:solidFill>
                <a:srgbClr val="FF0000"/>
              </a:solidFill>
            </a:endParaRPr>
          </a:p>
          <a:p>
            <a:r>
              <a:rPr lang="th-TH" dirty="0">
                <a:solidFill>
                  <a:srgbClr val="FF0000"/>
                </a:solidFill>
              </a:rPr>
              <a:t>	</a:t>
            </a:r>
            <a:r>
              <a:rPr lang="en-US" dirty="0" err="1">
                <a:solidFill>
                  <a:srgbClr val="FF0000"/>
                </a:solidFill>
              </a:rPr>
              <a:t>elif</a:t>
            </a:r>
            <a:r>
              <a:rPr lang="en-US" dirty="0">
                <a:solidFill>
                  <a:srgbClr val="FF0000"/>
                </a:solidFill>
              </a:rPr>
              <a:t> </a:t>
            </a:r>
            <a:r>
              <a:rPr lang="en-US" dirty="0" err="1">
                <a:solidFill>
                  <a:srgbClr val="FF0000"/>
                </a:solidFill>
              </a:rPr>
              <a:t>cc_apps</a:t>
            </a:r>
            <a:r>
              <a:rPr lang="en-US" dirty="0">
                <a:solidFill>
                  <a:srgbClr val="FF0000"/>
                </a:solidFill>
              </a:rPr>
              <a:t>[col].</a:t>
            </a:r>
            <a:r>
              <a:rPr lang="en-US" dirty="0" err="1">
                <a:solidFill>
                  <a:srgbClr val="FF0000"/>
                </a:solidFill>
              </a:rPr>
              <a:t>dtypes</a:t>
            </a:r>
            <a:r>
              <a:rPr lang="en-US" dirty="0">
                <a:solidFill>
                  <a:srgbClr val="FF0000"/>
                </a:solidFill>
              </a:rPr>
              <a:t> == 'int':</a:t>
            </a:r>
          </a:p>
          <a:p>
            <a:r>
              <a:rPr lang="en-US" dirty="0">
                <a:solidFill>
                  <a:srgbClr val="FF0000"/>
                </a:solidFill>
              </a:rPr>
              <a:t>		</a:t>
            </a:r>
            <a:r>
              <a:rPr lang="en-US" sz="1800" dirty="0" err="1">
                <a:solidFill>
                  <a:srgbClr val="FF0000"/>
                </a:solidFill>
              </a:rPr>
              <a:t>cc_apps</a:t>
            </a:r>
            <a:r>
              <a:rPr lang="en-US" sz="1800" dirty="0">
                <a:solidFill>
                  <a:srgbClr val="FF0000"/>
                </a:solidFill>
              </a:rPr>
              <a:t> = </a:t>
            </a:r>
            <a:r>
              <a:rPr lang="en-US" sz="1800" dirty="0" err="1">
                <a:solidFill>
                  <a:srgbClr val="FF0000"/>
                </a:solidFill>
              </a:rPr>
              <a:t>cc_apps.fillna</a:t>
            </a:r>
            <a:r>
              <a:rPr lang="en-US" sz="1800" dirty="0">
                <a:solidFill>
                  <a:srgbClr val="FF0000"/>
                </a:solidFill>
              </a:rPr>
              <a:t>(</a:t>
            </a:r>
            <a:r>
              <a:rPr lang="en-US" sz="1800" dirty="0" err="1">
                <a:solidFill>
                  <a:srgbClr val="FF0000"/>
                </a:solidFill>
              </a:rPr>
              <a:t>np.mean</a:t>
            </a:r>
            <a:r>
              <a:rPr lang="en-US" sz="1800" dirty="0">
                <a:solidFill>
                  <a:srgbClr val="FF0000"/>
                </a:solidFill>
              </a:rPr>
              <a:t>, </a:t>
            </a:r>
            <a:r>
              <a:rPr lang="en-US" sz="1800" dirty="0" err="1">
                <a:solidFill>
                  <a:srgbClr val="FF0000"/>
                </a:solidFill>
              </a:rPr>
              <a:t>inplace</a:t>
            </a:r>
            <a:r>
              <a:rPr lang="en-US" sz="1800" dirty="0">
                <a:solidFill>
                  <a:srgbClr val="FF0000"/>
                </a:solidFill>
              </a:rPr>
              <a:t>=True)</a:t>
            </a:r>
          </a:p>
          <a:p>
            <a:endParaRPr lang="en-US" dirty="0">
              <a:solidFill>
                <a:srgbClr val="FF0000"/>
              </a:solidFill>
            </a:endParaRPr>
          </a:p>
          <a:p>
            <a:endParaRPr lang="en-US" dirty="0">
              <a:solidFill>
                <a:srgbClr val="FF0000"/>
              </a:solidFill>
            </a:endParaRPr>
          </a:p>
          <a:p>
            <a:r>
              <a:rPr lang="en-US" dirty="0">
                <a:solidFill>
                  <a:srgbClr val="FF0000"/>
                </a:solidFill>
              </a:rPr>
              <a:t># Count the number of </a:t>
            </a:r>
            <a:r>
              <a:rPr lang="en-US" dirty="0" err="1">
                <a:solidFill>
                  <a:srgbClr val="FF0000"/>
                </a:solidFill>
              </a:rPr>
              <a:t>NaNs</a:t>
            </a:r>
            <a:r>
              <a:rPr lang="en-US" dirty="0">
                <a:solidFill>
                  <a:srgbClr val="FF0000"/>
                </a:solidFill>
              </a:rPr>
              <a:t> in the dataset and print the counts to verify   print(</a:t>
            </a:r>
            <a:r>
              <a:rPr lang="en-US" dirty="0" err="1">
                <a:solidFill>
                  <a:srgbClr val="FF0000"/>
                </a:solidFill>
              </a:rPr>
              <a:t>cc_apps.isna</a:t>
            </a:r>
            <a:r>
              <a:rPr lang="en-US" dirty="0">
                <a:solidFill>
                  <a:srgbClr val="FF0000"/>
                </a:solidFill>
              </a:rPr>
              <a:t>().sum()) </a:t>
            </a:r>
          </a:p>
        </p:txBody>
      </p:sp>
      <p:pic>
        <p:nvPicPr>
          <p:cNvPr id="5" name="Picture 4">
            <a:extLst>
              <a:ext uri="{FF2B5EF4-FFF2-40B4-BE49-F238E27FC236}">
                <a16:creationId xmlns:a16="http://schemas.microsoft.com/office/drawing/2014/main" id="{73F1170B-8A61-B386-E134-F31F27408A9D}"/>
              </a:ext>
            </a:extLst>
          </p:cNvPr>
          <p:cNvPicPr>
            <a:picLocks noChangeAspect="1"/>
          </p:cNvPicPr>
          <p:nvPr/>
        </p:nvPicPr>
        <p:blipFill>
          <a:blip r:embed="rId2"/>
          <a:stretch>
            <a:fillRect/>
          </a:stretch>
        </p:blipFill>
        <p:spPr>
          <a:xfrm>
            <a:off x="9856076" y="3509495"/>
            <a:ext cx="1105054" cy="3348505"/>
          </a:xfrm>
          <a:prstGeom prst="rect">
            <a:avLst/>
          </a:prstGeom>
        </p:spPr>
      </p:pic>
    </p:spTree>
    <p:extLst>
      <p:ext uri="{BB962C8B-B14F-4D97-AF65-F5344CB8AC3E}">
        <p14:creationId xmlns:p14="http://schemas.microsoft.com/office/powerpoint/2010/main" val="91795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51141-56FE-51B4-A244-7DD2190AB0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9F8151-60FE-BA8E-7F4A-D901DE735D6D}"/>
              </a:ext>
            </a:extLst>
          </p:cNvPr>
          <p:cNvSpPr>
            <a:spLocks noGrp="1"/>
          </p:cNvSpPr>
          <p:nvPr>
            <p:ph type="title"/>
          </p:nvPr>
        </p:nvSpPr>
        <p:spPr/>
        <p:txBody>
          <a:bodyPr/>
          <a:lstStyle/>
          <a:p>
            <a:r>
              <a:rPr lang="en-US" dirty="0"/>
              <a:t>STEP 4: Preprocessing the data (Part 1)</a:t>
            </a:r>
          </a:p>
        </p:txBody>
      </p:sp>
      <p:sp>
        <p:nvSpPr>
          <p:cNvPr id="3" name="Table Placeholder 2">
            <a:extLst>
              <a:ext uri="{FF2B5EF4-FFF2-40B4-BE49-F238E27FC236}">
                <a16:creationId xmlns:a16="http://schemas.microsoft.com/office/drawing/2014/main" id="{2EC9C0B1-DA75-8D2D-36DB-226073F4DFDF}"/>
              </a:ext>
            </a:extLst>
          </p:cNvPr>
          <p:cNvSpPr>
            <a:spLocks noGrp="1"/>
          </p:cNvSpPr>
          <p:nvPr>
            <p:ph type="tbl" sz="quarter" idx="14"/>
          </p:nvPr>
        </p:nvSpPr>
        <p:spPr>
          <a:xfrm>
            <a:off x="838200" y="1666936"/>
            <a:ext cx="10515600" cy="2873533"/>
          </a:xfrm>
        </p:spPr>
        <p:txBody>
          <a:bodyPr>
            <a:normAutofit/>
          </a:bodyPr>
          <a:lstStyle/>
          <a:p>
            <a:r>
              <a:rPr lang="en-US" sz="1600" dirty="0">
                <a:solidFill>
                  <a:srgbClr val="000000"/>
                </a:solidFill>
                <a:latin typeface="Helvetica Neue"/>
              </a:rPr>
              <a:t>The missing values are now successfully handled.</a:t>
            </a:r>
          </a:p>
          <a:p>
            <a:r>
              <a:rPr lang="en-US" sz="1600" dirty="0">
                <a:solidFill>
                  <a:srgbClr val="000000"/>
                </a:solidFill>
                <a:latin typeface="Helvetica Neue"/>
              </a:rPr>
              <a:t>There is still some minor but essential data preprocessing needed before we proceed towards building our machine learning model. We are going to divide these remaining preprocessing steps into three main tasks:</a:t>
            </a:r>
          </a:p>
          <a:p>
            <a:pPr lvl="1"/>
            <a:r>
              <a:rPr lang="en-US" sz="1200" dirty="0">
                <a:solidFill>
                  <a:srgbClr val="000000"/>
                </a:solidFill>
                <a:latin typeface="Helvetica Neue"/>
              </a:rPr>
              <a:t>Convert the non-numeric data into numeric.</a:t>
            </a:r>
          </a:p>
          <a:p>
            <a:pPr lvl="1"/>
            <a:r>
              <a:rPr lang="en-US" sz="1200" dirty="0">
                <a:solidFill>
                  <a:srgbClr val="000000"/>
                </a:solidFill>
                <a:latin typeface="Helvetica Neue"/>
              </a:rPr>
              <a:t>Split the data into train and test sets.</a:t>
            </a:r>
          </a:p>
          <a:p>
            <a:pPr lvl="1"/>
            <a:r>
              <a:rPr lang="en-US" sz="1200" dirty="0">
                <a:solidFill>
                  <a:srgbClr val="000000"/>
                </a:solidFill>
                <a:latin typeface="Helvetica Neue"/>
              </a:rPr>
              <a:t>Scale the feature values to a uniform range.</a:t>
            </a:r>
          </a:p>
          <a:p>
            <a:r>
              <a:rPr lang="en-US" sz="1600" dirty="0">
                <a:solidFill>
                  <a:srgbClr val="000000"/>
                </a:solidFill>
                <a:latin typeface="Helvetica Neue"/>
              </a:rPr>
              <a:t>First, we will be converting all the non-numeric values into numeric ones. We do this because not only does it result in faster computation, but also many machine learning models (and especially the ones developed using scikit-learn) require the data to be in a strictly numeric format. We will do this by using a technique called </a:t>
            </a:r>
            <a:r>
              <a:rPr lang="en-US" sz="1600" dirty="0">
                <a:solidFill>
                  <a:srgbClr val="000000"/>
                </a:solidFill>
                <a:latin typeface="Helvetica Neue"/>
                <a:hlinkClick r:id="rId2">
                  <a:extLst>
                    <a:ext uri="{A12FA001-AC4F-418D-AE19-62706E023703}">
                      <ahyp:hlinkClr xmlns:ahyp="http://schemas.microsoft.com/office/drawing/2018/hyperlinkcolor" val="tx"/>
                    </a:ext>
                  </a:extLst>
                </a:hlinkClick>
              </a:rPr>
              <a:t>label encoding</a:t>
            </a:r>
            <a:r>
              <a:rPr lang="en-US" sz="1600" dirty="0">
                <a:solidFill>
                  <a:srgbClr val="000000"/>
                </a:solidFill>
                <a:latin typeface="Helvetica Neue"/>
              </a:rPr>
              <a:t>.</a:t>
            </a:r>
          </a:p>
        </p:txBody>
      </p:sp>
      <p:sp>
        <p:nvSpPr>
          <p:cNvPr id="6" name="Slide Number Placeholder 5">
            <a:extLst>
              <a:ext uri="{FF2B5EF4-FFF2-40B4-BE49-F238E27FC236}">
                <a16:creationId xmlns:a16="http://schemas.microsoft.com/office/drawing/2014/main" id="{292F285C-905D-D52D-2954-7DDB571D2A21}"/>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17" name="TextBox 16">
            <a:extLst>
              <a:ext uri="{FF2B5EF4-FFF2-40B4-BE49-F238E27FC236}">
                <a16:creationId xmlns:a16="http://schemas.microsoft.com/office/drawing/2014/main" id="{7BC30253-E177-D084-E5BB-A39920AEEC05}"/>
              </a:ext>
            </a:extLst>
          </p:cNvPr>
          <p:cNvSpPr txBox="1"/>
          <p:nvPr/>
        </p:nvSpPr>
        <p:spPr>
          <a:xfrm>
            <a:off x="1074683" y="4292143"/>
            <a:ext cx="7478110" cy="2554545"/>
          </a:xfrm>
          <a:prstGeom prst="rect">
            <a:avLst/>
          </a:prstGeom>
          <a:noFill/>
        </p:spPr>
        <p:txBody>
          <a:bodyPr wrap="square">
            <a:spAutoFit/>
          </a:bodyPr>
          <a:lstStyle/>
          <a:p>
            <a:r>
              <a:rPr lang="en-US" sz="1600" dirty="0">
                <a:solidFill>
                  <a:schemeClr val="accent6"/>
                </a:solidFill>
              </a:rPr>
              <a:t># Import </a:t>
            </a:r>
            <a:r>
              <a:rPr lang="en-US" sz="1600" dirty="0" err="1">
                <a:solidFill>
                  <a:schemeClr val="accent6"/>
                </a:solidFill>
              </a:rPr>
              <a:t>LabelEncoder</a:t>
            </a:r>
            <a:endParaRPr lang="en-US" sz="1600" dirty="0">
              <a:solidFill>
                <a:schemeClr val="accent6"/>
              </a:solidFill>
            </a:endParaRPr>
          </a:p>
          <a:p>
            <a:r>
              <a:rPr lang="en-US" sz="1600" dirty="0">
                <a:solidFill>
                  <a:srgbClr val="FF0000"/>
                </a:solidFill>
              </a:rPr>
              <a:t>from </a:t>
            </a:r>
            <a:r>
              <a:rPr lang="en-US" sz="1600" dirty="0" err="1">
                <a:solidFill>
                  <a:srgbClr val="FF0000"/>
                </a:solidFill>
              </a:rPr>
              <a:t>sklearn.preprocessing</a:t>
            </a:r>
            <a:r>
              <a:rPr lang="en-US" sz="1600" dirty="0">
                <a:solidFill>
                  <a:srgbClr val="FF0000"/>
                </a:solidFill>
              </a:rPr>
              <a:t> import </a:t>
            </a:r>
            <a:r>
              <a:rPr lang="en-US" sz="1600" dirty="0" err="1">
                <a:solidFill>
                  <a:srgbClr val="FF0000"/>
                </a:solidFill>
              </a:rPr>
              <a:t>LabelEncoder</a:t>
            </a:r>
            <a:endParaRPr lang="en-US" sz="1600" dirty="0">
              <a:solidFill>
                <a:srgbClr val="FF0000"/>
              </a:solidFill>
            </a:endParaRPr>
          </a:p>
          <a:p>
            <a:r>
              <a:rPr lang="en-US" sz="1600" dirty="0">
                <a:solidFill>
                  <a:schemeClr val="accent6"/>
                </a:solidFill>
              </a:rPr>
              <a:t># Instantiate </a:t>
            </a:r>
            <a:r>
              <a:rPr lang="en-US" sz="1600" dirty="0" err="1">
                <a:solidFill>
                  <a:schemeClr val="accent6"/>
                </a:solidFill>
              </a:rPr>
              <a:t>LabelEncoder</a:t>
            </a:r>
            <a:endParaRPr lang="en-US" sz="1600" dirty="0">
              <a:solidFill>
                <a:schemeClr val="accent6"/>
              </a:solidFill>
            </a:endParaRPr>
          </a:p>
          <a:p>
            <a:r>
              <a:rPr lang="en-US" sz="1600" dirty="0">
                <a:solidFill>
                  <a:srgbClr val="FF0000"/>
                </a:solidFill>
              </a:rPr>
              <a:t>le = </a:t>
            </a:r>
            <a:r>
              <a:rPr lang="en-US" sz="1600" dirty="0" err="1">
                <a:solidFill>
                  <a:srgbClr val="FF0000"/>
                </a:solidFill>
              </a:rPr>
              <a:t>LabelEncoder</a:t>
            </a:r>
            <a:r>
              <a:rPr lang="en-US" sz="1600" dirty="0">
                <a:solidFill>
                  <a:srgbClr val="FF0000"/>
                </a:solidFill>
              </a:rPr>
              <a:t>()</a:t>
            </a:r>
          </a:p>
          <a:p>
            <a:r>
              <a:rPr lang="en-US" sz="1600" dirty="0">
                <a:solidFill>
                  <a:schemeClr val="accent6"/>
                </a:solidFill>
              </a:rPr>
              <a:t># Iterate over all the values of each column and extract their </a:t>
            </a:r>
            <a:r>
              <a:rPr lang="en-US" sz="1600" dirty="0" err="1">
                <a:solidFill>
                  <a:schemeClr val="accent6"/>
                </a:solidFill>
              </a:rPr>
              <a:t>dtypes</a:t>
            </a:r>
            <a:endParaRPr lang="en-US" sz="1600" dirty="0">
              <a:solidFill>
                <a:schemeClr val="accent6"/>
              </a:solidFill>
            </a:endParaRPr>
          </a:p>
          <a:p>
            <a:r>
              <a:rPr lang="en-US" sz="1600" dirty="0">
                <a:solidFill>
                  <a:srgbClr val="FF0000"/>
                </a:solidFill>
              </a:rPr>
              <a:t>for col in list(</a:t>
            </a:r>
            <a:r>
              <a:rPr lang="en-US" sz="1600" dirty="0" err="1">
                <a:solidFill>
                  <a:srgbClr val="FF0000"/>
                </a:solidFill>
              </a:rPr>
              <a:t>cc_apps</a:t>
            </a:r>
            <a:r>
              <a:rPr lang="en-US" sz="1600" dirty="0">
                <a:solidFill>
                  <a:srgbClr val="FF0000"/>
                </a:solidFill>
              </a:rPr>
              <a:t>):    </a:t>
            </a:r>
          </a:p>
          <a:p>
            <a:r>
              <a:rPr lang="en-US" sz="1600" dirty="0">
                <a:solidFill>
                  <a:srgbClr val="FF0000"/>
                </a:solidFill>
              </a:rPr>
              <a:t>	</a:t>
            </a:r>
            <a:r>
              <a:rPr lang="en-US" sz="1600" dirty="0">
                <a:solidFill>
                  <a:schemeClr val="accent6"/>
                </a:solidFill>
              </a:rPr>
              <a:t># Compare if the </a:t>
            </a:r>
            <a:r>
              <a:rPr lang="en-US" sz="1600" dirty="0" err="1">
                <a:solidFill>
                  <a:schemeClr val="accent6"/>
                </a:solidFill>
              </a:rPr>
              <a:t>dtype</a:t>
            </a:r>
            <a:r>
              <a:rPr lang="en-US" sz="1600" dirty="0">
                <a:solidFill>
                  <a:schemeClr val="accent6"/>
                </a:solidFill>
              </a:rPr>
              <a:t> is object    </a:t>
            </a:r>
          </a:p>
          <a:p>
            <a:r>
              <a:rPr lang="en-US" sz="1600" dirty="0">
                <a:solidFill>
                  <a:srgbClr val="FF0000"/>
                </a:solidFill>
              </a:rPr>
              <a:t>	if </a:t>
            </a:r>
            <a:r>
              <a:rPr lang="en-US" sz="1600" dirty="0" err="1">
                <a:solidFill>
                  <a:srgbClr val="FF0000"/>
                </a:solidFill>
              </a:rPr>
              <a:t>cc_apps</a:t>
            </a:r>
            <a:r>
              <a:rPr lang="en-US" sz="1600" dirty="0">
                <a:solidFill>
                  <a:srgbClr val="FF0000"/>
                </a:solidFill>
              </a:rPr>
              <a:t>[col].</a:t>
            </a:r>
            <a:r>
              <a:rPr lang="en-US" sz="1600" dirty="0" err="1">
                <a:solidFill>
                  <a:srgbClr val="FF0000"/>
                </a:solidFill>
              </a:rPr>
              <a:t>dtypes</a:t>
            </a:r>
            <a:r>
              <a:rPr lang="en-US" sz="1600" dirty="0">
                <a:solidFill>
                  <a:srgbClr val="FF0000"/>
                </a:solidFill>
              </a:rPr>
              <a:t>=='object':    </a:t>
            </a:r>
          </a:p>
          <a:p>
            <a:r>
              <a:rPr lang="en-US" sz="1600" dirty="0">
                <a:solidFill>
                  <a:srgbClr val="FF0000"/>
                </a:solidFill>
              </a:rPr>
              <a:t>	</a:t>
            </a:r>
            <a:r>
              <a:rPr lang="en-US" sz="1600" dirty="0">
                <a:solidFill>
                  <a:schemeClr val="accent6"/>
                </a:solidFill>
              </a:rPr>
              <a:t># Use </a:t>
            </a:r>
            <a:r>
              <a:rPr lang="en-US" sz="1600" dirty="0" err="1">
                <a:solidFill>
                  <a:schemeClr val="accent6"/>
                </a:solidFill>
              </a:rPr>
              <a:t>LabelEncoder</a:t>
            </a:r>
            <a:r>
              <a:rPr lang="en-US" sz="1600" dirty="0">
                <a:solidFill>
                  <a:schemeClr val="accent6"/>
                </a:solidFill>
              </a:rPr>
              <a:t> to do the numeric transformation </a:t>
            </a:r>
            <a:r>
              <a:rPr lang="en-US" sz="1600" dirty="0">
                <a:solidFill>
                  <a:srgbClr val="FF0000"/>
                </a:solidFill>
              </a:rPr>
              <a:t>       				</a:t>
            </a:r>
            <a:r>
              <a:rPr lang="en-US" sz="1600" dirty="0" err="1">
                <a:solidFill>
                  <a:srgbClr val="FF0000"/>
                </a:solidFill>
              </a:rPr>
              <a:t>cc_apps</a:t>
            </a:r>
            <a:r>
              <a:rPr lang="en-US" sz="1600" dirty="0">
                <a:solidFill>
                  <a:srgbClr val="FF0000"/>
                </a:solidFill>
              </a:rPr>
              <a:t>[col]=</a:t>
            </a:r>
            <a:r>
              <a:rPr lang="en-US" sz="1600" dirty="0" err="1">
                <a:solidFill>
                  <a:srgbClr val="FF0000"/>
                </a:solidFill>
              </a:rPr>
              <a:t>le.fit_transform</a:t>
            </a:r>
            <a:r>
              <a:rPr lang="en-US" sz="1600" dirty="0">
                <a:solidFill>
                  <a:srgbClr val="FF0000"/>
                </a:solidFill>
              </a:rPr>
              <a:t>(</a:t>
            </a:r>
            <a:r>
              <a:rPr lang="en-US" sz="1600" dirty="0" err="1">
                <a:solidFill>
                  <a:srgbClr val="FF0000"/>
                </a:solidFill>
              </a:rPr>
              <a:t>cc_apps</a:t>
            </a:r>
            <a:r>
              <a:rPr lang="en-US" sz="1600" dirty="0">
                <a:solidFill>
                  <a:srgbClr val="FF0000"/>
                </a:solidFill>
              </a:rPr>
              <a:t>[col])</a:t>
            </a:r>
          </a:p>
        </p:txBody>
      </p:sp>
    </p:spTree>
    <p:extLst>
      <p:ext uri="{BB962C8B-B14F-4D97-AF65-F5344CB8AC3E}">
        <p14:creationId xmlns:p14="http://schemas.microsoft.com/office/powerpoint/2010/main" val="1391747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3A32B98-15F5-8537-D986-2DFF0AB43ADC}"/>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10" name="Picture 9">
            <a:extLst>
              <a:ext uri="{FF2B5EF4-FFF2-40B4-BE49-F238E27FC236}">
                <a16:creationId xmlns:a16="http://schemas.microsoft.com/office/drawing/2014/main" id="{5410E499-DC33-4A69-6225-CE3DA5C64772}"/>
              </a:ext>
            </a:extLst>
          </p:cNvPr>
          <p:cNvPicPr>
            <a:picLocks noChangeAspect="1"/>
          </p:cNvPicPr>
          <p:nvPr/>
        </p:nvPicPr>
        <p:blipFill>
          <a:blip r:embed="rId2"/>
          <a:stretch>
            <a:fillRect/>
          </a:stretch>
        </p:blipFill>
        <p:spPr>
          <a:xfrm>
            <a:off x="1070862" y="802739"/>
            <a:ext cx="10070988" cy="2299914"/>
          </a:xfrm>
          <a:prstGeom prst="rect">
            <a:avLst/>
          </a:prstGeom>
        </p:spPr>
      </p:pic>
      <p:pic>
        <p:nvPicPr>
          <p:cNvPr id="12" name="Picture 11">
            <a:extLst>
              <a:ext uri="{FF2B5EF4-FFF2-40B4-BE49-F238E27FC236}">
                <a16:creationId xmlns:a16="http://schemas.microsoft.com/office/drawing/2014/main" id="{B920B977-3CAF-659B-2BE4-06FF1273686E}"/>
              </a:ext>
            </a:extLst>
          </p:cNvPr>
          <p:cNvPicPr>
            <a:picLocks noChangeAspect="1"/>
          </p:cNvPicPr>
          <p:nvPr/>
        </p:nvPicPr>
        <p:blipFill>
          <a:blip r:embed="rId3"/>
          <a:stretch>
            <a:fillRect/>
          </a:stretch>
        </p:blipFill>
        <p:spPr>
          <a:xfrm>
            <a:off x="1070862" y="3846776"/>
            <a:ext cx="10070987" cy="2692136"/>
          </a:xfrm>
          <a:prstGeom prst="rect">
            <a:avLst/>
          </a:prstGeom>
        </p:spPr>
      </p:pic>
      <p:sp>
        <p:nvSpPr>
          <p:cNvPr id="13" name="TextBox 12">
            <a:extLst>
              <a:ext uri="{FF2B5EF4-FFF2-40B4-BE49-F238E27FC236}">
                <a16:creationId xmlns:a16="http://schemas.microsoft.com/office/drawing/2014/main" id="{593E7B9E-C6FD-11E2-2297-7F4F19B1805F}"/>
              </a:ext>
            </a:extLst>
          </p:cNvPr>
          <p:cNvSpPr txBox="1"/>
          <p:nvPr/>
        </p:nvSpPr>
        <p:spPr>
          <a:xfrm>
            <a:off x="5110793" y="230623"/>
            <a:ext cx="1991123" cy="400110"/>
          </a:xfrm>
          <a:prstGeom prst="rect">
            <a:avLst/>
          </a:prstGeom>
          <a:noFill/>
        </p:spPr>
        <p:txBody>
          <a:bodyPr wrap="none" rtlCol="0">
            <a:spAutoFit/>
          </a:bodyPr>
          <a:lstStyle/>
          <a:p>
            <a:r>
              <a:rPr lang="en-US" sz="2000" b="1" dirty="0">
                <a:solidFill>
                  <a:srgbClr val="FF0000"/>
                </a:solidFill>
              </a:rPr>
              <a:t>Before Encoding</a:t>
            </a:r>
          </a:p>
        </p:txBody>
      </p:sp>
      <p:sp>
        <p:nvSpPr>
          <p:cNvPr id="14" name="TextBox 13">
            <a:extLst>
              <a:ext uri="{FF2B5EF4-FFF2-40B4-BE49-F238E27FC236}">
                <a16:creationId xmlns:a16="http://schemas.microsoft.com/office/drawing/2014/main" id="{DCA216DB-82D1-E091-FF11-FB19A5DB786D}"/>
              </a:ext>
            </a:extLst>
          </p:cNvPr>
          <p:cNvSpPr txBox="1"/>
          <p:nvPr/>
        </p:nvSpPr>
        <p:spPr>
          <a:xfrm>
            <a:off x="5184628" y="3555293"/>
            <a:ext cx="1822743" cy="400110"/>
          </a:xfrm>
          <a:prstGeom prst="rect">
            <a:avLst/>
          </a:prstGeom>
          <a:noFill/>
        </p:spPr>
        <p:txBody>
          <a:bodyPr wrap="none" rtlCol="0">
            <a:spAutoFit/>
          </a:bodyPr>
          <a:lstStyle/>
          <a:p>
            <a:r>
              <a:rPr lang="en-US" sz="2000" b="1" dirty="0">
                <a:solidFill>
                  <a:srgbClr val="FF0000"/>
                </a:solidFill>
              </a:rPr>
              <a:t>After Encoding</a:t>
            </a:r>
          </a:p>
        </p:txBody>
      </p:sp>
    </p:spTree>
    <p:extLst>
      <p:ext uri="{BB962C8B-B14F-4D97-AF65-F5344CB8AC3E}">
        <p14:creationId xmlns:p14="http://schemas.microsoft.com/office/powerpoint/2010/main" val="163256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9DC95-1F44-3A4C-CAF1-DFBDC1076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3B9F37-FC5E-783E-8428-AB070642DA5B}"/>
              </a:ext>
            </a:extLst>
          </p:cNvPr>
          <p:cNvSpPr>
            <a:spLocks noGrp="1"/>
          </p:cNvSpPr>
          <p:nvPr>
            <p:ph type="title"/>
          </p:nvPr>
        </p:nvSpPr>
        <p:spPr/>
        <p:txBody>
          <a:bodyPr/>
          <a:lstStyle/>
          <a:p>
            <a:r>
              <a:rPr lang="en-US" dirty="0"/>
              <a:t>STEP 5: Train-test split</a:t>
            </a:r>
          </a:p>
        </p:txBody>
      </p:sp>
      <p:sp>
        <p:nvSpPr>
          <p:cNvPr id="3" name="Table Placeholder 2">
            <a:extLst>
              <a:ext uri="{FF2B5EF4-FFF2-40B4-BE49-F238E27FC236}">
                <a16:creationId xmlns:a16="http://schemas.microsoft.com/office/drawing/2014/main" id="{54D54877-2539-EF74-D2F3-D2994BCABEE8}"/>
              </a:ext>
            </a:extLst>
          </p:cNvPr>
          <p:cNvSpPr>
            <a:spLocks noGrp="1"/>
          </p:cNvSpPr>
          <p:nvPr>
            <p:ph type="tbl" sz="quarter" idx="14"/>
          </p:nvPr>
        </p:nvSpPr>
        <p:spPr>
          <a:xfrm>
            <a:off x="838200" y="1666936"/>
            <a:ext cx="10515600" cy="2873533"/>
          </a:xfrm>
        </p:spPr>
        <p:txBody>
          <a:bodyPr>
            <a:normAutofit/>
          </a:bodyPr>
          <a:lstStyle/>
          <a:p>
            <a:r>
              <a:rPr lang="en-US" sz="1600" dirty="0">
                <a:solidFill>
                  <a:srgbClr val="000000"/>
                </a:solidFill>
                <a:latin typeface="Helvetica Neue"/>
              </a:rPr>
              <a:t>We have successfully converted all the non-numeric values to numeric ones.</a:t>
            </a:r>
          </a:p>
          <a:p>
            <a:endParaRPr lang="en-US" sz="1600" dirty="0">
              <a:solidFill>
                <a:srgbClr val="000000"/>
              </a:solidFill>
              <a:latin typeface="Helvetica Neue"/>
            </a:endParaRPr>
          </a:p>
          <a:p>
            <a:r>
              <a:rPr lang="en-US" sz="1600" dirty="0">
                <a:solidFill>
                  <a:srgbClr val="000000"/>
                </a:solidFill>
                <a:latin typeface="Helvetica Neue"/>
              </a:rPr>
              <a:t>Now, we will split our data into train set and test set to prepare our data for two different phases of machine learning modeling: training and testing. Ideally, no information from the test data should be used to scale the training data or should be used to direct the training process of a machine learning model. Hence, we first split the data and then apply the scaling.</a:t>
            </a:r>
          </a:p>
          <a:p>
            <a:endParaRPr lang="en-US" sz="1600" dirty="0">
              <a:solidFill>
                <a:srgbClr val="000000"/>
              </a:solidFill>
              <a:latin typeface="Helvetica Neue"/>
            </a:endParaRPr>
          </a:p>
          <a:p>
            <a:r>
              <a:rPr lang="en-US" sz="1600" dirty="0">
                <a:solidFill>
                  <a:srgbClr val="000000"/>
                </a:solidFill>
                <a:latin typeface="Helvetica Neue"/>
              </a:rPr>
              <a:t>Also, features like </a:t>
            </a:r>
            <a:r>
              <a:rPr lang="en-US" sz="1600" dirty="0" err="1">
                <a:solidFill>
                  <a:srgbClr val="000000"/>
                </a:solidFill>
                <a:latin typeface="Helvetica Neue"/>
              </a:rPr>
              <a:t>DriversLicense</a:t>
            </a:r>
            <a:r>
              <a:rPr lang="en-US" sz="1600" dirty="0">
                <a:solidFill>
                  <a:srgbClr val="000000"/>
                </a:solidFill>
                <a:latin typeface="Helvetica Neue"/>
              </a:rPr>
              <a:t> (11) and </a:t>
            </a:r>
            <a:r>
              <a:rPr lang="en-US" sz="1600" dirty="0" err="1">
                <a:solidFill>
                  <a:srgbClr val="000000"/>
                </a:solidFill>
                <a:latin typeface="Helvetica Neue"/>
              </a:rPr>
              <a:t>ZipCode</a:t>
            </a:r>
            <a:r>
              <a:rPr lang="en-US" sz="1600" dirty="0">
                <a:solidFill>
                  <a:srgbClr val="000000"/>
                </a:solidFill>
                <a:latin typeface="Helvetica Neue"/>
              </a:rPr>
              <a:t> (13) are not as important as the other features in the dataset for predicting credit card approvals. We should drop them to design our machine learning model with the best set of features. In Data Science literature, this is often referred to as feature selection.</a:t>
            </a:r>
          </a:p>
        </p:txBody>
      </p:sp>
      <p:sp>
        <p:nvSpPr>
          <p:cNvPr id="6" name="Slide Number Placeholder 5">
            <a:extLst>
              <a:ext uri="{FF2B5EF4-FFF2-40B4-BE49-F238E27FC236}">
                <a16:creationId xmlns:a16="http://schemas.microsoft.com/office/drawing/2014/main" id="{8BC90466-1BDB-97CA-2B7E-B085A17BE649}"/>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799547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2F824-AF3C-2F12-5AEB-5C0BC96B17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934E3-F13D-A494-25E9-E70F3ED7FAB9}"/>
              </a:ext>
            </a:extLst>
          </p:cNvPr>
          <p:cNvSpPr>
            <a:spLocks noGrp="1"/>
          </p:cNvSpPr>
          <p:nvPr>
            <p:ph type="title"/>
          </p:nvPr>
        </p:nvSpPr>
        <p:spPr/>
        <p:txBody>
          <a:bodyPr/>
          <a:lstStyle/>
          <a:p>
            <a:r>
              <a:rPr lang="en-US" dirty="0"/>
              <a:t>STEP 5: Train-test split</a:t>
            </a:r>
          </a:p>
        </p:txBody>
      </p:sp>
      <p:sp>
        <p:nvSpPr>
          <p:cNvPr id="6" name="Slide Number Placeholder 5">
            <a:extLst>
              <a:ext uri="{FF2B5EF4-FFF2-40B4-BE49-F238E27FC236}">
                <a16:creationId xmlns:a16="http://schemas.microsoft.com/office/drawing/2014/main" id="{802C6CBC-7375-FF76-FE03-1EE388474DB0}"/>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17" name="TextBox 16">
            <a:extLst>
              <a:ext uri="{FF2B5EF4-FFF2-40B4-BE49-F238E27FC236}">
                <a16:creationId xmlns:a16="http://schemas.microsoft.com/office/drawing/2014/main" id="{8A5B75AB-EA7D-A3D7-77DB-A6910B6526A7}"/>
              </a:ext>
            </a:extLst>
          </p:cNvPr>
          <p:cNvSpPr txBox="1"/>
          <p:nvPr/>
        </p:nvSpPr>
        <p:spPr>
          <a:xfrm>
            <a:off x="751489" y="1822223"/>
            <a:ext cx="10814093" cy="4247317"/>
          </a:xfrm>
          <a:prstGeom prst="rect">
            <a:avLst/>
          </a:prstGeom>
          <a:noFill/>
        </p:spPr>
        <p:txBody>
          <a:bodyPr wrap="square">
            <a:spAutoFit/>
          </a:bodyPr>
          <a:lstStyle/>
          <a:p>
            <a:r>
              <a:rPr lang="en-US" dirty="0">
                <a:solidFill>
                  <a:schemeClr val="accent6"/>
                </a:solidFill>
              </a:rPr>
              <a:t># Import </a:t>
            </a:r>
            <a:r>
              <a:rPr lang="en-US" dirty="0" err="1">
                <a:solidFill>
                  <a:schemeClr val="accent6"/>
                </a:solidFill>
              </a:rPr>
              <a:t>train_test_split</a:t>
            </a:r>
            <a:endParaRPr lang="en-US" dirty="0">
              <a:solidFill>
                <a:schemeClr val="accent6"/>
              </a:solidFill>
            </a:endParaRPr>
          </a:p>
          <a:p>
            <a:r>
              <a:rPr lang="en-US" dirty="0">
                <a:solidFill>
                  <a:srgbClr val="FF0000"/>
                </a:solidFill>
              </a:rPr>
              <a:t>from </a:t>
            </a:r>
            <a:r>
              <a:rPr lang="en-US" dirty="0" err="1">
                <a:solidFill>
                  <a:srgbClr val="FF0000"/>
                </a:solidFill>
              </a:rPr>
              <a:t>sklearn.model_selection</a:t>
            </a:r>
            <a:r>
              <a:rPr lang="en-US" dirty="0">
                <a:solidFill>
                  <a:srgbClr val="FF0000"/>
                </a:solidFill>
              </a:rPr>
              <a:t> import </a:t>
            </a:r>
            <a:r>
              <a:rPr lang="en-US" dirty="0" err="1">
                <a:solidFill>
                  <a:srgbClr val="FF0000"/>
                </a:solidFill>
              </a:rPr>
              <a:t>train_test_split</a:t>
            </a:r>
            <a:endParaRPr lang="en-US" dirty="0">
              <a:solidFill>
                <a:srgbClr val="FF0000"/>
              </a:solidFill>
            </a:endParaRPr>
          </a:p>
          <a:p>
            <a:endParaRPr lang="en-US" dirty="0">
              <a:solidFill>
                <a:srgbClr val="FF0000"/>
              </a:solidFill>
            </a:endParaRPr>
          </a:p>
          <a:p>
            <a:r>
              <a:rPr lang="en-US" dirty="0">
                <a:solidFill>
                  <a:schemeClr val="accent6"/>
                </a:solidFill>
              </a:rPr>
              <a:t># Drop the features 11 and 13 and convert the DataFrame to a NumPy array</a:t>
            </a:r>
          </a:p>
          <a:p>
            <a:r>
              <a:rPr lang="en-US" dirty="0" err="1">
                <a:solidFill>
                  <a:srgbClr val="FF0000"/>
                </a:solidFill>
              </a:rPr>
              <a:t>cc_apps</a:t>
            </a:r>
            <a:r>
              <a:rPr lang="en-US" dirty="0">
                <a:solidFill>
                  <a:srgbClr val="FF0000"/>
                </a:solidFill>
              </a:rPr>
              <a:t> = </a:t>
            </a:r>
            <a:r>
              <a:rPr lang="en-US" dirty="0" err="1">
                <a:solidFill>
                  <a:srgbClr val="FF0000"/>
                </a:solidFill>
              </a:rPr>
              <a:t>cc_apps.drop</a:t>
            </a:r>
            <a:r>
              <a:rPr lang="en-US" dirty="0">
                <a:solidFill>
                  <a:srgbClr val="FF0000"/>
                </a:solidFill>
              </a:rPr>
              <a:t>([11,13], axis=1)</a:t>
            </a:r>
          </a:p>
          <a:p>
            <a:r>
              <a:rPr lang="en-US" dirty="0" err="1">
                <a:solidFill>
                  <a:srgbClr val="FF0000"/>
                </a:solidFill>
              </a:rPr>
              <a:t>cc_apps</a:t>
            </a:r>
            <a:r>
              <a:rPr lang="en-US" dirty="0">
                <a:solidFill>
                  <a:srgbClr val="FF0000"/>
                </a:solidFill>
              </a:rPr>
              <a:t> = </a:t>
            </a:r>
            <a:r>
              <a:rPr lang="en-US" dirty="0" err="1">
                <a:solidFill>
                  <a:srgbClr val="FF0000"/>
                </a:solidFill>
              </a:rPr>
              <a:t>cc_apps.values</a:t>
            </a:r>
            <a:endParaRPr lang="en-US" dirty="0">
              <a:solidFill>
                <a:srgbClr val="FF0000"/>
              </a:solidFill>
            </a:endParaRPr>
          </a:p>
          <a:p>
            <a:endParaRPr lang="en-US" dirty="0">
              <a:solidFill>
                <a:srgbClr val="FF0000"/>
              </a:solidFill>
            </a:endParaRPr>
          </a:p>
          <a:p>
            <a:r>
              <a:rPr lang="en-US" dirty="0">
                <a:solidFill>
                  <a:schemeClr val="accent6"/>
                </a:solidFill>
              </a:rPr>
              <a:t># Segregate features and labels into separate variables</a:t>
            </a:r>
          </a:p>
          <a:p>
            <a:r>
              <a:rPr lang="en-US" dirty="0" err="1">
                <a:solidFill>
                  <a:srgbClr val="FF0000"/>
                </a:solidFill>
              </a:rPr>
              <a:t>X,y</a:t>
            </a:r>
            <a:r>
              <a:rPr lang="en-US" dirty="0">
                <a:solidFill>
                  <a:srgbClr val="FF0000"/>
                </a:solidFill>
              </a:rPr>
              <a:t> = </a:t>
            </a:r>
            <a:r>
              <a:rPr lang="en-US" dirty="0" err="1">
                <a:solidFill>
                  <a:srgbClr val="FF0000"/>
                </a:solidFill>
              </a:rPr>
              <a:t>cc_apps</a:t>
            </a:r>
            <a:r>
              <a:rPr lang="en-US" dirty="0">
                <a:solidFill>
                  <a:srgbClr val="FF0000"/>
                </a:solidFill>
              </a:rPr>
              <a:t>[:,0:12] , </a:t>
            </a:r>
            <a:r>
              <a:rPr lang="en-US" dirty="0" err="1">
                <a:solidFill>
                  <a:srgbClr val="FF0000"/>
                </a:solidFill>
              </a:rPr>
              <a:t>cc_apps</a:t>
            </a:r>
            <a:r>
              <a:rPr lang="en-US" dirty="0">
                <a:solidFill>
                  <a:srgbClr val="FF0000"/>
                </a:solidFill>
              </a:rPr>
              <a:t>[:,13]</a:t>
            </a:r>
          </a:p>
          <a:p>
            <a:endParaRPr lang="en-US" dirty="0">
              <a:solidFill>
                <a:srgbClr val="FF0000"/>
              </a:solidFill>
            </a:endParaRPr>
          </a:p>
          <a:p>
            <a:r>
              <a:rPr lang="en-US" dirty="0">
                <a:solidFill>
                  <a:schemeClr val="accent6"/>
                </a:solidFill>
              </a:rPr>
              <a:t># Split into train and test sets</a:t>
            </a:r>
          </a:p>
          <a:p>
            <a:r>
              <a:rPr lang="en-US" dirty="0" err="1">
                <a:solidFill>
                  <a:srgbClr val="FF0000"/>
                </a:solidFill>
              </a:rPr>
              <a:t>X_train</a:t>
            </a:r>
            <a:r>
              <a:rPr lang="en-US" dirty="0">
                <a:solidFill>
                  <a:srgbClr val="FF0000"/>
                </a:solidFill>
              </a:rPr>
              <a:t>, </a:t>
            </a:r>
            <a:r>
              <a:rPr lang="en-US" dirty="0" err="1">
                <a:solidFill>
                  <a:srgbClr val="FF0000"/>
                </a:solidFill>
              </a:rPr>
              <a:t>X_test</a:t>
            </a:r>
            <a:r>
              <a:rPr lang="en-US" dirty="0">
                <a:solidFill>
                  <a:srgbClr val="FF0000"/>
                </a:solidFill>
              </a:rPr>
              <a:t>, </a:t>
            </a:r>
            <a:r>
              <a:rPr lang="en-US" dirty="0" err="1">
                <a:solidFill>
                  <a:srgbClr val="FF0000"/>
                </a:solidFill>
              </a:rPr>
              <a:t>y_train</a:t>
            </a:r>
            <a:r>
              <a:rPr lang="en-US" dirty="0">
                <a:solidFill>
                  <a:srgbClr val="FF0000"/>
                </a:solidFill>
              </a:rPr>
              <a:t>, </a:t>
            </a:r>
            <a:r>
              <a:rPr lang="en-US" dirty="0" err="1">
                <a:solidFill>
                  <a:srgbClr val="FF0000"/>
                </a:solidFill>
              </a:rPr>
              <a:t>y_test</a:t>
            </a:r>
            <a:r>
              <a:rPr lang="en-US" dirty="0">
                <a:solidFill>
                  <a:srgbClr val="FF0000"/>
                </a:solidFill>
              </a:rPr>
              <a:t> = </a:t>
            </a:r>
            <a:r>
              <a:rPr lang="en-US" dirty="0" err="1">
                <a:solidFill>
                  <a:srgbClr val="FF0000"/>
                </a:solidFill>
              </a:rPr>
              <a:t>train_test_split</a:t>
            </a:r>
            <a:r>
              <a:rPr lang="en-US" dirty="0">
                <a:solidFill>
                  <a:srgbClr val="FF0000"/>
                </a:solidFill>
              </a:rPr>
              <a:t>(X, y, </a:t>
            </a:r>
            <a:r>
              <a:rPr lang="en-US" dirty="0" err="1">
                <a:solidFill>
                  <a:srgbClr val="FF0000"/>
                </a:solidFill>
              </a:rPr>
              <a:t>test_size</a:t>
            </a:r>
            <a:r>
              <a:rPr lang="en-US" dirty="0">
                <a:solidFill>
                  <a:srgbClr val="FF0000"/>
                </a:solidFill>
              </a:rPr>
              <a:t>=0.33, </a:t>
            </a:r>
            <a:r>
              <a:rPr lang="en-US" dirty="0" err="1">
                <a:solidFill>
                  <a:srgbClr val="FF0000"/>
                </a:solidFill>
              </a:rPr>
              <a:t>random_state</a:t>
            </a:r>
            <a:r>
              <a:rPr lang="en-US" dirty="0">
                <a:solidFill>
                  <a:srgbClr val="FF0000"/>
                </a:solidFill>
              </a:rPr>
              <a:t>=42)</a:t>
            </a:r>
          </a:p>
          <a:p>
            <a:endParaRPr lang="en-US" dirty="0">
              <a:solidFill>
                <a:srgbClr val="FF0000"/>
              </a:solidFill>
            </a:endParaRPr>
          </a:p>
          <a:p>
            <a:r>
              <a:rPr lang="en-US" dirty="0">
                <a:solidFill>
                  <a:srgbClr val="FF0000"/>
                </a:solidFill>
              </a:rPr>
              <a:t>print(</a:t>
            </a:r>
            <a:r>
              <a:rPr lang="en-US" dirty="0" err="1">
                <a:solidFill>
                  <a:srgbClr val="FF0000"/>
                </a:solidFill>
              </a:rPr>
              <a:t>X_train.shape</a:t>
            </a:r>
            <a:r>
              <a:rPr lang="en-US" dirty="0">
                <a:solidFill>
                  <a:srgbClr val="FF0000"/>
                </a:solidFill>
              </a:rPr>
              <a:t>, </a:t>
            </a:r>
            <a:r>
              <a:rPr lang="en-US" dirty="0" err="1">
                <a:solidFill>
                  <a:srgbClr val="FF0000"/>
                </a:solidFill>
              </a:rPr>
              <a:t>y_train.shape</a:t>
            </a:r>
            <a:r>
              <a:rPr lang="en-US" dirty="0">
                <a:solidFill>
                  <a:srgbClr val="FF0000"/>
                </a:solidFill>
              </a:rPr>
              <a:t>)</a:t>
            </a:r>
          </a:p>
          <a:p>
            <a:r>
              <a:rPr lang="en-US" dirty="0">
                <a:solidFill>
                  <a:srgbClr val="FF0000"/>
                </a:solidFill>
              </a:rPr>
              <a:t>print(</a:t>
            </a:r>
            <a:r>
              <a:rPr lang="en-US" dirty="0" err="1">
                <a:solidFill>
                  <a:srgbClr val="FF0000"/>
                </a:solidFill>
              </a:rPr>
              <a:t>X_test.shape</a:t>
            </a:r>
            <a:r>
              <a:rPr lang="en-US" dirty="0">
                <a:solidFill>
                  <a:srgbClr val="FF0000"/>
                </a:solidFill>
              </a:rPr>
              <a:t>, </a:t>
            </a:r>
            <a:r>
              <a:rPr lang="en-US" dirty="0" err="1">
                <a:solidFill>
                  <a:srgbClr val="FF0000"/>
                </a:solidFill>
              </a:rPr>
              <a:t>y_test.shape</a:t>
            </a:r>
            <a:r>
              <a:rPr lang="en-US" dirty="0">
                <a:solidFill>
                  <a:srgbClr val="FF0000"/>
                </a:solidFill>
              </a:rPr>
              <a:t>)</a:t>
            </a:r>
          </a:p>
        </p:txBody>
      </p:sp>
    </p:spTree>
    <p:extLst>
      <p:ext uri="{BB962C8B-B14F-4D97-AF65-F5344CB8AC3E}">
        <p14:creationId xmlns:p14="http://schemas.microsoft.com/office/powerpoint/2010/main" val="423450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F2BFF-B72A-48AC-177C-F262EFDC2D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C53E0C-4C87-6E84-6D7E-CD1A1A0BD7B4}"/>
              </a:ext>
            </a:extLst>
          </p:cNvPr>
          <p:cNvSpPr>
            <a:spLocks noGrp="1"/>
          </p:cNvSpPr>
          <p:nvPr>
            <p:ph type="title"/>
          </p:nvPr>
        </p:nvSpPr>
        <p:spPr/>
        <p:txBody>
          <a:bodyPr/>
          <a:lstStyle/>
          <a:p>
            <a:r>
              <a:rPr lang="en-US" dirty="0"/>
              <a:t>STEP 6: Scaling</a:t>
            </a:r>
          </a:p>
        </p:txBody>
      </p:sp>
      <p:sp>
        <p:nvSpPr>
          <p:cNvPr id="3" name="Table Placeholder 2">
            <a:extLst>
              <a:ext uri="{FF2B5EF4-FFF2-40B4-BE49-F238E27FC236}">
                <a16:creationId xmlns:a16="http://schemas.microsoft.com/office/drawing/2014/main" id="{3D7BDF9D-2FC2-80E3-3BE8-8DE54ABFBF3D}"/>
              </a:ext>
            </a:extLst>
          </p:cNvPr>
          <p:cNvSpPr>
            <a:spLocks noGrp="1"/>
          </p:cNvSpPr>
          <p:nvPr>
            <p:ph type="tbl" sz="quarter" idx="14"/>
          </p:nvPr>
        </p:nvSpPr>
        <p:spPr>
          <a:xfrm>
            <a:off x="838200" y="1666937"/>
            <a:ext cx="10515600" cy="1974898"/>
          </a:xfrm>
        </p:spPr>
        <p:txBody>
          <a:bodyPr>
            <a:normAutofit/>
          </a:bodyPr>
          <a:lstStyle/>
          <a:p>
            <a:r>
              <a:rPr lang="en-US" sz="1600" dirty="0">
                <a:solidFill>
                  <a:srgbClr val="000000"/>
                </a:solidFill>
                <a:latin typeface="Helvetica Neue"/>
              </a:rPr>
              <a:t>The data is now split into two separate sets - train and test sets respectively. We are only left with one final preprocessing step of scaling before we can fit a machine learning model to the data.</a:t>
            </a:r>
          </a:p>
          <a:p>
            <a:endParaRPr lang="en-US" sz="1600" dirty="0">
              <a:solidFill>
                <a:srgbClr val="000000"/>
              </a:solidFill>
              <a:latin typeface="Helvetica Neue"/>
            </a:endParaRPr>
          </a:p>
          <a:p>
            <a:r>
              <a:rPr lang="en-US" sz="1600" dirty="0">
                <a:solidFill>
                  <a:srgbClr val="000000"/>
                </a:solidFill>
                <a:latin typeface="Helvetica Neue"/>
              </a:rPr>
              <a:t>Now, let's try to understand what these scaled values mean in the real world. Let's use </a:t>
            </a:r>
            <a:r>
              <a:rPr lang="en-US" sz="1600" dirty="0" err="1">
                <a:solidFill>
                  <a:srgbClr val="000000"/>
                </a:solidFill>
                <a:latin typeface="Helvetica Neue"/>
              </a:rPr>
              <a:t>CreditScore</a:t>
            </a:r>
            <a:r>
              <a:rPr lang="en-US" sz="1600" dirty="0">
                <a:solidFill>
                  <a:srgbClr val="000000"/>
                </a:solidFill>
                <a:latin typeface="Helvetica Neue"/>
              </a:rPr>
              <a:t> as an example. The credit score of a person is their creditworthiness based on their credit history. The higher this number, the more financially trustworthy a person is considered to be. So, a </a:t>
            </a:r>
            <a:r>
              <a:rPr lang="en-US" sz="1600" dirty="0" err="1">
                <a:solidFill>
                  <a:srgbClr val="000000"/>
                </a:solidFill>
                <a:latin typeface="Helvetica Neue"/>
              </a:rPr>
              <a:t>CreditScore</a:t>
            </a:r>
            <a:r>
              <a:rPr lang="en-US" sz="1600" dirty="0">
                <a:solidFill>
                  <a:srgbClr val="000000"/>
                </a:solidFill>
                <a:latin typeface="Helvetica Neue"/>
              </a:rPr>
              <a:t> of 1 is the highest since we're rescaling all the values to the range of 0-1.</a:t>
            </a:r>
          </a:p>
        </p:txBody>
      </p:sp>
      <p:sp>
        <p:nvSpPr>
          <p:cNvPr id="6" name="Slide Number Placeholder 5">
            <a:extLst>
              <a:ext uri="{FF2B5EF4-FFF2-40B4-BE49-F238E27FC236}">
                <a16:creationId xmlns:a16="http://schemas.microsoft.com/office/drawing/2014/main" id="{0367EB7C-7778-5509-B50F-6796998B2F48}"/>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17" name="TextBox 16">
            <a:extLst>
              <a:ext uri="{FF2B5EF4-FFF2-40B4-BE49-F238E27FC236}">
                <a16:creationId xmlns:a16="http://schemas.microsoft.com/office/drawing/2014/main" id="{4B9952BB-0C9D-B520-80F9-FE282FEA8874}"/>
              </a:ext>
            </a:extLst>
          </p:cNvPr>
          <p:cNvSpPr txBox="1"/>
          <p:nvPr/>
        </p:nvSpPr>
        <p:spPr>
          <a:xfrm>
            <a:off x="1051035" y="3582154"/>
            <a:ext cx="6831724" cy="3139321"/>
          </a:xfrm>
          <a:prstGeom prst="rect">
            <a:avLst/>
          </a:prstGeom>
          <a:noFill/>
        </p:spPr>
        <p:txBody>
          <a:bodyPr wrap="square">
            <a:spAutoFit/>
          </a:bodyPr>
          <a:lstStyle/>
          <a:p>
            <a:r>
              <a:rPr lang="en-US" dirty="0">
                <a:solidFill>
                  <a:srgbClr val="FF0000"/>
                </a:solidFill>
              </a:rPr>
              <a:t># Import </a:t>
            </a:r>
            <a:r>
              <a:rPr lang="en-US" dirty="0" err="1">
                <a:solidFill>
                  <a:srgbClr val="FF0000"/>
                </a:solidFill>
              </a:rPr>
              <a:t>MinMaxScaler</a:t>
            </a:r>
            <a:endParaRPr lang="en-US" dirty="0">
              <a:solidFill>
                <a:srgbClr val="FF0000"/>
              </a:solidFill>
            </a:endParaRPr>
          </a:p>
          <a:p>
            <a:r>
              <a:rPr lang="en-US" dirty="0">
                <a:solidFill>
                  <a:srgbClr val="FF0000"/>
                </a:solidFill>
              </a:rPr>
              <a:t>from </a:t>
            </a:r>
            <a:r>
              <a:rPr lang="en-US" dirty="0" err="1">
                <a:solidFill>
                  <a:srgbClr val="FF0000"/>
                </a:solidFill>
              </a:rPr>
              <a:t>sklearn.preprocessing</a:t>
            </a:r>
            <a:r>
              <a:rPr lang="en-US" dirty="0">
                <a:solidFill>
                  <a:srgbClr val="FF0000"/>
                </a:solidFill>
              </a:rPr>
              <a:t> import </a:t>
            </a:r>
            <a:r>
              <a:rPr lang="en-US" dirty="0" err="1">
                <a:solidFill>
                  <a:srgbClr val="FF0000"/>
                </a:solidFill>
              </a:rPr>
              <a:t>MinMaxScaler</a:t>
            </a:r>
            <a:endParaRPr lang="en-US" dirty="0">
              <a:solidFill>
                <a:srgbClr val="FF0000"/>
              </a:solidFill>
            </a:endParaRPr>
          </a:p>
          <a:p>
            <a:endParaRPr lang="en-US" dirty="0">
              <a:solidFill>
                <a:srgbClr val="FF0000"/>
              </a:solidFill>
            </a:endParaRPr>
          </a:p>
          <a:p>
            <a:r>
              <a:rPr lang="en-US" dirty="0">
                <a:solidFill>
                  <a:srgbClr val="FF0000"/>
                </a:solidFill>
              </a:rPr>
              <a:t># Instantiate </a:t>
            </a:r>
            <a:r>
              <a:rPr lang="en-US" dirty="0" err="1">
                <a:solidFill>
                  <a:srgbClr val="FF0000"/>
                </a:solidFill>
              </a:rPr>
              <a:t>MinMaxScaler</a:t>
            </a:r>
            <a:r>
              <a:rPr lang="en-US" dirty="0">
                <a:solidFill>
                  <a:srgbClr val="FF0000"/>
                </a:solidFill>
              </a:rPr>
              <a:t> and use it to rescale </a:t>
            </a:r>
            <a:r>
              <a:rPr lang="en-US" dirty="0" err="1">
                <a:solidFill>
                  <a:srgbClr val="FF0000"/>
                </a:solidFill>
              </a:rPr>
              <a:t>X_train</a:t>
            </a:r>
            <a:r>
              <a:rPr lang="en-US" dirty="0">
                <a:solidFill>
                  <a:srgbClr val="FF0000"/>
                </a:solidFill>
              </a:rPr>
              <a:t> and </a:t>
            </a:r>
            <a:r>
              <a:rPr lang="en-US" dirty="0" err="1">
                <a:solidFill>
                  <a:srgbClr val="FF0000"/>
                </a:solidFill>
              </a:rPr>
              <a:t>X_test</a:t>
            </a:r>
            <a:endParaRPr lang="en-US" dirty="0">
              <a:solidFill>
                <a:srgbClr val="FF0000"/>
              </a:solidFill>
            </a:endParaRPr>
          </a:p>
          <a:p>
            <a:r>
              <a:rPr lang="en-US" dirty="0">
                <a:solidFill>
                  <a:srgbClr val="FF0000"/>
                </a:solidFill>
              </a:rPr>
              <a:t>scaler = </a:t>
            </a:r>
            <a:r>
              <a:rPr lang="en-US" dirty="0" err="1">
                <a:solidFill>
                  <a:srgbClr val="FF0000"/>
                </a:solidFill>
              </a:rPr>
              <a:t>MinMaxScaler</a:t>
            </a:r>
            <a:r>
              <a:rPr lang="en-US" dirty="0">
                <a:solidFill>
                  <a:srgbClr val="FF0000"/>
                </a:solidFill>
              </a:rPr>
              <a:t>(</a:t>
            </a:r>
            <a:r>
              <a:rPr lang="en-US" dirty="0" err="1">
                <a:solidFill>
                  <a:srgbClr val="FF0000"/>
                </a:solidFill>
              </a:rPr>
              <a:t>feature_range</a:t>
            </a:r>
            <a:r>
              <a:rPr lang="en-US" dirty="0">
                <a:solidFill>
                  <a:srgbClr val="FF0000"/>
                </a:solidFill>
              </a:rPr>
              <a:t>=(0, 1))</a:t>
            </a:r>
          </a:p>
          <a:p>
            <a:endParaRPr lang="en-US" dirty="0">
              <a:solidFill>
                <a:srgbClr val="FF0000"/>
              </a:solidFill>
            </a:endParaRPr>
          </a:p>
          <a:p>
            <a:r>
              <a:rPr lang="en-US" dirty="0" err="1">
                <a:solidFill>
                  <a:srgbClr val="FF0000"/>
                </a:solidFill>
              </a:rPr>
              <a:t>rescaledX_train</a:t>
            </a:r>
            <a:r>
              <a:rPr lang="en-US" dirty="0">
                <a:solidFill>
                  <a:srgbClr val="FF0000"/>
                </a:solidFill>
              </a:rPr>
              <a:t> = </a:t>
            </a:r>
            <a:r>
              <a:rPr lang="en-US" dirty="0" err="1">
                <a:solidFill>
                  <a:srgbClr val="FF0000"/>
                </a:solidFill>
              </a:rPr>
              <a:t>scaler.fit_transform</a:t>
            </a:r>
            <a:r>
              <a:rPr lang="en-US" dirty="0">
                <a:solidFill>
                  <a:srgbClr val="FF0000"/>
                </a:solidFill>
              </a:rPr>
              <a:t>(</a:t>
            </a:r>
            <a:r>
              <a:rPr lang="en-US" dirty="0" err="1">
                <a:solidFill>
                  <a:srgbClr val="FF0000"/>
                </a:solidFill>
              </a:rPr>
              <a:t>X_train</a:t>
            </a:r>
            <a:r>
              <a:rPr lang="en-US" dirty="0">
                <a:solidFill>
                  <a:srgbClr val="FF0000"/>
                </a:solidFill>
              </a:rPr>
              <a:t>)</a:t>
            </a:r>
          </a:p>
          <a:p>
            <a:r>
              <a:rPr lang="en-US" dirty="0" err="1">
                <a:solidFill>
                  <a:srgbClr val="FF0000"/>
                </a:solidFill>
              </a:rPr>
              <a:t>rescaledX_test</a:t>
            </a:r>
            <a:r>
              <a:rPr lang="en-US" dirty="0">
                <a:solidFill>
                  <a:srgbClr val="FF0000"/>
                </a:solidFill>
              </a:rPr>
              <a:t> = </a:t>
            </a:r>
            <a:r>
              <a:rPr lang="en-US" dirty="0" err="1">
                <a:solidFill>
                  <a:srgbClr val="FF0000"/>
                </a:solidFill>
              </a:rPr>
              <a:t>scaler.fit_transform</a:t>
            </a:r>
            <a:r>
              <a:rPr lang="en-US" dirty="0">
                <a:solidFill>
                  <a:srgbClr val="FF0000"/>
                </a:solidFill>
              </a:rPr>
              <a:t>(</a:t>
            </a:r>
            <a:r>
              <a:rPr lang="en-US" dirty="0" err="1">
                <a:solidFill>
                  <a:srgbClr val="FF0000"/>
                </a:solidFill>
              </a:rPr>
              <a:t>X_test</a:t>
            </a:r>
            <a:r>
              <a:rPr lang="en-US" dirty="0">
                <a:solidFill>
                  <a:srgbClr val="FF0000"/>
                </a:solidFill>
              </a:rPr>
              <a:t>)</a:t>
            </a:r>
          </a:p>
          <a:p>
            <a:endParaRPr lang="en-US" dirty="0">
              <a:solidFill>
                <a:srgbClr val="FF0000"/>
              </a:solidFill>
            </a:endParaRPr>
          </a:p>
          <a:p>
            <a:r>
              <a:rPr lang="en-US" dirty="0">
                <a:solidFill>
                  <a:srgbClr val="FF0000"/>
                </a:solidFill>
              </a:rPr>
              <a:t>print(</a:t>
            </a:r>
            <a:r>
              <a:rPr lang="en-US" dirty="0" err="1">
                <a:solidFill>
                  <a:srgbClr val="FF0000"/>
                </a:solidFill>
              </a:rPr>
              <a:t>rescaledX_train.shape</a:t>
            </a:r>
            <a:r>
              <a:rPr lang="en-US" dirty="0">
                <a:solidFill>
                  <a:srgbClr val="FF0000"/>
                </a:solidFill>
              </a:rPr>
              <a:t>)</a:t>
            </a:r>
          </a:p>
          <a:p>
            <a:r>
              <a:rPr lang="en-US" dirty="0">
                <a:solidFill>
                  <a:srgbClr val="FF0000"/>
                </a:solidFill>
              </a:rPr>
              <a:t>print(</a:t>
            </a:r>
            <a:r>
              <a:rPr lang="en-US" dirty="0" err="1">
                <a:solidFill>
                  <a:srgbClr val="FF0000"/>
                </a:solidFill>
              </a:rPr>
              <a:t>rescaledX_test.shape</a:t>
            </a:r>
            <a:r>
              <a:rPr lang="en-US" dirty="0">
                <a:solidFill>
                  <a:srgbClr val="FF0000"/>
                </a:solidFill>
              </a:rPr>
              <a:t>)</a:t>
            </a:r>
          </a:p>
        </p:txBody>
      </p:sp>
    </p:spTree>
    <p:extLst>
      <p:ext uri="{BB962C8B-B14F-4D97-AF65-F5344CB8AC3E}">
        <p14:creationId xmlns:p14="http://schemas.microsoft.com/office/powerpoint/2010/main" val="2081184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71113-712A-80A4-295C-CAC9D53136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BA7898-3C05-8ADF-D1B5-2AEAE356B775}"/>
              </a:ext>
            </a:extLst>
          </p:cNvPr>
          <p:cNvSpPr>
            <a:spLocks noGrp="1"/>
          </p:cNvSpPr>
          <p:nvPr>
            <p:ph type="title"/>
          </p:nvPr>
        </p:nvSpPr>
        <p:spPr/>
        <p:txBody>
          <a:bodyPr/>
          <a:lstStyle/>
          <a:p>
            <a:r>
              <a:rPr lang="en-US" dirty="0"/>
              <a:t>STEP 7: FIT THE MODEL</a:t>
            </a:r>
          </a:p>
        </p:txBody>
      </p:sp>
      <p:sp>
        <p:nvSpPr>
          <p:cNvPr id="3" name="Table Placeholder 2">
            <a:extLst>
              <a:ext uri="{FF2B5EF4-FFF2-40B4-BE49-F238E27FC236}">
                <a16:creationId xmlns:a16="http://schemas.microsoft.com/office/drawing/2014/main" id="{D613C39F-FF83-08F2-06AD-1ACBFF46DCE2}"/>
              </a:ext>
            </a:extLst>
          </p:cNvPr>
          <p:cNvSpPr>
            <a:spLocks noGrp="1"/>
          </p:cNvSpPr>
          <p:nvPr>
            <p:ph type="tbl" sz="quarter" idx="14"/>
          </p:nvPr>
        </p:nvSpPr>
        <p:spPr>
          <a:xfrm>
            <a:off x="838200" y="1666937"/>
            <a:ext cx="10515600" cy="1974898"/>
          </a:xfrm>
        </p:spPr>
        <p:txBody>
          <a:bodyPr>
            <a:normAutofit fontScale="92500" lnSpcReduction="20000"/>
          </a:bodyPr>
          <a:lstStyle/>
          <a:p>
            <a:r>
              <a:rPr lang="en-US" sz="1600" dirty="0">
                <a:solidFill>
                  <a:srgbClr val="000000"/>
                </a:solidFill>
                <a:latin typeface="Helvetica Neue"/>
              </a:rPr>
              <a:t>Essentially, predicting if a credit card application will be approved or not is a classification task. According to the owner of this data set, UCI, our dataset contains more instances that correspond to "Denied" status than instances corresponding to "Approved" status. Specifically, out of 690 instances, there are 383 (55.5%) applications that got denied and 307 (44.5%) applications that got approved..</a:t>
            </a:r>
          </a:p>
          <a:p>
            <a:endParaRPr lang="en-US" sz="1600" dirty="0">
              <a:solidFill>
                <a:srgbClr val="000000"/>
              </a:solidFill>
              <a:latin typeface="Helvetica Neue"/>
            </a:endParaRPr>
          </a:p>
          <a:p>
            <a:r>
              <a:rPr lang="en-US" sz="1600" dirty="0">
                <a:solidFill>
                  <a:srgbClr val="000000"/>
                </a:solidFill>
                <a:latin typeface="Helvetica Neue"/>
              </a:rPr>
              <a:t>Now, let's try to understand what these scaled values mean in the real world. Let's use </a:t>
            </a:r>
            <a:r>
              <a:rPr lang="en-US" sz="1600" dirty="0" err="1">
                <a:solidFill>
                  <a:srgbClr val="000000"/>
                </a:solidFill>
                <a:latin typeface="Helvetica Neue"/>
              </a:rPr>
              <a:t>CreditScore</a:t>
            </a:r>
            <a:r>
              <a:rPr lang="en-US" sz="1600" dirty="0">
                <a:solidFill>
                  <a:srgbClr val="000000"/>
                </a:solidFill>
                <a:latin typeface="Helvetica Neue"/>
              </a:rPr>
              <a:t> as an example. The credit score of a person is their creditworthiness based on their credit history. The higher this number, the more financially trustworthy a person is considered to be. So, a </a:t>
            </a:r>
            <a:r>
              <a:rPr lang="en-US" sz="1600" dirty="0" err="1">
                <a:solidFill>
                  <a:srgbClr val="000000"/>
                </a:solidFill>
                <a:latin typeface="Helvetica Neue"/>
              </a:rPr>
              <a:t>CreditScore</a:t>
            </a:r>
            <a:r>
              <a:rPr lang="en-US" sz="1600" dirty="0">
                <a:solidFill>
                  <a:srgbClr val="000000"/>
                </a:solidFill>
                <a:latin typeface="Helvetica Neue"/>
              </a:rPr>
              <a:t> of 1 is the highest since we're rescaling all the values to the range of 0-1.</a:t>
            </a:r>
          </a:p>
        </p:txBody>
      </p:sp>
      <p:sp>
        <p:nvSpPr>
          <p:cNvPr id="6" name="Slide Number Placeholder 5">
            <a:extLst>
              <a:ext uri="{FF2B5EF4-FFF2-40B4-BE49-F238E27FC236}">
                <a16:creationId xmlns:a16="http://schemas.microsoft.com/office/drawing/2014/main" id="{69FD84B7-405A-2185-6AC3-E3B2367A3369}"/>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17" name="TextBox 16">
            <a:extLst>
              <a:ext uri="{FF2B5EF4-FFF2-40B4-BE49-F238E27FC236}">
                <a16:creationId xmlns:a16="http://schemas.microsoft.com/office/drawing/2014/main" id="{A9D15937-DA0C-4CAE-3D7B-6822D39C7F54}"/>
              </a:ext>
            </a:extLst>
          </p:cNvPr>
          <p:cNvSpPr txBox="1"/>
          <p:nvPr/>
        </p:nvSpPr>
        <p:spPr>
          <a:xfrm>
            <a:off x="1051035" y="3582154"/>
            <a:ext cx="6831724" cy="2585323"/>
          </a:xfrm>
          <a:prstGeom prst="rect">
            <a:avLst/>
          </a:prstGeom>
          <a:noFill/>
        </p:spPr>
        <p:txBody>
          <a:bodyPr wrap="square">
            <a:spAutoFit/>
          </a:bodyPr>
          <a:lstStyle/>
          <a:p>
            <a:r>
              <a:rPr lang="en-US" dirty="0">
                <a:solidFill>
                  <a:srgbClr val="FF0000"/>
                </a:solidFill>
              </a:rPr>
              <a:t># Import </a:t>
            </a:r>
            <a:r>
              <a:rPr lang="en-US" dirty="0" err="1">
                <a:solidFill>
                  <a:srgbClr val="FF0000"/>
                </a:solidFill>
              </a:rPr>
              <a:t>LogisticRegression</a:t>
            </a:r>
            <a:endParaRPr lang="en-US" dirty="0">
              <a:solidFill>
                <a:srgbClr val="FF0000"/>
              </a:solidFill>
            </a:endParaRPr>
          </a:p>
          <a:p>
            <a:r>
              <a:rPr lang="en-US" dirty="0">
                <a:solidFill>
                  <a:srgbClr val="FF0000"/>
                </a:solidFill>
              </a:rPr>
              <a:t>from </a:t>
            </a:r>
            <a:r>
              <a:rPr lang="en-US" dirty="0" err="1">
                <a:solidFill>
                  <a:srgbClr val="FF0000"/>
                </a:solidFill>
              </a:rPr>
              <a:t>sklearn.linear_model</a:t>
            </a:r>
            <a:r>
              <a:rPr lang="en-US" dirty="0">
                <a:solidFill>
                  <a:srgbClr val="FF0000"/>
                </a:solidFill>
              </a:rPr>
              <a:t> import </a:t>
            </a:r>
            <a:r>
              <a:rPr lang="en-US" dirty="0" err="1">
                <a:solidFill>
                  <a:srgbClr val="FF0000"/>
                </a:solidFill>
              </a:rPr>
              <a:t>LogisticRegression</a:t>
            </a:r>
            <a:endParaRPr lang="en-US" dirty="0">
              <a:solidFill>
                <a:srgbClr val="FF0000"/>
              </a:solidFill>
            </a:endParaRPr>
          </a:p>
          <a:p>
            <a:endParaRPr lang="en-US" dirty="0">
              <a:solidFill>
                <a:srgbClr val="FF0000"/>
              </a:solidFill>
            </a:endParaRPr>
          </a:p>
          <a:p>
            <a:r>
              <a:rPr lang="en-US" dirty="0">
                <a:solidFill>
                  <a:srgbClr val="FF0000"/>
                </a:solidFill>
              </a:rPr>
              <a:t># Instantiate a </a:t>
            </a:r>
            <a:r>
              <a:rPr lang="en-US" dirty="0" err="1">
                <a:solidFill>
                  <a:srgbClr val="FF0000"/>
                </a:solidFill>
              </a:rPr>
              <a:t>LogisticRegression</a:t>
            </a:r>
            <a:r>
              <a:rPr lang="en-US" dirty="0">
                <a:solidFill>
                  <a:srgbClr val="FF0000"/>
                </a:solidFill>
              </a:rPr>
              <a:t> classifier with default parameter values</a:t>
            </a:r>
          </a:p>
          <a:p>
            <a:r>
              <a:rPr lang="en-US" dirty="0" err="1">
                <a:solidFill>
                  <a:srgbClr val="FF0000"/>
                </a:solidFill>
              </a:rPr>
              <a:t>logreg</a:t>
            </a:r>
            <a:r>
              <a:rPr lang="en-US" dirty="0">
                <a:solidFill>
                  <a:srgbClr val="FF0000"/>
                </a:solidFill>
              </a:rPr>
              <a:t> = </a:t>
            </a:r>
            <a:r>
              <a:rPr lang="en-US" dirty="0" err="1">
                <a:solidFill>
                  <a:srgbClr val="FF0000"/>
                </a:solidFill>
              </a:rPr>
              <a:t>LogisticRegression</a:t>
            </a:r>
            <a:r>
              <a:rPr lang="en-US" dirty="0">
                <a:solidFill>
                  <a:srgbClr val="FF0000"/>
                </a:solidFill>
              </a:rPr>
              <a:t>() #solver='lbfgs’</a:t>
            </a:r>
          </a:p>
          <a:p>
            <a:endParaRPr lang="en-US" dirty="0">
              <a:solidFill>
                <a:srgbClr val="FF0000"/>
              </a:solidFill>
            </a:endParaRPr>
          </a:p>
          <a:p>
            <a:r>
              <a:rPr lang="en-US" dirty="0">
                <a:solidFill>
                  <a:srgbClr val="FF0000"/>
                </a:solidFill>
              </a:rPr>
              <a:t># Fit </a:t>
            </a:r>
            <a:r>
              <a:rPr lang="en-US" dirty="0" err="1">
                <a:solidFill>
                  <a:srgbClr val="FF0000"/>
                </a:solidFill>
              </a:rPr>
              <a:t>logreg</a:t>
            </a:r>
            <a:r>
              <a:rPr lang="en-US" dirty="0">
                <a:solidFill>
                  <a:srgbClr val="FF0000"/>
                </a:solidFill>
              </a:rPr>
              <a:t> to the train set</a:t>
            </a:r>
          </a:p>
          <a:p>
            <a:r>
              <a:rPr lang="en-US" dirty="0" err="1">
                <a:solidFill>
                  <a:srgbClr val="FF0000"/>
                </a:solidFill>
              </a:rPr>
              <a:t>logreg.fit</a:t>
            </a:r>
            <a:r>
              <a:rPr lang="en-US" dirty="0">
                <a:solidFill>
                  <a:srgbClr val="FF0000"/>
                </a:solidFill>
              </a:rPr>
              <a:t>(</a:t>
            </a:r>
            <a:r>
              <a:rPr lang="en-US" dirty="0" err="1">
                <a:solidFill>
                  <a:srgbClr val="FF0000"/>
                </a:solidFill>
              </a:rPr>
              <a:t>rescaledX_train,y_train</a:t>
            </a:r>
            <a:r>
              <a:rPr lang="en-US" dirty="0">
                <a:solidFill>
                  <a:srgbClr val="FF0000"/>
                </a:solidFill>
              </a:rPr>
              <a:t>)</a:t>
            </a:r>
          </a:p>
        </p:txBody>
      </p:sp>
    </p:spTree>
    <p:extLst>
      <p:ext uri="{BB962C8B-B14F-4D97-AF65-F5344CB8AC3E}">
        <p14:creationId xmlns:p14="http://schemas.microsoft.com/office/powerpoint/2010/main" val="4099449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58A12-5967-6EA5-8F31-A24C0EEA6A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1DB0C5-DB45-300D-C8D6-58D29C7B1913}"/>
              </a:ext>
            </a:extLst>
          </p:cNvPr>
          <p:cNvSpPr>
            <a:spLocks noGrp="1"/>
          </p:cNvSpPr>
          <p:nvPr>
            <p:ph type="title"/>
          </p:nvPr>
        </p:nvSpPr>
        <p:spPr/>
        <p:txBody>
          <a:bodyPr/>
          <a:lstStyle/>
          <a:p>
            <a:r>
              <a:rPr lang="en-US" dirty="0"/>
              <a:t>STEP 8: Prediction and evaluation</a:t>
            </a:r>
          </a:p>
        </p:txBody>
      </p:sp>
      <p:sp>
        <p:nvSpPr>
          <p:cNvPr id="3" name="Table Placeholder 2">
            <a:extLst>
              <a:ext uri="{FF2B5EF4-FFF2-40B4-BE49-F238E27FC236}">
                <a16:creationId xmlns:a16="http://schemas.microsoft.com/office/drawing/2014/main" id="{1EFC2901-3147-CB3C-2D2D-08C08B807856}"/>
              </a:ext>
            </a:extLst>
          </p:cNvPr>
          <p:cNvSpPr>
            <a:spLocks noGrp="1"/>
          </p:cNvSpPr>
          <p:nvPr>
            <p:ph type="tbl" sz="quarter" idx="14"/>
          </p:nvPr>
        </p:nvSpPr>
        <p:spPr>
          <a:xfrm>
            <a:off x="838200" y="1666937"/>
            <a:ext cx="10515600" cy="1974898"/>
          </a:xfrm>
        </p:spPr>
        <p:txBody>
          <a:bodyPr>
            <a:normAutofit/>
          </a:bodyPr>
          <a:lstStyle/>
          <a:p>
            <a:r>
              <a:rPr lang="en-US" sz="1600" dirty="0">
                <a:solidFill>
                  <a:srgbClr val="000000"/>
                </a:solidFill>
                <a:latin typeface="Helvetica Neue"/>
              </a:rPr>
              <a:t>We will now evaluate our model on the test set with respect to classification accuracy. But we will also take a look the model's confusion matrix. In the case of predicting credit card applications, it is equally important to see if our machine learning model is able to predict the approval status of the applications as denied that originally got denied. If our model is not performing well in this aspect, then it might end up approving the application that should have been approved. The confusion matrix helps us to view our model's performance from these aspects.</a:t>
            </a:r>
          </a:p>
        </p:txBody>
      </p:sp>
      <p:sp>
        <p:nvSpPr>
          <p:cNvPr id="6" name="Slide Number Placeholder 5">
            <a:extLst>
              <a:ext uri="{FF2B5EF4-FFF2-40B4-BE49-F238E27FC236}">
                <a16:creationId xmlns:a16="http://schemas.microsoft.com/office/drawing/2014/main" id="{D43E1F3F-3CAA-268C-43DA-3578F88CFF1C}"/>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
        <p:nvSpPr>
          <p:cNvPr id="17" name="TextBox 16">
            <a:extLst>
              <a:ext uri="{FF2B5EF4-FFF2-40B4-BE49-F238E27FC236}">
                <a16:creationId xmlns:a16="http://schemas.microsoft.com/office/drawing/2014/main" id="{2E27949D-E32C-5883-1A79-46FC424229C1}"/>
              </a:ext>
            </a:extLst>
          </p:cNvPr>
          <p:cNvSpPr txBox="1"/>
          <p:nvPr/>
        </p:nvSpPr>
        <p:spPr>
          <a:xfrm>
            <a:off x="1005052" y="3290933"/>
            <a:ext cx="10181896" cy="3416320"/>
          </a:xfrm>
          <a:prstGeom prst="rect">
            <a:avLst/>
          </a:prstGeom>
          <a:noFill/>
        </p:spPr>
        <p:txBody>
          <a:bodyPr wrap="square">
            <a:spAutoFit/>
          </a:bodyPr>
          <a:lstStyle/>
          <a:p>
            <a:r>
              <a:rPr lang="en-US" dirty="0">
                <a:solidFill>
                  <a:srgbClr val="FF0000"/>
                </a:solidFill>
              </a:rPr>
              <a:t># Import </a:t>
            </a:r>
            <a:r>
              <a:rPr lang="en-US" dirty="0" err="1">
                <a:solidFill>
                  <a:srgbClr val="FF0000"/>
                </a:solidFill>
              </a:rPr>
              <a:t>confusion_matrix</a:t>
            </a:r>
            <a:endParaRPr lang="en-US" dirty="0">
              <a:solidFill>
                <a:srgbClr val="FF0000"/>
              </a:solidFill>
            </a:endParaRPr>
          </a:p>
          <a:p>
            <a:r>
              <a:rPr lang="en-US" dirty="0">
                <a:solidFill>
                  <a:srgbClr val="FF0000"/>
                </a:solidFill>
              </a:rPr>
              <a:t>from </a:t>
            </a:r>
            <a:r>
              <a:rPr lang="en-US" dirty="0" err="1">
                <a:solidFill>
                  <a:srgbClr val="FF0000"/>
                </a:solidFill>
              </a:rPr>
              <a:t>sklearn.metrics</a:t>
            </a:r>
            <a:r>
              <a:rPr lang="en-US" dirty="0">
                <a:solidFill>
                  <a:srgbClr val="FF0000"/>
                </a:solidFill>
              </a:rPr>
              <a:t> import </a:t>
            </a:r>
            <a:r>
              <a:rPr lang="en-US" dirty="0" err="1">
                <a:solidFill>
                  <a:srgbClr val="FF0000"/>
                </a:solidFill>
              </a:rPr>
              <a:t>confusion_matrix</a:t>
            </a:r>
            <a:endParaRPr lang="en-US" dirty="0">
              <a:solidFill>
                <a:srgbClr val="FF0000"/>
              </a:solidFill>
            </a:endParaRPr>
          </a:p>
          <a:p>
            <a:r>
              <a:rPr lang="en-US" dirty="0">
                <a:solidFill>
                  <a:srgbClr val="FF0000"/>
                </a:solidFill>
              </a:rPr>
              <a:t>from </a:t>
            </a:r>
            <a:r>
              <a:rPr lang="en-US" dirty="0" err="1">
                <a:solidFill>
                  <a:srgbClr val="FF0000"/>
                </a:solidFill>
              </a:rPr>
              <a:t>sklearn.metrics</a:t>
            </a:r>
            <a:r>
              <a:rPr lang="en-US" dirty="0">
                <a:solidFill>
                  <a:srgbClr val="FF0000"/>
                </a:solidFill>
              </a:rPr>
              <a:t> import </a:t>
            </a:r>
            <a:r>
              <a:rPr lang="en-US" dirty="0" err="1">
                <a:solidFill>
                  <a:srgbClr val="FF0000"/>
                </a:solidFill>
              </a:rPr>
              <a:t>accuracy_score</a:t>
            </a:r>
            <a:endParaRPr lang="en-US" dirty="0">
              <a:solidFill>
                <a:srgbClr val="FF0000"/>
              </a:solidFill>
            </a:endParaRPr>
          </a:p>
          <a:p>
            <a:endParaRPr lang="en-US" dirty="0">
              <a:solidFill>
                <a:srgbClr val="FF0000"/>
              </a:solidFill>
            </a:endParaRPr>
          </a:p>
          <a:p>
            <a:r>
              <a:rPr lang="en-US" dirty="0">
                <a:solidFill>
                  <a:srgbClr val="FF0000"/>
                </a:solidFill>
              </a:rPr>
              <a:t># Use </a:t>
            </a:r>
            <a:r>
              <a:rPr lang="en-US" dirty="0" err="1">
                <a:solidFill>
                  <a:srgbClr val="FF0000"/>
                </a:solidFill>
              </a:rPr>
              <a:t>logreg</a:t>
            </a:r>
            <a:r>
              <a:rPr lang="en-US" dirty="0">
                <a:solidFill>
                  <a:srgbClr val="FF0000"/>
                </a:solidFill>
              </a:rPr>
              <a:t> to predict instances from the test set and store it</a:t>
            </a:r>
          </a:p>
          <a:p>
            <a:r>
              <a:rPr lang="en-US" dirty="0" err="1">
                <a:solidFill>
                  <a:srgbClr val="FF0000"/>
                </a:solidFill>
              </a:rPr>
              <a:t>y_pred</a:t>
            </a:r>
            <a:r>
              <a:rPr lang="en-US" dirty="0">
                <a:solidFill>
                  <a:srgbClr val="FF0000"/>
                </a:solidFill>
              </a:rPr>
              <a:t> = </a:t>
            </a:r>
            <a:r>
              <a:rPr lang="en-US" dirty="0" err="1">
                <a:solidFill>
                  <a:srgbClr val="FF0000"/>
                </a:solidFill>
              </a:rPr>
              <a:t>logreg.predict</a:t>
            </a:r>
            <a:r>
              <a:rPr lang="en-US" dirty="0">
                <a:solidFill>
                  <a:srgbClr val="FF0000"/>
                </a:solidFill>
              </a:rPr>
              <a:t>(</a:t>
            </a:r>
            <a:r>
              <a:rPr lang="en-US" dirty="0" err="1">
                <a:solidFill>
                  <a:srgbClr val="FF0000"/>
                </a:solidFill>
              </a:rPr>
              <a:t>rescaledX_test</a:t>
            </a:r>
            <a:r>
              <a:rPr lang="en-US" dirty="0">
                <a:solidFill>
                  <a:srgbClr val="FF0000"/>
                </a:solidFill>
              </a:rPr>
              <a:t>)</a:t>
            </a:r>
          </a:p>
          <a:p>
            <a:endParaRPr lang="en-US" dirty="0">
              <a:solidFill>
                <a:srgbClr val="FF0000"/>
              </a:solidFill>
            </a:endParaRPr>
          </a:p>
          <a:p>
            <a:r>
              <a:rPr lang="en-US" dirty="0">
                <a:solidFill>
                  <a:srgbClr val="FF0000"/>
                </a:solidFill>
              </a:rPr>
              <a:t># Get the accuracy score of </a:t>
            </a:r>
            <a:r>
              <a:rPr lang="en-US" dirty="0" err="1">
                <a:solidFill>
                  <a:srgbClr val="FF0000"/>
                </a:solidFill>
              </a:rPr>
              <a:t>logreg</a:t>
            </a:r>
            <a:r>
              <a:rPr lang="en-US" dirty="0">
                <a:solidFill>
                  <a:srgbClr val="FF0000"/>
                </a:solidFill>
              </a:rPr>
              <a:t> model and print it</a:t>
            </a:r>
          </a:p>
          <a:p>
            <a:r>
              <a:rPr lang="en-US" dirty="0">
                <a:solidFill>
                  <a:srgbClr val="FF0000"/>
                </a:solidFill>
              </a:rPr>
              <a:t>print("Accuracy of logistic regression classifier: ", </a:t>
            </a:r>
            <a:r>
              <a:rPr lang="en-US" dirty="0" err="1">
                <a:solidFill>
                  <a:srgbClr val="FF0000"/>
                </a:solidFill>
              </a:rPr>
              <a:t>accuracy_score</a:t>
            </a:r>
            <a:r>
              <a:rPr lang="en-US" dirty="0">
                <a:solidFill>
                  <a:srgbClr val="FF0000"/>
                </a:solidFill>
              </a:rPr>
              <a:t>(</a:t>
            </a:r>
            <a:r>
              <a:rPr lang="en-US" dirty="0" err="1">
                <a:solidFill>
                  <a:srgbClr val="FF0000"/>
                </a:solidFill>
              </a:rPr>
              <a:t>y_test,y_pred</a:t>
            </a:r>
            <a:r>
              <a:rPr lang="en-US" dirty="0">
                <a:solidFill>
                  <a:srgbClr val="FF0000"/>
                </a:solidFill>
              </a:rPr>
              <a:t>))</a:t>
            </a:r>
          </a:p>
          <a:p>
            <a:endParaRPr lang="en-US" dirty="0">
              <a:solidFill>
                <a:srgbClr val="FF0000"/>
              </a:solidFill>
            </a:endParaRPr>
          </a:p>
          <a:p>
            <a:r>
              <a:rPr lang="en-US" dirty="0">
                <a:solidFill>
                  <a:srgbClr val="FF0000"/>
                </a:solidFill>
              </a:rPr>
              <a:t># Print the confusion matrix of the </a:t>
            </a:r>
            <a:r>
              <a:rPr lang="en-US" dirty="0" err="1">
                <a:solidFill>
                  <a:srgbClr val="FF0000"/>
                </a:solidFill>
              </a:rPr>
              <a:t>logreg</a:t>
            </a:r>
            <a:r>
              <a:rPr lang="en-US" dirty="0">
                <a:solidFill>
                  <a:srgbClr val="FF0000"/>
                </a:solidFill>
              </a:rPr>
              <a:t> model</a:t>
            </a:r>
          </a:p>
          <a:p>
            <a:r>
              <a:rPr lang="en-US" dirty="0">
                <a:solidFill>
                  <a:srgbClr val="FF0000"/>
                </a:solidFill>
              </a:rPr>
              <a:t>print(</a:t>
            </a:r>
            <a:r>
              <a:rPr lang="en-US" dirty="0" err="1">
                <a:solidFill>
                  <a:srgbClr val="FF0000"/>
                </a:solidFill>
              </a:rPr>
              <a:t>confusion_matrix</a:t>
            </a:r>
            <a:r>
              <a:rPr lang="en-US" dirty="0">
                <a:solidFill>
                  <a:srgbClr val="FF0000"/>
                </a:solidFill>
              </a:rPr>
              <a:t>(</a:t>
            </a:r>
            <a:r>
              <a:rPr lang="en-US" dirty="0" err="1">
                <a:solidFill>
                  <a:srgbClr val="FF0000"/>
                </a:solidFill>
              </a:rPr>
              <a:t>y_test,y_pred</a:t>
            </a:r>
            <a:r>
              <a:rPr lang="en-US" dirty="0">
                <a:solidFill>
                  <a:srgbClr val="FF0000"/>
                </a:solidFill>
              </a:rPr>
              <a:t>))</a:t>
            </a:r>
          </a:p>
        </p:txBody>
      </p:sp>
    </p:spTree>
    <p:extLst>
      <p:ext uri="{BB962C8B-B14F-4D97-AF65-F5344CB8AC3E}">
        <p14:creationId xmlns:p14="http://schemas.microsoft.com/office/powerpoint/2010/main" val="4268255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4BA3C-B0AA-315C-3EB0-B59B5DC6A0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47DE8-9DB9-3A28-49D8-3A9F0FF00386}"/>
              </a:ext>
            </a:extLst>
          </p:cNvPr>
          <p:cNvSpPr>
            <a:spLocks noGrp="1"/>
          </p:cNvSpPr>
          <p:nvPr>
            <p:ph type="title"/>
          </p:nvPr>
        </p:nvSpPr>
        <p:spPr>
          <a:xfrm>
            <a:off x="838200" y="134303"/>
            <a:ext cx="10515600" cy="1325563"/>
          </a:xfrm>
        </p:spPr>
        <p:txBody>
          <a:bodyPr anchor="b">
            <a:normAutofit/>
          </a:bodyPr>
          <a:lstStyle/>
          <a:p>
            <a:r>
              <a:rPr lang="en-US" dirty="0"/>
              <a:t>APPROACH 2</a:t>
            </a:r>
          </a:p>
        </p:txBody>
      </p:sp>
      <p:sp>
        <p:nvSpPr>
          <p:cNvPr id="6" name="Slide Number Placeholder 5">
            <a:extLst>
              <a:ext uri="{FF2B5EF4-FFF2-40B4-BE49-F238E27FC236}">
                <a16:creationId xmlns:a16="http://schemas.microsoft.com/office/drawing/2014/main" id="{87F582C2-2AF0-2A28-0840-91D5E3ECDAB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graphicFrame>
        <p:nvGraphicFramePr>
          <p:cNvPr id="18" name="Table Placeholder 2">
            <a:extLst>
              <a:ext uri="{FF2B5EF4-FFF2-40B4-BE49-F238E27FC236}">
                <a16:creationId xmlns:a16="http://schemas.microsoft.com/office/drawing/2014/main" id="{08F99087-0E02-0587-49F5-602866BF6814}"/>
              </a:ext>
            </a:extLst>
          </p:cNvPr>
          <p:cNvGraphicFramePr/>
          <p:nvPr>
            <p:extLst>
              <p:ext uri="{D42A27DB-BD31-4B8C-83A1-F6EECF244321}">
                <p14:modId xmlns:p14="http://schemas.microsoft.com/office/powerpoint/2010/main" val="2917535822"/>
              </p:ext>
            </p:extLst>
          </p:nvPr>
        </p:nvGraphicFramePr>
        <p:xfrm>
          <a:off x="838200" y="2111381"/>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004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1: Loading and Exploring</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111382"/>
            <a:ext cx="10515600" cy="3295506"/>
          </a:xfrm>
        </p:spPr>
        <p:txBody>
          <a:bodyPr>
            <a:normAutofit fontScale="70000" lnSpcReduction="20000"/>
          </a:bodyPr>
          <a:lstStyle/>
          <a:p>
            <a:pPr algn="l">
              <a:buFont typeface="Arial" panose="020B0604020202020204" pitchFamily="34" charset="0"/>
              <a:buChar char="•"/>
            </a:pPr>
            <a:r>
              <a:rPr lang="en-US" b="0" i="0" dirty="0">
                <a:solidFill>
                  <a:srgbClr val="000000"/>
                </a:solidFill>
                <a:effectLst/>
                <a:latin typeface="Helvetica Neue"/>
              </a:rPr>
              <a:t>First, we will start off by loading and viewing the dataset.</a:t>
            </a:r>
          </a:p>
          <a:p>
            <a:pPr algn="l">
              <a:buFont typeface="Arial" panose="020B0604020202020204" pitchFamily="34" charset="0"/>
              <a:buChar char="•"/>
            </a:pPr>
            <a:r>
              <a:rPr lang="en-US" b="0" i="0" dirty="0">
                <a:solidFill>
                  <a:srgbClr val="000000"/>
                </a:solidFill>
                <a:effectLst/>
                <a:latin typeface="Helvetica Neue"/>
              </a:rPr>
              <a:t>We will see that the dataset has a mixture of both numerical and non-numerical features, that it contains values from different ranges, plus that it contains missing entries.</a:t>
            </a:r>
          </a:p>
          <a:p>
            <a:pPr algn="l">
              <a:buFont typeface="Arial" panose="020B0604020202020204" pitchFamily="34" charset="0"/>
              <a:buChar char="•"/>
            </a:pPr>
            <a:r>
              <a:rPr lang="en-US" b="0" i="0" dirty="0">
                <a:solidFill>
                  <a:srgbClr val="000000"/>
                </a:solidFill>
                <a:effectLst/>
                <a:latin typeface="Helvetica Neue"/>
              </a:rPr>
              <a:t>We will have to preprocess the dataset to ensure the machine learning model we choose can make good predictions.</a:t>
            </a:r>
          </a:p>
          <a:p>
            <a:pPr algn="l">
              <a:buFont typeface="Arial" panose="020B0604020202020204" pitchFamily="34" charset="0"/>
              <a:buChar char="•"/>
            </a:pPr>
            <a:r>
              <a:rPr lang="en-US" b="0" i="0" dirty="0">
                <a:solidFill>
                  <a:srgbClr val="000000"/>
                </a:solidFill>
                <a:effectLst/>
                <a:latin typeface="Helvetica Neue"/>
              </a:rPr>
              <a:t>After our data is in good shape, we will do some exploratory data analysis to build our intuitions.</a:t>
            </a:r>
          </a:p>
          <a:p>
            <a:pPr algn="l">
              <a:buFont typeface="Arial" panose="020B0604020202020204" pitchFamily="34" charset="0"/>
              <a:buChar char="•"/>
            </a:pPr>
            <a:r>
              <a:rPr lang="en-US" b="0" i="0" dirty="0">
                <a:solidFill>
                  <a:srgbClr val="000000"/>
                </a:solidFill>
                <a:effectLst/>
                <a:latin typeface="Helvetica Neue"/>
              </a:rPr>
              <a:t>Finally, we will build a machine learning model that can predict if an individual's application for a credit card will be accepted.</a:t>
            </a:r>
          </a:p>
          <a:p>
            <a:pPr algn="l"/>
            <a:r>
              <a:rPr lang="en-US" b="0" i="0" dirty="0">
                <a:solidFill>
                  <a:srgbClr val="000000"/>
                </a:solidFill>
                <a:effectLst/>
                <a:latin typeface="Helvetica Neue"/>
              </a:rPr>
              <a:t>First, loading and viewing the dataset. We find that since this data is confidential, </a:t>
            </a:r>
            <a:r>
              <a:rPr lang="en-US" b="0" i="0" dirty="0">
                <a:solidFill>
                  <a:srgbClr val="000000"/>
                </a:solidFill>
                <a:effectLst/>
                <a:highlight>
                  <a:srgbClr val="FFFF00"/>
                </a:highlight>
                <a:latin typeface="Helvetica Neue"/>
              </a:rPr>
              <a:t>the contributor of the dataset has anonymized the feature names </a:t>
            </a:r>
            <a:r>
              <a:rPr lang="en-US" b="0" i="0" dirty="0">
                <a:solidFill>
                  <a:srgbClr val="000000"/>
                </a:solidFill>
                <a:effectLst/>
                <a:latin typeface="Helvetica Neue"/>
              </a:rPr>
              <a:t>(column names are not available).</a:t>
            </a:r>
          </a:p>
          <a:p>
            <a:pPr marL="0" indent="0">
              <a:buNone/>
            </a:pPr>
            <a:endParaRPr lang="en-US"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
        <p:nvSpPr>
          <p:cNvPr id="7" name="TextBox 6">
            <a:extLst>
              <a:ext uri="{FF2B5EF4-FFF2-40B4-BE49-F238E27FC236}">
                <a16:creationId xmlns:a16="http://schemas.microsoft.com/office/drawing/2014/main" id="{FD390BFD-FC6C-09FF-9DC9-835EF755BF66}"/>
              </a:ext>
            </a:extLst>
          </p:cNvPr>
          <p:cNvSpPr txBox="1"/>
          <p:nvPr/>
        </p:nvSpPr>
        <p:spPr>
          <a:xfrm>
            <a:off x="721245" y="5628637"/>
            <a:ext cx="4873287" cy="954107"/>
          </a:xfrm>
          <a:prstGeom prst="rect">
            <a:avLst/>
          </a:prstGeom>
          <a:noFill/>
        </p:spPr>
        <p:txBody>
          <a:bodyPr wrap="square">
            <a:spAutoFit/>
          </a:bodyPr>
          <a:lstStyle/>
          <a:p>
            <a:r>
              <a:rPr lang="en-US" sz="1400" dirty="0">
                <a:solidFill>
                  <a:srgbClr val="FF0000"/>
                </a:solidFill>
              </a:rPr>
              <a:t># Import pandas</a:t>
            </a:r>
          </a:p>
          <a:p>
            <a:r>
              <a:rPr lang="en-US" sz="1400" dirty="0">
                <a:solidFill>
                  <a:srgbClr val="FF0000"/>
                </a:solidFill>
              </a:rPr>
              <a:t>import pandas as pd</a:t>
            </a:r>
          </a:p>
          <a:p>
            <a:r>
              <a:rPr lang="en-US" sz="1400" dirty="0" err="1">
                <a:solidFill>
                  <a:srgbClr val="FF0000"/>
                </a:solidFill>
              </a:rPr>
              <a:t>cc_apps</a:t>
            </a:r>
            <a:r>
              <a:rPr lang="en-US" sz="1400" dirty="0">
                <a:solidFill>
                  <a:srgbClr val="FF0000"/>
                </a:solidFill>
              </a:rPr>
              <a:t> = </a:t>
            </a:r>
            <a:r>
              <a:rPr lang="en-US" sz="1400" dirty="0" err="1">
                <a:solidFill>
                  <a:srgbClr val="FF0000"/>
                </a:solidFill>
              </a:rPr>
              <a:t>pd.read_csv</a:t>
            </a:r>
            <a:r>
              <a:rPr lang="en-US" sz="1400" dirty="0">
                <a:solidFill>
                  <a:srgbClr val="FF0000"/>
                </a:solidFill>
              </a:rPr>
              <a:t>("</a:t>
            </a:r>
            <a:r>
              <a:rPr lang="en-US" sz="1400" dirty="0" err="1">
                <a:solidFill>
                  <a:srgbClr val="FF0000"/>
                </a:solidFill>
              </a:rPr>
              <a:t>cc_approvals.data</a:t>
            </a:r>
            <a:r>
              <a:rPr lang="en-US" sz="1400" dirty="0">
                <a:solidFill>
                  <a:srgbClr val="FF0000"/>
                </a:solidFill>
              </a:rPr>
              <a:t>", header=None)</a:t>
            </a:r>
          </a:p>
          <a:p>
            <a:r>
              <a:rPr lang="en-US" sz="1400" dirty="0" err="1">
                <a:solidFill>
                  <a:srgbClr val="FF0000"/>
                </a:solidFill>
              </a:rPr>
              <a:t>cc_apps.head</a:t>
            </a:r>
            <a:r>
              <a:rPr lang="en-US" sz="1400" dirty="0">
                <a:solidFill>
                  <a:srgbClr val="FF0000"/>
                </a:solidFill>
              </a:rPr>
              <a:t>()</a:t>
            </a:r>
          </a:p>
        </p:txBody>
      </p:sp>
      <p:pic>
        <p:nvPicPr>
          <p:cNvPr id="9" name="Picture 8">
            <a:extLst>
              <a:ext uri="{FF2B5EF4-FFF2-40B4-BE49-F238E27FC236}">
                <a16:creationId xmlns:a16="http://schemas.microsoft.com/office/drawing/2014/main" id="{D4B65D71-AE26-3092-C5F4-BD00A71B3AC6}"/>
              </a:ext>
            </a:extLst>
          </p:cNvPr>
          <p:cNvPicPr>
            <a:picLocks noChangeAspect="1"/>
          </p:cNvPicPr>
          <p:nvPr/>
        </p:nvPicPr>
        <p:blipFill>
          <a:blip r:embed="rId2"/>
          <a:stretch>
            <a:fillRect/>
          </a:stretch>
        </p:blipFill>
        <p:spPr>
          <a:xfrm>
            <a:off x="7599872" y="5181781"/>
            <a:ext cx="4428226" cy="1502433"/>
          </a:xfrm>
          <a:prstGeom prst="rect">
            <a:avLst/>
          </a:prstGeom>
        </p:spPr>
      </p:pic>
    </p:spTree>
    <p:extLst>
      <p:ext uri="{BB962C8B-B14F-4D97-AF65-F5344CB8AC3E}">
        <p14:creationId xmlns:p14="http://schemas.microsoft.com/office/powerpoint/2010/main" val="160703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2263602"/>
          </a:xfrm>
        </p:spPr>
        <p:txBody>
          <a:bodyPr/>
          <a:lstStyle/>
          <a:p>
            <a:r>
              <a:rPr lang="en-US" dirty="0"/>
              <a:t>Description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93057"/>
            <a:ext cx="9899196" cy="2831319"/>
          </a:xfrm>
        </p:spPr>
        <p:txBody>
          <a:bodyPr>
            <a:normAutofit lnSpcReduction="10000"/>
          </a:bodyPr>
          <a:lstStyle/>
          <a:p>
            <a:pPr algn="thaiDist"/>
            <a:r>
              <a:rPr lang="en-US" sz="2000" b="0" i="0" dirty="0">
                <a:solidFill>
                  <a:srgbClr val="05192D"/>
                </a:solidFill>
                <a:effectLst/>
                <a:latin typeface="Studio-Feixen-Sans"/>
              </a:rPr>
              <a:t>Commercial banks receive a lot of applications for credit cards. Many of them get rejected for many reasons, like </a:t>
            </a:r>
            <a:r>
              <a:rPr lang="en-US" sz="2000" b="0" i="0" dirty="0">
                <a:solidFill>
                  <a:srgbClr val="05192D"/>
                </a:solidFill>
                <a:effectLst/>
                <a:highlight>
                  <a:srgbClr val="FFFF00"/>
                </a:highlight>
                <a:latin typeface="Studio-Feixen-Sans"/>
              </a:rPr>
              <a:t>high loan balances</a:t>
            </a:r>
            <a:r>
              <a:rPr lang="en-US" sz="2000" b="0" i="0" dirty="0">
                <a:solidFill>
                  <a:srgbClr val="05192D"/>
                </a:solidFill>
                <a:effectLst/>
                <a:latin typeface="Studio-Feixen-Sans"/>
              </a:rPr>
              <a:t>, </a:t>
            </a:r>
            <a:r>
              <a:rPr lang="en-US" sz="2000" b="0" i="0" dirty="0">
                <a:solidFill>
                  <a:srgbClr val="05192D"/>
                </a:solidFill>
                <a:effectLst/>
                <a:highlight>
                  <a:srgbClr val="FFFF00"/>
                </a:highlight>
                <a:latin typeface="Studio-Feixen-Sans"/>
              </a:rPr>
              <a:t>low-income levels</a:t>
            </a:r>
            <a:r>
              <a:rPr lang="en-US" sz="2000" b="0" i="0" dirty="0">
                <a:solidFill>
                  <a:srgbClr val="05192D"/>
                </a:solidFill>
                <a:effectLst/>
                <a:latin typeface="Studio-Feixen-Sans"/>
              </a:rPr>
              <a:t>, or </a:t>
            </a:r>
            <a:r>
              <a:rPr lang="en-US" sz="2000" b="0" i="0" dirty="0">
                <a:solidFill>
                  <a:srgbClr val="05192D"/>
                </a:solidFill>
                <a:effectLst/>
                <a:highlight>
                  <a:srgbClr val="FFFF00"/>
                </a:highlight>
                <a:latin typeface="Studio-Feixen-Sans"/>
              </a:rPr>
              <a:t>too many inquiries on an individual's credit report</a:t>
            </a:r>
            <a:r>
              <a:rPr lang="en-US" sz="2000" b="0" i="0" dirty="0">
                <a:solidFill>
                  <a:srgbClr val="05192D"/>
                </a:solidFill>
                <a:effectLst/>
                <a:latin typeface="Studio-Feixen-Sans"/>
              </a:rPr>
              <a:t>, etc. Manually analyzing these applications is boring, error-prone, and time-consuming (and time is money!). </a:t>
            </a:r>
          </a:p>
          <a:p>
            <a:pPr algn="thaiDist"/>
            <a:endParaRPr lang="en-US" sz="2000" dirty="0">
              <a:solidFill>
                <a:srgbClr val="05192D"/>
              </a:solidFill>
              <a:latin typeface="Studio-Feixen-Sans"/>
            </a:endParaRPr>
          </a:p>
          <a:p>
            <a:pPr algn="thaiDist"/>
            <a:r>
              <a:rPr lang="en-US" sz="2000" b="0" i="0" dirty="0">
                <a:solidFill>
                  <a:srgbClr val="05192D"/>
                </a:solidFill>
                <a:effectLst/>
                <a:latin typeface="Studio-Feixen-Sans"/>
              </a:rPr>
              <a:t>Luckily, this task can be automated with the power of machine learning and pretty much every commercial bank does so nowadays. In this example, a credit card approval predictor using machine learning techniques will be produced, just like the real banks do.</a:t>
            </a:r>
            <a:endParaRPr lang="en-US" sz="2000"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2: Inspecting the applications</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p:txBody>
          <a:bodyPr>
            <a:normAutofit fontScale="92500"/>
          </a:bodyPr>
          <a:lstStyle/>
          <a:p>
            <a:r>
              <a:rPr lang="en-US" sz="2000" b="0" i="0" dirty="0">
                <a:solidFill>
                  <a:srgbClr val="05192D"/>
                </a:solidFill>
                <a:effectLst/>
                <a:latin typeface="Studio-Feixen-Sans"/>
              </a:rPr>
              <a:t>The output may appear a bit confusing at its first sight, but let's try to figure out the most important features of a credit card application. The features of this dataset have been anonymized to protect the privacy, but this </a:t>
            </a:r>
            <a:r>
              <a:rPr lang="en-US" sz="2000" b="0" i="0" dirty="0">
                <a:solidFill>
                  <a:srgbClr val="05192D"/>
                </a:solidFill>
                <a:effectLst/>
                <a:latin typeface="Studio-Feixen-Sans"/>
                <a:hlinkClick r:id="rId2"/>
              </a:rPr>
              <a:t>blog</a:t>
            </a:r>
            <a:r>
              <a:rPr lang="en-US" sz="2000" b="0" i="0" dirty="0">
                <a:solidFill>
                  <a:srgbClr val="05192D"/>
                </a:solidFill>
                <a:effectLst/>
                <a:latin typeface="Studio-Feixen-Sans"/>
              </a:rPr>
              <a:t> gives us a pretty good overview of the probable features.</a:t>
            </a:r>
          </a:p>
          <a:p>
            <a:endParaRPr lang="en-US" sz="2000" dirty="0">
              <a:solidFill>
                <a:srgbClr val="05192D"/>
              </a:solidFill>
              <a:latin typeface="Studio-Feixen-Sans"/>
            </a:endParaRPr>
          </a:p>
          <a:p>
            <a:r>
              <a:rPr lang="en-US" sz="2000" b="0" i="0" dirty="0">
                <a:solidFill>
                  <a:srgbClr val="05192D"/>
                </a:solidFill>
                <a:effectLst/>
                <a:latin typeface="Studio-Feixen-Sans"/>
              </a:rPr>
              <a:t>The probable features in a typical credit card application are </a:t>
            </a:r>
            <a:r>
              <a:rPr lang="en-US" sz="2000" b="1" i="0" dirty="0">
                <a:solidFill>
                  <a:srgbClr val="05192D"/>
                </a:solidFill>
                <a:effectLst/>
                <a:latin typeface="Studio-Feixen-Sans"/>
              </a:rPr>
              <a:t>Gender</a:t>
            </a:r>
            <a:r>
              <a:rPr lang="en-US" sz="2000" b="0" i="0" dirty="0">
                <a:solidFill>
                  <a:srgbClr val="05192D"/>
                </a:solidFill>
                <a:effectLst/>
                <a:latin typeface="Studio-Feixen-Sans"/>
              </a:rPr>
              <a:t>, </a:t>
            </a:r>
            <a:r>
              <a:rPr lang="en-US" sz="2000" b="1" i="0" dirty="0">
                <a:solidFill>
                  <a:srgbClr val="05192D"/>
                </a:solidFill>
                <a:effectLst/>
                <a:latin typeface="Studio-Feixen-Sans"/>
              </a:rPr>
              <a:t>Age</a:t>
            </a:r>
            <a:r>
              <a:rPr lang="en-US" sz="2000" b="0" i="0" dirty="0">
                <a:solidFill>
                  <a:srgbClr val="05192D"/>
                </a:solidFill>
                <a:effectLst/>
                <a:latin typeface="Studio-Feixen-Sans"/>
              </a:rPr>
              <a:t>, </a:t>
            </a:r>
            <a:r>
              <a:rPr lang="en-US" sz="2000" b="1" i="0" dirty="0">
                <a:solidFill>
                  <a:srgbClr val="05192D"/>
                </a:solidFill>
                <a:effectLst/>
                <a:latin typeface="Studio-Feixen-Sans"/>
              </a:rPr>
              <a:t>Debt</a:t>
            </a:r>
            <a:r>
              <a:rPr lang="en-US" sz="2000" b="0" i="0" dirty="0">
                <a:solidFill>
                  <a:srgbClr val="05192D"/>
                </a:solidFill>
                <a:effectLst/>
                <a:latin typeface="Studio-Feixen-Sans"/>
              </a:rPr>
              <a:t>, </a:t>
            </a:r>
            <a:r>
              <a:rPr lang="en-US" sz="2000" b="1" i="0" dirty="0">
                <a:solidFill>
                  <a:srgbClr val="05192D"/>
                </a:solidFill>
                <a:effectLst/>
                <a:latin typeface="Studio-Feixen-Sans"/>
              </a:rPr>
              <a:t>Married</a:t>
            </a:r>
            <a:r>
              <a:rPr lang="en-US" sz="2000" b="0" i="0" dirty="0">
                <a:solidFill>
                  <a:srgbClr val="05192D"/>
                </a:solidFill>
                <a:effectLst/>
                <a:latin typeface="Studio-Feixen-Sans"/>
              </a:rPr>
              <a:t>, </a:t>
            </a:r>
            <a:r>
              <a:rPr lang="en-US" sz="2000" b="1" i="0" dirty="0" err="1">
                <a:solidFill>
                  <a:srgbClr val="05192D"/>
                </a:solidFill>
                <a:effectLst/>
                <a:latin typeface="Studio-Feixen-Sans"/>
              </a:rPr>
              <a:t>BankCustomer</a:t>
            </a:r>
            <a:r>
              <a:rPr lang="en-US" sz="2000" b="0" i="0" dirty="0">
                <a:solidFill>
                  <a:srgbClr val="05192D"/>
                </a:solidFill>
                <a:effectLst/>
                <a:latin typeface="Studio-Feixen-Sans"/>
              </a:rPr>
              <a:t>, </a:t>
            </a:r>
            <a:r>
              <a:rPr lang="en-US" sz="2000" b="1" i="0" dirty="0" err="1">
                <a:solidFill>
                  <a:srgbClr val="05192D"/>
                </a:solidFill>
                <a:effectLst/>
                <a:latin typeface="Studio-Feixen-Sans"/>
              </a:rPr>
              <a:t>EducationLevel</a:t>
            </a:r>
            <a:r>
              <a:rPr lang="en-US" sz="2000" b="0" i="0" dirty="0">
                <a:solidFill>
                  <a:srgbClr val="05192D"/>
                </a:solidFill>
                <a:effectLst/>
                <a:latin typeface="Studio-Feixen-Sans"/>
              </a:rPr>
              <a:t>, </a:t>
            </a:r>
            <a:r>
              <a:rPr lang="en-US" sz="2000" b="1" i="0" dirty="0">
                <a:solidFill>
                  <a:srgbClr val="05192D"/>
                </a:solidFill>
                <a:effectLst/>
                <a:latin typeface="Studio-Feixen-Sans"/>
              </a:rPr>
              <a:t>Ethnicity</a:t>
            </a:r>
            <a:r>
              <a:rPr lang="en-US" sz="2000" b="0" i="0" dirty="0">
                <a:solidFill>
                  <a:srgbClr val="05192D"/>
                </a:solidFill>
                <a:effectLst/>
                <a:latin typeface="Studio-Feixen-Sans"/>
              </a:rPr>
              <a:t>, </a:t>
            </a:r>
            <a:r>
              <a:rPr lang="en-US" sz="2000" b="1" i="0" dirty="0" err="1">
                <a:solidFill>
                  <a:srgbClr val="05192D"/>
                </a:solidFill>
                <a:effectLst/>
                <a:latin typeface="Studio-Feixen-Sans"/>
              </a:rPr>
              <a:t>YearsEmployed</a:t>
            </a:r>
            <a:r>
              <a:rPr lang="en-US" sz="2000" b="0" i="0" dirty="0">
                <a:solidFill>
                  <a:srgbClr val="05192D"/>
                </a:solidFill>
                <a:effectLst/>
                <a:latin typeface="Studio-Feixen-Sans"/>
              </a:rPr>
              <a:t>, </a:t>
            </a:r>
            <a:r>
              <a:rPr lang="en-US" sz="2000" b="1" i="0" dirty="0" err="1">
                <a:solidFill>
                  <a:srgbClr val="05192D"/>
                </a:solidFill>
                <a:effectLst/>
                <a:latin typeface="Studio-Feixen-Sans"/>
              </a:rPr>
              <a:t>PriorDefault</a:t>
            </a:r>
            <a:r>
              <a:rPr lang="en-US" sz="2000" b="0" i="0" dirty="0">
                <a:solidFill>
                  <a:srgbClr val="05192D"/>
                </a:solidFill>
                <a:effectLst/>
                <a:latin typeface="Studio-Feixen-Sans"/>
              </a:rPr>
              <a:t>, </a:t>
            </a:r>
            <a:r>
              <a:rPr lang="en-US" sz="2000" b="1" i="0" dirty="0">
                <a:solidFill>
                  <a:srgbClr val="05192D"/>
                </a:solidFill>
                <a:effectLst/>
                <a:latin typeface="Studio-Feixen-Sans"/>
              </a:rPr>
              <a:t>Employed</a:t>
            </a:r>
            <a:r>
              <a:rPr lang="en-US" sz="2000" b="0" i="0" dirty="0">
                <a:solidFill>
                  <a:srgbClr val="05192D"/>
                </a:solidFill>
                <a:effectLst/>
                <a:latin typeface="Studio-Feixen-Sans"/>
              </a:rPr>
              <a:t>, </a:t>
            </a:r>
            <a:r>
              <a:rPr lang="en-US" sz="2000" b="1" i="0" dirty="0" err="1">
                <a:solidFill>
                  <a:srgbClr val="05192D"/>
                </a:solidFill>
                <a:effectLst/>
                <a:latin typeface="Studio-Feixen-Sans"/>
              </a:rPr>
              <a:t>CreditScore</a:t>
            </a:r>
            <a:r>
              <a:rPr lang="en-US" sz="2000" b="0" i="0" dirty="0">
                <a:solidFill>
                  <a:srgbClr val="05192D"/>
                </a:solidFill>
                <a:effectLst/>
                <a:latin typeface="Studio-Feixen-Sans"/>
              </a:rPr>
              <a:t>, </a:t>
            </a:r>
            <a:r>
              <a:rPr lang="en-US" sz="2000" b="1" i="0" dirty="0" err="1">
                <a:solidFill>
                  <a:srgbClr val="05192D"/>
                </a:solidFill>
                <a:effectLst/>
                <a:latin typeface="Studio-Feixen-Sans"/>
              </a:rPr>
              <a:t>DriversLicense</a:t>
            </a:r>
            <a:r>
              <a:rPr lang="en-US" sz="2000" b="0" i="0" dirty="0">
                <a:solidFill>
                  <a:srgbClr val="05192D"/>
                </a:solidFill>
                <a:effectLst/>
                <a:latin typeface="Studio-Feixen-Sans"/>
              </a:rPr>
              <a:t>, </a:t>
            </a:r>
            <a:r>
              <a:rPr lang="en-US" sz="2000" b="1" i="0" dirty="0">
                <a:solidFill>
                  <a:srgbClr val="05192D"/>
                </a:solidFill>
                <a:effectLst/>
                <a:latin typeface="Studio-Feixen-Sans"/>
              </a:rPr>
              <a:t>Citizen</a:t>
            </a:r>
            <a:r>
              <a:rPr lang="en-US" sz="2000" b="0" i="0" dirty="0">
                <a:solidFill>
                  <a:srgbClr val="05192D"/>
                </a:solidFill>
                <a:effectLst/>
                <a:latin typeface="Studio-Feixen-Sans"/>
              </a:rPr>
              <a:t>, </a:t>
            </a:r>
            <a:r>
              <a:rPr lang="en-US" sz="2000" b="1" i="0" dirty="0" err="1">
                <a:solidFill>
                  <a:srgbClr val="05192D"/>
                </a:solidFill>
                <a:effectLst/>
                <a:latin typeface="Studio-Feixen-Sans"/>
              </a:rPr>
              <a:t>ZipCode</a:t>
            </a:r>
            <a:r>
              <a:rPr lang="en-US" sz="2000" b="0" i="0" dirty="0">
                <a:solidFill>
                  <a:srgbClr val="05192D"/>
                </a:solidFill>
                <a:effectLst/>
                <a:latin typeface="Studio-Feixen-Sans"/>
              </a:rPr>
              <a:t>, </a:t>
            </a:r>
            <a:r>
              <a:rPr lang="en-US" sz="2000" b="1" i="0" dirty="0">
                <a:solidFill>
                  <a:srgbClr val="05192D"/>
                </a:solidFill>
                <a:effectLst/>
                <a:latin typeface="Studio-Feixen-Sans"/>
              </a:rPr>
              <a:t>Income</a:t>
            </a:r>
            <a:r>
              <a:rPr lang="en-US" sz="2000" b="0" i="0" dirty="0">
                <a:solidFill>
                  <a:srgbClr val="05192D"/>
                </a:solidFill>
                <a:effectLst/>
                <a:latin typeface="Studio-Feixen-Sans"/>
              </a:rPr>
              <a:t> and finally the </a:t>
            </a:r>
            <a:r>
              <a:rPr lang="en-US" sz="2000" b="1" i="0" dirty="0" err="1">
                <a:solidFill>
                  <a:srgbClr val="05192D"/>
                </a:solidFill>
                <a:effectLst/>
                <a:latin typeface="Studio-Feixen-Sans"/>
              </a:rPr>
              <a:t>ApprovalStatus</a:t>
            </a:r>
            <a:r>
              <a:rPr lang="en-US" sz="2000" b="0" i="0" dirty="0">
                <a:solidFill>
                  <a:srgbClr val="05192D"/>
                </a:solidFill>
                <a:effectLst/>
                <a:latin typeface="Studio-Feixen-Sans"/>
              </a:rPr>
              <a:t>. This gives us a pretty good starting point, and we can map these features with respect to the columns in the output.</a:t>
            </a:r>
          </a:p>
          <a:p>
            <a:endParaRPr lang="en-US" sz="2000" dirty="0">
              <a:solidFill>
                <a:srgbClr val="05192D"/>
              </a:solidFill>
              <a:latin typeface="Studio-Feixen-Sans"/>
            </a:endParaRPr>
          </a:p>
          <a:p>
            <a:r>
              <a:rPr lang="en-US" sz="2000" dirty="0">
                <a:solidFill>
                  <a:srgbClr val="05192D"/>
                </a:solidFill>
                <a:latin typeface="Studio-Feixen-Sans"/>
              </a:rPr>
              <a:t>As we can see from our first glance at the data, the dataset has a mixture of numerical and non-numerical features. This can be fixed with some preprocessing, but before we do that, let's learn about the dataset a bit more to see if there are other dataset issues that need to be fixed.</a:t>
            </a: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2535580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Inspecting the applications</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44913"/>
          </a:xfrm>
        </p:spPr>
        <p:txBody>
          <a:bodyPr>
            <a:normAutofit/>
          </a:bodyPr>
          <a:lstStyle/>
          <a:p>
            <a:r>
              <a:rPr lang="en-US" sz="2000" dirty="0">
                <a:solidFill>
                  <a:srgbClr val="05192D"/>
                </a:solidFill>
                <a:latin typeface="Studio-Feixen-Sans"/>
              </a:rPr>
              <a:t>As we can see from our first glance at the data, the dataset has a mixture of numerical and non-numerical features. This can be fixed with some preprocessing, but before we do that, let's learn about the dataset a bit more to see if there are other dataset issues that need to be fixed. What shall we do?</a:t>
            </a:r>
          </a:p>
          <a:p>
            <a:endParaRPr lang="en-US" sz="2000" dirty="0">
              <a:solidFill>
                <a:srgbClr val="05192D"/>
              </a:solidFill>
              <a:latin typeface="Studio-Feixen-Sans"/>
            </a:endParaRPr>
          </a:p>
          <a:p>
            <a:pPr lvl="1"/>
            <a:r>
              <a:rPr lang="en-US" sz="1800" b="0" i="0" dirty="0">
                <a:solidFill>
                  <a:srgbClr val="05192D"/>
                </a:solidFill>
                <a:effectLst/>
                <a:latin typeface="Studio-Feixen-Sans"/>
              </a:rPr>
              <a:t>Printing summary statistics.</a:t>
            </a:r>
          </a:p>
          <a:p>
            <a:pPr lvl="1"/>
            <a:r>
              <a:rPr lang="en-US" sz="1800" b="0" i="0" dirty="0">
                <a:solidFill>
                  <a:srgbClr val="05192D"/>
                </a:solidFill>
                <a:effectLst/>
                <a:latin typeface="Studio-Feixen-Sans"/>
              </a:rPr>
              <a:t>Print DataFrame information.</a:t>
            </a:r>
          </a:p>
          <a:p>
            <a:pPr lvl="1"/>
            <a:r>
              <a:rPr lang="en-US" sz="1800" b="0" i="0" dirty="0">
                <a:solidFill>
                  <a:srgbClr val="05192D"/>
                </a:solidFill>
                <a:effectLst/>
                <a:latin typeface="Studio-Feixen-Sans"/>
              </a:rPr>
              <a:t>Inspect missing values.</a:t>
            </a:r>
          </a:p>
          <a:p>
            <a:endParaRPr lang="en-US" sz="2000"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
        <p:nvSpPr>
          <p:cNvPr id="7" name="TextBox 6">
            <a:extLst>
              <a:ext uri="{FF2B5EF4-FFF2-40B4-BE49-F238E27FC236}">
                <a16:creationId xmlns:a16="http://schemas.microsoft.com/office/drawing/2014/main" id="{7C784DF3-EF8D-D000-B719-EA2DC105772D}"/>
              </a:ext>
            </a:extLst>
          </p:cNvPr>
          <p:cNvSpPr txBox="1"/>
          <p:nvPr/>
        </p:nvSpPr>
        <p:spPr>
          <a:xfrm>
            <a:off x="1185349" y="4755912"/>
            <a:ext cx="3570135" cy="1600438"/>
          </a:xfrm>
          <a:prstGeom prst="rect">
            <a:avLst/>
          </a:prstGeom>
          <a:noFill/>
        </p:spPr>
        <p:txBody>
          <a:bodyPr wrap="square">
            <a:spAutoFit/>
          </a:bodyPr>
          <a:lstStyle/>
          <a:p>
            <a:r>
              <a:rPr lang="en-US" sz="1400" dirty="0">
                <a:solidFill>
                  <a:srgbClr val="FF0000"/>
                </a:solidFill>
              </a:rPr>
              <a:t>print(</a:t>
            </a:r>
            <a:r>
              <a:rPr lang="en-US" sz="1400" dirty="0" err="1">
                <a:solidFill>
                  <a:srgbClr val="FF0000"/>
                </a:solidFill>
              </a:rPr>
              <a:t>cc_apps.describe</a:t>
            </a:r>
            <a:r>
              <a:rPr lang="en-US" sz="1400" dirty="0">
                <a:solidFill>
                  <a:srgbClr val="FF0000"/>
                </a:solidFill>
              </a:rPr>
              <a:t>())</a:t>
            </a:r>
          </a:p>
          <a:p>
            <a:r>
              <a:rPr lang="en-US" sz="1400" dirty="0">
                <a:solidFill>
                  <a:srgbClr val="FF0000"/>
                </a:solidFill>
              </a:rPr>
              <a:t>print('\n')</a:t>
            </a:r>
          </a:p>
          <a:p>
            <a:endParaRPr lang="en-US" sz="1400" dirty="0">
              <a:solidFill>
                <a:srgbClr val="FF0000"/>
              </a:solidFill>
            </a:endParaRPr>
          </a:p>
          <a:p>
            <a:r>
              <a:rPr lang="en-US" sz="1400" dirty="0">
                <a:solidFill>
                  <a:srgbClr val="FF0000"/>
                </a:solidFill>
              </a:rPr>
              <a:t>print(cc_apps.info())</a:t>
            </a:r>
          </a:p>
          <a:p>
            <a:r>
              <a:rPr lang="en-US" sz="1400" dirty="0">
                <a:solidFill>
                  <a:srgbClr val="FF0000"/>
                </a:solidFill>
              </a:rPr>
              <a:t>print('\n')</a:t>
            </a:r>
          </a:p>
          <a:p>
            <a:endParaRPr lang="en-US" sz="1400" dirty="0">
              <a:solidFill>
                <a:srgbClr val="FF0000"/>
              </a:solidFill>
            </a:endParaRPr>
          </a:p>
          <a:p>
            <a:r>
              <a:rPr lang="en-US" sz="1400" dirty="0" err="1">
                <a:solidFill>
                  <a:srgbClr val="FF0000"/>
                </a:solidFill>
              </a:rPr>
              <a:t>cc_apps.tail</a:t>
            </a:r>
            <a:r>
              <a:rPr lang="en-US" sz="1400" dirty="0">
                <a:solidFill>
                  <a:srgbClr val="FF0000"/>
                </a:solidFill>
              </a:rPr>
              <a:t>(17) # or </a:t>
            </a:r>
            <a:r>
              <a:rPr lang="en-US" sz="1400" dirty="0" err="1">
                <a:solidFill>
                  <a:srgbClr val="FF0000"/>
                </a:solidFill>
              </a:rPr>
              <a:t>cc_apps.sample</a:t>
            </a:r>
            <a:r>
              <a:rPr lang="en-US" sz="1400" dirty="0">
                <a:solidFill>
                  <a:srgbClr val="FF0000"/>
                </a:solidFill>
              </a:rPr>
              <a:t>()</a:t>
            </a:r>
          </a:p>
        </p:txBody>
      </p:sp>
      <p:pic>
        <p:nvPicPr>
          <p:cNvPr id="8" name="Picture 7">
            <a:extLst>
              <a:ext uri="{FF2B5EF4-FFF2-40B4-BE49-F238E27FC236}">
                <a16:creationId xmlns:a16="http://schemas.microsoft.com/office/drawing/2014/main" id="{9B753B5A-3BF4-7C35-7C26-9730ECA2D644}"/>
              </a:ext>
            </a:extLst>
          </p:cNvPr>
          <p:cNvPicPr>
            <a:picLocks noChangeAspect="1"/>
          </p:cNvPicPr>
          <p:nvPr/>
        </p:nvPicPr>
        <p:blipFill>
          <a:blip r:embed="rId2"/>
          <a:stretch>
            <a:fillRect/>
          </a:stretch>
        </p:blipFill>
        <p:spPr>
          <a:xfrm>
            <a:off x="9016777" y="131129"/>
            <a:ext cx="3051599" cy="1035364"/>
          </a:xfrm>
          <a:prstGeom prst="rect">
            <a:avLst/>
          </a:prstGeom>
        </p:spPr>
      </p:pic>
      <p:pic>
        <p:nvPicPr>
          <p:cNvPr id="10" name="Picture 9">
            <a:extLst>
              <a:ext uri="{FF2B5EF4-FFF2-40B4-BE49-F238E27FC236}">
                <a16:creationId xmlns:a16="http://schemas.microsoft.com/office/drawing/2014/main" id="{7D01437B-078C-013C-0B49-F0C15959C601}"/>
              </a:ext>
            </a:extLst>
          </p:cNvPr>
          <p:cNvPicPr>
            <a:picLocks noChangeAspect="1"/>
          </p:cNvPicPr>
          <p:nvPr/>
        </p:nvPicPr>
        <p:blipFill>
          <a:blip r:embed="rId3"/>
          <a:stretch>
            <a:fillRect/>
          </a:stretch>
        </p:blipFill>
        <p:spPr>
          <a:xfrm>
            <a:off x="5120638" y="3068037"/>
            <a:ext cx="3646617" cy="1322749"/>
          </a:xfrm>
          <a:prstGeom prst="rect">
            <a:avLst/>
          </a:prstGeom>
        </p:spPr>
      </p:pic>
      <p:pic>
        <p:nvPicPr>
          <p:cNvPr id="12" name="Picture 11">
            <a:extLst>
              <a:ext uri="{FF2B5EF4-FFF2-40B4-BE49-F238E27FC236}">
                <a16:creationId xmlns:a16="http://schemas.microsoft.com/office/drawing/2014/main" id="{06D92BB0-F28F-187D-B13B-3FE7B57074DF}"/>
              </a:ext>
            </a:extLst>
          </p:cNvPr>
          <p:cNvPicPr>
            <a:picLocks noChangeAspect="1"/>
          </p:cNvPicPr>
          <p:nvPr/>
        </p:nvPicPr>
        <p:blipFill>
          <a:blip r:embed="rId4"/>
          <a:stretch>
            <a:fillRect/>
          </a:stretch>
        </p:blipFill>
        <p:spPr>
          <a:xfrm>
            <a:off x="9016777" y="3036383"/>
            <a:ext cx="2993533" cy="3439058"/>
          </a:xfrm>
          <a:prstGeom prst="rect">
            <a:avLst/>
          </a:prstGeom>
        </p:spPr>
      </p:pic>
      <p:pic>
        <p:nvPicPr>
          <p:cNvPr id="14" name="Picture 13">
            <a:extLst>
              <a:ext uri="{FF2B5EF4-FFF2-40B4-BE49-F238E27FC236}">
                <a16:creationId xmlns:a16="http://schemas.microsoft.com/office/drawing/2014/main" id="{DBCCB85B-3B07-4E30-24B8-F5215D1CB322}"/>
              </a:ext>
            </a:extLst>
          </p:cNvPr>
          <p:cNvPicPr>
            <a:picLocks noChangeAspect="1"/>
          </p:cNvPicPr>
          <p:nvPr/>
        </p:nvPicPr>
        <p:blipFill>
          <a:blip r:embed="rId5"/>
          <a:stretch>
            <a:fillRect/>
          </a:stretch>
        </p:blipFill>
        <p:spPr>
          <a:xfrm>
            <a:off x="5102633" y="4682776"/>
            <a:ext cx="3710705" cy="1384069"/>
          </a:xfrm>
          <a:prstGeom prst="rect">
            <a:avLst/>
          </a:prstGeom>
        </p:spPr>
      </p:pic>
    </p:spTree>
    <p:extLst>
      <p:ext uri="{BB962C8B-B14F-4D97-AF65-F5344CB8AC3E}">
        <p14:creationId xmlns:p14="http://schemas.microsoft.com/office/powerpoint/2010/main" val="117183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3: SPLITTING the data set</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Now, we will split our data into train set and test set to prepare our data for two different phases of machine learning modeling: training and testing. </a:t>
            </a:r>
          </a:p>
          <a:p>
            <a:endParaRPr lang="en-US" sz="1600" dirty="0">
              <a:solidFill>
                <a:srgbClr val="000000"/>
              </a:solidFill>
              <a:latin typeface="Helvetica Neue"/>
            </a:endParaRPr>
          </a:p>
          <a:p>
            <a:r>
              <a:rPr lang="en-US" sz="1600" b="0" i="0" dirty="0">
                <a:solidFill>
                  <a:srgbClr val="000000"/>
                </a:solidFill>
                <a:effectLst/>
                <a:latin typeface="Helvetica Neue"/>
              </a:rPr>
              <a:t>Also, features like </a:t>
            </a:r>
            <a:r>
              <a:rPr lang="en-US" sz="1600" b="0" i="0" dirty="0" err="1">
                <a:solidFill>
                  <a:srgbClr val="000000"/>
                </a:solidFill>
                <a:effectLst/>
                <a:latin typeface="Helvetica Neue"/>
              </a:rPr>
              <a:t>DriversLicense</a:t>
            </a:r>
            <a:r>
              <a:rPr lang="en-US" sz="1600" b="0" i="0" dirty="0">
                <a:solidFill>
                  <a:srgbClr val="000000"/>
                </a:solidFill>
                <a:effectLst/>
                <a:latin typeface="Helvetica Neue"/>
              </a:rPr>
              <a:t> (11) and </a:t>
            </a:r>
            <a:r>
              <a:rPr lang="en-US" sz="1600" b="0" i="0" dirty="0" err="1">
                <a:solidFill>
                  <a:srgbClr val="000000"/>
                </a:solidFill>
                <a:effectLst/>
                <a:latin typeface="Helvetica Neue"/>
              </a:rPr>
              <a:t>ZipCode</a:t>
            </a:r>
            <a:r>
              <a:rPr lang="en-US" sz="1600" b="0" i="0" dirty="0">
                <a:solidFill>
                  <a:srgbClr val="000000"/>
                </a:solidFill>
                <a:effectLst/>
                <a:latin typeface="Helvetica Neue"/>
              </a:rPr>
              <a:t> (13) are not as important as the other features in the dataset for predicting credit card approvals. To get a better sense, we can measure their statistical correlation to the labels of the dataset. We should drop them to design our machine learning model with the best set of features. In Data Science literature, this is often referred to as feature selection.</a:t>
            </a:r>
          </a:p>
          <a:p>
            <a:endParaRPr lang="en-US" sz="2000" dirty="0">
              <a:solidFill>
                <a:srgbClr val="05192D"/>
              </a:solidFill>
              <a:latin typeface="Studio-Feixen-Sans"/>
            </a:endParaRPr>
          </a:p>
          <a:p>
            <a:endParaRPr lang="en-US" sz="2000"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22</a:t>
            </a:fld>
            <a:endParaRPr lang="en-US" dirty="0"/>
          </a:p>
        </p:txBody>
      </p:sp>
      <p:pic>
        <p:nvPicPr>
          <p:cNvPr id="8" name="Picture 7">
            <a:extLst>
              <a:ext uri="{FF2B5EF4-FFF2-40B4-BE49-F238E27FC236}">
                <a16:creationId xmlns:a16="http://schemas.microsoft.com/office/drawing/2014/main" id="{9B753B5A-3BF4-7C35-7C26-9730ECA2D644}"/>
              </a:ext>
            </a:extLst>
          </p:cNvPr>
          <p:cNvPicPr>
            <a:picLocks noChangeAspect="1"/>
          </p:cNvPicPr>
          <p:nvPr/>
        </p:nvPicPr>
        <p:blipFill>
          <a:blip r:embed="rId2"/>
          <a:stretch>
            <a:fillRect/>
          </a:stretch>
        </p:blipFill>
        <p:spPr>
          <a:xfrm>
            <a:off x="9085890" y="0"/>
            <a:ext cx="3106110" cy="1053859"/>
          </a:xfrm>
          <a:prstGeom prst="rect">
            <a:avLst/>
          </a:prstGeom>
        </p:spPr>
      </p:pic>
      <p:sp>
        <p:nvSpPr>
          <p:cNvPr id="17" name="TextBox 16">
            <a:extLst>
              <a:ext uri="{FF2B5EF4-FFF2-40B4-BE49-F238E27FC236}">
                <a16:creationId xmlns:a16="http://schemas.microsoft.com/office/drawing/2014/main" id="{312A0590-CC23-3173-C554-3835CA55CBB0}"/>
              </a:ext>
            </a:extLst>
          </p:cNvPr>
          <p:cNvSpPr txBox="1"/>
          <p:nvPr/>
        </p:nvSpPr>
        <p:spPr>
          <a:xfrm>
            <a:off x="1087016" y="4109581"/>
            <a:ext cx="6690048" cy="2246769"/>
          </a:xfrm>
          <a:prstGeom prst="rect">
            <a:avLst/>
          </a:prstGeom>
          <a:noFill/>
        </p:spPr>
        <p:txBody>
          <a:bodyPr wrap="square">
            <a:spAutoFit/>
          </a:bodyPr>
          <a:lstStyle/>
          <a:p>
            <a:r>
              <a:rPr lang="en-US" sz="1400" dirty="0">
                <a:solidFill>
                  <a:srgbClr val="FF0000"/>
                </a:solidFill>
              </a:rPr>
              <a:t>from </a:t>
            </a:r>
            <a:r>
              <a:rPr lang="en-US" sz="1400" dirty="0" err="1">
                <a:solidFill>
                  <a:srgbClr val="FF0000"/>
                </a:solidFill>
              </a:rPr>
              <a:t>sklearn.model_selection</a:t>
            </a:r>
            <a:r>
              <a:rPr lang="en-US" sz="1400" dirty="0">
                <a:solidFill>
                  <a:srgbClr val="FF0000"/>
                </a:solidFill>
              </a:rPr>
              <a:t> import </a:t>
            </a:r>
            <a:r>
              <a:rPr lang="en-US" sz="1400" dirty="0" err="1">
                <a:solidFill>
                  <a:srgbClr val="FF0000"/>
                </a:solidFill>
              </a:rPr>
              <a:t>train_test_split</a:t>
            </a:r>
            <a:endParaRPr lang="en-US" sz="1400" dirty="0">
              <a:solidFill>
                <a:srgbClr val="FF0000"/>
              </a:solidFill>
            </a:endParaRPr>
          </a:p>
          <a:p>
            <a:endParaRPr lang="en-US" sz="1400" dirty="0">
              <a:solidFill>
                <a:srgbClr val="FF0000"/>
              </a:solidFill>
            </a:endParaRPr>
          </a:p>
          <a:p>
            <a:r>
              <a:rPr lang="en-US" sz="1400" dirty="0">
                <a:solidFill>
                  <a:srgbClr val="FF0000"/>
                </a:solidFill>
              </a:rPr>
              <a:t>print(</a:t>
            </a:r>
            <a:r>
              <a:rPr lang="en-US" sz="1400" dirty="0" err="1">
                <a:solidFill>
                  <a:srgbClr val="FF0000"/>
                </a:solidFill>
              </a:rPr>
              <a:t>cc_apps.corr</a:t>
            </a:r>
            <a:r>
              <a:rPr lang="en-US" sz="1400" dirty="0">
                <a:solidFill>
                  <a:srgbClr val="FF0000"/>
                </a:solidFill>
              </a:rPr>
              <a:t>(</a:t>
            </a:r>
            <a:r>
              <a:rPr lang="en-US" sz="1400" dirty="0" err="1">
                <a:solidFill>
                  <a:srgbClr val="FF0000"/>
                </a:solidFill>
              </a:rPr>
              <a:t>numeric_only</a:t>
            </a:r>
            <a:r>
              <a:rPr lang="en-US" sz="1400" dirty="0">
                <a:solidFill>
                  <a:srgbClr val="FF0000"/>
                </a:solidFill>
              </a:rPr>
              <a:t> = True))</a:t>
            </a:r>
          </a:p>
          <a:p>
            <a:endParaRPr lang="en-US" sz="1400" dirty="0">
              <a:solidFill>
                <a:srgbClr val="FF0000"/>
              </a:solidFill>
            </a:endParaRPr>
          </a:p>
          <a:p>
            <a:r>
              <a:rPr lang="en-US" sz="1400" dirty="0">
                <a:solidFill>
                  <a:srgbClr val="FF0000"/>
                </a:solidFill>
              </a:rPr>
              <a:t>#Drop the features 11 and 13</a:t>
            </a:r>
          </a:p>
          <a:p>
            <a:r>
              <a:rPr lang="en-US" sz="1400" dirty="0" err="1">
                <a:solidFill>
                  <a:srgbClr val="FF0000"/>
                </a:solidFill>
              </a:rPr>
              <a:t>cc_apps</a:t>
            </a:r>
            <a:r>
              <a:rPr lang="en-US" sz="1400" dirty="0">
                <a:solidFill>
                  <a:srgbClr val="FF0000"/>
                </a:solidFill>
              </a:rPr>
              <a:t> = </a:t>
            </a:r>
            <a:r>
              <a:rPr lang="en-US" sz="1400" dirty="0" err="1">
                <a:solidFill>
                  <a:srgbClr val="FF0000"/>
                </a:solidFill>
              </a:rPr>
              <a:t>cc_apps.drop</a:t>
            </a:r>
            <a:r>
              <a:rPr lang="en-US" sz="1400" dirty="0">
                <a:solidFill>
                  <a:srgbClr val="FF0000"/>
                </a:solidFill>
              </a:rPr>
              <a:t>([11, 13], axis=1)</a:t>
            </a:r>
          </a:p>
          <a:p>
            <a:endParaRPr lang="en-US" sz="1400" dirty="0">
              <a:solidFill>
                <a:srgbClr val="FF0000"/>
              </a:solidFill>
            </a:endParaRPr>
          </a:p>
          <a:p>
            <a:r>
              <a:rPr lang="en-US" sz="1400" dirty="0">
                <a:solidFill>
                  <a:srgbClr val="FF0000"/>
                </a:solidFill>
              </a:rPr>
              <a:t># Split into train and test sets</a:t>
            </a:r>
          </a:p>
          <a:p>
            <a:r>
              <a:rPr lang="en-US" sz="1400" dirty="0" err="1">
                <a:solidFill>
                  <a:srgbClr val="FF0000"/>
                </a:solidFill>
              </a:rPr>
              <a:t>cc_apps_train</a:t>
            </a:r>
            <a:r>
              <a:rPr lang="en-US" sz="1400" dirty="0">
                <a:solidFill>
                  <a:srgbClr val="FF0000"/>
                </a:solidFill>
              </a:rPr>
              <a:t>, </a:t>
            </a:r>
            <a:r>
              <a:rPr lang="en-US" sz="1400" dirty="0" err="1">
                <a:solidFill>
                  <a:srgbClr val="FF0000"/>
                </a:solidFill>
              </a:rPr>
              <a:t>cc_apps_test</a:t>
            </a:r>
            <a:r>
              <a:rPr lang="en-US" sz="1400" dirty="0">
                <a:solidFill>
                  <a:srgbClr val="FF0000"/>
                </a:solidFill>
              </a:rPr>
              <a:t> = </a:t>
            </a:r>
            <a:r>
              <a:rPr lang="en-US" sz="1400" dirty="0" err="1">
                <a:solidFill>
                  <a:srgbClr val="FF0000"/>
                </a:solidFill>
              </a:rPr>
              <a:t>train_test_split</a:t>
            </a:r>
            <a:r>
              <a:rPr lang="en-US" sz="1400" dirty="0">
                <a:solidFill>
                  <a:srgbClr val="FF0000"/>
                </a:solidFill>
              </a:rPr>
              <a:t>(</a:t>
            </a:r>
            <a:r>
              <a:rPr lang="en-US" sz="1400" dirty="0" err="1">
                <a:solidFill>
                  <a:srgbClr val="FF0000"/>
                </a:solidFill>
              </a:rPr>
              <a:t>cc_apps</a:t>
            </a:r>
            <a:r>
              <a:rPr lang="en-US" sz="1400" dirty="0">
                <a:solidFill>
                  <a:srgbClr val="FF0000"/>
                </a:solidFill>
              </a:rPr>
              <a:t>, </a:t>
            </a:r>
            <a:r>
              <a:rPr lang="en-US" sz="1400" dirty="0" err="1">
                <a:solidFill>
                  <a:srgbClr val="FF0000"/>
                </a:solidFill>
              </a:rPr>
              <a:t>test_size</a:t>
            </a:r>
            <a:r>
              <a:rPr lang="en-US" sz="1400" dirty="0">
                <a:solidFill>
                  <a:srgbClr val="FF0000"/>
                </a:solidFill>
              </a:rPr>
              <a:t>=0.33, </a:t>
            </a:r>
            <a:r>
              <a:rPr lang="en-US" sz="1400" dirty="0" err="1">
                <a:solidFill>
                  <a:srgbClr val="FF0000"/>
                </a:solidFill>
              </a:rPr>
              <a:t>random_state</a:t>
            </a:r>
            <a:r>
              <a:rPr lang="en-US" sz="1400" dirty="0">
                <a:solidFill>
                  <a:srgbClr val="FF0000"/>
                </a:solidFill>
              </a:rPr>
              <a:t>=42)</a:t>
            </a:r>
          </a:p>
        </p:txBody>
      </p:sp>
      <p:pic>
        <p:nvPicPr>
          <p:cNvPr id="19" name="Picture 18">
            <a:extLst>
              <a:ext uri="{FF2B5EF4-FFF2-40B4-BE49-F238E27FC236}">
                <a16:creationId xmlns:a16="http://schemas.microsoft.com/office/drawing/2014/main" id="{0782CF6F-5BA7-097F-611D-F3EDAFD3F022}"/>
              </a:ext>
            </a:extLst>
          </p:cNvPr>
          <p:cNvPicPr>
            <a:picLocks noChangeAspect="1"/>
          </p:cNvPicPr>
          <p:nvPr/>
        </p:nvPicPr>
        <p:blipFill>
          <a:blip r:embed="rId3"/>
          <a:stretch>
            <a:fillRect/>
          </a:stretch>
        </p:blipFill>
        <p:spPr>
          <a:xfrm>
            <a:off x="7143698" y="4236819"/>
            <a:ext cx="4778154" cy="1295512"/>
          </a:xfrm>
          <a:prstGeom prst="rect">
            <a:avLst/>
          </a:prstGeom>
        </p:spPr>
      </p:pic>
    </p:spTree>
    <p:extLst>
      <p:ext uri="{BB962C8B-B14F-4D97-AF65-F5344CB8AC3E}">
        <p14:creationId xmlns:p14="http://schemas.microsoft.com/office/powerpoint/2010/main" val="3916342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4: Handling the missing values (1)</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Now we've split our data, we can handle some of the issues we identified when inspecting the DataFrame, including:</a:t>
            </a:r>
          </a:p>
          <a:p>
            <a:pPr lvl="1"/>
            <a:r>
              <a:rPr lang="en-US" sz="1400" b="0" i="0" dirty="0">
                <a:solidFill>
                  <a:srgbClr val="000000"/>
                </a:solidFill>
                <a:effectLst/>
                <a:latin typeface="Helvetica Neue"/>
              </a:rPr>
              <a:t>Our dataset contains both numeric and non-numeric data (specifically data that are of float64, int64 and object types). Specifically, the features 2, 7, 10 and 14 contain numeric values (of types float64, float64, int64 and int64 respectively) and all the other features contain non-numeric values.</a:t>
            </a:r>
          </a:p>
          <a:p>
            <a:pPr lvl="1"/>
            <a:r>
              <a:rPr lang="en-US" sz="1400" b="0" i="0" dirty="0">
                <a:solidFill>
                  <a:srgbClr val="000000"/>
                </a:solidFill>
                <a:effectLst/>
                <a:latin typeface="Helvetica Neue"/>
              </a:rPr>
              <a:t>The dataset also contains values from several ranges. Some features have a value range of 0 - 28, some have a range of 2 - 67, and some have a range of 1017 - 100000. Apart from these, we can get useful statistical information (like mean, max, and min) about the features that have numerical values.</a:t>
            </a:r>
          </a:p>
          <a:p>
            <a:pPr lvl="1"/>
            <a:r>
              <a:rPr lang="en-US" sz="1400" b="0" i="0" dirty="0">
                <a:solidFill>
                  <a:srgbClr val="000000"/>
                </a:solidFill>
                <a:effectLst/>
                <a:latin typeface="Helvetica Neue"/>
              </a:rPr>
              <a:t>Finally, the dataset has missing values, which we'll take care of it. The missing values in the dataset are labeled with '?', which can be seen in the last cell's output of step 2.</a:t>
            </a:r>
          </a:p>
          <a:p>
            <a:pPr lvl="1"/>
            <a:endParaRPr lang="en-US" sz="1200" b="0" i="0" dirty="0">
              <a:solidFill>
                <a:srgbClr val="000000"/>
              </a:solidFill>
              <a:effectLst/>
              <a:latin typeface="Helvetica Neue"/>
            </a:endParaRPr>
          </a:p>
          <a:p>
            <a:r>
              <a:rPr lang="en-US" sz="1600" b="0" i="0" dirty="0">
                <a:solidFill>
                  <a:srgbClr val="000000"/>
                </a:solidFill>
                <a:effectLst/>
                <a:latin typeface="Helvetica Neue"/>
              </a:rPr>
              <a:t>Now, let's temporarily replace these missing value question marks (?) with </a:t>
            </a:r>
            <a:r>
              <a:rPr lang="en-US" sz="1600" b="0" i="0" dirty="0" err="1">
                <a:solidFill>
                  <a:srgbClr val="000000"/>
                </a:solidFill>
                <a:effectLst/>
                <a:latin typeface="Helvetica Neue"/>
              </a:rPr>
              <a:t>NaN</a:t>
            </a:r>
            <a:r>
              <a:rPr lang="en-US" sz="1600" b="0" i="0" dirty="0">
                <a:solidFill>
                  <a:srgbClr val="000000"/>
                </a:solidFill>
                <a:effectLst/>
                <a:latin typeface="Helvetica Neue"/>
              </a:rPr>
              <a:t>.</a:t>
            </a:r>
            <a:endParaRPr lang="en-US" sz="2000" dirty="0">
              <a:solidFill>
                <a:srgbClr val="05192D"/>
              </a:solidFill>
              <a:latin typeface="Studio-Feixen-Sans"/>
            </a:endParaRPr>
          </a:p>
          <a:p>
            <a:endParaRPr lang="en-US" sz="2000"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23</a:t>
            </a:fld>
            <a:endParaRPr lang="en-US" dirty="0"/>
          </a:p>
        </p:txBody>
      </p:sp>
      <p:pic>
        <p:nvPicPr>
          <p:cNvPr id="5" name="Picture 4">
            <a:extLst>
              <a:ext uri="{FF2B5EF4-FFF2-40B4-BE49-F238E27FC236}">
                <a16:creationId xmlns:a16="http://schemas.microsoft.com/office/drawing/2014/main" id="{7961D508-AD31-F343-70C6-F68261C47E22}"/>
              </a:ext>
            </a:extLst>
          </p:cNvPr>
          <p:cNvPicPr>
            <a:picLocks noChangeAspect="1"/>
          </p:cNvPicPr>
          <p:nvPr/>
        </p:nvPicPr>
        <p:blipFill>
          <a:blip r:embed="rId2"/>
          <a:stretch>
            <a:fillRect/>
          </a:stretch>
        </p:blipFill>
        <p:spPr>
          <a:xfrm>
            <a:off x="10226350" y="0"/>
            <a:ext cx="1829057" cy="2101274"/>
          </a:xfrm>
          <a:prstGeom prst="rect">
            <a:avLst/>
          </a:prstGeom>
        </p:spPr>
      </p:pic>
      <p:sp>
        <p:nvSpPr>
          <p:cNvPr id="9" name="TextBox 8">
            <a:extLst>
              <a:ext uri="{FF2B5EF4-FFF2-40B4-BE49-F238E27FC236}">
                <a16:creationId xmlns:a16="http://schemas.microsoft.com/office/drawing/2014/main" id="{8B617229-7122-D841-D5C4-072F6495CDE0}"/>
              </a:ext>
            </a:extLst>
          </p:cNvPr>
          <p:cNvSpPr txBox="1"/>
          <p:nvPr/>
        </p:nvSpPr>
        <p:spPr>
          <a:xfrm>
            <a:off x="1070687" y="4971355"/>
            <a:ext cx="6097554" cy="1815882"/>
          </a:xfrm>
          <a:prstGeom prst="rect">
            <a:avLst/>
          </a:prstGeom>
          <a:noFill/>
        </p:spPr>
        <p:txBody>
          <a:bodyPr wrap="square">
            <a:spAutoFit/>
          </a:bodyPr>
          <a:lstStyle/>
          <a:p>
            <a:r>
              <a:rPr lang="en-US" sz="1400" dirty="0">
                <a:solidFill>
                  <a:srgbClr val="FF0000"/>
                </a:solidFill>
              </a:rPr>
              <a:t># Import </a:t>
            </a:r>
            <a:r>
              <a:rPr lang="en-US" sz="1400" dirty="0" err="1">
                <a:solidFill>
                  <a:srgbClr val="FF0000"/>
                </a:solidFill>
              </a:rPr>
              <a:t>numpy</a:t>
            </a:r>
            <a:endParaRPr lang="en-US" sz="1400" dirty="0">
              <a:solidFill>
                <a:srgbClr val="FF0000"/>
              </a:solidFill>
            </a:endParaRPr>
          </a:p>
          <a:p>
            <a:r>
              <a:rPr lang="en-US" sz="1400" dirty="0">
                <a:solidFill>
                  <a:srgbClr val="FF0000"/>
                </a:solidFill>
              </a:rPr>
              <a:t>import </a:t>
            </a:r>
            <a:r>
              <a:rPr lang="en-US" sz="1400" dirty="0" err="1">
                <a:solidFill>
                  <a:srgbClr val="FF0000"/>
                </a:solidFill>
              </a:rPr>
              <a:t>numpy</a:t>
            </a:r>
            <a:r>
              <a:rPr lang="en-US" sz="1400" dirty="0">
                <a:solidFill>
                  <a:srgbClr val="FF0000"/>
                </a:solidFill>
              </a:rPr>
              <a:t> as np</a:t>
            </a:r>
          </a:p>
          <a:p>
            <a:endParaRPr lang="en-US" sz="1400" dirty="0">
              <a:solidFill>
                <a:srgbClr val="FF0000"/>
              </a:solidFill>
            </a:endParaRPr>
          </a:p>
          <a:p>
            <a:r>
              <a:rPr lang="en-US" sz="1400" dirty="0">
                <a:solidFill>
                  <a:srgbClr val="FF0000"/>
                </a:solidFill>
              </a:rPr>
              <a:t># Replace the '?'s with </a:t>
            </a:r>
            <a:r>
              <a:rPr lang="en-US" sz="1400" dirty="0" err="1">
                <a:solidFill>
                  <a:srgbClr val="FF0000"/>
                </a:solidFill>
              </a:rPr>
              <a:t>NaN</a:t>
            </a:r>
            <a:r>
              <a:rPr lang="en-US" sz="1400" dirty="0">
                <a:solidFill>
                  <a:srgbClr val="FF0000"/>
                </a:solidFill>
              </a:rPr>
              <a:t> in the train and test sets</a:t>
            </a:r>
          </a:p>
          <a:p>
            <a:r>
              <a:rPr lang="en-US" sz="1400" dirty="0" err="1">
                <a:solidFill>
                  <a:srgbClr val="FF0000"/>
                </a:solidFill>
              </a:rPr>
              <a:t>cc_apps_train</a:t>
            </a:r>
            <a:r>
              <a:rPr lang="en-US" sz="1400" dirty="0">
                <a:solidFill>
                  <a:srgbClr val="FF0000"/>
                </a:solidFill>
              </a:rPr>
              <a:t> = </a:t>
            </a:r>
            <a:r>
              <a:rPr lang="en-US" sz="1400" dirty="0" err="1">
                <a:solidFill>
                  <a:srgbClr val="FF0000"/>
                </a:solidFill>
              </a:rPr>
              <a:t>cc_apps_train.replace</a:t>
            </a:r>
            <a:r>
              <a:rPr lang="en-US" sz="1400" dirty="0">
                <a:solidFill>
                  <a:srgbClr val="FF0000"/>
                </a:solidFill>
              </a:rPr>
              <a:t>('?', </a:t>
            </a:r>
            <a:r>
              <a:rPr lang="en-US" sz="1400" dirty="0" err="1">
                <a:solidFill>
                  <a:srgbClr val="FF0000"/>
                </a:solidFill>
              </a:rPr>
              <a:t>np.NaN</a:t>
            </a:r>
            <a:r>
              <a:rPr lang="en-US" sz="1400" dirty="0">
                <a:solidFill>
                  <a:srgbClr val="FF0000"/>
                </a:solidFill>
              </a:rPr>
              <a:t>)</a:t>
            </a:r>
          </a:p>
          <a:p>
            <a:r>
              <a:rPr lang="en-US" sz="1400" dirty="0" err="1">
                <a:solidFill>
                  <a:srgbClr val="FF0000"/>
                </a:solidFill>
              </a:rPr>
              <a:t>cc_apps_test</a:t>
            </a:r>
            <a:r>
              <a:rPr lang="en-US" sz="1400" dirty="0">
                <a:solidFill>
                  <a:srgbClr val="FF0000"/>
                </a:solidFill>
              </a:rPr>
              <a:t> = </a:t>
            </a:r>
            <a:r>
              <a:rPr lang="en-US" sz="1400" dirty="0" err="1">
                <a:solidFill>
                  <a:srgbClr val="FF0000"/>
                </a:solidFill>
              </a:rPr>
              <a:t>cc_apps_test.replace</a:t>
            </a:r>
            <a:r>
              <a:rPr lang="en-US" sz="1400" dirty="0">
                <a:solidFill>
                  <a:srgbClr val="FF0000"/>
                </a:solidFill>
              </a:rPr>
              <a:t>('?', </a:t>
            </a:r>
            <a:r>
              <a:rPr lang="en-US" sz="1400" dirty="0" err="1">
                <a:solidFill>
                  <a:srgbClr val="FF0000"/>
                </a:solidFill>
              </a:rPr>
              <a:t>np.NaN</a:t>
            </a:r>
            <a:r>
              <a:rPr lang="en-US" sz="1400" dirty="0">
                <a:solidFill>
                  <a:srgbClr val="FF0000"/>
                </a:solidFill>
              </a:rPr>
              <a:t>)</a:t>
            </a:r>
          </a:p>
          <a:p>
            <a:endParaRPr lang="en-US" sz="1400" dirty="0">
              <a:solidFill>
                <a:srgbClr val="FF0000"/>
              </a:solidFill>
            </a:endParaRPr>
          </a:p>
          <a:p>
            <a:r>
              <a:rPr lang="en-US" sz="1400" dirty="0">
                <a:solidFill>
                  <a:srgbClr val="FF0000"/>
                </a:solidFill>
              </a:rPr>
              <a:t>print(</a:t>
            </a:r>
            <a:r>
              <a:rPr lang="en-US" sz="1400" dirty="0" err="1">
                <a:solidFill>
                  <a:srgbClr val="FF0000"/>
                </a:solidFill>
              </a:rPr>
              <a:t>cc_apps_train</a:t>
            </a:r>
            <a:r>
              <a:rPr lang="en-US" sz="1400" dirty="0">
                <a:solidFill>
                  <a:srgbClr val="FF0000"/>
                </a:solidFill>
              </a:rPr>
              <a:t>)</a:t>
            </a:r>
          </a:p>
        </p:txBody>
      </p:sp>
    </p:spTree>
    <p:extLst>
      <p:ext uri="{BB962C8B-B14F-4D97-AF65-F5344CB8AC3E}">
        <p14:creationId xmlns:p14="http://schemas.microsoft.com/office/powerpoint/2010/main" val="1447332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4: Handling the missing values (2)</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We replaced all the question marks with </a:t>
            </a:r>
            <a:r>
              <a:rPr lang="en-US" sz="1600" b="0" i="0" dirty="0" err="1">
                <a:solidFill>
                  <a:srgbClr val="000000"/>
                </a:solidFill>
                <a:effectLst/>
                <a:latin typeface="Helvetica Neue"/>
              </a:rPr>
              <a:t>NaNs</a:t>
            </a:r>
            <a:r>
              <a:rPr lang="en-US" sz="1600" b="0" i="0" dirty="0">
                <a:solidFill>
                  <a:srgbClr val="000000"/>
                </a:solidFill>
                <a:effectLst/>
                <a:latin typeface="Helvetica Neue"/>
              </a:rPr>
              <a:t>. This is going to help us in the next missing value treatment that we are going to perform.</a:t>
            </a:r>
          </a:p>
          <a:p>
            <a:endParaRPr lang="en-US" sz="1600" b="0" i="0" dirty="0">
              <a:solidFill>
                <a:srgbClr val="000000"/>
              </a:solidFill>
              <a:effectLst/>
              <a:latin typeface="Helvetica Neue"/>
            </a:endParaRPr>
          </a:p>
          <a:p>
            <a:r>
              <a:rPr lang="en-US" sz="1600" b="0" i="0" dirty="0">
                <a:solidFill>
                  <a:srgbClr val="000000"/>
                </a:solidFill>
                <a:effectLst/>
                <a:latin typeface="Helvetica Neue"/>
              </a:rPr>
              <a:t>An important question that gets raised here is why are we giving so much importance to missing values? Can't they be just ignored? </a:t>
            </a:r>
            <a:r>
              <a:rPr lang="en-US" sz="1600" b="0" i="0" dirty="0">
                <a:solidFill>
                  <a:srgbClr val="000000"/>
                </a:solidFill>
                <a:effectLst/>
                <a:highlight>
                  <a:srgbClr val="FFFF00"/>
                </a:highlight>
                <a:latin typeface="Helvetica Neue"/>
              </a:rPr>
              <a:t>Ignoring missing values can affect the performance of a machine learning model heavily. </a:t>
            </a:r>
            <a:r>
              <a:rPr lang="en-US" sz="1600" b="0" i="0" dirty="0">
                <a:solidFill>
                  <a:srgbClr val="000000"/>
                </a:solidFill>
                <a:effectLst/>
                <a:latin typeface="Helvetica Neue"/>
              </a:rPr>
              <a:t>While ignoring the missing values, our machine learning model may miss out on information about the dataset that may be useful for its training. </a:t>
            </a:r>
          </a:p>
          <a:p>
            <a:r>
              <a:rPr lang="en-US" sz="1600" b="0" i="0" dirty="0">
                <a:solidFill>
                  <a:srgbClr val="000000"/>
                </a:solidFill>
                <a:effectLst/>
                <a:latin typeface="Helvetica Neue"/>
              </a:rPr>
              <a:t>So, to avoid this problem, we are going to impute the missing values with a strategy called mean imputation.</a:t>
            </a:r>
            <a:endParaRPr lang="en-US" sz="2000"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24</a:t>
            </a:fld>
            <a:endParaRPr lang="en-US" dirty="0"/>
          </a:p>
        </p:txBody>
      </p:sp>
      <p:pic>
        <p:nvPicPr>
          <p:cNvPr id="5" name="Picture 4">
            <a:extLst>
              <a:ext uri="{FF2B5EF4-FFF2-40B4-BE49-F238E27FC236}">
                <a16:creationId xmlns:a16="http://schemas.microsoft.com/office/drawing/2014/main" id="{7961D508-AD31-F343-70C6-F68261C47E22}"/>
              </a:ext>
            </a:extLst>
          </p:cNvPr>
          <p:cNvPicPr>
            <a:picLocks noChangeAspect="1"/>
          </p:cNvPicPr>
          <p:nvPr/>
        </p:nvPicPr>
        <p:blipFill>
          <a:blip r:embed="rId2"/>
          <a:stretch>
            <a:fillRect/>
          </a:stretch>
        </p:blipFill>
        <p:spPr>
          <a:xfrm>
            <a:off x="10226350" y="0"/>
            <a:ext cx="1829057" cy="2101274"/>
          </a:xfrm>
          <a:prstGeom prst="rect">
            <a:avLst/>
          </a:prstGeom>
        </p:spPr>
      </p:pic>
      <p:sp>
        <p:nvSpPr>
          <p:cNvPr id="8" name="TextBox 7">
            <a:extLst>
              <a:ext uri="{FF2B5EF4-FFF2-40B4-BE49-F238E27FC236}">
                <a16:creationId xmlns:a16="http://schemas.microsoft.com/office/drawing/2014/main" id="{D0E63E82-8362-63CC-451C-A4A43EDE8F1D}"/>
              </a:ext>
            </a:extLst>
          </p:cNvPr>
          <p:cNvSpPr txBox="1"/>
          <p:nvPr/>
        </p:nvSpPr>
        <p:spPr>
          <a:xfrm>
            <a:off x="367748" y="4413151"/>
            <a:ext cx="7793825" cy="1815882"/>
          </a:xfrm>
          <a:prstGeom prst="rect">
            <a:avLst/>
          </a:prstGeom>
          <a:noFill/>
        </p:spPr>
        <p:txBody>
          <a:bodyPr wrap="square">
            <a:spAutoFit/>
          </a:bodyPr>
          <a:lstStyle/>
          <a:p>
            <a:r>
              <a:rPr lang="en-US" sz="1600" dirty="0">
                <a:solidFill>
                  <a:srgbClr val="FF0000"/>
                </a:solidFill>
              </a:rPr>
              <a:t># Impute the missing values with mean imputation</a:t>
            </a:r>
          </a:p>
          <a:p>
            <a:r>
              <a:rPr lang="en-US" sz="1600" dirty="0" err="1">
                <a:solidFill>
                  <a:srgbClr val="FF0000"/>
                </a:solidFill>
              </a:rPr>
              <a:t>cc_apps_train.fillna</a:t>
            </a:r>
            <a:r>
              <a:rPr lang="en-US" sz="1600" dirty="0">
                <a:solidFill>
                  <a:srgbClr val="FF0000"/>
                </a:solidFill>
              </a:rPr>
              <a:t>(</a:t>
            </a:r>
            <a:r>
              <a:rPr lang="en-US" sz="1600" dirty="0" err="1">
                <a:solidFill>
                  <a:srgbClr val="FF0000"/>
                </a:solidFill>
              </a:rPr>
              <a:t>cc_apps_train.mean</a:t>
            </a:r>
            <a:r>
              <a:rPr lang="en-US" sz="1600" dirty="0">
                <a:solidFill>
                  <a:srgbClr val="FF0000"/>
                </a:solidFill>
              </a:rPr>
              <a:t>(</a:t>
            </a:r>
            <a:r>
              <a:rPr lang="en-US" sz="1600" dirty="0" err="1">
                <a:solidFill>
                  <a:srgbClr val="FF0000"/>
                </a:solidFill>
              </a:rPr>
              <a:t>numeric_only</a:t>
            </a:r>
            <a:r>
              <a:rPr lang="en-US" sz="1600" dirty="0">
                <a:solidFill>
                  <a:srgbClr val="FF0000"/>
                </a:solidFill>
              </a:rPr>
              <a:t> = True), </a:t>
            </a:r>
            <a:r>
              <a:rPr lang="en-US" sz="1600" dirty="0" err="1">
                <a:solidFill>
                  <a:srgbClr val="FF0000"/>
                </a:solidFill>
              </a:rPr>
              <a:t>inplace</a:t>
            </a:r>
            <a:r>
              <a:rPr lang="en-US" sz="1600" dirty="0">
                <a:solidFill>
                  <a:srgbClr val="FF0000"/>
                </a:solidFill>
              </a:rPr>
              <a:t>=True)</a:t>
            </a:r>
          </a:p>
          <a:p>
            <a:r>
              <a:rPr lang="en-US" sz="1600" dirty="0" err="1">
                <a:solidFill>
                  <a:srgbClr val="FF0000"/>
                </a:solidFill>
              </a:rPr>
              <a:t>cc_apps_test.fillna</a:t>
            </a:r>
            <a:r>
              <a:rPr lang="en-US" sz="1600" dirty="0">
                <a:solidFill>
                  <a:srgbClr val="FF0000"/>
                </a:solidFill>
              </a:rPr>
              <a:t>(</a:t>
            </a:r>
            <a:r>
              <a:rPr lang="en-US" sz="1600" dirty="0" err="1">
                <a:solidFill>
                  <a:srgbClr val="FF0000"/>
                </a:solidFill>
              </a:rPr>
              <a:t>cc_apps_train.mean</a:t>
            </a:r>
            <a:r>
              <a:rPr lang="en-US" sz="1600" dirty="0">
                <a:solidFill>
                  <a:srgbClr val="FF0000"/>
                </a:solidFill>
              </a:rPr>
              <a:t>(……), </a:t>
            </a:r>
            <a:r>
              <a:rPr lang="en-US" sz="1600" dirty="0" err="1">
                <a:solidFill>
                  <a:srgbClr val="FF0000"/>
                </a:solidFill>
              </a:rPr>
              <a:t>inplace</a:t>
            </a:r>
            <a:r>
              <a:rPr lang="en-US" sz="1600" dirty="0">
                <a:solidFill>
                  <a:srgbClr val="FF0000"/>
                </a:solidFill>
              </a:rPr>
              <a:t>=True)</a:t>
            </a:r>
          </a:p>
          <a:p>
            <a:endParaRPr lang="en-US" sz="1600" dirty="0">
              <a:solidFill>
                <a:srgbClr val="FF0000"/>
              </a:solidFill>
            </a:endParaRPr>
          </a:p>
          <a:p>
            <a:r>
              <a:rPr lang="en-US" sz="1600" dirty="0">
                <a:solidFill>
                  <a:srgbClr val="FF0000"/>
                </a:solidFill>
              </a:rPr>
              <a:t># Count the number of </a:t>
            </a:r>
            <a:r>
              <a:rPr lang="en-US" sz="1600" dirty="0" err="1">
                <a:solidFill>
                  <a:srgbClr val="FF0000"/>
                </a:solidFill>
              </a:rPr>
              <a:t>NaNs</a:t>
            </a:r>
            <a:r>
              <a:rPr lang="en-US" sz="1600" dirty="0">
                <a:solidFill>
                  <a:srgbClr val="FF0000"/>
                </a:solidFill>
              </a:rPr>
              <a:t> in the datasets and print the counts to verify</a:t>
            </a:r>
          </a:p>
          <a:p>
            <a:r>
              <a:rPr lang="en-US" sz="1600" dirty="0">
                <a:solidFill>
                  <a:srgbClr val="FF0000"/>
                </a:solidFill>
              </a:rPr>
              <a:t>print(</a:t>
            </a:r>
            <a:r>
              <a:rPr lang="en-US" sz="1600" dirty="0" err="1">
                <a:solidFill>
                  <a:srgbClr val="FF0000"/>
                </a:solidFill>
              </a:rPr>
              <a:t>cc_apps_train.isnull</a:t>
            </a:r>
            <a:r>
              <a:rPr lang="en-US" sz="1600" dirty="0">
                <a:solidFill>
                  <a:srgbClr val="FF0000"/>
                </a:solidFill>
              </a:rPr>
              <a:t>().sum())</a:t>
            </a:r>
          </a:p>
          <a:p>
            <a:r>
              <a:rPr lang="en-US" sz="1600" dirty="0">
                <a:solidFill>
                  <a:srgbClr val="FF0000"/>
                </a:solidFill>
              </a:rPr>
              <a:t>print(</a:t>
            </a:r>
            <a:r>
              <a:rPr lang="en-US" sz="1600" dirty="0" err="1">
                <a:solidFill>
                  <a:srgbClr val="FF0000"/>
                </a:solidFill>
              </a:rPr>
              <a:t>cc_apps_test.isnull</a:t>
            </a:r>
            <a:r>
              <a:rPr lang="en-US" sz="1600" dirty="0">
                <a:solidFill>
                  <a:srgbClr val="FF0000"/>
                </a:solidFill>
              </a:rPr>
              <a:t>().sum())</a:t>
            </a:r>
          </a:p>
        </p:txBody>
      </p:sp>
      <p:pic>
        <p:nvPicPr>
          <p:cNvPr id="11" name="Picture 10">
            <a:extLst>
              <a:ext uri="{FF2B5EF4-FFF2-40B4-BE49-F238E27FC236}">
                <a16:creationId xmlns:a16="http://schemas.microsoft.com/office/drawing/2014/main" id="{B37DAC58-71AA-ADBC-FEFF-A3A6D587F281}"/>
              </a:ext>
            </a:extLst>
          </p:cNvPr>
          <p:cNvPicPr>
            <a:picLocks noChangeAspect="1"/>
          </p:cNvPicPr>
          <p:nvPr/>
        </p:nvPicPr>
        <p:blipFill>
          <a:blip r:embed="rId3"/>
          <a:stretch>
            <a:fillRect/>
          </a:stretch>
        </p:blipFill>
        <p:spPr>
          <a:xfrm>
            <a:off x="8596621" y="4413151"/>
            <a:ext cx="965477" cy="2307243"/>
          </a:xfrm>
          <a:prstGeom prst="rect">
            <a:avLst/>
          </a:prstGeom>
        </p:spPr>
      </p:pic>
      <p:pic>
        <p:nvPicPr>
          <p:cNvPr id="13" name="Picture 12">
            <a:extLst>
              <a:ext uri="{FF2B5EF4-FFF2-40B4-BE49-F238E27FC236}">
                <a16:creationId xmlns:a16="http://schemas.microsoft.com/office/drawing/2014/main" id="{7A13C43E-960B-E86A-7238-E4978509A50F}"/>
              </a:ext>
            </a:extLst>
          </p:cNvPr>
          <p:cNvPicPr>
            <a:picLocks noChangeAspect="1"/>
          </p:cNvPicPr>
          <p:nvPr/>
        </p:nvPicPr>
        <p:blipFill>
          <a:blip r:embed="rId4"/>
          <a:stretch>
            <a:fillRect/>
          </a:stretch>
        </p:blipFill>
        <p:spPr>
          <a:xfrm>
            <a:off x="10175401" y="4413151"/>
            <a:ext cx="965477" cy="2308324"/>
          </a:xfrm>
          <a:prstGeom prst="rect">
            <a:avLst/>
          </a:prstGeom>
        </p:spPr>
      </p:pic>
    </p:spTree>
    <p:extLst>
      <p:ext uri="{BB962C8B-B14F-4D97-AF65-F5344CB8AC3E}">
        <p14:creationId xmlns:p14="http://schemas.microsoft.com/office/powerpoint/2010/main" val="3996688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4: Handling the missing values (3)</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We have successfully taken care of the missing values present in the numeric columns. There are still some missing values to be imputed for columns 0, 1, 3, 4, 5, and 6. All of these columns contain non-numeric data, and this is why the mean imputation strategy would not work here. This needs a different treatment.</a:t>
            </a:r>
          </a:p>
          <a:p>
            <a:endParaRPr lang="en-US" sz="1600" b="0" i="0" dirty="0">
              <a:solidFill>
                <a:srgbClr val="000000"/>
              </a:solidFill>
              <a:effectLst/>
              <a:latin typeface="Helvetica Neue"/>
            </a:endParaRPr>
          </a:p>
          <a:p>
            <a:r>
              <a:rPr lang="en-US" sz="1600" b="0" i="0" dirty="0">
                <a:solidFill>
                  <a:srgbClr val="000000"/>
                </a:solidFill>
                <a:effectLst/>
                <a:latin typeface="Helvetica Neue"/>
              </a:rPr>
              <a:t>We are going to impute these missing values with the most frequent values as present in the respective columns. This is good practice when it comes to imputing missing values for categorical data in general.</a:t>
            </a:r>
            <a:endParaRPr lang="en-US" sz="2000"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25</a:t>
            </a:fld>
            <a:endParaRPr lang="en-US" dirty="0"/>
          </a:p>
        </p:txBody>
      </p:sp>
      <p:pic>
        <p:nvPicPr>
          <p:cNvPr id="5" name="Picture 4">
            <a:extLst>
              <a:ext uri="{FF2B5EF4-FFF2-40B4-BE49-F238E27FC236}">
                <a16:creationId xmlns:a16="http://schemas.microsoft.com/office/drawing/2014/main" id="{7961D508-AD31-F343-70C6-F68261C47E22}"/>
              </a:ext>
            </a:extLst>
          </p:cNvPr>
          <p:cNvPicPr>
            <a:picLocks noChangeAspect="1"/>
          </p:cNvPicPr>
          <p:nvPr/>
        </p:nvPicPr>
        <p:blipFill>
          <a:blip r:embed="rId2"/>
          <a:stretch>
            <a:fillRect/>
          </a:stretch>
        </p:blipFill>
        <p:spPr>
          <a:xfrm>
            <a:off x="10226350" y="0"/>
            <a:ext cx="1829057" cy="2101274"/>
          </a:xfrm>
          <a:prstGeom prst="rect">
            <a:avLst/>
          </a:prstGeom>
        </p:spPr>
      </p:pic>
      <p:sp>
        <p:nvSpPr>
          <p:cNvPr id="9" name="TextBox 8">
            <a:extLst>
              <a:ext uri="{FF2B5EF4-FFF2-40B4-BE49-F238E27FC236}">
                <a16:creationId xmlns:a16="http://schemas.microsoft.com/office/drawing/2014/main" id="{EEC00C46-B945-7F68-FDE0-2BF75657E2EA}"/>
              </a:ext>
            </a:extLst>
          </p:cNvPr>
          <p:cNvSpPr txBox="1"/>
          <p:nvPr/>
        </p:nvSpPr>
        <p:spPr>
          <a:xfrm>
            <a:off x="1219977" y="3723428"/>
            <a:ext cx="10405966" cy="3108543"/>
          </a:xfrm>
          <a:prstGeom prst="rect">
            <a:avLst/>
          </a:prstGeom>
          <a:noFill/>
        </p:spPr>
        <p:txBody>
          <a:bodyPr wrap="square">
            <a:spAutoFit/>
          </a:bodyPr>
          <a:lstStyle/>
          <a:p>
            <a:r>
              <a:rPr lang="en-US" sz="1400" dirty="0">
                <a:solidFill>
                  <a:srgbClr val="FF0000"/>
                </a:solidFill>
              </a:rPr>
              <a:t>for col in </a:t>
            </a:r>
            <a:r>
              <a:rPr lang="en-US" sz="1400" dirty="0" err="1">
                <a:solidFill>
                  <a:srgbClr val="FF0000"/>
                </a:solidFill>
              </a:rPr>
              <a:t>cc_apps_train.columns</a:t>
            </a:r>
            <a:r>
              <a:rPr lang="en-US" sz="1400" dirty="0">
                <a:solidFill>
                  <a:srgbClr val="FF0000"/>
                </a:solidFill>
              </a:rPr>
              <a:t>: </a:t>
            </a:r>
            <a:r>
              <a:rPr lang="en-US" sz="1400" dirty="0">
                <a:solidFill>
                  <a:srgbClr val="00B0F0"/>
                </a:solidFill>
              </a:rPr>
              <a:t># Iterate over each column of </a:t>
            </a:r>
            <a:r>
              <a:rPr lang="en-US" sz="1400" dirty="0" err="1">
                <a:solidFill>
                  <a:srgbClr val="00B0F0"/>
                </a:solidFill>
              </a:rPr>
              <a:t>cc_apps_train</a:t>
            </a:r>
            <a:endParaRPr lang="en-US" sz="1400" dirty="0">
              <a:solidFill>
                <a:srgbClr val="00B0F0"/>
              </a:solidFill>
            </a:endParaRPr>
          </a:p>
          <a:p>
            <a:endParaRPr lang="en-US" sz="1400" dirty="0">
              <a:solidFill>
                <a:srgbClr val="FF0000"/>
              </a:solidFill>
            </a:endParaRPr>
          </a:p>
          <a:p>
            <a:r>
              <a:rPr lang="en-US" sz="1400" dirty="0">
                <a:solidFill>
                  <a:srgbClr val="FF0000"/>
                </a:solidFill>
              </a:rPr>
              <a:t>    if </a:t>
            </a:r>
            <a:r>
              <a:rPr lang="en-US" sz="1400" dirty="0" err="1">
                <a:solidFill>
                  <a:srgbClr val="FF0000"/>
                </a:solidFill>
              </a:rPr>
              <a:t>cc_apps_train</a:t>
            </a:r>
            <a:r>
              <a:rPr lang="en-US" sz="1400" dirty="0">
                <a:solidFill>
                  <a:srgbClr val="FF0000"/>
                </a:solidFill>
              </a:rPr>
              <a:t>[col].</a:t>
            </a:r>
            <a:r>
              <a:rPr lang="en-US" sz="1400" dirty="0" err="1">
                <a:solidFill>
                  <a:srgbClr val="FF0000"/>
                </a:solidFill>
              </a:rPr>
              <a:t>dtypes</a:t>
            </a:r>
            <a:r>
              <a:rPr lang="en-US" sz="1400" dirty="0">
                <a:solidFill>
                  <a:srgbClr val="FF0000"/>
                </a:solidFill>
              </a:rPr>
              <a:t> == 'object': </a:t>
            </a:r>
            <a:r>
              <a:rPr lang="en-US" sz="1400" dirty="0">
                <a:solidFill>
                  <a:srgbClr val="00B0F0"/>
                </a:solidFill>
              </a:rPr>
              <a:t># Check if the column is of object type</a:t>
            </a:r>
          </a:p>
          <a:p>
            <a:r>
              <a:rPr lang="en-US" sz="1400" dirty="0">
                <a:solidFill>
                  <a:srgbClr val="FF0000"/>
                </a:solidFill>
              </a:rPr>
              <a:t>        </a:t>
            </a:r>
            <a:r>
              <a:rPr lang="en-US" sz="1400" dirty="0">
                <a:solidFill>
                  <a:srgbClr val="00B0F0"/>
                </a:solidFill>
              </a:rPr>
              <a:t># Impute with the most frequent value</a:t>
            </a:r>
          </a:p>
          <a:p>
            <a:r>
              <a:rPr lang="en-US" sz="1400" dirty="0">
                <a:solidFill>
                  <a:srgbClr val="00B0F0"/>
                </a:solidFill>
              </a:rPr>
              <a:t>        # The </a:t>
            </a:r>
            <a:r>
              <a:rPr lang="en-US" sz="1400" dirty="0" err="1">
                <a:solidFill>
                  <a:srgbClr val="00B0F0"/>
                </a:solidFill>
              </a:rPr>
              <a:t>value_counts</a:t>
            </a:r>
            <a:r>
              <a:rPr lang="en-US" sz="1400" dirty="0">
                <a:solidFill>
                  <a:srgbClr val="00B0F0"/>
                </a:solidFill>
              </a:rPr>
              <a:t>() function returns a Series that contain counts of unique values. It returns an object that will be in </a:t>
            </a:r>
          </a:p>
          <a:p>
            <a:r>
              <a:rPr lang="en-US" sz="1400" dirty="0">
                <a:solidFill>
                  <a:srgbClr val="00B0F0"/>
                </a:solidFill>
              </a:rPr>
              <a:t>        # descending order so that its first element will be the most frequently-occurred element.</a:t>
            </a:r>
          </a:p>
          <a:p>
            <a:r>
              <a:rPr lang="en-US" sz="1400" dirty="0">
                <a:solidFill>
                  <a:srgbClr val="FF0000"/>
                </a:solidFill>
              </a:rPr>
              <a:t>        </a:t>
            </a:r>
            <a:r>
              <a:rPr lang="en-US" sz="1400" dirty="0" err="1">
                <a:solidFill>
                  <a:srgbClr val="FF0000"/>
                </a:solidFill>
              </a:rPr>
              <a:t>cc_apps_train</a:t>
            </a:r>
            <a:r>
              <a:rPr lang="en-US" sz="1400" dirty="0">
                <a:solidFill>
                  <a:srgbClr val="FF0000"/>
                </a:solidFill>
              </a:rPr>
              <a:t> = </a:t>
            </a:r>
            <a:r>
              <a:rPr lang="en-US" sz="1400" dirty="0" err="1">
                <a:solidFill>
                  <a:srgbClr val="FF0000"/>
                </a:solidFill>
              </a:rPr>
              <a:t>cc_apps_train.fillna</a:t>
            </a:r>
            <a:r>
              <a:rPr lang="en-US" sz="1400" dirty="0">
                <a:solidFill>
                  <a:srgbClr val="FF0000"/>
                </a:solidFill>
              </a:rPr>
              <a:t>(</a:t>
            </a:r>
            <a:r>
              <a:rPr lang="en-US" sz="1400" dirty="0" err="1">
                <a:solidFill>
                  <a:srgbClr val="FF0000"/>
                </a:solidFill>
              </a:rPr>
              <a:t>cc_apps_train</a:t>
            </a:r>
            <a:r>
              <a:rPr lang="en-US" sz="1400" dirty="0">
                <a:solidFill>
                  <a:srgbClr val="FF0000"/>
                </a:solidFill>
              </a:rPr>
              <a:t>[col].</a:t>
            </a:r>
            <a:r>
              <a:rPr lang="en-US" sz="1400" dirty="0" err="1">
                <a:solidFill>
                  <a:srgbClr val="FF0000"/>
                </a:solidFill>
              </a:rPr>
              <a:t>value_counts</a:t>
            </a:r>
            <a:r>
              <a:rPr lang="en-US" sz="1400" dirty="0">
                <a:solidFill>
                  <a:srgbClr val="FF0000"/>
                </a:solidFill>
              </a:rPr>
              <a:t>().index[0])</a:t>
            </a:r>
          </a:p>
          <a:p>
            <a:r>
              <a:rPr lang="en-US" sz="1400" dirty="0">
                <a:solidFill>
                  <a:srgbClr val="FF0000"/>
                </a:solidFill>
              </a:rPr>
              <a:t>        </a:t>
            </a:r>
            <a:r>
              <a:rPr lang="en-US" sz="1400" dirty="0" err="1">
                <a:solidFill>
                  <a:srgbClr val="FF0000"/>
                </a:solidFill>
              </a:rPr>
              <a:t>cc_apps_test</a:t>
            </a:r>
            <a:r>
              <a:rPr lang="en-US" sz="1400" dirty="0">
                <a:solidFill>
                  <a:srgbClr val="FF0000"/>
                </a:solidFill>
              </a:rPr>
              <a:t> = </a:t>
            </a:r>
            <a:r>
              <a:rPr lang="en-US" sz="1400" dirty="0" err="1">
                <a:solidFill>
                  <a:srgbClr val="FF0000"/>
                </a:solidFill>
              </a:rPr>
              <a:t>cc_apps_test.fillna</a:t>
            </a:r>
            <a:r>
              <a:rPr lang="en-US" sz="1400" dirty="0">
                <a:solidFill>
                  <a:srgbClr val="FF0000"/>
                </a:solidFill>
              </a:rPr>
              <a:t>(</a:t>
            </a:r>
            <a:r>
              <a:rPr lang="en-US" sz="1400" dirty="0" err="1">
                <a:solidFill>
                  <a:srgbClr val="FF0000"/>
                </a:solidFill>
              </a:rPr>
              <a:t>cc_apps_train</a:t>
            </a:r>
            <a:r>
              <a:rPr lang="en-US" sz="1400" dirty="0">
                <a:solidFill>
                  <a:srgbClr val="FF0000"/>
                </a:solidFill>
              </a:rPr>
              <a:t>[col].</a:t>
            </a:r>
            <a:r>
              <a:rPr lang="en-US" sz="1400" dirty="0" err="1">
                <a:solidFill>
                  <a:srgbClr val="FF0000"/>
                </a:solidFill>
              </a:rPr>
              <a:t>value_counts</a:t>
            </a:r>
            <a:r>
              <a:rPr lang="en-US" sz="1400" dirty="0">
                <a:solidFill>
                  <a:srgbClr val="FF0000"/>
                </a:solidFill>
              </a:rPr>
              <a:t>().index[0])</a:t>
            </a:r>
          </a:p>
          <a:p>
            <a:endParaRPr lang="en-US" sz="1400" dirty="0">
              <a:solidFill>
                <a:srgbClr val="FF0000"/>
              </a:solidFill>
            </a:endParaRPr>
          </a:p>
          <a:p>
            <a:r>
              <a:rPr lang="en-US" sz="1400" dirty="0">
                <a:solidFill>
                  <a:srgbClr val="FF0000"/>
                </a:solidFill>
              </a:rPr>
              <a:t># Count the number of </a:t>
            </a:r>
            <a:r>
              <a:rPr lang="en-US" sz="1400" dirty="0" err="1">
                <a:solidFill>
                  <a:srgbClr val="FF0000"/>
                </a:solidFill>
              </a:rPr>
              <a:t>NaNs</a:t>
            </a:r>
            <a:r>
              <a:rPr lang="en-US" sz="1400" dirty="0">
                <a:solidFill>
                  <a:srgbClr val="FF0000"/>
                </a:solidFill>
              </a:rPr>
              <a:t> in the dataset and print the counts to verify</a:t>
            </a:r>
          </a:p>
          <a:p>
            <a:r>
              <a:rPr lang="en-US" sz="1400" dirty="0">
                <a:solidFill>
                  <a:srgbClr val="FF0000"/>
                </a:solidFill>
              </a:rPr>
              <a:t>print(</a:t>
            </a:r>
            <a:r>
              <a:rPr lang="en-US" sz="1400" dirty="0" err="1">
                <a:solidFill>
                  <a:srgbClr val="FF0000"/>
                </a:solidFill>
              </a:rPr>
              <a:t>cc_apps_train.isnull</a:t>
            </a:r>
            <a:r>
              <a:rPr lang="en-US" sz="1400" dirty="0">
                <a:solidFill>
                  <a:srgbClr val="FF0000"/>
                </a:solidFill>
              </a:rPr>
              <a:t>().sum()) </a:t>
            </a:r>
          </a:p>
          <a:p>
            <a:r>
              <a:rPr lang="en-US" sz="1400" dirty="0">
                <a:solidFill>
                  <a:srgbClr val="FF0000"/>
                </a:solidFill>
              </a:rPr>
              <a:t>print(</a:t>
            </a:r>
            <a:r>
              <a:rPr lang="en-US" sz="1400" dirty="0" err="1">
                <a:solidFill>
                  <a:srgbClr val="FF0000"/>
                </a:solidFill>
              </a:rPr>
              <a:t>cc_apps_test.isnull</a:t>
            </a:r>
            <a:r>
              <a:rPr lang="en-US" sz="1400" dirty="0">
                <a:solidFill>
                  <a:srgbClr val="FF0000"/>
                </a:solidFill>
              </a:rPr>
              <a:t>().sum())</a:t>
            </a:r>
          </a:p>
          <a:p>
            <a:r>
              <a:rPr lang="en-US" sz="1400" dirty="0">
                <a:solidFill>
                  <a:srgbClr val="00B0F0"/>
                </a:solidFill>
              </a:rPr>
              <a:t># At this point, there is no missing values.</a:t>
            </a:r>
          </a:p>
          <a:p>
            <a:endParaRPr lang="en-US" sz="1400" dirty="0">
              <a:solidFill>
                <a:srgbClr val="FF0000"/>
              </a:solidFill>
            </a:endParaRPr>
          </a:p>
        </p:txBody>
      </p:sp>
    </p:spTree>
    <p:extLst>
      <p:ext uri="{BB962C8B-B14F-4D97-AF65-F5344CB8AC3E}">
        <p14:creationId xmlns:p14="http://schemas.microsoft.com/office/powerpoint/2010/main" val="3006264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5: Preprocessing the data</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09"/>
            <a:ext cx="10515600" cy="4426749"/>
          </a:xfrm>
        </p:spPr>
        <p:txBody>
          <a:bodyPr>
            <a:normAutofit/>
          </a:bodyPr>
          <a:lstStyle/>
          <a:p>
            <a:r>
              <a:rPr lang="en-US" sz="1600" b="0" i="0" dirty="0">
                <a:solidFill>
                  <a:srgbClr val="000000"/>
                </a:solidFill>
                <a:effectLst/>
                <a:latin typeface="Helvetica Neue"/>
              </a:rPr>
              <a:t>The missing values are now successfully handled. </a:t>
            </a:r>
          </a:p>
          <a:p>
            <a:endParaRPr lang="en-US" sz="1600" b="0" i="0" dirty="0">
              <a:solidFill>
                <a:srgbClr val="000000"/>
              </a:solidFill>
              <a:effectLst/>
              <a:latin typeface="Helvetica Neue"/>
            </a:endParaRPr>
          </a:p>
          <a:p>
            <a:r>
              <a:rPr lang="en-US" sz="1600" b="0" i="0" dirty="0">
                <a:solidFill>
                  <a:srgbClr val="000000"/>
                </a:solidFill>
                <a:effectLst/>
                <a:latin typeface="Helvetica Neue"/>
              </a:rPr>
              <a:t>There is still some minor but essential data preprocessing needed before we proceed towards building our machine learning model. We are going to divide these remaining preprocessing steps into two main tasks:</a:t>
            </a:r>
          </a:p>
          <a:p>
            <a:pPr lvl="1"/>
            <a:r>
              <a:rPr lang="en-US" sz="1600" b="0" i="0" dirty="0">
                <a:solidFill>
                  <a:srgbClr val="000000"/>
                </a:solidFill>
                <a:effectLst/>
                <a:highlight>
                  <a:srgbClr val="FFFF00"/>
                </a:highlight>
                <a:latin typeface="Helvetica Neue"/>
              </a:rPr>
              <a:t>Convert the non-numeric data into numeric.</a:t>
            </a:r>
          </a:p>
          <a:p>
            <a:pPr lvl="1"/>
            <a:r>
              <a:rPr lang="en-US" sz="1600" b="0" i="0" dirty="0">
                <a:solidFill>
                  <a:srgbClr val="000000"/>
                </a:solidFill>
                <a:effectLst/>
                <a:highlight>
                  <a:srgbClr val="FFFF00"/>
                </a:highlight>
                <a:latin typeface="Helvetica Neue"/>
              </a:rPr>
              <a:t>Scale the feature values to a uniform range.</a:t>
            </a:r>
          </a:p>
          <a:p>
            <a:r>
              <a:rPr lang="en-US" sz="1600" b="0" i="0" dirty="0">
                <a:solidFill>
                  <a:srgbClr val="000000"/>
                </a:solidFill>
                <a:effectLst/>
                <a:latin typeface="Helvetica Neue"/>
              </a:rPr>
              <a:t>First, we will be converting all the non-numeric values into numeric ones. We do this because not only it results in a faster computation but also many machine learning models require the data to be in a strictly numeric format. We will do this by using the </a:t>
            </a:r>
            <a:r>
              <a:rPr lang="en-US" sz="1600" b="0" i="0" dirty="0" err="1">
                <a:solidFill>
                  <a:srgbClr val="000000"/>
                </a:solidFill>
                <a:effectLst/>
                <a:latin typeface="Helvetica Neue"/>
              </a:rPr>
              <a:t>get_dummies</a:t>
            </a:r>
            <a:r>
              <a:rPr lang="en-US" sz="1600" b="0" i="0" dirty="0">
                <a:solidFill>
                  <a:srgbClr val="000000"/>
                </a:solidFill>
                <a:effectLst/>
                <a:latin typeface="Helvetica Neue"/>
              </a:rPr>
              <a:t>() method from pandas.</a:t>
            </a:r>
            <a:endParaRPr lang="en-US" sz="2000"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26</a:t>
            </a:fld>
            <a:endParaRPr lang="en-US" dirty="0"/>
          </a:p>
        </p:txBody>
      </p:sp>
      <p:pic>
        <p:nvPicPr>
          <p:cNvPr id="8" name="Graphic 7" descr="Badge Tick with solid fill">
            <a:extLst>
              <a:ext uri="{FF2B5EF4-FFF2-40B4-BE49-F238E27FC236}">
                <a16:creationId xmlns:a16="http://schemas.microsoft.com/office/drawing/2014/main" id="{4CABAA98-38E0-8DD6-0BE7-27E1AD591C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439" y="1917441"/>
            <a:ext cx="723122" cy="723122"/>
          </a:xfrm>
          <a:prstGeom prst="rect">
            <a:avLst/>
          </a:prstGeom>
        </p:spPr>
      </p:pic>
      <p:sp>
        <p:nvSpPr>
          <p:cNvPr id="11" name="TextBox 10">
            <a:extLst>
              <a:ext uri="{FF2B5EF4-FFF2-40B4-BE49-F238E27FC236}">
                <a16:creationId xmlns:a16="http://schemas.microsoft.com/office/drawing/2014/main" id="{F38ABBF7-D387-9EB0-1EBA-5D11303E604A}"/>
              </a:ext>
            </a:extLst>
          </p:cNvPr>
          <p:cNvSpPr txBox="1"/>
          <p:nvPr/>
        </p:nvSpPr>
        <p:spPr>
          <a:xfrm>
            <a:off x="1068355" y="4756727"/>
            <a:ext cx="9157995" cy="1600438"/>
          </a:xfrm>
          <a:prstGeom prst="rect">
            <a:avLst/>
          </a:prstGeom>
          <a:noFill/>
        </p:spPr>
        <p:txBody>
          <a:bodyPr wrap="square">
            <a:spAutoFit/>
          </a:bodyPr>
          <a:lstStyle/>
          <a:p>
            <a:r>
              <a:rPr lang="en-US" sz="1400" dirty="0">
                <a:solidFill>
                  <a:schemeClr val="accent6"/>
                </a:solidFill>
              </a:rPr>
              <a:t># Convert the categorical features in the train and test sets independently</a:t>
            </a:r>
          </a:p>
          <a:p>
            <a:r>
              <a:rPr lang="en-US" sz="1400" dirty="0">
                <a:solidFill>
                  <a:srgbClr val="FF0000"/>
                </a:solidFill>
              </a:rPr>
              <a:t>print(</a:t>
            </a:r>
            <a:r>
              <a:rPr lang="en-US" sz="1400" dirty="0" err="1">
                <a:solidFill>
                  <a:srgbClr val="FF0000"/>
                </a:solidFill>
              </a:rPr>
              <a:t>cc_apps_train</a:t>
            </a:r>
            <a:r>
              <a:rPr lang="en-US" sz="1400" dirty="0">
                <a:solidFill>
                  <a:srgbClr val="FF0000"/>
                </a:solidFill>
              </a:rPr>
              <a:t>)</a:t>
            </a:r>
          </a:p>
          <a:p>
            <a:r>
              <a:rPr lang="en-US" sz="1400" dirty="0" err="1">
                <a:solidFill>
                  <a:srgbClr val="FF0000"/>
                </a:solidFill>
              </a:rPr>
              <a:t>cc_apps_train</a:t>
            </a:r>
            <a:r>
              <a:rPr lang="en-US" sz="1400" dirty="0">
                <a:solidFill>
                  <a:srgbClr val="FF0000"/>
                </a:solidFill>
              </a:rPr>
              <a:t> = </a:t>
            </a:r>
            <a:r>
              <a:rPr lang="en-US" sz="1400" dirty="0" err="1">
                <a:solidFill>
                  <a:srgbClr val="FF0000"/>
                </a:solidFill>
              </a:rPr>
              <a:t>pd.get_dummies</a:t>
            </a:r>
            <a:r>
              <a:rPr lang="en-US" sz="1400" dirty="0">
                <a:solidFill>
                  <a:srgbClr val="FF0000"/>
                </a:solidFill>
              </a:rPr>
              <a:t>(</a:t>
            </a:r>
            <a:r>
              <a:rPr lang="en-US" sz="1400" dirty="0" err="1">
                <a:solidFill>
                  <a:srgbClr val="FF0000"/>
                </a:solidFill>
              </a:rPr>
              <a:t>cc_apps_train</a:t>
            </a:r>
            <a:r>
              <a:rPr lang="en-US" sz="1400" dirty="0">
                <a:solidFill>
                  <a:srgbClr val="FF0000"/>
                </a:solidFill>
              </a:rPr>
              <a:t>) # try with argument </a:t>
            </a:r>
            <a:r>
              <a:rPr lang="en-US" sz="1400" dirty="0" err="1">
                <a:solidFill>
                  <a:srgbClr val="FF0000"/>
                </a:solidFill>
              </a:rPr>
              <a:t>dtype</a:t>
            </a:r>
            <a:r>
              <a:rPr lang="en-US" sz="1400" dirty="0">
                <a:solidFill>
                  <a:srgbClr val="FF0000"/>
                </a:solidFill>
              </a:rPr>
              <a:t> = int</a:t>
            </a:r>
          </a:p>
          <a:p>
            <a:r>
              <a:rPr lang="en-US" sz="1400" dirty="0" err="1">
                <a:solidFill>
                  <a:srgbClr val="FF0000"/>
                </a:solidFill>
              </a:rPr>
              <a:t>cc_apps_test</a:t>
            </a:r>
            <a:r>
              <a:rPr lang="en-US" sz="1400" dirty="0">
                <a:solidFill>
                  <a:srgbClr val="FF0000"/>
                </a:solidFill>
              </a:rPr>
              <a:t> = </a:t>
            </a:r>
            <a:r>
              <a:rPr lang="en-US" sz="1400" dirty="0" err="1">
                <a:solidFill>
                  <a:srgbClr val="FF0000"/>
                </a:solidFill>
              </a:rPr>
              <a:t>pd.get_dummies</a:t>
            </a:r>
            <a:r>
              <a:rPr lang="en-US" sz="1400" dirty="0">
                <a:solidFill>
                  <a:srgbClr val="FF0000"/>
                </a:solidFill>
              </a:rPr>
              <a:t>(</a:t>
            </a:r>
            <a:r>
              <a:rPr lang="en-US" sz="1400" dirty="0" err="1">
                <a:solidFill>
                  <a:srgbClr val="FF0000"/>
                </a:solidFill>
              </a:rPr>
              <a:t>cc_apps_test</a:t>
            </a:r>
            <a:r>
              <a:rPr lang="en-US" sz="1400" dirty="0">
                <a:solidFill>
                  <a:srgbClr val="FF0000"/>
                </a:solidFill>
              </a:rPr>
              <a:t>)</a:t>
            </a:r>
          </a:p>
          <a:p>
            <a:r>
              <a:rPr lang="en-US" sz="1400" dirty="0">
                <a:solidFill>
                  <a:srgbClr val="FF0000"/>
                </a:solidFill>
              </a:rPr>
              <a:t>print(</a:t>
            </a:r>
            <a:r>
              <a:rPr lang="en-US" sz="1400" dirty="0" err="1">
                <a:solidFill>
                  <a:srgbClr val="FF0000"/>
                </a:solidFill>
              </a:rPr>
              <a:t>cc_apps_train</a:t>
            </a:r>
            <a:r>
              <a:rPr lang="en-US" sz="1400" dirty="0">
                <a:solidFill>
                  <a:srgbClr val="FF0000"/>
                </a:solidFill>
              </a:rPr>
              <a:t>)</a:t>
            </a:r>
          </a:p>
          <a:p>
            <a:r>
              <a:rPr lang="en-US" sz="1400" dirty="0">
                <a:solidFill>
                  <a:schemeClr val="accent6"/>
                </a:solidFill>
              </a:rPr>
              <a:t># Reindex the columns of the test set aligning with the train set</a:t>
            </a:r>
          </a:p>
          <a:p>
            <a:r>
              <a:rPr lang="en-US" sz="1400" dirty="0" err="1">
                <a:solidFill>
                  <a:srgbClr val="FF0000"/>
                </a:solidFill>
              </a:rPr>
              <a:t>cc_apps_test</a:t>
            </a:r>
            <a:r>
              <a:rPr lang="en-US" sz="1400" dirty="0">
                <a:solidFill>
                  <a:srgbClr val="FF0000"/>
                </a:solidFill>
              </a:rPr>
              <a:t> = </a:t>
            </a:r>
            <a:r>
              <a:rPr lang="en-US" sz="1400" dirty="0" err="1">
                <a:solidFill>
                  <a:srgbClr val="FF0000"/>
                </a:solidFill>
              </a:rPr>
              <a:t>cc_apps_test.reindex</a:t>
            </a:r>
            <a:r>
              <a:rPr lang="en-US" sz="1400" dirty="0">
                <a:solidFill>
                  <a:srgbClr val="FF0000"/>
                </a:solidFill>
              </a:rPr>
              <a:t>(columns=</a:t>
            </a:r>
            <a:r>
              <a:rPr lang="en-US" sz="1400" dirty="0" err="1">
                <a:solidFill>
                  <a:srgbClr val="FF0000"/>
                </a:solidFill>
              </a:rPr>
              <a:t>cc_apps_train.columns</a:t>
            </a:r>
            <a:r>
              <a:rPr lang="en-US" sz="1400" dirty="0">
                <a:solidFill>
                  <a:srgbClr val="FF0000"/>
                </a:solidFill>
              </a:rPr>
              <a:t>, </a:t>
            </a:r>
            <a:r>
              <a:rPr lang="en-US" sz="1400" dirty="0" err="1">
                <a:solidFill>
                  <a:srgbClr val="FF0000"/>
                </a:solidFill>
              </a:rPr>
              <a:t>fill_value</a:t>
            </a:r>
            <a:r>
              <a:rPr lang="en-US" sz="1400" dirty="0">
                <a:solidFill>
                  <a:srgbClr val="FF0000"/>
                </a:solidFill>
              </a:rPr>
              <a:t>=0)</a:t>
            </a:r>
          </a:p>
        </p:txBody>
      </p:sp>
    </p:spTree>
    <p:extLst>
      <p:ext uri="{BB962C8B-B14F-4D97-AF65-F5344CB8AC3E}">
        <p14:creationId xmlns:p14="http://schemas.microsoft.com/office/powerpoint/2010/main" val="4062692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6231FC-0D83-5526-646F-719F29D256E9}"/>
              </a:ext>
            </a:extLst>
          </p:cNvPr>
          <p:cNvSpPr>
            <a:spLocks noGrp="1"/>
          </p:cNvSpPr>
          <p:nvPr>
            <p:ph type="sldNum" sz="quarter" idx="12"/>
          </p:nvPr>
        </p:nvSpPr>
        <p:spPr/>
        <p:txBody>
          <a:bodyPr/>
          <a:lstStyle/>
          <a:p>
            <a:fld id="{A49DFD55-3C28-40EF-9E31-A92D2E4017FF}" type="slidenum">
              <a:rPr lang="en-US" smtClean="0"/>
              <a:pPr/>
              <a:t>27</a:t>
            </a:fld>
            <a:endParaRPr lang="en-US" dirty="0"/>
          </a:p>
        </p:txBody>
      </p:sp>
      <p:pic>
        <p:nvPicPr>
          <p:cNvPr id="8" name="Picture 7">
            <a:extLst>
              <a:ext uri="{FF2B5EF4-FFF2-40B4-BE49-F238E27FC236}">
                <a16:creationId xmlns:a16="http://schemas.microsoft.com/office/drawing/2014/main" id="{ABE412FD-ECD5-85FC-CB58-91AADAF5A06D}"/>
              </a:ext>
            </a:extLst>
          </p:cNvPr>
          <p:cNvPicPr>
            <a:picLocks noChangeAspect="1"/>
          </p:cNvPicPr>
          <p:nvPr/>
        </p:nvPicPr>
        <p:blipFill>
          <a:blip r:embed="rId2"/>
          <a:stretch>
            <a:fillRect/>
          </a:stretch>
        </p:blipFill>
        <p:spPr>
          <a:xfrm>
            <a:off x="966799" y="1335685"/>
            <a:ext cx="5579538" cy="2478159"/>
          </a:xfrm>
          <a:prstGeom prst="rect">
            <a:avLst/>
          </a:prstGeom>
        </p:spPr>
      </p:pic>
      <p:pic>
        <p:nvPicPr>
          <p:cNvPr id="9" name="Picture 8">
            <a:extLst>
              <a:ext uri="{FF2B5EF4-FFF2-40B4-BE49-F238E27FC236}">
                <a16:creationId xmlns:a16="http://schemas.microsoft.com/office/drawing/2014/main" id="{13EA2E62-BEF8-9592-1F5C-A5F0A53D737B}"/>
              </a:ext>
            </a:extLst>
          </p:cNvPr>
          <p:cNvPicPr>
            <a:picLocks noChangeAspect="1"/>
          </p:cNvPicPr>
          <p:nvPr/>
        </p:nvPicPr>
        <p:blipFill>
          <a:blip r:embed="rId3"/>
          <a:stretch>
            <a:fillRect/>
          </a:stretch>
        </p:blipFill>
        <p:spPr>
          <a:xfrm>
            <a:off x="966799" y="34558"/>
            <a:ext cx="5262465" cy="1061291"/>
          </a:xfrm>
          <a:prstGeom prst="rect">
            <a:avLst/>
          </a:prstGeom>
        </p:spPr>
      </p:pic>
      <p:pic>
        <p:nvPicPr>
          <p:cNvPr id="11" name="Picture 10">
            <a:extLst>
              <a:ext uri="{FF2B5EF4-FFF2-40B4-BE49-F238E27FC236}">
                <a16:creationId xmlns:a16="http://schemas.microsoft.com/office/drawing/2014/main" id="{6CBCF9AB-F2AF-86C4-ED9B-3FF2B76F85C2}"/>
              </a:ext>
            </a:extLst>
          </p:cNvPr>
          <p:cNvPicPr>
            <a:picLocks noChangeAspect="1"/>
          </p:cNvPicPr>
          <p:nvPr/>
        </p:nvPicPr>
        <p:blipFill>
          <a:blip r:embed="rId4"/>
          <a:stretch>
            <a:fillRect/>
          </a:stretch>
        </p:blipFill>
        <p:spPr>
          <a:xfrm>
            <a:off x="1032528" y="4053680"/>
            <a:ext cx="5590025" cy="2478159"/>
          </a:xfrm>
          <a:prstGeom prst="rect">
            <a:avLst/>
          </a:prstGeom>
        </p:spPr>
      </p:pic>
      <p:sp>
        <p:nvSpPr>
          <p:cNvPr id="12" name="TextBox 11">
            <a:extLst>
              <a:ext uri="{FF2B5EF4-FFF2-40B4-BE49-F238E27FC236}">
                <a16:creationId xmlns:a16="http://schemas.microsoft.com/office/drawing/2014/main" id="{492685BF-42D0-E477-DF36-E7F7C58F42F8}"/>
              </a:ext>
            </a:extLst>
          </p:cNvPr>
          <p:cNvSpPr txBox="1"/>
          <p:nvPr/>
        </p:nvSpPr>
        <p:spPr>
          <a:xfrm>
            <a:off x="15077" y="3035258"/>
            <a:ext cx="1094659" cy="338554"/>
          </a:xfrm>
          <a:prstGeom prst="rect">
            <a:avLst/>
          </a:prstGeom>
          <a:noFill/>
        </p:spPr>
        <p:txBody>
          <a:bodyPr wrap="none" rtlCol="0">
            <a:spAutoFit/>
          </a:bodyPr>
          <a:lstStyle/>
          <a:p>
            <a:r>
              <a:rPr lang="en-US" sz="1600" dirty="0"/>
              <a:t>Train data</a:t>
            </a:r>
          </a:p>
        </p:txBody>
      </p:sp>
      <p:sp>
        <p:nvSpPr>
          <p:cNvPr id="13" name="TextBox 12">
            <a:extLst>
              <a:ext uri="{FF2B5EF4-FFF2-40B4-BE49-F238E27FC236}">
                <a16:creationId xmlns:a16="http://schemas.microsoft.com/office/drawing/2014/main" id="{4D84D074-0ABF-929A-CA9E-FADE471347F8}"/>
              </a:ext>
            </a:extLst>
          </p:cNvPr>
          <p:cNvSpPr txBox="1"/>
          <p:nvPr/>
        </p:nvSpPr>
        <p:spPr>
          <a:xfrm>
            <a:off x="0" y="4932483"/>
            <a:ext cx="1013291" cy="338554"/>
          </a:xfrm>
          <a:prstGeom prst="rect">
            <a:avLst/>
          </a:prstGeom>
          <a:noFill/>
        </p:spPr>
        <p:txBody>
          <a:bodyPr wrap="none" rtlCol="0">
            <a:spAutoFit/>
          </a:bodyPr>
          <a:lstStyle/>
          <a:p>
            <a:r>
              <a:rPr lang="en-US" sz="1600" dirty="0"/>
              <a:t>Test data</a:t>
            </a:r>
          </a:p>
        </p:txBody>
      </p:sp>
      <p:pic>
        <p:nvPicPr>
          <p:cNvPr id="15" name="Picture 14">
            <a:extLst>
              <a:ext uri="{FF2B5EF4-FFF2-40B4-BE49-F238E27FC236}">
                <a16:creationId xmlns:a16="http://schemas.microsoft.com/office/drawing/2014/main" id="{427BE595-F2B0-85A1-14BE-9EA305E90178}"/>
              </a:ext>
            </a:extLst>
          </p:cNvPr>
          <p:cNvPicPr>
            <a:picLocks noChangeAspect="1"/>
          </p:cNvPicPr>
          <p:nvPr/>
        </p:nvPicPr>
        <p:blipFill>
          <a:blip r:embed="rId5"/>
          <a:stretch>
            <a:fillRect/>
          </a:stretch>
        </p:blipFill>
        <p:spPr>
          <a:xfrm>
            <a:off x="6880640" y="4058810"/>
            <a:ext cx="4993866" cy="2297540"/>
          </a:xfrm>
          <a:prstGeom prst="rect">
            <a:avLst/>
          </a:prstGeom>
        </p:spPr>
      </p:pic>
      <p:sp>
        <p:nvSpPr>
          <p:cNvPr id="16" name="TextBox 15">
            <a:extLst>
              <a:ext uri="{FF2B5EF4-FFF2-40B4-BE49-F238E27FC236}">
                <a16:creationId xmlns:a16="http://schemas.microsoft.com/office/drawing/2014/main" id="{BFC8BF2E-38CE-0843-2E8F-FC1AC8EF59B4}"/>
              </a:ext>
            </a:extLst>
          </p:cNvPr>
          <p:cNvSpPr txBox="1"/>
          <p:nvPr/>
        </p:nvSpPr>
        <p:spPr>
          <a:xfrm>
            <a:off x="7839940" y="3324353"/>
            <a:ext cx="3604513" cy="369332"/>
          </a:xfrm>
          <a:prstGeom prst="rect">
            <a:avLst/>
          </a:prstGeom>
          <a:noFill/>
        </p:spPr>
        <p:txBody>
          <a:bodyPr wrap="none" rtlCol="0">
            <a:spAutoFit/>
          </a:bodyPr>
          <a:lstStyle/>
          <a:p>
            <a:r>
              <a:rPr lang="en-US" dirty="0"/>
              <a:t>Test data after columns alignment</a:t>
            </a:r>
          </a:p>
        </p:txBody>
      </p:sp>
    </p:spTree>
    <p:extLst>
      <p:ext uri="{BB962C8B-B14F-4D97-AF65-F5344CB8AC3E}">
        <p14:creationId xmlns:p14="http://schemas.microsoft.com/office/powerpoint/2010/main" val="2656829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5: Preprocessing the data (2)</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b="0" i="0" dirty="0">
                <a:solidFill>
                  <a:srgbClr val="000000"/>
                </a:solidFill>
                <a:effectLst/>
                <a:latin typeface="Helvetica Neue"/>
              </a:rPr>
              <a:t>Now, we are only left with one final preprocessing step of scaling before we can fit a machine learning model to the data.</a:t>
            </a:r>
          </a:p>
          <a:p>
            <a:endParaRPr lang="en-US" sz="1600" b="0" i="0" dirty="0">
              <a:solidFill>
                <a:srgbClr val="000000"/>
              </a:solidFill>
              <a:effectLst/>
              <a:latin typeface="Helvetica Neue"/>
            </a:endParaRPr>
          </a:p>
          <a:p>
            <a:r>
              <a:rPr lang="en-US" sz="1600" b="0" i="0" dirty="0">
                <a:solidFill>
                  <a:srgbClr val="000000"/>
                </a:solidFill>
                <a:effectLst/>
                <a:latin typeface="Helvetica Neue"/>
              </a:rPr>
              <a:t>Now, let's try to understand what these scaled values mean in the real world. Let's use </a:t>
            </a:r>
            <a:r>
              <a:rPr lang="en-US" sz="1600" b="0" i="0" dirty="0" err="1">
                <a:solidFill>
                  <a:srgbClr val="000000"/>
                </a:solidFill>
                <a:effectLst/>
                <a:latin typeface="Helvetica Neue"/>
              </a:rPr>
              <a:t>CreditScore</a:t>
            </a:r>
            <a:r>
              <a:rPr lang="en-US" sz="1600" b="0" i="0" dirty="0">
                <a:solidFill>
                  <a:srgbClr val="000000"/>
                </a:solidFill>
                <a:effectLst/>
                <a:latin typeface="Helvetica Neue"/>
              </a:rPr>
              <a:t> as an example. The credit score of a person is their creditworthiness based on their credit history. The higher this number, the more financially trustworthy a person is considered to be. So, a </a:t>
            </a:r>
            <a:r>
              <a:rPr lang="en-US" sz="1600" b="0" i="0" dirty="0" err="1">
                <a:solidFill>
                  <a:srgbClr val="000000"/>
                </a:solidFill>
                <a:effectLst/>
                <a:latin typeface="Helvetica Neue"/>
              </a:rPr>
              <a:t>CreditScore</a:t>
            </a:r>
            <a:r>
              <a:rPr lang="en-US" sz="1600" b="0" i="0" dirty="0">
                <a:solidFill>
                  <a:srgbClr val="000000"/>
                </a:solidFill>
                <a:effectLst/>
                <a:latin typeface="Helvetica Neue"/>
              </a:rPr>
              <a:t> of 1 is the highest since </a:t>
            </a:r>
            <a:r>
              <a:rPr lang="en-US" sz="1600" b="0" i="0" dirty="0">
                <a:solidFill>
                  <a:srgbClr val="000000"/>
                </a:solidFill>
                <a:effectLst/>
                <a:highlight>
                  <a:srgbClr val="FFFF00"/>
                </a:highlight>
                <a:latin typeface="Helvetica Neue"/>
              </a:rPr>
              <a:t>we're rescaling all the values to the range of 0-1</a:t>
            </a:r>
            <a:r>
              <a:rPr lang="en-US" sz="1600" b="0" i="0" dirty="0">
                <a:solidFill>
                  <a:srgbClr val="000000"/>
                </a:solidFill>
                <a:effectLst/>
                <a:latin typeface="Helvetica Neue"/>
              </a:rPr>
              <a:t>.</a:t>
            </a:r>
            <a:endParaRPr lang="en-US" sz="2000"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28</a:t>
            </a:fld>
            <a:endParaRPr lang="en-US" dirty="0"/>
          </a:p>
        </p:txBody>
      </p:sp>
      <p:sp>
        <p:nvSpPr>
          <p:cNvPr id="9" name="TextBox 8">
            <a:extLst>
              <a:ext uri="{FF2B5EF4-FFF2-40B4-BE49-F238E27FC236}">
                <a16:creationId xmlns:a16="http://schemas.microsoft.com/office/drawing/2014/main" id="{5C586632-C8AA-4195-178F-50E41EF37077}"/>
              </a:ext>
            </a:extLst>
          </p:cNvPr>
          <p:cNvSpPr txBox="1"/>
          <p:nvPr/>
        </p:nvSpPr>
        <p:spPr>
          <a:xfrm>
            <a:off x="1322616" y="4076699"/>
            <a:ext cx="6561752" cy="2462213"/>
          </a:xfrm>
          <a:prstGeom prst="rect">
            <a:avLst/>
          </a:prstGeom>
          <a:noFill/>
        </p:spPr>
        <p:txBody>
          <a:bodyPr wrap="square">
            <a:spAutoFit/>
          </a:bodyPr>
          <a:lstStyle/>
          <a:p>
            <a:r>
              <a:rPr lang="en-US" sz="1400" dirty="0">
                <a:solidFill>
                  <a:srgbClr val="00B0F0"/>
                </a:solidFill>
              </a:rPr>
              <a:t># Import </a:t>
            </a:r>
            <a:r>
              <a:rPr lang="en-US" sz="1400" dirty="0" err="1">
                <a:solidFill>
                  <a:srgbClr val="00B0F0"/>
                </a:solidFill>
              </a:rPr>
              <a:t>MinMaxScaler</a:t>
            </a:r>
            <a:endParaRPr lang="en-US" sz="1400" dirty="0">
              <a:solidFill>
                <a:srgbClr val="00B0F0"/>
              </a:solidFill>
            </a:endParaRPr>
          </a:p>
          <a:p>
            <a:r>
              <a:rPr lang="en-US" sz="1400" dirty="0">
                <a:solidFill>
                  <a:srgbClr val="FF0000"/>
                </a:solidFill>
              </a:rPr>
              <a:t>from </a:t>
            </a:r>
            <a:r>
              <a:rPr lang="en-US" sz="1400" dirty="0" err="1">
                <a:solidFill>
                  <a:srgbClr val="FF0000"/>
                </a:solidFill>
              </a:rPr>
              <a:t>sklearn.preprocessing</a:t>
            </a:r>
            <a:r>
              <a:rPr lang="en-US" sz="1400" dirty="0">
                <a:solidFill>
                  <a:srgbClr val="FF0000"/>
                </a:solidFill>
              </a:rPr>
              <a:t> import </a:t>
            </a:r>
            <a:r>
              <a:rPr lang="en-US" sz="1400" dirty="0" err="1">
                <a:solidFill>
                  <a:srgbClr val="FF0000"/>
                </a:solidFill>
              </a:rPr>
              <a:t>MinMaxScaler</a:t>
            </a:r>
            <a:endParaRPr lang="en-US" sz="1400" dirty="0">
              <a:solidFill>
                <a:srgbClr val="FF0000"/>
              </a:solidFill>
            </a:endParaRPr>
          </a:p>
          <a:p>
            <a:endParaRPr lang="en-US" sz="1400" dirty="0">
              <a:solidFill>
                <a:srgbClr val="FF0000"/>
              </a:solidFill>
            </a:endParaRPr>
          </a:p>
          <a:p>
            <a:r>
              <a:rPr lang="en-US" sz="1400" dirty="0">
                <a:solidFill>
                  <a:srgbClr val="00B0F0"/>
                </a:solidFill>
              </a:rPr>
              <a:t># Segregate features and labels into separate variables</a:t>
            </a:r>
          </a:p>
          <a:p>
            <a:r>
              <a:rPr lang="en-US" sz="1400" dirty="0" err="1">
                <a:solidFill>
                  <a:srgbClr val="FF0000"/>
                </a:solidFill>
              </a:rPr>
              <a:t>X_train</a:t>
            </a:r>
            <a:r>
              <a:rPr lang="en-US" sz="1400" dirty="0">
                <a:solidFill>
                  <a:srgbClr val="FF0000"/>
                </a:solidFill>
              </a:rPr>
              <a:t>, </a:t>
            </a:r>
            <a:r>
              <a:rPr lang="en-US" sz="1400" dirty="0" err="1">
                <a:solidFill>
                  <a:srgbClr val="FF0000"/>
                </a:solidFill>
              </a:rPr>
              <a:t>y_train</a:t>
            </a:r>
            <a:r>
              <a:rPr lang="en-US" sz="1400" dirty="0">
                <a:solidFill>
                  <a:srgbClr val="FF0000"/>
                </a:solidFill>
              </a:rPr>
              <a:t> = </a:t>
            </a:r>
            <a:r>
              <a:rPr lang="en-US" sz="1400" dirty="0" err="1">
                <a:solidFill>
                  <a:srgbClr val="FF0000"/>
                </a:solidFill>
              </a:rPr>
              <a:t>cc_apps_train.iloc</a:t>
            </a:r>
            <a:r>
              <a:rPr lang="en-US" sz="1400" dirty="0">
                <a:solidFill>
                  <a:srgbClr val="FF0000"/>
                </a:solidFill>
              </a:rPr>
              <a:t>[:, :-1].values, </a:t>
            </a:r>
            <a:r>
              <a:rPr lang="en-US" sz="1400" dirty="0" err="1">
                <a:solidFill>
                  <a:srgbClr val="FF0000"/>
                </a:solidFill>
              </a:rPr>
              <a:t>cc_apps_train.iloc</a:t>
            </a:r>
            <a:r>
              <a:rPr lang="en-US" sz="1400" dirty="0">
                <a:solidFill>
                  <a:srgbClr val="FF0000"/>
                </a:solidFill>
              </a:rPr>
              <a:t>[:, [-1]].values</a:t>
            </a:r>
          </a:p>
          <a:p>
            <a:r>
              <a:rPr lang="en-US" sz="1400" dirty="0" err="1">
                <a:solidFill>
                  <a:srgbClr val="FF0000"/>
                </a:solidFill>
              </a:rPr>
              <a:t>X_test</a:t>
            </a:r>
            <a:r>
              <a:rPr lang="en-US" sz="1400" dirty="0">
                <a:solidFill>
                  <a:srgbClr val="FF0000"/>
                </a:solidFill>
              </a:rPr>
              <a:t>, </a:t>
            </a:r>
            <a:r>
              <a:rPr lang="en-US" sz="1400" dirty="0" err="1">
                <a:solidFill>
                  <a:srgbClr val="FF0000"/>
                </a:solidFill>
              </a:rPr>
              <a:t>y_test</a:t>
            </a:r>
            <a:r>
              <a:rPr lang="en-US" sz="1400" dirty="0">
                <a:solidFill>
                  <a:srgbClr val="FF0000"/>
                </a:solidFill>
              </a:rPr>
              <a:t> = </a:t>
            </a:r>
            <a:r>
              <a:rPr lang="en-US" sz="1400" dirty="0" err="1">
                <a:solidFill>
                  <a:srgbClr val="FF0000"/>
                </a:solidFill>
              </a:rPr>
              <a:t>cc_apps_test.iloc</a:t>
            </a:r>
            <a:r>
              <a:rPr lang="en-US" sz="1400" dirty="0">
                <a:solidFill>
                  <a:srgbClr val="FF0000"/>
                </a:solidFill>
              </a:rPr>
              <a:t>[:, :-1].values, </a:t>
            </a:r>
            <a:r>
              <a:rPr lang="en-US" sz="1400" dirty="0" err="1">
                <a:solidFill>
                  <a:srgbClr val="FF0000"/>
                </a:solidFill>
              </a:rPr>
              <a:t>cc_apps_test.iloc</a:t>
            </a:r>
            <a:r>
              <a:rPr lang="en-US" sz="1400" dirty="0">
                <a:solidFill>
                  <a:srgbClr val="FF0000"/>
                </a:solidFill>
              </a:rPr>
              <a:t>[:, [-1]].values</a:t>
            </a:r>
          </a:p>
          <a:p>
            <a:endParaRPr lang="en-US" sz="1400" dirty="0">
              <a:solidFill>
                <a:srgbClr val="FF0000"/>
              </a:solidFill>
            </a:endParaRPr>
          </a:p>
          <a:p>
            <a:r>
              <a:rPr lang="en-US" sz="1400" dirty="0">
                <a:solidFill>
                  <a:srgbClr val="00B0F0"/>
                </a:solidFill>
              </a:rPr>
              <a:t># Instantiate </a:t>
            </a:r>
            <a:r>
              <a:rPr lang="en-US" sz="1400" dirty="0" err="1">
                <a:solidFill>
                  <a:srgbClr val="00B0F0"/>
                </a:solidFill>
              </a:rPr>
              <a:t>MinMaxScaler</a:t>
            </a:r>
            <a:r>
              <a:rPr lang="en-US" sz="1400" dirty="0">
                <a:solidFill>
                  <a:srgbClr val="00B0F0"/>
                </a:solidFill>
              </a:rPr>
              <a:t> and use it to rescale </a:t>
            </a:r>
            <a:r>
              <a:rPr lang="en-US" sz="1400" dirty="0" err="1">
                <a:solidFill>
                  <a:srgbClr val="00B0F0"/>
                </a:solidFill>
              </a:rPr>
              <a:t>X_train</a:t>
            </a:r>
            <a:r>
              <a:rPr lang="en-US" sz="1400" dirty="0">
                <a:solidFill>
                  <a:srgbClr val="00B0F0"/>
                </a:solidFill>
              </a:rPr>
              <a:t> and </a:t>
            </a:r>
            <a:r>
              <a:rPr lang="en-US" sz="1400" dirty="0" err="1">
                <a:solidFill>
                  <a:srgbClr val="00B0F0"/>
                </a:solidFill>
              </a:rPr>
              <a:t>X_test</a:t>
            </a:r>
            <a:endParaRPr lang="en-US" sz="1400" dirty="0">
              <a:solidFill>
                <a:srgbClr val="00B0F0"/>
              </a:solidFill>
            </a:endParaRPr>
          </a:p>
          <a:p>
            <a:r>
              <a:rPr lang="en-US" sz="1400" dirty="0">
                <a:solidFill>
                  <a:srgbClr val="FF0000"/>
                </a:solidFill>
              </a:rPr>
              <a:t>scaler = </a:t>
            </a:r>
            <a:r>
              <a:rPr lang="en-US" sz="1400" dirty="0" err="1">
                <a:solidFill>
                  <a:srgbClr val="FF0000"/>
                </a:solidFill>
              </a:rPr>
              <a:t>MinMaxScaler</a:t>
            </a:r>
            <a:r>
              <a:rPr lang="en-US" sz="1400" dirty="0">
                <a:solidFill>
                  <a:srgbClr val="FF0000"/>
                </a:solidFill>
              </a:rPr>
              <a:t>(</a:t>
            </a:r>
            <a:r>
              <a:rPr lang="en-US" sz="1400" dirty="0" err="1">
                <a:solidFill>
                  <a:srgbClr val="FF0000"/>
                </a:solidFill>
              </a:rPr>
              <a:t>feature_range</a:t>
            </a:r>
            <a:r>
              <a:rPr lang="en-US" sz="1400" dirty="0">
                <a:solidFill>
                  <a:srgbClr val="FF0000"/>
                </a:solidFill>
              </a:rPr>
              <a:t>=(0, 1))</a:t>
            </a:r>
          </a:p>
          <a:p>
            <a:r>
              <a:rPr lang="en-US" sz="1400" dirty="0" err="1">
                <a:solidFill>
                  <a:srgbClr val="FF0000"/>
                </a:solidFill>
              </a:rPr>
              <a:t>rescaledX_train</a:t>
            </a:r>
            <a:r>
              <a:rPr lang="en-US" sz="1400" dirty="0">
                <a:solidFill>
                  <a:srgbClr val="FF0000"/>
                </a:solidFill>
              </a:rPr>
              <a:t> = </a:t>
            </a:r>
            <a:r>
              <a:rPr lang="en-US" sz="1400" dirty="0" err="1">
                <a:solidFill>
                  <a:srgbClr val="FF0000"/>
                </a:solidFill>
              </a:rPr>
              <a:t>scaler.fit_transform</a:t>
            </a:r>
            <a:r>
              <a:rPr lang="en-US" sz="1400" dirty="0">
                <a:solidFill>
                  <a:srgbClr val="FF0000"/>
                </a:solidFill>
              </a:rPr>
              <a:t>(</a:t>
            </a:r>
            <a:r>
              <a:rPr lang="en-US" sz="1400" dirty="0" err="1">
                <a:solidFill>
                  <a:srgbClr val="FF0000"/>
                </a:solidFill>
              </a:rPr>
              <a:t>X_train</a:t>
            </a:r>
            <a:r>
              <a:rPr lang="en-US" sz="1400" dirty="0">
                <a:solidFill>
                  <a:srgbClr val="FF0000"/>
                </a:solidFill>
              </a:rPr>
              <a:t>)</a:t>
            </a:r>
          </a:p>
          <a:p>
            <a:r>
              <a:rPr lang="en-US" sz="1400" dirty="0" err="1">
                <a:solidFill>
                  <a:srgbClr val="FF0000"/>
                </a:solidFill>
              </a:rPr>
              <a:t>rescaledX_test</a:t>
            </a:r>
            <a:r>
              <a:rPr lang="en-US" sz="1400" dirty="0">
                <a:solidFill>
                  <a:srgbClr val="FF0000"/>
                </a:solidFill>
              </a:rPr>
              <a:t> = </a:t>
            </a:r>
            <a:r>
              <a:rPr lang="en-US" sz="1400" dirty="0" err="1">
                <a:solidFill>
                  <a:srgbClr val="FF0000"/>
                </a:solidFill>
              </a:rPr>
              <a:t>scaler.transform</a:t>
            </a:r>
            <a:r>
              <a:rPr lang="en-US" sz="1400" dirty="0">
                <a:solidFill>
                  <a:srgbClr val="FF0000"/>
                </a:solidFill>
              </a:rPr>
              <a:t>(</a:t>
            </a:r>
            <a:r>
              <a:rPr lang="en-US" sz="1400" dirty="0" err="1">
                <a:solidFill>
                  <a:srgbClr val="FF0000"/>
                </a:solidFill>
              </a:rPr>
              <a:t>X_test</a:t>
            </a:r>
            <a:r>
              <a:rPr lang="en-US" sz="1400" dirty="0">
                <a:solidFill>
                  <a:srgbClr val="FF0000"/>
                </a:solidFill>
              </a:rPr>
              <a:t>)</a:t>
            </a:r>
          </a:p>
        </p:txBody>
      </p:sp>
    </p:spTree>
    <p:extLst>
      <p:ext uri="{BB962C8B-B14F-4D97-AF65-F5344CB8AC3E}">
        <p14:creationId xmlns:p14="http://schemas.microsoft.com/office/powerpoint/2010/main" val="771422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6: Fit the model</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1636541"/>
            <a:ext cx="10515600" cy="3775214"/>
          </a:xfrm>
        </p:spPr>
        <p:txBody>
          <a:bodyPr>
            <a:normAutofit/>
          </a:bodyPr>
          <a:lstStyle/>
          <a:p>
            <a:r>
              <a:rPr lang="en-US" sz="1600" b="0" i="0" dirty="0">
                <a:solidFill>
                  <a:srgbClr val="000000"/>
                </a:solidFill>
                <a:effectLst/>
                <a:latin typeface="Helvetica Neue"/>
              </a:rPr>
              <a:t>Essentially, predicting if a credit card application will be approved or not is a classification task. According to UCI, our dataset contains more instances that correspond to "Denied" status than instances corresponding to "Approved" status. Specifically, out of 690 instances, there are 383 (55.5%) applications that got denied and 307 (44.5%) applications that got approved.</a:t>
            </a:r>
          </a:p>
          <a:p>
            <a:endParaRPr lang="en-US" sz="1600" b="0" i="0" dirty="0">
              <a:solidFill>
                <a:srgbClr val="000000"/>
              </a:solidFill>
              <a:effectLst/>
              <a:latin typeface="Helvetica Neue"/>
            </a:endParaRPr>
          </a:p>
          <a:p>
            <a:r>
              <a:rPr lang="en-US" sz="1600" b="0" i="0" dirty="0">
                <a:solidFill>
                  <a:srgbClr val="000000"/>
                </a:solidFill>
                <a:effectLst/>
                <a:latin typeface="Helvetica Neue"/>
              </a:rPr>
              <a:t>This gives us a benchmark. A good machine learning model should be able to accurately predict the status of the applications with respect to these statistics.</a:t>
            </a:r>
          </a:p>
          <a:p>
            <a:endParaRPr lang="en-US" sz="1600" b="0" i="0" dirty="0">
              <a:solidFill>
                <a:srgbClr val="000000"/>
              </a:solidFill>
              <a:effectLst/>
              <a:latin typeface="Helvetica Neue"/>
            </a:endParaRPr>
          </a:p>
          <a:p>
            <a:r>
              <a:rPr lang="en-US" sz="1600" b="0" i="0" dirty="0">
                <a:solidFill>
                  <a:srgbClr val="000000"/>
                </a:solidFill>
                <a:effectLst/>
                <a:latin typeface="Helvetica Neue"/>
              </a:rPr>
              <a:t>Which model should we pick? A question to ask is: are the features that affect the credit card approval decision process correlated with each other? We can measure correlation. Because of this correlation, we'll take advantage of the fact that generalized linear models perform well in these cases. Let’s use a Logistic Regression model (a generalized linear model).</a:t>
            </a:r>
            <a:endParaRPr lang="en-US" sz="2000"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29</a:t>
            </a:fld>
            <a:endParaRPr lang="en-US" dirty="0"/>
          </a:p>
        </p:txBody>
      </p:sp>
      <p:sp>
        <p:nvSpPr>
          <p:cNvPr id="7" name="TextBox 6">
            <a:extLst>
              <a:ext uri="{FF2B5EF4-FFF2-40B4-BE49-F238E27FC236}">
                <a16:creationId xmlns:a16="http://schemas.microsoft.com/office/drawing/2014/main" id="{80C9B7BA-CCF2-9764-182E-0D3A9A1B26C4}"/>
              </a:ext>
            </a:extLst>
          </p:cNvPr>
          <p:cNvSpPr txBox="1"/>
          <p:nvPr/>
        </p:nvSpPr>
        <p:spPr>
          <a:xfrm>
            <a:off x="1490565" y="4905593"/>
            <a:ext cx="8857083" cy="1815882"/>
          </a:xfrm>
          <a:prstGeom prst="rect">
            <a:avLst/>
          </a:prstGeom>
          <a:noFill/>
        </p:spPr>
        <p:txBody>
          <a:bodyPr wrap="square">
            <a:spAutoFit/>
          </a:bodyPr>
          <a:lstStyle/>
          <a:p>
            <a:r>
              <a:rPr lang="en-US" sz="1400" dirty="0">
                <a:solidFill>
                  <a:srgbClr val="00B0F0"/>
                </a:solidFill>
              </a:rPr>
              <a:t># Import </a:t>
            </a:r>
            <a:r>
              <a:rPr lang="en-US" sz="1400" dirty="0" err="1">
                <a:solidFill>
                  <a:srgbClr val="00B0F0"/>
                </a:solidFill>
              </a:rPr>
              <a:t>LogisticRegression</a:t>
            </a:r>
            <a:endParaRPr lang="en-US" sz="1400" dirty="0">
              <a:solidFill>
                <a:srgbClr val="00B0F0"/>
              </a:solidFill>
            </a:endParaRPr>
          </a:p>
          <a:p>
            <a:r>
              <a:rPr lang="en-US" sz="1400" dirty="0">
                <a:solidFill>
                  <a:srgbClr val="FF0000"/>
                </a:solidFill>
              </a:rPr>
              <a:t>from </a:t>
            </a:r>
            <a:r>
              <a:rPr lang="en-US" sz="1400" dirty="0" err="1">
                <a:solidFill>
                  <a:srgbClr val="FF0000"/>
                </a:solidFill>
              </a:rPr>
              <a:t>sklearn.linear_model</a:t>
            </a:r>
            <a:r>
              <a:rPr lang="en-US" sz="1400" dirty="0">
                <a:solidFill>
                  <a:srgbClr val="FF0000"/>
                </a:solidFill>
              </a:rPr>
              <a:t> import </a:t>
            </a:r>
            <a:r>
              <a:rPr lang="en-US" sz="1400" dirty="0" err="1">
                <a:solidFill>
                  <a:srgbClr val="FF0000"/>
                </a:solidFill>
              </a:rPr>
              <a:t>LogisticRegression</a:t>
            </a:r>
            <a:endParaRPr lang="en-US" sz="1400" dirty="0">
              <a:solidFill>
                <a:srgbClr val="FF0000"/>
              </a:solidFill>
            </a:endParaRPr>
          </a:p>
          <a:p>
            <a:endParaRPr lang="en-US" sz="1400" dirty="0">
              <a:solidFill>
                <a:srgbClr val="FF0000"/>
              </a:solidFill>
            </a:endParaRPr>
          </a:p>
          <a:p>
            <a:r>
              <a:rPr lang="en-US" sz="1400" dirty="0">
                <a:solidFill>
                  <a:srgbClr val="00B0F0"/>
                </a:solidFill>
              </a:rPr>
              <a:t># Instantiate a </a:t>
            </a:r>
            <a:r>
              <a:rPr lang="en-US" sz="1400" dirty="0" err="1">
                <a:solidFill>
                  <a:srgbClr val="00B0F0"/>
                </a:solidFill>
              </a:rPr>
              <a:t>LogisticRegression</a:t>
            </a:r>
            <a:r>
              <a:rPr lang="en-US" sz="1400" dirty="0">
                <a:solidFill>
                  <a:srgbClr val="00B0F0"/>
                </a:solidFill>
              </a:rPr>
              <a:t> classifier with default parameter values</a:t>
            </a:r>
          </a:p>
          <a:p>
            <a:r>
              <a:rPr lang="en-US" sz="1400" dirty="0" err="1">
                <a:solidFill>
                  <a:srgbClr val="FF0000"/>
                </a:solidFill>
              </a:rPr>
              <a:t>logreg</a:t>
            </a:r>
            <a:r>
              <a:rPr lang="en-US" sz="1400" dirty="0">
                <a:solidFill>
                  <a:srgbClr val="FF0000"/>
                </a:solidFill>
              </a:rPr>
              <a:t> = </a:t>
            </a:r>
            <a:r>
              <a:rPr lang="en-US" sz="1400" dirty="0" err="1">
                <a:solidFill>
                  <a:srgbClr val="FF0000"/>
                </a:solidFill>
              </a:rPr>
              <a:t>LogisticRegression</a:t>
            </a:r>
            <a:r>
              <a:rPr lang="en-US" sz="1400" dirty="0">
                <a:solidFill>
                  <a:srgbClr val="FF0000"/>
                </a:solidFill>
              </a:rPr>
              <a:t>()</a:t>
            </a:r>
          </a:p>
          <a:p>
            <a:endParaRPr lang="en-US" sz="1400" dirty="0">
              <a:solidFill>
                <a:srgbClr val="FF0000"/>
              </a:solidFill>
            </a:endParaRPr>
          </a:p>
          <a:p>
            <a:r>
              <a:rPr lang="en-US" sz="1400" dirty="0">
                <a:solidFill>
                  <a:srgbClr val="00B0F0"/>
                </a:solidFill>
              </a:rPr>
              <a:t># Fit </a:t>
            </a:r>
            <a:r>
              <a:rPr lang="en-US" sz="1400" dirty="0" err="1">
                <a:solidFill>
                  <a:srgbClr val="00B0F0"/>
                </a:solidFill>
              </a:rPr>
              <a:t>logreg</a:t>
            </a:r>
            <a:r>
              <a:rPr lang="en-US" sz="1400" dirty="0">
                <a:solidFill>
                  <a:srgbClr val="00B0F0"/>
                </a:solidFill>
              </a:rPr>
              <a:t> to the train set</a:t>
            </a:r>
          </a:p>
          <a:p>
            <a:r>
              <a:rPr lang="en-US" sz="1400" dirty="0" err="1">
                <a:solidFill>
                  <a:srgbClr val="FF0000"/>
                </a:solidFill>
              </a:rPr>
              <a:t>logreg.fit</a:t>
            </a:r>
            <a:r>
              <a:rPr lang="en-US" sz="1400" dirty="0">
                <a:solidFill>
                  <a:srgbClr val="FF0000"/>
                </a:solidFill>
              </a:rPr>
              <a:t>(</a:t>
            </a:r>
            <a:r>
              <a:rPr lang="en-US" sz="1400" dirty="0" err="1">
                <a:solidFill>
                  <a:srgbClr val="FF0000"/>
                </a:solidFill>
              </a:rPr>
              <a:t>rescaledX_train,y_train</a:t>
            </a:r>
            <a:r>
              <a:rPr lang="en-US" sz="1400" dirty="0">
                <a:solidFill>
                  <a:srgbClr val="FF0000"/>
                </a:solidFill>
              </a:rPr>
              <a:t>)</a:t>
            </a:r>
          </a:p>
        </p:txBody>
      </p:sp>
    </p:spTree>
    <p:extLst>
      <p:ext uri="{BB962C8B-B14F-4D97-AF65-F5344CB8AC3E}">
        <p14:creationId xmlns:p14="http://schemas.microsoft.com/office/powerpoint/2010/main" val="138808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Data set</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p:txBody>
          <a:bodyPr>
            <a:normAutofit lnSpcReduction="10000"/>
          </a:bodyPr>
          <a:lstStyle/>
          <a:p>
            <a:r>
              <a:rPr lang="en-US" b="0" i="0" dirty="0">
                <a:solidFill>
                  <a:srgbClr val="05192D"/>
                </a:solidFill>
                <a:effectLst/>
                <a:latin typeface="Studio-Feixen-Sans"/>
              </a:rPr>
              <a:t>The dataset used in this exercise is the </a:t>
            </a:r>
            <a:r>
              <a:rPr lang="en-US" b="1" i="0" u="none" strike="noStrike" dirty="0">
                <a:solidFill>
                  <a:srgbClr val="0065D1"/>
                </a:solidFill>
                <a:effectLst/>
                <a:latin typeface="Studio-Feixen-Sans"/>
                <a:hlinkClick r:id="rId2"/>
              </a:rPr>
              <a:t>Credit Card Approval dataset</a:t>
            </a:r>
            <a:r>
              <a:rPr lang="en-US" b="0" i="0" dirty="0">
                <a:solidFill>
                  <a:srgbClr val="05192D"/>
                </a:solidFill>
                <a:effectLst/>
                <a:latin typeface="Studio-Feixen-Sans"/>
              </a:rPr>
              <a:t> from the UCI Machine Learning Repository.</a:t>
            </a:r>
          </a:p>
          <a:p>
            <a:endParaRPr lang="en-US" dirty="0">
              <a:solidFill>
                <a:srgbClr val="05192D"/>
              </a:solidFill>
              <a:latin typeface="Studio-Feixen-Sans"/>
            </a:endParaRPr>
          </a:p>
          <a:p>
            <a:r>
              <a:rPr lang="en-US" dirty="0">
                <a:solidFill>
                  <a:srgbClr val="05192D"/>
                </a:solidFill>
                <a:latin typeface="Studio-Feixen-Sans"/>
              </a:rPr>
              <a:t>The filename is </a:t>
            </a:r>
            <a:r>
              <a:rPr lang="en-US" dirty="0" err="1">
                <a:solidFill>
                  <a:srgbClr val="05192D"/>
                </a:solidFill>
                <a:latin typeface="Studio-Feixen-Sans"/>
              </a:rPr>
              <a:t>cc_approvals.data</a:t>
            </a:r>
            <a:r>
              <a:rPr lang="en-US" dirty="0">
                <a:solidFill>
                  <a:srgbClr val="05192D"/>
                </a:solidFill>
                <a:latin typeface="Studio-Feixen-Sans"/>
              </a:rPr>
              <a:t> (although its extension is .data, the file format is .csv)</a:t>
            </a:r>
            <a:endParaRPr lang="th-TH" dirty="0">
              <a:solidFill>
                <a:srgbClr val="05192D"/>
              </a:solidFill>
              <a:latin typeface="Studio-Feixen-Sans"/>
            </a:endParaRPr>
          </a:p>
          <a:p>
            <a:endParaRPr lang="th-TH" dirty="0">
              <a:solidFill>
                <a:srgbClr val="05192D"/>
              </a:solidFill>
              <a:latin typeface="Studio-Feixen-Sans"/>
            </a:endParaRPr>
          </a:p>
          <a:p>
            <a:r>
              <a:rPr lang="en-US" dirty="0">
                <a:solidFill>
                  <a:srgbClr val="05192D"/>
                </a:solidFill>
                <a:latin typeface="Studio-Feixen-Sans"/>
              </a:rPr>
              <a:t>Two different approaches.</a:t>
            </a:r>
          </a:p>
          <a:p>
            <a:pPr lvl="1"/>
            <a:r>
              <a:rPr lang="en-US" dirty="0">
                <a:solidFill>
                  <a:srgbClr val="05192D"/>
                </a:solidFill>
                <a:latin typeface="Studio-Feixen-Sans"/>
              </a:rPr>
              <a:t>Approach 1 – Clean and Split</a:t>
            </a:r>
          </a:p>
          <a:p>
            <a:pPr lvl="1"/>
            <a:r>
              <a:rPr lang="en-US" dirty="0">
                <a:solidFill>
                  <a:srgbClr val="05192D"/>
                </a:solidFill>
                <a:latin typeface="Studio-Feixen-Sans"/>
              </a:rPr>
              <a:t>Approach 2 – Split and Clean</a:t>
            </a:r>
          </a:p>
          <a:p>
            <a:pPr marL="0" indent="0">
              <a:buNone/>
            </a:pPr>
            <a:endParaRPr lang="en-US"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867828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dirty="0"/>
              <a:t>STEP 7: Make the predictions</a:t>
            </a:r>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192693"/>
            <a:ext cx="10515600" cy="3219061"/>
          </a:xfrm>
        </p:spPr>
        <p:txBody>
          <a:bodyPr>
            <a:normAutofit/>
          </a:bodyPr>
          <a:lstStyle/>
          <a:p>
            <a:r>
              <a:rPr lang="en-US" sz="1600" b="0" i="0" dirty="0">
                <a:solidFill>
                  <a:srgbClr val="000000"/>
                </a:solidFill>
                <a:effectLst/>
                <a:latin typeface="Helvetica Neue"/>
              </a:rPr>
              <a:t>We will now evaluate our model on the test set with respect to </a:t>
            </a:r>
            <a:r>
              <a:rPr lang="en-US" sz="1600" b="0" i="0" dirty="0">
                <a:solidFill>
                  <a:srgbClr val="000000"/>
                </a:solidFill>
                <a:effectLst/>
                <a:highlight>
                  <a:srgbClr val="FFFF00"/>
                </a:highlight>
                <a:latin typeface="Helvetica Neue"/>
              </a:rPr>
              <a:t>classification accuracy</a:t>
            </a:r>
            <a:r>
              <a:rPr lang="en-US" sz="1600" b="0" i="0" dirty="0">
                <a:solidFill>
                  <a:srgbClr val="000000"/>
                </a:solidFill>
                <a:effectLst/>
                <a:latin typeface="Helvetica Neue"/>
              </a:rPr>
              <a:t>. But we will also take a look the model's </a:t>
            </a:r>
            <a:r>
              <a:rPr lang="en-US" sz="1600" b="0" i="0" dirty="0">
                <a:solidFill>
                  <a:srgbClr val="000000"/>
                </a:solidFill>
                <a:effectLst/>
                <a:highlight>
                  <a:srgbClr val="FFFF00"/>
                </a:highlight>
                <a:latin typeface="Helvetica Neue"/>
              </a:rPr>
              <a:t>confusion matrix</a:t>
            </a:r>
            <a:r>
              <a:rPr lang="en-US" sz="1600" b="0" i="0" dirty="0">
                <a:solidFill>
                  <a:srgbClr val="000000"/>
                </a:solidFill>
                <a:effectLst/>
                <a:latin typeface="Helvetica Neue"/>
              </a:rPr>
              <a:t>. In the case of predicting credit card applications, it is important to see if our machine learning model is equally capable of predicting approved and denied status, in line with the frequency of these labels in our original dataset. </a:t>
            </a:r>
          </a:p>
          <a:p>
            <a:r>
              <a:rPr lang="en-US" sz="1600" b="0" i="0" dirty="0">
                <a:solidFill>
                  <a:srgbClr val="000000"/>
                </a:solidFill>
                <a:effectLst/>
                <a:latin typeface="Helvetica Neue"/>
              </a:rPr>
              <a:t>If our model is not performing well in this aspect, then it might end up approving the application that should have been approved. The confusion matrix helps us to view our model's performance from these aspects.</a:t>
            </a:r>
            <a:endParaRPr lang="en-US" sz="2000"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30</a:t>
            </a:fld>
            <a:endParaRPr lang="en-US" dirty="0"/>
          </a:p>
        </p:txBody>
      </p:sp>
      <p:sp>
        <p:nvSpPr>
          <p:cNvPr id="8" name="TextBox 7">
            <a:extLst>
              <a:ext uri="{FF2B5EF4-FFF2-40B4-BE49-F238E27FC236}">
                <a16:creationId xmlns:a16="http://schemas.microsoft.com/office/drawing/2014/main" id="{C9BE2EB2-8659-FB26-25CB-1D486E95938F}"/>
              </a:ext>
            </a:extLst>
          </p:cNvPr>
          <p:cNvSpPr txBox="1"/>
          <p:nvPr/>
        </p:nvSpPr>
        <p:spPr>
          <a:xfrm>
            <a:off x="1574541" y="3896333"/>
            <a:ext cx="7718750" cy="2893100"/>
          </a:xfrm>
          <a:prstGeom prst="rect">
            <a:avLst/>
          </a:prstGeom>
          <a:noFill/>
        </p:spPr>
        <p:txBody>
          <a:bodyPr wrap="square">
            <a:spAutoFit/>
          </a:bodyPr>
          <a:lstStyle/>
          <a:p>
            <a:r>
              <a:rPr lang="en-US" sz="1600" dirty="0">
                <a:solidFill>
                  <a:srgbClr val="00B0F0"/>
                </a:solidFill>
              </a:rPr>
              <a:t># Import </a:t>
            </a:r>
            <a:r>
              <a:rPr lang="en-US" sz="1600" dirty="0" err="1">
                <a:solidFill>
                  <a:srgbClr val="00B0F0"/>
                </a:solidFill>
              </a:rPr>
              <a:t>confusion_matrix</a:t>
            </a:r>
            <a:endParaRPr lang="en-US" sz="1600" dirty="0">
              <a:solidFill>
                <a:srgbClr val="00B0F0"/>
              </a:solidFill>
            </a:endParaRPr>
          </a:p>
          <a:p>
            <a:r>
              <a:rPr lang="en-US" sz="1600" dirty="0">
                <a:solidFill>
                  <a:srgbClr val="FF0000"/>
                </a:solidFill>
              </a:rPr>
              <a:t>from </a:t>
            </a:r>
            <a:r>
              <a:rPr lang="en-US" sz="1600" dirty="0" err="1">
                <a:solidFill>
                  <a:srgbClr val="FF0000"/>
                </a:solidFill>
              </a:rPr>
              <a:t>sklearn.metrics</a:t>
            </a:r>
            <a:r>
              <a:rPr lang="en-US" sz="1600" dirty="0">
                <a:solidFill>
                  <a:srgbClr val="FF0000"/>
                </a:solidFill>
              </a:rPr>
              <a:t> import </a:t>
            </a:r>
            <a:r>
              <a:rPr lang="en-US" sz="1600" dirty="0" err="1">
                <a:solidFill>
                  <a:srgbClr val="FF0000"/>
                </a:solidFill>
              </a:rPr>
              <a:t>confusion_matrix</a:t>
            </a:r>
            <a:endParaRPr lang="en-US" sz="1600" dirty="0">
              <a:solidFill>
                <a:srgbClr val="FF0000"/>
              </a:solidFill>
            </a:endParaRPr>
          </a:p>
          <a:p>
            <a:endParaRPr lang="en-US" sz="1600" dirty="0">
              <a:solidFill>
                <a:srgbClr val="FF0000"/>
              </a:solidFill>
            </a:endParaRPr>
          </a:p>
          <a:p>
            <a:r>
              <a:rPr lang="en-US" sz="1600" dirty="0">
                <a:solidFill>
                  <a:srgbClr val="00B0F0"/>
                </a:solidFill>
              </a:rPr>
              <a:t># Use </a:t>
            </a:r>
            <a:r>
              <a:rPr lang="en-US" sz="1600" dirty="0" err="1">
                <a:solidFill>
                  <a:srgbClr val="00B0F0"/>
                </a:solidFill>
              </a:rPr>
              <a:t>logreg</a:t>
            </a:r>
            <a:r>
              <a:rPr lang="en-US" sz="1600" dirty="0">
                <a:solidFill>
                  <a:srgbClr val="00B0F0"/>
                </a:solidFill>
              </a:rPr>
              <a:t> to predict instances from the test set and store it</a:t>
            </a:r>
          </a:p>
          <a:p>
            <a:r>
              <a:rPr lang="en-US" sz="1600" dirty="0" err="1">
                <a:solidFill>
                  <a:srgbClr val="FF0000"/>
                </a:solidFill>
              </a:rPr>
              <a:t>y_pred</a:t>
            </a:r>
            <a:r>
              <a:rPr lang="en-US" sz="1600" dirty="0">
                <a:solidFill>
                  <a:srgbClr val="FF0000"/>
                </a:solidFill>
              </a:rPr>
              <a:t> = </a:t>
            </a:r>
            <a:r>
              <a:rPr lang="en-US" sz="1600" dirty="0" err="1">
                <a:solidFill>
                  <a:srgbClr val="FF0000"/>
                </a:solidFill>
              </a:rPr>
              <a:t>logreg.predict</a:t>
            </a:r>
            <a:r>
              <a:rPr lang="en-US" sz="1600" dirty="0">
                <a:solidFill>
                  <a:srgbClr val="FF0000"/>
                </a:solidFill>
              </a:rPr>
              <a:t>(</a:t>
            </a:r>
            <a:r>
              <a:rPr lang="en-US" sz="1600" dirty="0" err="1">
                <a:solidFill>
                  <a:srgbClr val="FF0000"/>
                </a:solidFill>
              </a:rPr>
              <a:t>rescaledX_test</a:t>
            </a:r>
            <a:r>
              <a:rPr lang="en-US" sz="1600" dirty="0">
                <a:solidFill>
                  <a:srgbClr val="FF0000"/>
                </a:solidFill>
              </a:rPr>
              <a:t>)</a:t>
            </a:r>
          </a:p>
          <a:p>
            <a:endParaRPr lang="en-US" sz="1600" dirty="0">
              <a:solidFill>
                <a:srgbClr val="FF0000"/>
              </a:solidFill>
            </a:endParaRPr>
          </a:p>
          <a:p>
            <a:r>
              <a:rPr lang="en-US" sz="1600" dirty="0">
                <a:solidFill>
                  <a:srgbClr val="00B0F0"/>
                </a:solidFill>
              </a:rPr>
              <a:t># Get the accuracy score of </a:t>
            </a:r>
            <a:r>
              <a:rPr lang="en-US" sz="1600" dirty="0" err="1">
                <a:solidFill>
                  <a:srgbClr val="00B0F0"/>
                </a:solidFill>
              </a:rPr>
              <a:t>logreg</a:t>
            </a:r>
            <a:r>
              <a:rPr lang="en-US" sz="1600" dirty="0">
                <a:solidFill>
                  <a:srgbClr val="00B0F0"/>
                </a:solidFill>
              </a:rPr>
              <a:t> model and print it</a:t>
            </a:r>
          </a:p>
          <a:p>
            <a:r>
              <a:rPr lang="en-US" sz="1600" dirty="0">
                <a:solidFill>
                  <a:srgbClr val="FF0000"/>
                </a:solidFill>
              </a:rPr>
              <a:t>print("Accuracy of logistic regression classifier: ", </a:t>
            </a:r>
            <a:r>
              <a:rPr lang="en-US" sz="1600" dirty="0" err="1">
                <a:solidFill>
                  <a:srgbClr val="FF0000"/>
                </a:solidFill>
              </a:rPr>
              <a:t>logreg.score</a:t>
            </a:r>
            <a:r>
              <a:rPr lang="en-US" sz="1600" dirty="0">
                <a:solidFill>
                  <a:srgbClr val="FF0000"/>
                </a:solidFill>
              </a:rPr>
              <a:t>(</a:t>
            </a:r>
            <a:r>
              <a:rPr lang="en-US" sz="1600" dirty="0" err="1">
                <a:solidFill>
                  <a:srgbClr val="FF0000"/>
                </a:solidFill>
              </a:rPr>
              <a:t>rescaledX_test,y_test</a:t>
            </a:r>
            <a:r>
              <a:rPr lang="en-US" sz="1600" dirty="0">
                <a:solidFill>
                  <a:srgbClr val="FF0000"/>
                </a:solidFill>
              </a:rPr>
              <a:t>))</a:t>
            </a:r>
          </a:p>
          <a:p>
            <a:endParaRPr lang="en-US" sz="1600" dirty="0">
              <a:solidFill>
                <a:srgbClr val="FF0000"/>
              </a:solidFill>
            </a:endParaRPr>
          </a:p>
          <a:p>
            <a:r>
              <a:rPr lang="en-US" sz="1600" dirty="0">
                <a:solidFill>
                  <a:srgbClr val="00B0F0"/>
                </a:solidFill>
              </a:rPr>
              <a:t># Print the confusion matrix of the </a:t>
            </a:r>
            <a:r>
              <a:rPr lang="en-US" sz="1600" dirty="0" err="1">
                <a:solidFill>
                  <a:srgbClr val="00B0F0"/>
                </a:solidFill>
              </a:rPr>
              <a:t>logreg</a:t>
            </a:r>
            <a:r>
              <a:rPr lang="en-US" sz="1600" dirty="0">
                <a:solidFill>
                  <a:srgbClr val="00B0F0"/>
                </a:solidFill>
              </a:rPr>
              <a:t> model</a:t>
            </a:r>
          </a:p>
          <a:p>
            <a:r>
              <a:rPr lang="en-US" sz="1600" dirty="0" err="1">
                <a:solidFill>
                  <a:srgbClr val="FF0000"/>
                </a:solidFill>
              </a:rPr>
              <a:t>confusion_matrix</a:t>
            </a:r>
            <a:r>
              <a:rPr lang="en-US" sz="1600" dirty="0">
                <a:solidFill>
                  <a:srgbClr val="FF0000"/>
                </a:solidFill>
              </a:rPr>
              <a:t>(</a:t>
            </a:r>
            <a:r>
              <a:rPr lang="en-US" sz="1600" dirty="0" err="1">
                <a:solidFill>
                  <a:srgbClr val="FF0000"/>
                </a:solidFill>
              </a:rPr>
              <a:t>y_test,y_pred</a:t>
            </a:r>
            <a:r>
              <a:rPr lang="en-US" sz="1600" dirty="0">
                <a:solidFill>
                  <a:srgbClr val="FF0000"/>
                </a:solidFill>
              </a:rPr>
              <a:t>)</a:t>
            </a:r>
          </a:p>
        </p:txBody>
      </p:sp>
      <p:pic>
        <p:nvPicPr>
          <p:cNvPr id="10" name="Picture 9">
            <a:extLst>
              <a:ext uri="{FF2B5EF4-FFF2-40B4-BE49-F238E27FC236}">
                <a16:creationId xmlns:a16="http://schemas.microsoft.com/office/drawing/2014/main" id="{8272B00D-8064-0DF4-609C-22AF13AFEB19}"/>
              </a:ext>
            </a:extLst>
          </p:cNvPr>
          <p:cNvPicPr>
            <a:picLocks noChangeAspect="1"/>
          </p:cNvPicPr>
          <p:nvPr/>
        </p:nvPicPr>
        <p:blipFill>
          <a:blip r:embed="rId2"/>
          <a:stretch>
            <a:fillRect/>
          </a:stretch>
        </p:blipFill>
        <p:spPr>
          <a:xfrm>
            <a:off x="7651570" y="4017631"/>
            <a:ext cx="4058349" cy="701301"/>
          </a:xfrm>
          <a:prstGeom prst="rect">
            <a:avLst/>
          </a:prstGeom>
        </p:spPr>
      </p:pic>
    </p:spTree>
    <p:extLst>
      <p:ext uri="{BB962C8B-B14F-4D97-AF65-F5344CB8AC3E}">
        <p14:creationId xmlns:p14="http://schemas.microsoft.com/office/powerpoint/2010/main" val="1692051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560D-D0F8-AD2D-ED47-8A7DAB6D0E0C}"/>
              </a:ext>
            </a:extLst>
          </p:cNvPr>
          <p:cNvSpPr>
            <a:spLocks noGrp="1"/>
          </p:cNvSpPr>
          <p:nvPr>
            <p:ph type="title"/>
          </p:nvPr>
        </p:nvSpPr>
        <p:spPr/>
        <p:txBody>
          <a:bodyPr/>
          <a:lstStyle/>
          <a:p>
            <a:r>
              <a:rPr lang="en-US" sz="3600" b="1" dirty="0"/>
              <a:t>IN-CLASS TASKS</a:t>
            </a:r>
            <a:br>
              <a:rPr lang="en-US" dirty="0"/>
            </a:br>
            <a:endParaRPr lang="en-US" dirty="0"/>
          </a:p>
        </p:txBody>
      </p:sp>
      <p:sp>
        <p:nvSpPr>
          <p:cNvPr id="3" name="Table Placeholder 2">
            <a:extLst>
              <a:ext uri="{FF2B5EF4-FFF2-40B4-BE49-F238E27FC236}">
                <a16:creationId xmlns:a16="http://schemas.microsoft.com/office/drawing/2014/main" id="{AB0737C0-B3B2-4D4B-DABC-BF98B380162A}"/>
              </a:ext>
            </a:extLst>
          </p:cNvPr>
          <p:cNvSpPr>
            <a:spLocks noGrp="1"/>
          </p:cNvSpPr>
          <p:nvPr>
            <p:ph type="tbl" sz="quarter" idx="14"/>
          </p:nvPr>
        </p:nvSpPr>
        <p:spPr>
          <a:xfrm>
            <a:off x="838200" y="2084410"/>
            <a:ext cx="10515600" cy="3775214"/>
          </a:xfrm>
        </p:spPr>
        <p:txBody>
          <a:bodyPr>
            <a:normAutofit/>
          </a:bodyPr>
          <a:lstStyle/>
          <a:p>
            <a:r>
              <a:rPr lang="en-US" sz="1600" dirty="0">
                <a:solidFill>
                  <a:srgbClr val="000000"/>
                </a:solidFill>
                <a:latin typeface="Helvetica Neue"/>
              </a:rPr>
              <a:t>TASK 1: </a:t>
            </a:r>
          </a:p>
          <a:p>
            <a:pPr lvl="1"/>
            <a:r>
              <a:rPr lang="en-US" sz="1600" dirty="0">
                <a:solidFill>
                  <a:srgbClr val="000000"/>
                </a:solidFill>
                <a:latin typeface="Helvetica Neue"/>
              </a:rPr>
              <a:t>Change an ML model to KNN and see how KNN performs. Try to find the best k.</a:t>
            </a:r>
          </a:p>
          <a:p>
            <a:endParaRPr lang="en-US" sz="1600" b="0" i="0" dirty="0">
              <a:solidFill>
                <a:srgbClr val="000000"/>
              </a:solidFill>
              <a:effectLst/>
              <a:latin typeface="Helvetica Neue"/>
            </a:endParaRPr>
          </a:p>
          <a:p>
            <a:pPr lvl="1"/>
            <a:r>
              <a:rPr lang="en-US" sz="1800" b="0" i="0" dirty="0">
                <a:solidFill>
                  <a:srgbClr val="000000"/>
                </a:solidFill>
                <a:effectLst/>
                <a:latin typeface="Helvetica Neue"/>
              </a:rPr>
              <a:t>Try both approaches</a:t>
            </a:r>
          </a:p>
          <a:p>
            <a:endParaRPr lang="en-US" sz="1600" dirty="0">
              <a:solidFill>
                <a:srgbClr val="000000"/>
              </a:solidFill>
              <a:latin typeface="Helvetica Neue"/>
            </a:endParaRPr>
          </a:p>
        </p:txBody>
      </p:sp>
      <p:sp>
        <p:nvSpPr>
          <p:cNvPr id="6" name="Slide Number Placeholder 5">
            <a:extLst>
              <a:ext uri="{FF2B5EF4-FFF2-40B4-BE49-F238E27FC236}">
                <a16:creationId xmlns:a16="http://schemas.microsoft.com/office/drawing/2014/main" id="{E8A265E3-8D1F-9E34-AE5C-6D473BA09301}"/>
              </a:ext>
            </a:extLst>
          </p:cNvPr>
          <p:cNvSpPr>
            <a:spLocks noGrp="1"/>
          </p:cNvSpPr>
          <p:nvPr>
            <p:ph type="sldNum" sz="quarter" idx="12"/>
          </p:nvPr>
        </p:nvSpPr>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317694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2327-69D9-7757-9AC2-D0F8DB00565F}"/>
              </a:ext>
            </a:extLst>
          </p:cNvPr>
          <p:cNvSpPr>
            <a:spLocks noGrp="1"/>
          </p:cNvSpPr>
          <p:nvPr>
            <p:ph type="title"/>
          </p:nvPr>
        </p:nvSpPr>
        <p:spPr>
          <a:xfrm>
            <a:off x="838200" y="134303"/>
            <a:ext cx="10515600" cy="717035"/>
          </a:xfrm>
        </p:spPr>
        <p:txBody>
          <a:bodyPr/>
          <a:lstStyle/>
          <a:p>
            <a:r>
              <a:rPr lang="en-US" dirty="0"/>
              <a:t>Hyperparameter tuning</a:t>
            </a:r>
          </a:p>
        </p:txBody>
      </p:sp>
      <p:sp>
        <p:nvSpPr>
          <p:cNvPr id="3" name="SmartArt Placeholder 2">
            <a:extLst>
              <a:ext uri="{FF2B5EF4-FFF2-40B4-BE49-F238E27FC236}">
                <a16:creationId xmlns:a16="http://schemas.microsoft.com/office/drawing/2014/main" id="{6472C6EF-6200-D926-9C15-3420CD7EE015}"/>
              </a:ext>
            </a:extLst>
          </p:cNvPr>
          <p:cNvSpPr>
            <a:spLocks noGrp="1"/>
          </p:cNvSpPr>
          <p:nvPr>
            <p:ph type="dgm" sz="quarter" idx="15"/>
          </p:nvPr>
        </p:nvSpPr>
        <p:spPr>
          <a:xfrm>
            <a:off x="838200" y="1556543"/>
            <a:ext cx="10515600" cy="4799807"/>
          </a:xfrm>
        </p:spPr>
        <p:txBody>
          <a:bodyPr>
            <a:noAutofit/>
          </a:bodyPr>
          <a:lstStyle/>
          <a:p>
            <a:pPr marL="0" indent="0">
              <a:buNone/>
            </a:pPr>
            <a:r>
              <a:rPr lang="en-US" sz="1600" dirty="0" err="1"/>
              <a:t>param_grid</a:t>
            </a:r>
            <a:r>
              <a:rPr lang="en-US" sz="1600" dirty="0"/>
              <a:t> = {'</a:t>
            </a:r>
            <a:r>
              <a:rPr lang="en-US" sz="1600" dirty="0" err="1"/>
              <a:t>n_neighbors</a:t>
            </a:r>
            <a:r>
              <a:rPr lang="en-US" sz="1600" dirty="0"/>
              <a:t>': </a:t>
            </a:r>
            <a:r>
              <a:rPr lang="en-US" sz="1600" dirty="0" err="1"/>
              <a:t>np.arange</a:t>
            </a:r>
            <a:r>
              <a:rPr lang="en-US" sz="1600" dirty="0"/>
              <a:t>(1, 11),</a:t>
            </a:r>
          </a:p>
          <a:p>
            <a:pPr marL="0" indent="0">
              <a:buNone/>
            </a:pPr>
            <a:r>
              <a:rPr lang="en-US" sz="1600" dirty="0"/>
              <a:t>              'weights': ['uniform', 'distance'],</a:t>
            </a:r>
          </a:p>
          <a:p>
            <a:pPr marL="0" indent="0">
              <a:buNone/>
            </a:pPr>
            <a:r>
              <a:rPr lang="en-US" sz="1600" dirty="0"/>
              <a:t>              'algorithm': ['auto', '</a:t>
            </a:r>
            <a:r>
              <a:rPr lang="en-US" sz="1600" dirty="0" err="1"/>
              <a:t>ball_tree</a:t>
            </a:r>
            <a:r>
              <a:rPr lang="en-US" sz="1600" dirty="0"/>
              <a:t>', '</a:t>
            </a:r>
            <a:r>
              <a:rPr lang="en-US" sz="1600" dirty="0" err="1"/>
              <a:t>kd_tree</a:t>
            </a:r>
            <a:r>
              <a:rPr lang="en-US" sz="1600" dirty="0"/>
              <a:t>', 'brute'],</a:t>
            </a:r>
          </a:p>
          <a:p>
            <a:pPr marL="0" indent="0">
              <a:buNone/>
            </a:pPr>
            <a:r>
              <a:rPr lang="en-US" sz="1600" dirty="0"/>
              <a:t>              'p': [1, 2]}</a:t>
            </a:r>
          </a:p>
          <a:p>
            <a:pPr marL="0" indent="0">
              <a:buNone/>
            </a:pPr>
            <a:endParaRPr lang="en-US" sz="1600" dirty="0"/>
          </a:p>
          <a:p>
            <a:pPr marL="0" indent="0">
              <a:buNone/>
            </a:pPr>
            <a:r>
              <a:rPr lang="en-US" sz="1600" dirty="0"/>
              <a:t># Define the KNN classifier</a:t>
            </a:r>
          </a:p>
          <a:p>
            <a:pPr marL="0" indent="0">
              <a:buNone/>
            </a:pPr>
            <a:r>
              <a:rPr lang="en-US" sz="1600" dirty="0" err="1"/>
              <a:t>knn</a:t>
            </a:r>
            <a:r>
              <a:rPr lang="en-US" sz="1600" dirty="0"/>
              <a:t> = </a:t>
            </a:r>
            <a:r>
              <a:rPr lang="en-US" sz="1600" dirty="0" err="1"/>
              <a:t>KNeighborsClassifier</a:t>
            </a:r>
            <a:r>
              <a:rPr lang="en-US" sz="1600" dirty="0"/>
              <a:t>()</a:t>
            </a:r>
          </a:p>
          <a:p>
            <a:pPr marL="0" indent="0">
              <a:buNone/>
            </a:pPr>
            <a:endParaRPr lang="en-US" sz="1600" dirty="0"/>
          </a:p>
          <a:p>
            <a:pPr marL="0" indent="0">
              <a:buNone/>
            </a:pPr>
            <a:r>
              <a:rPr lang="en-US" sz="1600" dirty="0"/>
              <a:t># Define the grid search object</a:t>
            </a:r>
          </a:p>
          <a:p>
            <a:pPr marL="0" indent="0">
              <a:buNone/>
            </a:pPr>
            <a:r>
              <a:rPr lang="en-US" sz="1600" dirty="0"/>
              <a:t>grid = </a:t>
            </a:r>
            <a:r>
              <a:rPr lang="en-US" sz="1600" dirty="0" err="1"/>
              <a:t>GridSearchCV</a:t>
            </a:r>
            <a:r>
              <a:rPr lang="en-US" sz="1600" dirty="0"/>
              <a:t>(</a:t>
            </a:r>
            <a:r>
              <a:rPr lang="en-US" sz="1600" dirty="0" err="1"/>
              <a:t>knn</a:t>
            </a:r>
            <a:r>
              <a:rPr lang="en-US" sz="1600" dirty="0"/>
              <a:t>, </a:t>
            </a:r>
            <a:r>
              <a:rPr lang="en-US" sz="1600" dirty="0" err="1"/>
              <a:t>param_grid</a:t>
            </a:r>
            <a:r>
              <a:rPr lang="en-US" sz="1600" dirty="0"/>
              <a:t>, cv=5, scoring='accuracy')</a:t>
            </a:r>
          </a:p>
          <a:p>
            <a:pPr marL="0" indent="0">
              <a:buNone/>
            </a:pPr>
            <a:endParaRPr lang="en-US" sz="1600" dirty="0"/>
          </a:p>
          <a:p>
            <a:pPr marL="0" indent="0">
              <a:buNone/>
            </a:pPr>
            <a:r>
              <a:rPr lang="en-US" sz="1600" dirty="0"/>
              <a:t>print("Best Hyperparameters:", </a:t>
            </a:r>
            <a:r>
              <a:rPr lang="en-US" sz="1600" dirty="0" err="1"/>
              <a:t>grid.best_params</a:t>
            </a:r>
            <a:r>
              <a:rPr lang="en-US" sz="1600" dirty="0"/>
              <a:t>_)</a:t>
            </a:r>
          </a:p>
          <a:p>
            <a:pPr marL="0" indent="0">
              <a:buNone/>
            </a:pPr>
            <a:r>
              <a:rPr lang="en-US" sz="1600" dirty="0"/>
              <a:t>print("Best Accuracy:", </a:t>
            </a:r>
            <a:r>
              <a:rPr lang="en-US" sz="1600" dirty="0" err="1"/>
              <a:t>grid.best_score</a:t>
            </a:r>
            <a:r>
              <a:rPr lang="en-US" sz="1600" dirty="0"/>
              <a:t>_)</a:t>
            </a:r>
          </a:p>
        </p:txBody>
      </p:sp>
      <p:sp>
        <p:nvSpPr>
          <p:cNvPr id="4" name="Date Placeholder 3">
            <a:extLst>
              <a:ext uri="{FF2B5EF4-FFF2-40B4-BE49-F238E27FC236}">
                <a16:creationId xmlns:a16="http://schemas.microsoft.com/office/drawing/2014/main" id="{35BBBA4A-1DAD-34ED-8972-13E18D95AD9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99B5430-FAB1-7767-4462-E6043D3D119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524F81D-612F-37F9-0091-DC964EA53F26}"/>
              </a:ext>
            </a:extLst>
          </p:cNvPr>
          <p:cNvSpPr>
            <a:spLocks noGrp="1"/>
          </p:cNvSpPr>
          <p:nvPr>
            <p:ph type="sldNum" sz="quarter" idx="12"/>
          </p:nvPr>
        </p:nvSpPr>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372074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0D4A3-9517-BADC-729E-3E4B36915C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152544-EAF4-D5F7-3BD8-742A9F5C819A}"/>
              </a:ext>
            </a:extLst>
          </p:cNvPr>
          <p:cNvSpPr>
            <a:spLocks noGrp="1"/>
          </p:cNvSpPr>
          <p:nvPr>
            <p:ph type="title"/>
          </p:nvPr>
        </p:nvSpPr>
        <p:spPr>
          <a:xfrm>
            <a:off x="838200" y="134303"/>
            <a:ext cx="10515600" cy="1325563"/>
          </a:xfrm>
        </p:spPr>
        <p:txBody>
          <a:bodyPr anchor="b">
            <a:normAutofit/>
          </a:bodyPr>
          <a:lstStyle/>
          <a:p>
            <a:r>
              <a:rPr lang="en-US" dirty="0"/>
              <a:t>APPROACH 1</a:t>
            </a:r>
          </a:p>
        </p:txBody>
      </p:sp>
      <p:sp>
        <p:nvSpPr>
          <p:cNvPr id="6" name="Slide Number Placeholder 5">
            <a:extLst>
              <a:ext uri="{FF2B5EF4-FFF2-40B4-BE49-F238E27FC236}">
                <a16:creationId xmlns:a16="http://schemas.microsoft.com/office/drawing/2014/main" id="{8A044DA9-1554-097D-9BF6-A6AE0D37CDB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graphicFrame>
        <p:nvGraphicFramePr>
          <p:cNvPr id="18" name="Table Placeholder 2">
            <a:extLst>
              <a:ext uri="{FF2B5EF4-FFF2-40B4-BE49-F238E27FC236}">
                <a16:creationId xmlns:a16="http://schemas.microsoft.com/office/drawing/2014/main" id="{520F95E5-8703-8116-33E6-F53CE80B29C8}"/>
              </a:ext>
            </a:extLst>
          </p:cNvPr>
          <p:cNvGraphicFramePr/>
          <p:nvPr>
            <p:extLst>
              <p:ext uri="{D42A27DB-BD31-4B8C-83A1-F6EECF244321}">
                <p14:modId xmlns:p14="http://schemas.microsoft.com/office/powerpoint/2010/main" val="1970578814"/>
              </p:ext>
            </p:extLst>
          </p:nvPr>
        </p:nvGraphicFramePr>
        <p:xfrm>
          <a:off x="838200" y="2111381"/>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758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1884F-2268-619B-99B4-3F5158409C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B27819-8A00-58AE-FA57-4EEF42F77FA5}"/>
              </a:ext>
            </a:extLst>
          </p:cNvPr>
          <p:cNvSpPr>
            <a:spLocks noGrp="1"/>
          </p:cNvSpPr>
          <p:nvPr>
            <p:ph type="title"/>
          </p:nvPr>
        </p:nvSpPr>
        <p:spPr/>
        <p:txBody>
          <a:bodyPr/>
          <a:lstStyle/>
          <a:p>
            <a:r>
              <a:rPr lang="en-US" dirty="0"/>
              <a:t>STEP 1: Loading and Exploring</a:t>
            </a:r>
          </a:p>
        </p:txBody>
      </p:sp>
      <p:sp>
        <p:nvSpPr>
          <p:cNvPr id="3" name="Table Placeholder 2">
            <a:extLst>
              <a:ext uri="{FF2B5EF4-FFF2-40B4-BE49-F238E27FC236}">
                <a16:creationId xmlns:a16="http://schemas.microsoft.com/office/drawing/2014/main" id="{B0BC92D6-B4E7-845F-67DA-67B35529D0E1}"/>
              </a:ext>
            </a:extLst>
          </p:cNvPr>
          <p:cNvSpPr>
            <a:spLocks noGrp="1"/>
          </p:cNvSpPr>
          <p:nvPr>
            <p:ph type="tbl" sz="quarter" idx="14"/>
          </p:nvPr>
        </p:nvSpPr>
        <p:spPr>
          <a:xfrm>
            <a:off x="838200" y="2111382"/>
            <a:ext cx="10515600" cy="3295506"/>
          </a:xfrm>
        </p:spPr>
        <p:txBody>
          <a:bodyPr>
            <a:normAutofit fontScale="70000" lnSpcReduction="20000"/>
          </a:bodyPr>
          <a:lstStyle/>
          <a:p>
            <a:pPr algn="l">
              <a:buFont typeface="Arial" panose="020B0604020202020204" pitchFamily="34" charset="0"/>
              <a:buChar char="•"/>
            </a:pPr>
            <a:r>
              <a:rPr lang="en-US" b="0" i="0" dirty="0">
                <a:solidFill>
                  <a:srgbClr val="000000"/>
                </a:solidFill>
                <a:effectLst/>
                <a:latin typeface="Helvetica Neue"/>
              </a:rPr>
              <a:t>First, we will start off by loading and viewing the dataset.</a:t>
            </a:r>
          </a:p>
          <a:p>
            <a:pPr algn="l">
              <a:buFont typeface="Arial" panose="020B0604020202020204" pitchFamily="34" charset="0"/>
              <a:buChar char="•"/>
            </a:pPr>
            <a:r>
              <a:rPr lang="en-US" b="0" i="0" dirty="0">
                <a:solidFill>
                  <a:srgbClr val="000000"/>
                </a:solidFill>
                <a:effectLst/>
                <a:latin typeface="Helvetica Neue"/>
              </a:rPr>
              <a:t>We will see that the dataset has a mixture of both numerical and non-numerical features, that it contains values from different ranges, plus that it contains missing entries.</a:t>
            </a:r>
          </a:p>
          <a:p>
            <a:pPr algn="l">
              <a:buFont typeface="Arial" panose="020B0604020202020204" pitchFamily="34" charset="0"/>
              <a:buChar char="•"/>
            </a:pPr>
            <a:r>
              <a:rPr lang="en-US" b="0" i="0" dirty="0">
                <a:solidFill>
                  <a:srgbClr val="000000"/>
                </a:solidFill>
                <a:effectLst/>
                <a:latin typeface="Helvetica Neue"/>
              </a:rPr>
              <a:t>We will have to preprocess the dataset to ensure the machine learning model we choose can make good predictions.</a:t>
            </a:r>
          </a:p>
          <a:p>
            <a:pPr algn="l">
              <a:buFont typeface="Arial" panose="020B0604020202020204" pitchFamily="34" charset="0"/>
              <a:buChar char="•"/>
            </a:pPr>
            <a:r>
              <a:rPr lang="en-US" b="0" i="0" dirty="0">
                <a:solidFill>
                  <a:srgbClr val="000000"/>
                </a:solidFill>
                <a:effectLst/>
                <a:latin typeface="Helvetica Neue"/>
              </a:rPr>
              <a:t>After our data is in good shape, we will do some exploratory data analysis to build our intuitions.</a:t>
            </a:r>
          </a:p>
          <a:p>
            <a:pPr algn="l">
              <a:buFont typeface="Arial" panose="020B0604020202020204" pitchFamily="34" charset="0"/>
              <a:buChar char="•"/>
            </a:pPr>
            <a:r>
              <a:rPr lang="en-US" b="0" i="0" dirty="0">
                <a:solidFill>
                  <a:srgbClr val="000000"/>
                </a:solidFill>
                <a:effectLst/>
                <a:latin typeface="Helvetica Neue"/>
              </a:rPr>
              <a:t>Finally, we will build a machine learning model that can predict if an individual's application for a credit card will be accepted.</a:t>
            </a:r>
          </a:p>
          <a:p>
            <a:pPr algn="l"/>
            <a:r>
              <a:rPr lang="en-US" b="0" i="0" dirty="0">
                <a:solidFill>
                  <a:srgbClr val="000000"/>
                </a:solidFill>
                <a:effectLst/>
                <a:latin typeface="Helvetica Neue"/>
              </a:rPr>
              <a:t>First, loading and viewing the dataset. We find that since this data is confidential, </a:t>
            </a:r>
            <a:r>
              <a:rPr lang="en-US" b="0" i="0" dirty="0">
                <a:solidFill>
                  <a:srgbClr val="000000"/>
                </a:solidFill>
                <a:effectLst/>
                <a:highlight>
                  <a:srgbClr val="FFFF00"/>
                </a:highlight>
                <a:latin typeface="Helvetica Neue"/>
              </a:rPr>
              <a:t>the contributor of the dataset has anonymized the feature names </a:t>
            </a:r>
            <a:r>
              <a:rPr lang="en-US" b="0" i="0" dirty="0">
                <a:solidFill>
                  <a:srgbClr val="000000"/>
                </a:solidFill>
                <a:effectLst/>
                <a:latin typeface="Helvetica Neue"/>
              </a:rPr>
              <a:t>(column names are not available).</a:t>
            </a:r>
          </a:p>
          <a:p>
            <a:pPr marL="0" indent="0">
              <a:buNone/>
            </a:pPr>
            <a:endParaRPr lang="en-US"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80572773-B2CA-FE12-A413-70ABB5443AD6}"/>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7" name="TextBox 6">
            <a:extLst>
              <a:ext uri="{FF2B5EF4-FFF2-40B4-BE49-F238E27FC236}">
                <a16:creationId xmlns:a16="http://schemas.microsoft.com/office/drawing/2014/main" id="{61211592-5B4A-7007-8232-CACFA94A76B3}"/>
              </a:ext>
            </a:extLst>
          </p:cNvPr>
          <p:cNvSpPr txBox="1"/>
          <p:nvPr/>
        </p:nvSpPr>
        <p:spPr>
          <a:xfrm>
            <a:off x="721245" y="5628637"/>
            <a:ext cx="4873287" cy="954107"/>
          </a:xfrm>
          <a:prstGeom prst="rect">
            <a:avLst/>
          </a:prstGeom>
          <a:noFill/>
        </p:spPr>
        <p:txBody>
          <a:bodyPr wrap="square">
            <a:spAutoFit/>
          </a:bodyPr>
          <a:lstStyle/>
          <a:p>
            <a:r>
              <a:rPr lang="en-US" sz="1400" dirty="0">
                <a:solidFill>
                  <a:srgbClr val="FF0000"/>
                </a:solidFill>
              </a:rPr>
              <a:t># Import pandas</a:t>
            </a:r>
          </a:p>
          <a:p>
            <a:r>
              <a:rPr lang="en-US" sz="1400" dirty="0">
                <a:solidFill>
                  <a:srgbClr val="FF0000"/>
                </a:solidFill>
              </a:rPr>
              <a:t>import pandas as pd</a:t>
            </a:r>
          </a:p>
          <a:p>
            <a:r>
              <a:rPr lang="en-US" sz="1400" dirty="0" err="1">
                <a:solidFill>
                  <a:srgbClr val="FF0000"/>
                </a:solidFill>
              </a:rPr>
              <a:t>cc_apps</a:t>
            </a:r>
            <a:r>
              <a:rPr lang="en-US" sz="1400" dirty="0">
                <a:solidFill>
                  <a:srgbClr val="FF0000"/>
                </a:solidFill>
              </a:rPr>
              <a:t> = </a:t>
            </a:r>
            <a:r>
              <a:rPr lang="en-US" sz="1400" dirty="0" err="1">
                <a:solidFill>
                  <a:srgbClr val="FF0000"/>
                </a:solidFill>
              </a:rPr>
              <a:t>pd.read_csv</a:t>
            </a:r>
            <a:r>
              <a:rPr lang="en-US" sz="1400" dirty="0">
                <a:solidFill>
                  <a:srgbClr val="FF0000"/>
                </a:solidFill>
              </a:rPr>
              <a:t>("</a:t>
            </a:r>
            <a:r>
              <a:rPr lang="en-US" sz="1400" dirty="0" err="1">
                <a:solidFill>
                  <a:srgbClr val="FF0000"/>
                </a:solidFill>
              </a:rPr>
              <a:t>cc_approvals.data</a:t>
            </a:r>
            <a:r>
              <a:rPr lang="en-US" sz="1400" dirty="0">
                <a:solidFill>
                  <a:srgbClr val="FF0000"/>
                </a:solidFill>
              </a:rPr>
              <a:t>", header=None)</a:t>
            </a:r>
          </a:p>
          <a:p>
            <a:r>
              <a:rPr lang="en-US" sz="1400" dirty="0" err="1">
                <a:solidFill>
                  <a:srgbClr val="FF0000"/>
                </a:solidFill>
              </a:rPr>
              <a:t>cc_apps.head</a:t>
            </a:r>
            <a:r>
              <a:rPr lang="en-US" sz="1400" dirty="0">
                <a:solidFill>
                  <a:srgbClr val="FF0000"/>
                </a:solidFill>
              </a:rPr>
              <a:t>()</a:t>
            </a:r>
          </a:p>
        </p:txBody>
      </p:sp>
      <p:pic>
        <p:nvPicPr>
          <p:cNvPr id="9" name="Picture 8">
            <a:extLst>
              <a:ext uri="{FF2B5EF4-FFF2-40B4-BE49-F238E27FC236}">
                <a16:creationId xmlns:a16="http://schemas.microsoft.com/office/drawing/2014/main" id="{F3CFA8E0-4CDC-8C6D-6BAC-8D15B6E994DF}"/>
              </a:ext>
            </a:extLst>
          </p:cNvPr>
          <p:cNvPicPr>
            <a:picLocks noChangeAspect="1"/>
          </p:cNvPicPr>
          <p:nvPr/>
        </p:nvPicPr>
        <p:blipFill>
          <a:blip r:embed="rId2"/>
          <a:stretch>
            <a:fillRect/>
          </a:stretch>
        </p:blipFill>
        <p:spPr>
          <a:xfrm>
            <a:off x="7599872" y="5181781"/>
            <a:ext cx="4428226" cy="1502433"/>
          </a:xfrm>
          <a:prstGeom prst="rect">
            <a:avLst/>
          </a:prstGeom>
        </p:spPr>
      </p:pic>
    </p:spTree>
    <p:extLst>
      <p:ext uri="{BB962C8B-B14F-4D97-AF65-F5344CB8AC3E}">
        <p14:creationId xmlns:p14="http://schemas.microsoft.com/office/powerpoint/2010/main" val="360562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2E2E3-6D8E-BE95-57FD-5F5A6C851E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D2095C-FBD2-DE81-462E-7EC8E6C208A5}"/>
              </a:ext>
            </a:extLst>
          </p:cNvPr>
          <p:cNvSpPr>
            <a:spLocks noGrp="1"/>
          </p:cNvSpPr>
          <p:nvPr>
            <p:ph type="title"/>
          </p:nvPr>
        </p:nvSpPr>
        <p:spPr/>
        <p:txBody>
          <a:bodyPr/>
          <a:lstStyle/>
          <a:p>
            <a:r>
              <a:rPr lang="en-US" dirty="0"/>
              <a:t>STEP 2: Inspecting the applications</a:t>
            </a:r>
          </a:p>
        </p:txBody>
      </p:sp>
      <p:sp>
        <p:nvSpPr>
          <p:cNvPr id="3" name="Table Placeholder 2">
            <a:extLst>
              <a:ext uri="{FF2B5EF4-FFF2-40B4-BE49-F238E27FC236}">
                <a16:creationId xmlns:a16="http://schemas.microsoft.com/office/drawing/2014/main" id="{90336327-DCF1-14B0-6F56-CCF40106B35D}"/>
              </a:ext>
            </a:extLst>
          </p:cNvPr>
          <p:cNvSpPr>
            <a:spLocks noGrp="1"/>
          </p:cNvSpPr>
          <p:nvPr>
            <p:ph type="tbl" sz="quarter" idx="14"/>
          </p:nvPr>
        </p:nvSpPr>
        <p:spPr/>
        <p:txBody>
          <a:bodyPr>
            <a:normAutofit fontScale="92500"/>
          </a:bodyPr>
          <a:lstStyle/>
          <a:p>
            <a:r>
              <a:rPr lang="en-US" sz="2000" b="0" i="0" dirty="0">
                <a:solidFill>
                  <a:srgbClr val="05192D"/>
                </a:solidFill>
                <a:effectLst/>
                <a:latin typeface="Studio-Feixen-Sans"/>
              </a:rPr>
              <a:t>The output may appear a bit confusing at its first sight, but let's try to figure out the most important features of a credit card application. The features of this dataset have been anonymized to protect the privacy, but this </a:t>
            </a:r>
            <a:r>
              <a:rPr lang="en-US" sz="2000" b="0" i="0" dirty="0">
                <a:solidFill>
                  <a:srgbClr val="05192D"/>
                </a:solidFill>
                <a:effectLst/>
                <a:latin typeface="Studio-Feixen-Sans"/>
                <a:hlinkClick r:id="rId2"/>
              </a:rPr>
              <a:t>blog</a:t>
            </a:r>
            <a:r>
              <a:rPr lang="en-US" sz="2000" b="0" i="0" dirty="0">
                <a:solidFill>
                  <a:srgbClr val="05192D"/>
                </a:solidFill>
                <a:effectLst/>
                <a:latin typeface="Studio-Feixen-Sans"/>
              </a:rPr>
              <a:t> gives us a pretty good overview of the probable features.</a:t>
            </a:r>
          </a:p>
          <a:p>
            <a:endParaRPr lang="en-US" sz="2000" dirty="0">
              <a:solidFill>
                <a:srgbClr val="05192D"/>
              </a:solidFill>
              <a:latin typeface="Studio-Feixen-Sans"/>
            </a:endParaRPr>
          </a:p>
          <a:p>
            <a:r>
              <a:rPr lang="en-US" sz="2000" b="0" i="0" dirty="0">
                <a:solidFill>
                  <a:srgbClr val="05192D"/>
                </a:solidFill>
                <a:effectLst/>
                <a:latin typeface="Studio-Feixen-Sans"/>
              </a:rPr>
              <a:t>The probable features in a typical credit card application are </a:t>
            </a:r>
            <a:r>
              <a:rPr lang="en-US" sz="2000" b="1" i="0" dirty="0">
                <a:solidFill>
                  <a:srgbClr val="05192D"/>
                </a:solidFill>
                <a:effectLst/>
                <a:latin typeface="Studio-Feixen-Sans"/>
              </a:rPr>
              <a:t>Gender</a:t>
            </a:r>
            <a:r>
              <a:rPr lang="en-US" sz="2000" b="0" i="0" dirty="0">
                <a:solidFill>
                  <a:srgbClr val="05192D"/>
                </a:solidFill>
                <a:effectLst/>
                <a:latin typeface="Studio-Feixen-Sans"/>
              </a:rPr>
              <a:t>, </a:t>
            </a:r>
            <a:r>
              <a:rPr lang="en-US" sz="2000" b="1" i="0" dirty="0">
                <a:solidFill>
                  <a:srgbClr val="05192D"/>
                </a:solidFill>
                <a:effectLst/>
                <a:latin typeface="Studio-Feixen-Sans"/>
              </a:rPr>
              <a:t>Age</a:t>
            </a:r>
            <a:r>
              <a:rPr lang="en-US" sz="2000" b="0" i="0" dirty="0">
                <a:solidFill>
                  <a:srgbClr val="05192D"/>
                </a:solidFill>
                <a:effectLst/>
                <a:latin typeface="Studio-Feixen-Sans"/>
              </a:rPr>
              <a:t>, </a:t>
            </a:r>
            <a:r>
              <a:rPr lang="en-US" sz="2000" b="1" i="0" dirty="0">
                <a:solidFill>
                  <a:srgbClr val="05192D"/>
                </a:solidFill>
                <a:effectLst/>
                <a:latin typeface="Studio-Feixen-Sans"/>
              </a:rPr>
              <a:t>Debt</a:t>
            </a:r>
            <a:r>
              <a:rPr lang="en-US" sz="2000" b="0" i="0" dirty="0">
                <a:solidFill>
                  <a:srgbClr val="05192D"/>
                </a:solidFill>
                <a:effectLst/>
                <a:latin typeface="Studio-Feixen-Sans"/>
              </a:rPr>
              <a:t>, </a:t>
            </a:r>
            <a:r>
              <a:rPr lang="en-US" sz="2000" b="1" i="0" dirty="0">
                <a:solidFill>
                  <a:srgbClr val="05192D"/>
                </a:solidFill>
                <a:effectLst/>
                <a:latin typeface="Studio-Feixen-Sans"/>
              </a:rPr>
              <a:t>Married</a:t>
            </a:r>
            <a:r>
              <a:rPr lang="en-US" sz="2000" b="0" i="0" dirty="0">
                <a:solidFill>
                  <a:srgbClr val="05192D"/>
                </a:solidFill>
                <a:effectLst/>
                <a:latin typeface="Studio-Feixen-Sans"/>
              </a:rPr>
              <a:t>, </a:t>
            </a:r>
            <a:r>
              <a:rPr lang="en-US" sz="2000" b="1" i="0" dirty="0" err="1">
                <a:solidFill>
                  <a:srgbClr val="05192D"/>
                </a:solidFill>
                <a:effectLst/>
                <a:latin typeface="Studio-Feixen-Sans"/>
              </a:rPr>
              <a:t>BankCustomer</a:t>
            </a:r>
            <a:r>
              <a:rPr lang="en-US" sz="2000" b="0" i="0" dirty="0">
                <a:solidFill>
                  <a:srgbClr val="05192D"/>
                </a:solidFill>
                <a:effectLst/>
                <a:latin typeface="Studio-Feixen-Sans"/>
              </a:rPr>
              <a:t>, </a:t>
            </a:r>
            <a:r>
              <a:rPr lang="en-US" sz="2000" b="1" i="0" dirty="0" err="1">
                <a:solidFill>
                  <a:srgbClr val="05192D"/>
                </a:solidFill>
                <a:effectLst/>
                <a:latin typeface="Studio-Feixen-Sans"/>
              </a:rPr>
              <a:t>EducationLevel</a:t>
            </a:r>
            <a:r>
              <a:rPr lang="en-US" sz="2000" b="0" i="0" dirty="0">
                <a:solidFill>
                  <a:srgbClr val="05192D"/>
                </a:solidFill>
                <a:effectLst/>
                <a:latin typeface="Studio-Feixen-Sans"/>
              </a:rPr>
              <a:t>, </a:t>
            </a:r>
            <a:r>
              <a:rPr lang="en-US" sz="2000" b="1" i="0" dirty="0">
                <a:solidFill>
                  <a:srgbClr val="05192D"/>
                </a:solidFill>
                <a:effectLst/>
                <a:latin typeface="Studio-Feixen-Sans"/>
              </a:rPr>
              <a:t>Ethnicity</a:t>
            </a:r>
            <a:r>
              <a:rPr lang="en-US" sz="2000" b="0" i="0" dirty="0">
                <a:solidFill>
                  <a:srgbClr val="05192D"/>
                </a:solidFill>
                <a:effectLst/>
                <a:latin typeface="Studio-Feixen-Sans"/>
              </a:rPr>
              <a:t>, </a:t>
            </a:r>
            <a:r>
              <a:rPr lang="en-US" sz="2000" b="1" i="0" dirty="0" err="1">
                <a:solidFill>
                  <a:srgbClr val="05192D"/>
                </a:solidFill>
                <a:effectLst/>
                <a:latin typeface="Studio-Feixen-Sans"/>
              </a:rPr>
              <a:t>YearsEmployed</a:t>
            </a:r>
            <a:r>
              <a:rPr lang="en-US" sz="2000" b="0" i="0" dirty="0">
                <a:solidFill>
                  <a:srgbClr val="05192D"/>
                </a:solidFill>
                <a:effectLst/>
                <a:latin typeface="Studio-Feixen-Sans"/>
              </a:rPr>
              <a:t>, </a:t>
            </a:r>
            <a:r>
              <a:rPr lang="en-US" sz="2000" b="1" i="0" dirty="0" err="1">
                <a:solidFill>
                  <a:srgbClr val="05192D"/>
                </a:solidFill>
                <a:effectLst/>
                <a:latin typeface="Studio-Feixen-Sans"/>
              </a:rPr>
              <a:t>PriorDefault</a:t>
            </a:r>
            <a:r>
              <a:rPr lang="en-US" sz="2000" b="0" i="0" dirty="0">
                <a:solidFill>
                  <a:srgbClr val="05192D"/>
                </a:solidFill>
                <a:effectLst/>
                <a:latin typeface="Studio-Feixen-Sans"/>
              </a:rPr>
              <a:t>, </a:t>
            </a:r>
            <a:r>
              <a:rPr lang="en-US" sz="2000" b="1" i="0" dirty="0">
                <a:solidFill>
                  <a:srgbClr val="05192D"/>
                </a:solidFill>
                <a:effectLst/>
                <a:latin typeface="Studio-Feixen-Sans"/>
              </a:rPr>
              <a:t>Employed</a:t>
            </a:r>
            <a:r>
              <a:rPr lang="en-US" sz="2000" b="0" i="0" dirty="0">
                <a:solidFill>
                  <a:srgbClr val="05192D"/>
                </a:solidFill>
                <a:effectLst/>
                <a:latin typeface="Studio-Feixen-Sans"/>
              </a:rPr>
              <a:t>, </a:t>
            </a:r>
            <a:r>
              <a:rPr lang="en-US" sz="2000" b="1" i="0" dirty="0" err="1">
                <a:solidFill>
                  <a:srgbClr val="05192D"/>
                </a:solidFill>
                <a:effectLst/>
                <a:latin typeface="Studio-Feixen-Sans"/>
              </a:rPr>
              <a:t>CreditScore</a:t>
            </a:r>
            <a:r>
              <a:rPr lang="en-US" sz="2000" b="0" i="0" dirty="0">
                <a:solidFill>
                  <a:srgbClr val="05192D"/>
                </a:solidFill>
                <a:effectLst/>
                <a:latin typeface="Studio-Feixen-Sans"/>
              </a:rPr>
              <a:t>, </a:t>
            </a:r>
            <a:r>
              <a:rPr lang="en-US" sz="2000" b="1" i="0" dirty="0" err="1">
                <a:solidFill>
                  <a:srgbClr val="05192D"/>
                </a:solidFill>
                <a:effectLst/>
                <a:latin typeface="Studio-Feixen-Sans"/>
              </a:rPr>
              <a:t>DriversLicense</a:t>
            </a:r>
            <a:r>
              <a:rPr lang="en-US" sz="2000" b="0" i="0" dirty="0">
                <a:solidFill>
                  <a:srgbClr val="05192D"/>
                </a:solidFill>
                <a:effectLst/>
                <a:latin typeface="Studio-Feixen-Sans"/>
              </a:rPr>
              <a:t>, </a:t>
            </a:r>
            <a:r>
              <a:rPr lang="en-US" sz="2000" b="1" i="0" dirty="0">
                <a:solidFill>
                  <a:srgbClr val="05192D"/>
                </a:solidFill>
                <a:effectLst/>
                <a:latin typeface="Studio-Feixen-Sans"/>
              </a:rPr>
              <a:t>Citizen</a:t>
            </a:r>
            <a:r>
              <a:rPr lang="en-US" sz="2000" b="0" i="0" dirty="0">
                <a:solidFill>
                  <a:srgbClr val="05192D"/>
                </a:solidFill>
                <a:effectLst/>
                <a:latin typeface="Studio-Feixen-Sans"/>
              </a:rPr>
              <a:t>, </a:t>
            </a:r>
            <a:r>
              <a:rPr lang="en-US" sz="2000" b="1" i="0" dirty="0" err="1">
                <a:solidFill>
                  <a:srgbClr val="05192D"/>
                </a:solidFill>
                <a:effectLst/>
                <a:latin typeface="Studio-Feixen-Sans"/>
              </a:rPr>
              <a:t>ZipCode</a:t>
            </a:r>
            <a:r>
              <a:rPr lang="en-US" sz="2000" b="0" i="0" dirty="0">
                <a:solidFill>
                  <a:srgbClr val="05192D"/>
                </a:solidFill>
                <a:effectLst/>
                <a:latin typeface="Studio-Feixen-Sans"/>
              </a:rPr>
              <a:t>, </a:t>
            </a:r>
            <a:r>
              <a:rPr lang="en-US" sz="2000" b="1" i="0" dirty="0">
                <a:solidFill>
                  <a:srgbClr val="05192D"/>
                </a:solidFill>
                <a:effectLst/>
                <a:latin typeface="Studio-Feixen-Sans"/>
              </a:rPr>
              <a:t>Income</a:t>
            </a:r>
            <a:r>
              <a:rPr lang="en-US" sz="2000" b="0" i="0" dirty="0">
                <a:solidFill>
                  <a:srgbClr val="05192D"/>
                </a:solidFill>
                <a:effectLst/>
                <a:latin typeface="Studio-Feixen-Sans"/>
              </a:rPr>
              <a:t> and finally the </a:t>
            </a:r>
            <a:r>
              <a:rPr lang="en-US" sz="2000" b="1" i="0" dirty="0" err="1">
                <a:solidFill>
                  <a:srgbClr val="05192D"/>
                </a:solidFill>
                <a:effectLst/>
                <a:latin typeface="Studio-Feixen-Sans"/>
              </a:rPr>
              <a:t>ApprovalStatus</a:t>
            </a:r>
            <a:r>
              <a:rPr lang="en-US" sz="2000" b="0" i="0" dirty="0">
                <a:solidFill>
                  <a:srgbClr val="05192D"/>
                </a:solidFill>
                <a:effectLst/>
                <a:latin typeface="Studio-Feixen-Sans"/>
              </a:rPr>
              <a:t>. This gives us a pretty good starting point, and we can map these features with respect to the columns in the output.</a:t>
            </a:r>
          </a:p>
          <a:p>
            <a:endParaRPr lang="en-US" sz="2000" dirty="0">
              <a:solidFill>
                <a:srgbClr val="05192D"/>
              </a:solidFill>
              <a:latin typeface="Studio-Feixen-Sans"/>
            </a:endParaRPr>
          </a:p>
          <a:p>
            <a:r>
              <a:rPr lang="en-US" sz="2000" dirty="0">
                <a:solidFill>
                  <a:srgbClr val="05192D"/>
                </a:solidFill>
                <a:latin typeface="Studio-Feixen-Sans"/>
              </a:rPr>
              <a:t>As we can see from our first glance at the data, the dataset has a mixture of numerical and non-numerical features. This can be fixed with some preprocessing, but before we do that, let's learn about the dataset a bit more to see if there are other dataset issues that need to be fixed.</a:t>
            </a:r>
          </a:p>
        </p:txBody>
      </p:sp>
      <p:sp>
        <p:nvSpPr>
          <p:cNvPr id="6" name="Slide Number Placeholder 5">
            <a:extLst>
              <a:ext uri="{FF2B5EF4-FFF2-40B4-BE49-F238E27FC236}">
                <a16:creationId xmlns:a16="http://schemas.microsoft.com/office/drawing/2014/main" id="{D3940BEB-5151-3EE0-9A6B-DCCAA8881F61}"/>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13051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E0647-22D2-3444-C9BB-E69165BA5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582116-1CF2-57E9-E6E1-A64FFD69C954}"/>
              </a:ext>
            </a:extLst>
          </p:cNvPr>
          <p:cNvSpPr>
            <a:spLocks noGrp="1"/>
          </p:cNvSpPr>
          <p:nvPr>
            <p:ph type="title"/>
          </p:nvPr>
        </p:nvSpPr>
        <p:spPr/>
        <p:txBody>
          <a:bodyPr/>
          <a:lstStyle/>
          <a:p>
            <a:r>
              <a:rPr lang="en-US" dirty="0"/>
              <a:t>Inspecting the applications</a:t>
            </a:r>
          </a:p>
        </p:txBody>
      </p:sp>
      <p:sp>
        <p:nvSpPr>
          <p:cNvPr id="3" name="Table Placeholder 2">
            <a:extLst>
              <a:ext uri="{FF2B5EF4-FFF2-40B4-BE49-F238E27FC236}">
                <a16:creationId xmlns:a16="http://schemas.microsoft.com/office/drawing/2014/main" id="{D71EF0E8-8A4F-22A4-4430-AB2ADABBFFB9}"/>
              </a:ext>
            </a:extLst>
          </p:cNvPr>
          <p:cNvSpPr>
            <a:spLocks noGrp="1"/>
          </p:cNvSpPr>
          <p:nvPr>
            <p:ph type="tbl" sz="quarter" idx="14"/>
          </p:nvPr>
        </p:nvSpPr>
        <p:spPr>
          <a:xfrm>
            <a:off x="838200" y="2084410"/>
            <a:ext cx="10515600" cy="3744913"/>
          </a:xfrm>
        </p:spPr>
        <p:txBody>
          <a:bodyPr>
            <a:normAutofit/>
          </a:bodyPr>
          <a:lstStyle/>
          <a:p>
            <a:r>
              <a:rPr lang="en-US" sz="2000" dirty="0">
                <a:solidFill>
                  <a:srgbClr val="05192D"/>
                </a:solidFill>
                <a:latin typeface="Studio-Feixen-Sans"/>
              </a:rPr>
              <a:t>As we can see from our first glance at the data, the dataset has a mixture of numerical and non-numerical features. This can be fixed with some preprocessing, but before we do that, let's learn about the dataset a bit more to see if there are other dataset issues that need to be fixed. What shall we do?</a:t>
            </a:r>
          </a:p>
          <a:p>
            <a:endParaRPr lang="en-US" sz="2000" dirty="0">
              <a:solidFill>
                <a:srgbClr val="05192D"/>
              </a:solidFill>
              <a:latin typeface="Studio-Feixen-Sans"/>
            </a:endParaRPr>
          </a:p>
          <a:p>
            <a:pPr lvl="1"/>
            <a:r>
              <a:rPr lang="en-US" sz="1800" b="0" i="0" dirty="0">
                <a:solidFill>
                  <a:srgbClr val="05192D"/>
                </a:solidFill>
                <a:effectLst/>
                <a:latin typeface="Studio-Feixen-Sans"/>
              </a:rPr>
              <a:t>Printing summary statistics.</a:t>
            </a:r>
          </a:p>
          <a:p>
            <a:pPr lvl="1"/>
            <a:r>
              <a:rPr lang="en-US" sz="1800" b="0" i="0" dirty="0">
                <a:solidFill>
                  <a:srgbClr val="05192D"/>
                </a:solidFill>
                <a:effectLst/>
                <a:latin typeface="Studio-Feixen-Sans"/>
              </a:rPr>
              <a:t>Print DataFrame information.</a:t>
            </a:r>
          </a:p>
          <a:p>
            <a:pPr lvl="1"/>
            <a:r>
              <a:rPr lang="en-US" sz="1800" b="0" i="0" dirty="0">
                <a:solidFill>
                  <a:srgbClr val="05192D"/>
                </a:solidFill>
                <a:effectLst/>
                <a:latin typeface="Studio-Feixen-Sans"/>
              </a:rPr>
              <a:t>Inspect missing values.</a:t>
            </a:r>
          </a:p>
          <a:p>
            <a:endParaRPr lang="en-US" sz="2000"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0174AE8D-9432-C3D7-9D4D-91E521356934}"/>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7" name="TextBox 6">
            <a:extLst>
              <a:ext uri="{FF2B5EF4-FFF2-40B4-BE49-F238E27FC236}">
                <a16:creationId xmlns:a16="http://schemas.microsoft.com/office/drawing/2014/main" id="{B37B0524-90E3-18FA-F904-C5F0C8E7BB80}"/>
              </a:ext>
            </a:extLst>
          </p:cNvPr>
          <p:cNvSpPr txBox="1"/>
          <p:nvPr/>
        </p:nvSpPr>
        <p:spPr>
          <a:xfrm>
            <a:off x="1185349" y="4755912"/>
            <a:ext cx="3570135" cy="1600438"/>
          </a:xfrm>
          <a:prstGeom prst="rect">
            <a:avLst/>
          </a:prstGeom>
          <a:noFill/>
        </p:spPr>
        <p:txBody>
          <a:bodyPr wrap="square">
            <a:spAutoFit/>
          </a:bodyPr>
          <a:lstStyle/>
          <a:p>
            <a:r>
              <a:rPr lang="en-US" sz="1400" dirty="0">
                <a:solidFill>
                  <a:srgbClr val="FF0000"/>
                </a:solidFill>
              </a:rPr>
              <a:t>print(</a:t>
            </a:r>
            <a:r>
              <a:rPr lang="en-US" sz="1400" dirty="0" err="1">
                <a:solidFill>
                  <a:srgbClr val="FF0000"/>
                </a:solidFill>
              </a:rPr>
              <a:t>cc_apps.describe</a:t>
            </a:r>
            <a:r>
              <a:rPr lang="en-US" sz="1400" dirty="0">
                <a:solidFill>
                  <a:srgbClr val="FF0000"/>
                </a:solidFill>
              </a:rPr>
              <a:t>())</a:t>
            </a:r>
          </a:p>
          <a:p>
            <a:r>
              <a:rPr lang="en-US" sz="1400" dirty="0">
                <a:solidFill>
                  <a:srgbClr val="FF0000"/>
                </a:solidFill>
              </a:rPr>
              <a:t>print('\n')</a:t>
            </a:r>
          </a:p>
          <a:p>
            <a:endParaRPr lang="en-US" sz="1400" dirty="0">
              <a:solidFill>
                <a:srgbClr val="FF0000"/>
              </a:solidFill>
            </a:endParaRPr>
          </a:p>
          <a:p>
            <a:r>
              <a:rPr lang="en-US" sz="1400" dirty="0">
                <a:solidFill>
                  <a:srgbClr val="FF0000"/>
                </a:solidFill>
              </a:rPr>
              <a:t>print(cc_apps.info())</a:t>
            </a:r>
          </a:p>
          <a:p>
            <a:r>
              <a:rPr lang="en-US" sz="1400" dirty="0">
                <a:solidFill>
                  <a:srgbClr val="FF0000"/>
                </a:solidFill>
              </a:rPr>
              <a:t>print('\n')</a:t>
            </a:r>
          </a:p>
          <a:p>
            <a:endParaRPr lang="en-US" sz="1400" dirty="0">
              <a:solidFill>
                <a:srgbClr val="FF0000"/>
              </a:solidFill>
            </a:endParaRPr>
          </a:p>
          <a:p>
            <a:r>
              <a:rPr lang="en-US" sz="1400" dirty="0" err="1">
                <a:solidFill>
                  <a:srgbClr val="FF0000"/>
                </a:solidFill>
              </a:rPr>
              <a:t>cc_apps.tail</a:t>
            </a:r>
            <a:r>
              <a:rPr lang="en-US" sz="1400" dirty="0">
                <a:solidFill>
                  <a:srgbClr val="FF0000"/>
                </a:solidFill>
              </a:rPr>
              <a:t>(17) # or </a:t>
            </a:r>
            <a:r>
              <a:rPr lang="en-US" sz="1400" dirty="0" err="1">
                <a:solidFill>
                  <a:srgbClr val="FF0000"/>
                </a:solidFill>
              </a:rPr>
              <a:t>cc_apps.sample</a:t>
            </a:r>
            <a:r>
              <a:rPr lang="en-US" sz="1400" dirty="0">
                <a:solidFill>
                  <a:srgbClr val="FF0000"/>
                </a:solidFill>
              </a:rPr>
              <a:t>()</a:t>
            </a:r>
          </a:p>
        </p:txBody>
      </p:sp>
      <p:pic>
        <p:nvPicPr>
          <p:cNvPr id="8" name="Picture 7">
            <a:extLst>
              <a:ext uri="{FF2B5EF4-FFF2-40B4-BE49-F238E27FC236}">
                <a16:creationId xmlns:a16="http://schemas.microsoft.com/office/drawing/2014/main" id="{46480221-980F-912B-0E7B-03F4FC6792A0}"/>
              </a:ext>
            </a:extLst>
          </p:cNvPr>
          <p:cNvPicPr>
            <a:picLocks noChangeAspect="1"/>
          </p:cNvPicPr>
          <p:nvPr/>
        </p:nvPicPr>
        <p:blipFill>
          <a:blip r:embed="rId2"/>
          <a:stretch>
            <a:fillRect/>
          </a:stretch>
        </p:blipFill>
        <p:spPr>
          <a:xfrm>
            <a:off x="9016777" y="131129"/>
            <a:ext cx="3051599" cy="1035364"/>
          </a:xfrm>
          <a:prstGeom prst="rect">
            <a:avLst/>
          </a:prstGeom>
        </p:spPr>
      </p:pic>
      <p:pic>
        <p:nvPicPr>
          <p:cNvPr id="10" name="Picture 9">
            <a:extLst>
              <a:ext uri="{FF2B5EF4-FFF2-40B4-BE49-F238E27FC236}">
                <a16:creationId xmlns:a16="http://schemas.microsoft.com/office/drawing/2014/main" id="{D25B98D7-85B4-8665-EB36-C782752D3CC4}"/>
              </a:ext>
            </a:extLst>
          </p:cNvPr>
          <p:cNvPicPr>
            <a:picLocks noChangeAspect="1"/>
          </p:cNvPicPr>
          <p:nvPr/>
        </p:nvPicPr>
        <p:blipFill>
          <a:blip r:embed="rId3"/>
          <a:stretch>
            <a:fillRect/>
          </a:stretch>
        </p:blipFill>
        <p:spPr>
          <a:xfrm>
            <a:off x="5120638" y="3068037"/>
            <a:ext cx="3646617" cy="1322749"/>
          </a:xfrm>
          <a:prstGeom prst="rect">
            <a:avLst/>
          </a:prstGeom>
        </p:spPr>
      </p:pic>
      <p:pic>
        <p:nvPicPr>
          <p:cNvPr id="12" name="Picture 11">
            <a:extLst>
              <a:ext uri="{FF2B5EF4-FFF2-40B4-BE49-F238E27FC236}">
                <a16:creationId xmlns:a16="http://schemas.microsoft.com/office/drawing/2014/main" id="{30618A17-59E8-0323-7BB5-423CE1007C30}"/>
              </a:ext>
            </a:extLst>
          </p:cNvPr>
          <p:cNvPicPr>
            <a:picLocks noChangeAspect="1"/>
          </p:cNvPicPr>
          <p:nvPr/>
        </p:nvPicPr>
        <p:blipFill>
          <a:blip r:embed="rId4"/>
          <a:stretch>
            <a:fillRect/>
          </a:stretch>
        </p:blipFill>
        <p:spPr>
          <a:xfrm>
            <a:off x="9016777" y="3036383"/>
            <a:ext cx="2993533" cy="3439058"/>
          </a:xfrm>
          <a:prstGeom prst="rect">
            <a:avLst/>
          </a:prstGeom>
        </p:spPr>
      </p:pic>
      <p:pic>
        <p:nvPicPr>
          <p:cNvPr id="14" name="Picture 13">
            <a:extLst>
              <a:ext uri="{FF2B5EF4-FFF2-40B4-BE49-F238E27FC236}">
                <a16:creationId xmlns:a16="http://schemas.microsoft.com/office/drawing/2014/main" id="{3742A266-4EA8-8266-0399-98E280EB5BF9}"/>
              </a:ext>
            </a:extLst>
          </p:cNvPr>
          <p:cNvPicPr>
            <a:picLocks noChangeAspect="1"/>
          </p:cNvPicPr>
          <p:nvPr/>
        </p:nvPicPr>
        <p:blipFill>
          <a:blip r:embed="rId5"/>
          <a:stretch>
            <a:fillRect/>
          </a:stretch>
        </p:blipFill>
        <p:spPr>
          <a:xfrm>
            <a:off x="5102633" y="4682776"/>
            <a:ext cx="3710705" cy="1384069"/>
          </a:xfrm>
          <a:prstGeom prst="rect">
            <a:avLst/>
          </a:prstGeom>
        </p:spPr>
      </p:pic>
    </p:spTree>
    <p:extLst>
      <p:ext uri="{BB962C8B-B14F-4D97-AF65-F5344CB8AC3E}">
        <p14:creationId xmlns:p14="http://schemas.microsoft.com/office/powerpoint/2010/main" val="341267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1BD8B-9700-F85F-E87B-0E4606469C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71AB41-BCD5-7D3E-D160-629D12FAEB1E}"/>
              </a:ext>
            </a:extLst>
          </p:cNvPr>
          <p:cNvSpPr>
            <a:spLocks noGrp="1"/>
          </p:cNvSpPr>
          <p:nvPr>
            <p:ph type="title"/>
          </p:nvPr>
        </p:nvSpPr>
        <p:spPr/>
        <p:txBody>
          <a:bodyPr/>
          <a:lstStyle/>
          <a:p>
            <a:r>
              <a:rPr lang="en-US" dirty="0"/>
              <a:t>STEP 3: Handling Missing Values (Part 1)</a:t>
            </a:r>
          </a:p>
        </p:txBody>
      </p:sp>
      <p:sp>
        <p:nvSpPr>
          <p:cNvPr id="3" name="Table Placeholder 2">
            <a:extLst>
              <a:ext uri="{FF2B5EF4-FFF2-40B4-BE49-F238E27FC236}">
                <a16:creationId xmlns:a16="http://schemas.microsoft.com/office/drawing/2014/main" id="{6EE9CF5D-5EFE-08B9-2079-D11D087A798E}"/>
              </a:ext>
            </a:extLst>
          </p:cNvPr>
          <p:cNvSpPr>
            <a:spLocks noGrp="1"/>
          </p:cNvSpPr>
          <p:nvPr>
            <p:ph type="tbl" sz="quarter" idx="14"/>
          </p:nvPr>
        </p:nvSpPr>
        <p:spPr>
          <a:xfrm>
            <a:off x="838200" y="1666936"/>
            <a:ext cx="10515600" cy="3775214"/>
          </a:xfrm>
        </p:spPr>
        <p:txBody>
          <a:bodyPr>
            <a:normAutofit/>
          </a:bodyPr>
          <a:lstStyle/>
          <a:p>
            <a:r>
              <a:rPr lang="en-US" sz="1600" b="0" i="0" dirty="0">
                <a:solidFill>
                  <a:srgbClr val="000000"/>
                </a:solidFill>
                <a:effectLst/>
                <a:latin typeface="Helvetica Neue"/>
              </a:rPr>
              <a:t>Our dataset contains both numeric and non-numeric data (specifically data that are of float64, int64 and object types). Specifically, the features 2, 7, 10 and 14 contain numeric values (of types float64, float64, int64 and int64 respectively) and all the other features contain non-numeric values. </a:t>
            </a:r>
          </a:p>
          <a:p>
            <a:r>
              <a:rPr lang="en-US" sz="1600" b="0" i="0" dirty="0">
                <a:solidFill>
                  <a:srgbClr val="000000"/>
                </a:solidFill>
                <a:effectLst/>
                <a:latin typeface="Helvetica Neue"/>
              </a:rPr>
              <a:t>The dataset also contains values from several ranges. Some features have a value range of 0 - 28, some have a range of 2 - 67, and some have a range of 1017 - 100000. Apart from these, we can get useful statistical information (like mean, max, and min) about the features that have numerical values.</a:t>
            </a:r>
          </a:p>
          <a:p>
            <a:r>
              <a:rPr lang="en-US" sz="1600" b="0" i="0" dirty="0">
                <a:solidFill>
                  <a:srgbClr val="000000"/>
                </a:solidFill>
                <a:effectLst/>
                <a:latin typeface="Helvetica Neue"/>
              </a:rPr>
              <a:t>Finally, the dataset has missing values, which we'll take care of in this task. The missing values in the dataset are labeled with '?', which can be seen in the last cell's output.</a:t>
            </a:r>
            <a:endParaRPr lang="en-US" sz="2000" dirty="0">
              <a:solidFill>
                <a:srgbClr val="05192D"/>
              </a:solidFill>
              <a:latin typeface="Studio-Feixen-Sans"/>
            </a:endParaRPr>
          </a:p>
          <a:p>
            <a:endParaRPr lang="en-US" sz="2000"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3CF953BF-FF9B-1026-27B2-CB74264D3B4E}"/>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17" name="TextBox 16">
            <a:extLst>
              <a:ext uri="{FF2B5EF4-FFF2-40B4-BE49-F238E27FC236}">
                <a16:creationId xmlns:a16="http://schemas.microsoft.com/office/drawing/2014/main" id="{EFAF81D5-5DD8-E5A0-DEED-A5FEEFF56DC1}"/>
              </a:ext>
            </a:extLst>
          </p:cNvPr>
          <p:cNvSpPr txBox="1"/>
          <p:nvPr/>
        </p:nvSpPr>
        <p:spPr>
          <a:xfrm>
            <a:off x="1100853" y="4211043"/>
            <a:ext cx="3665589" cy="2462213"/>
          </a:xfrm>
          <a:prstGeom prst="rect">
            <a:avLst/>
          </a:prstGeom>
          <a:noFill/>
        </p:spPr>
        <p:txBody>
          <a:bodyPr wrap="square">
            <a:spAutoFit/>
          </a:bodyPr>
          <a:lstStyle/>
          <a:p>
            <a:r>
              <a:rPr lang="en-US" sz="1400" dirty="0">
                <a:solidFill>
                  <a:srgbClr val="FF0000"/>
                </a:solidFill>
              </a:rPr>
              <a:t># Import </a:t>
            </a:r>
            <a:r>
              <a:rPr lang="en-US" sz="1400" dirty="0" err="1">
                <a:solidFill>
                  <a:srgbClr val="FF0000"/>
                </a:solidFill>
              </a:rPr>
              <a:t>numpy</a:t>
            </a:r>
            <a:endParaRPr lang="en-US" sz="1400" dirty="0">
              <a:solidFill>
                <a:srgbClr val="FF0000"/>
              </a:solidFill>
            </a:endParaRPr>
          </a:p>
          <a:p>
            <a:r>
              <a:rPr lang="en-US" sz="1400" dirty="0">
                <a:solidFill>
                  <a:srgbClr val="FF0000"/>
                </a:solidFill>
              </a:rPr>
              <a:t>import </a:t>
            </a:r>
            <a:r>
              <a:rPr lang="en-US" sz="1400" dirty="0" err="1">
                <a:solidFill>
                  <a:srgbClr val="FF0000"/>
                </a:solidFill>
              </a:rPr>
              <a:t>numpy</a:t>
            </a:r>
            <a:r>
              <a:rPr lang="en-US" sz="1400" dirty="0">
                <a:solidFill>
                  <a:srgbClr val="FF0000"/>
                </a:solidFill>
              </a:rPr>
              <a:t> as np</a:t>
            </a:r>
          </a:p>
          <a:p>
            <a:endParaRPr lang="en-US" sz="1400" dirty="0">
              <a:solidFill>
                <a:srgbClr val="FF0000"/>
              </a:solidFill>
            </a:endParaRPr>
          </a:p>
          <a:p>
            <a:r>
              <a:rPr lang="en-US" sz="1400" dirty="0">
                <a:solidFill>
                  <a:srgbClr val="FF0000"/>
                </a:solidFill>
              </a:rPr>
              <a:t># Inspect missing values in the dataset</a:t>
            </a:r>
          </a:p>
          <a:p>
            <a:r>
              <a:rPr lang="en-US" sz="1400" dirty="0">
                <a:solidFill>
                  <a:srgbClr val="FF0000"/>
                </a:solidFill>
              </a:rPr>
              <a:t>print(</a:t>
            </a:r>
            <a:r>
              <a:rPr lang="en-US" sz="1400" dirty="0" err="1">
                <a:solidFill>
                  <a:srgbClr val="FF0000"/>
                </a:solidFill>
              </a:rPr>
              <a:t>cc_apps.tail</a:t>
            </a:r>
            <a:r>
              <a:rPr lang="en-US" sz="1400" dirty="0">
                <a:solidFill>
                  <a:srgbClr val="FF0000"/>
                </a:solidFill>
              </a:rPr>
              <a:t>(17))</a:t>
            </a:r>
          </a:p>
          <a:p>
            <a:endParaRPr lang="en-US" sz="1400" dirty="0">
              <a:solidFill>
                <a:srgbClr val="FF0000"/>
              </a:solidFill>
            </a:endParaRPr>
          </a:p>
          <a:p>
            <a:r>
              <a:rPr lang="en-US" sz="1400" dirty="0">
                <a:solidFill>
                  <a:srgbClr val="FF0000"/>
                </a:solidFill>
              </a:rPr>
              <a:t># Replace the '?'s with </a:t>
            </a:r>
            <a:r>
              <a:rPr lang="en-US" sz="1400" dirty="0" err="1">
                <a:solidFill>
                  <a:srgbClr val="FF0000"/>
                </a:solidFill>
              </a:rPr>
              <a:t>NaN</a:t>
            </a:r>
            <a:endParaRPr lang="en-US" sz="1400" dirty="0">
              <a:solidFill>
                <a:srgbClr val="FF0000"/>
              </a:solidFill>
            </a:endParaRPr>
          </a:p>
          <a:p>
            <a:r>
              <a:rPr lang="en-US" sz="1400" dirty="0" err="1">
                <a:solidFill>
                  <a:srgbClr val="FF0000"/>
                </a:solidFill>
              </a:rPr>
              <a:t>cc_apps</a:t>
            </a:r>
            <a:r>
              <a:rPr lang="en-US" sz="1400" dirty="0">
                <a:solidFill>
                  <a:srgbClr val="FF0000"/>
                </a:solidFill>
              </a:rPr>
              <a:t> = </a:t>
            </a:r>
            <a:r>
              <a:rPr lang="en-US" sz="1400" dirty="0" err="1">
                <a:solidFill>
                  <a:srgbClr val="FF0000"/>
                </a:solidFill>
              </a:rPr>
              <a:t>cc_apps.replace</a:t>
            </a:r>
            <a:r>
              <a:rPr lang="en-US" sz="1400" dirty="0">
                <a:solidFill>
                  <a:srgbClr val="FF0000"/>
                </a:solidFill>
              </a:rPr>
              <a:t>('?', </a:t>
            </a:r>
            <a:r>
              <a:rPr lang="en-US" sz="1400" dirty="0" err="1">
                <a:solidFill>
                  <a:srgbClr val="FF0000"/>
                </a:solidFill>
              </a:rPr>
              <a:t>np.nan</a:t>
            </a:r>
            <a:r>
              <a:rPr lang="en-US" sz="1400" dirty="0">
                <a:solidFill>
                  <a:srgbClr val="FF0000"/>
                </a:solidFill>
              </a:rPr>
              <a:t>)</a:t>
            </a:r>
          </a:p>
          <a:p>
            <a:endParaRPr lang="en-US" sz="1400" dirty="0">
              <a:solidFill>
                <a:srgbClr val="FF0000"/>
              </a:solidFill>
            </a:endParaRPr>
          </a:p>
          <a:p>
            <a:r>
              <a:rPr lang="en-US" sz="1400" dirty="0">
                <a:solidFill>
                  <a:srgbClr val="FF0000"/>
                </a:solidFill>
              </a:rPr>
              <a:t># Inspect the missing values </a:t>
            </a:r>
            <a:r>
              <a:rPr lang="en-US" sz="1400" dirty="0" err="1">
                <a:solidFill>
                  <a:srgbClr val="FF0000"/>
                </a:solidFill>
              </a:rPr>
              <a:t>againprint</a:t>
            </a:r>
            <a:endParaRPr lang="en-US" sz="1400" dirty="0">
              <a:solidFill>
                <a:srgbClr val="FF0000"/>
              </a:solidFill>
            </a:endParaRPr>
          </a:p>
          <a:p>
            <a:r>
              <a:rPr lang="en-US" sz="1400" dirty="0">
                <a:solidFill>
                  <a:srgbClr val="FF0000"/>
                </a:solidFill>
              </a:rPr>
              <a:t>(</a:t>
            </a:r>
            <a:r>
              <a:rPr lang="en-US" sz="1400" dirty="0" err="1">
                <a:solidFill>
                  <a:srgbClr val="FF0000"/>
                </a:solidFill>
              </a:rPr>
              <a:t>cc_apps.tail</a:t>
            </a:r>
            <a:r>
              <a:rPr lang="en-US" sz="1400" dirty="0">
                <a:solidFill>
                  <a:srgbClr val="FF0000"/>
                </a:solidFill>
              </a:rPr>
              <a:t>(17))</a:t>
            </a:r>
          </a:p>
        </p:txBody>
      </p:sp>
      <p:pic>
        <p:nvPicPr>
          <p:cNvPr id="9" name="Picture 8">
            <a:extLst>
              <a:ext uri="{FF2B5EF4-FFF2-40B4-BE49-F238E27FC236}">
                <a16:creationId xmlns:a16="http://schemas.microsoft.com/office/drawing/2014/main" id="{EB74F35D-0A1C-2345-4556-FAEEE28C1EFF}"/>
              </a:ext>
            </a:extLst>
          </p:cNvPr>
          <p:cNvPicPr>
            <a:picLocks noChangeAspect="1"/>
          </p:cNvPicPr>
          <p:nvPr/>
        </p:nvPicPr>
        <p:blipFill>
          <a:blip r:embed="rId2"/>
          <a:stretch>
            <a:fillRect/>
          </a:stretch>
        </p:blipFill>
        <p:spPr>
          <a:xfrm>
            <a:off x="5226269" y="4275298"/>
            <a:ext cx="5870028" cy="921143"/>
          </a:xfrm>
          <a:prstGeom prst="rect">
            <a:avLst/>
          </a:prstGeom>
        </p:spPr>
      </p:pic>
      <p:pic>
        <p:nvPicPr>
          <p:cNvPr id="11" name="Picture 10">
            <a:extLst>
              <a:ext uri="{FF2B5EF4-FFF2-40B4-BE49-F238E27FC236}">
                <a16:creationId xmlns:a16="http://schemas.microsoft.com/office/drawing/2014/main" id="{1BE17E04-9EC3-8559-FB2E-194AA5EFF7FC}"/>
              </a:ext>
            </a:extLst>
          </p:cNvPr>
          <p:cNvPicPr>
            <a:picLocks noChangeAspect="1"/>
          </p:cNvPicPr>
          <p:nvPr/>
        </p:nvPicPr>
        <p:blipFill>
          <a:blip r:embed="rId3"/>
          <a:stretch>
            <a:fillRect/>
          </a:stretch>
        </p:blipFill>
        <p:spPr>
          <a:xfrm>
            <a:off x="5226269" y="5777087"/>
            <a:ext cx="5667704" cy="828257"/>
          </a:xfrm>
          <a:prstGeom prst="rect">
            <a:avLst/>
          </a:prstGeom>
        </p:spPr>
      </p:pic>
    </p:spTree>
    <p:extLst>
      <p:ext uri="{BB962C8B-B14F-4D97-AF65-F5344CB8AC3E}">
        <p14:creationId xmlns:p14="http://schemas.microsoft.com/office/powerpoint/2010/main" val="210908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94755-E56B-96A4-1410-60AF0F3DF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B929DE-DAAB-571F-4C22-E1FBA973071B}"/>
              </a:ext>
            </a:extLst>
          </p:cNvPr>
          <p:cNvSpPr>
            <a:spLocks noGrp="1"/>
          </p:cNvSpPr>
          <p:nvPr>
            <p:ph type="title"/>
          </p:nvPr>
        </p:nvSpPr>
        <p:spPr/>
        <p:txBody>
          <a:bodyPr/>
          <a:lstStyle/>
          <a:p>
            <a:r>
              <a:rPr lang="en-US" dirty="0"/>
              <a:t>STEP 3: Handling Missing Values (Part 2)</a:t>
            </a:r>
          </a:p>
        </p:txBody>
      </p:sp>
      <p:sp>
        <p:nvSpPr>
          <p:cNvPr id="3" name="Table Placeholder 2">
            <a:extLst>
              <a:ext uri="{FF2B5EF4-FFF2-40B4-BE49-F238E27FC236}">
                <a16:creationId xmlns:a16="http://schemas.microsoft.com/office/drawing/2014/main" id="{56596D74-FD09-C633-ED63-ABC6952605EB}"/>
              </a:ext>
            </a:extLst>
          </p:cNvPr>
          <p:cNvSpPr>
            <a:spLocks noGrp="1"/>
          </p:cNvSpPr>
          <p:nvPr>
            <p:ph type="tbl" sz="quarter" idx="14"/>
          </p:nvPr>
        </p:nvSpPr>
        <p:spPr>
          <a:xfrm>
            <a:off x="838200" y="1666936"/>
            <a:ext cx="10515600" cy="2897181"/>
          </a:xfrm>
        </p:spPr>
        <p:txBody>
          <a:bodyPr>
            <a:normAutofit/>
          </a:bodyPr>
          <a:lstStyle/>
          <a:p>
            <a:r>
              <a:rPr lang="en-US" sz="1600" b="0" i="0" dirty="0">
                <a:solidFill>
                  <a:srgbClr val="000000"/>
                </a:solidFill>
                <a:effectLst/>
                <a:latin typeface="Helvetica Neue"/>
              </a:rPr>
              <a:t>We replaced all the question marks with </a:t>
            </a:r>
            <a:r>
              <a:rPr lang="en-US" sz="1600" b="0" i="0" dirty="0" err="1">
                <a:solidFill>
                  <a:srgbClr val="000000"/>
                </a:solidFill>
                <a:effectLst/>
                <a:latin typeface="Helvetica Neue"/>
              </a:rPr>
              <a:t>NaNs</a:t>
            </a:r>
            <a:r>
              <a:rPr lang="en-US" sz="1600" b="0" i="0" dirty="0">
                <a:solidFill>
                  <a:srgbClr val="000000"/>
                </a:solidFill>
                <a:effectLst/>
                <a:latin typeface="Helvetica Neue"/>
              </a:rPr>
              <a:t>. This is going to help us in the next missing value treatment that we are going to perform.</a:t>
            </a:r>
          </a:p>
          <a:p>
            <a:r>
              <a:rPr lang="en-US" sz="1600" b="0" i="0" dirty="0">
                <a:solidFill>
                  <a:srgbClr val="000000"/>
                </a:solidFill>
                <a:effectLst/>
                <a:latin typeface="Helvetica Neue"/>
              </a:rPr>
              <a:t>An important question that gets raised here is why are we giving so much importance to missing values? Can't they be just ignored? Ignoring missing values can affect the performance of a machine learning model heavily. While ignoring the missing values our machine learning model may miss out on information about the dataset that may be useful for its training. Then, there are many models which cannot handle missing values implicitly such as LDA.</a:t>
            </a:r>
          </a:p>
          <a:p>
            <a:r>
              <a:rPr lang="en-US" sz="1600" b="0" i="0" dirty="0">
                <a:solidFill>
                  <a:srgbClr val="000000"/>
                </a:solidFill>
                <a:effectLst/>
                <a:latin typeface="Helvetica Neue"/>
              </a:rPr>
              <a:t>So, to avoid this problem, we are going to impute the missing values with a strategy called mean imputation.</a:t>
            </a:r>
            <a:endParaRPr lang="en-US" sz="2000" dirty="0">
              <a:solidFill>
                <a:srgbClr val="05192D"/>
              </a:solidFill>
              <a:latin typeface="Studio-Feixen-Sans"/>
            </a:endParaRPr>
          </a:p>
        </p:txBody>
      </p:sp>
      <p:sp>
        <p:nvSpPr>
          <p:cNvPr id="6" name="Slide Number Placeholder 5">
            <a:extLst>
              <a:ext uri="{FF2B5EF4-FFF2-40B4-BE49-F238E27FC236}">
                <a16:creationId xmlns:a16="http://schemas.microsoft.com/office/drawing/2014/main" id="{5FA10407-9FF3-68DA-CD74-71D282362CB0}"/>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17" name="TextBox 16">
            <a:extLst>
              <a:ext uri="{FF2B5EF4-FFF2-40B4-BE49-F238E27FC236}">
                <a16:creationId xmlns:a16="http://schemas.microsoft.com/office/drawing/2014/main" id="{D3D79A37-47BF-23FC-142F-5CAF41F6AE41}"/>
              </a:ext>
            </a:extLst>
          </p:cNvPr>
          <p:cNvSpPr txBox="1"/>
          <p:nvPr/>
        </p:nvSpPr>
        <p:spPr>
          <a:xfrm>
            <a:off x="1125999" y="4056198"/>
            <a:ext cx="7535917" cy="1631216"/>
          </a:xfrm>
          <a:prstGeom prst="rect">
            <a:avLst/>
          </a:prstGeom>
          <a:noFill/>
        </p:spPr>
        <p:txBody>
          <a:bodyPr wrap="square">
            <a:spAutoFit/>
          </a:bodyPr>
          <a:lstStyle/>
          <a:p>
            <a:r>
              <a:rPr lang="en-US" sz="2000" dirty="0">
                <a:solidFill>
                  <a:srgbClr val="FF0000"/>
                </a:solidFill>
              </a:rPr>
              <a:t># Impute the missing values with mean imputation</a:t>
            </a:r>
          </a:p>
          <a:p>
            <a:r>
              <a:rPr lang="en-US" sz="2000" dirty="0" err="1">
                <a:solidFill>
                  <a:srgbClr val="FF0000"/>
                </a:solidFill>
              </a:rPr>
              <a:t>cc_apps.loc</a:t>
            </a:r>
            <a:r>
              <a:rPr lang="en-US" sz="2000" dirty="0">
                <a:solidFill>
                  <a:srgbClr val="FF0000"/>
                </a:solidFill>
              </a:rPr>
              <a:t>[[2,7,10,14]].</a:t>
            </a:r>
            <a:r>
              <a:rPr lang="en-US" sz="2000" dirty="0" err="1">
                <a:solidFill>
                  <a:srgbClr val="FF0000"/>
                </a:solidFill>
              </a:rPr>
              <a:t>fillna</a:t>
            </a:r>
            <a:r>
              <a:rPr lang="en-US" sz="2000" dirty="0">
                <a:solidFill>
                  <a:srgbClr val="FF0000"/>
                </a:solidFill>
              </a:rPr>
              <a:t>(</a:t>
            </a:r>
            <a:r>
              <a:rPr lang="en-US" sz="2000" dirty="0" err="1">
                <a:solidFill>
                  <a:srgbClr val="FF0000"/>
                </a:solidFill>
              </a:rPr>
              <a:t>np.mean</a:t>
            </a:r>
            <a:r>
              <a:rPr lang="en-US" sz="2000" dirty="0">
                <a:solidFill>
                  <a:srgbClr val="FF0000"/>
                </a:solidFill>
              </a:rPr>
              <a:t>, </a:t>
            </a:r>
            <a:r>
              <a:rPr lang="en-US" sz="2000" dirty="0" err="1">
                <a:solidFill>
                  <a:srgbClr val="FF0000"/>
                </a:solidFill>
              </a:rPr>
              <a:t>inplace</a:t>
            </a:r>
            <a:r>
              <a:rPr lang="en-US" sz="2000" dirty="0">
                <a:solidFill>
                  <a:srgbClr val="FF0000"/>
                </a:solidFill>
              </a:rPr>
              <a:t>=True)</a:t>
            </a:r>
          </a:p>
          <a:p>
            <a:endParaRPr lang="en-US" sz="2000" dirty="0">
              <a:solidFill>
                <a:srgbClr val="FF0000"/>
              </a:solidFill>
            </a:endParaRPr>
          </a:p>
          <a:p>
            <a:r>
              <a:rPr lang="en-US" sz="2000" dirty="0">
                <a:solidFill>
                  <a:srgbClr val="FF0000"/>
                </a:solidFill>
              </a:rPr>
              <a:t># Count the number of </a:t>
            </a:r>
            <a:r>
              <a:rPr lang="en-US" sz="2000" dirty="0" err="1">
                <a:solidFill>
                  <a:srgbClr val="FF0000"/>
                </a:solidFill>
              </a:rPr>
              <a:t>NaNs</a:t>
            </a:r>
            <a:r>
              <a:rPr lang="en-US" sz="2000" dirty="0">
                <a:solidFill>
                  <a:srgbClr val="FF0000"/>
                </a:solidFill>
              </a:rPr>
              <a:t> in the dataset to verify</a:t>
            </a:r>
          </a:p>
          <a:p>
            <a:r>
              <a:rPr lang="en-US" sz="2000" dirty="0">
                <a:solidFill>
                  <a:srgbClr val="FF0000"/>
                </a:solidFill>
              </a:rPr>
              <a:t>print(</a:t>
            </a:r>
            <a:r>
              <a:rPr lang="en-US" sz="2000" dirty="0" err="1">
                <a:solidFill>
                  <a:srgbClr val="FF0000"/>
                </a:solidFill>
              </a:rPr>
              <a:t>cc_apps.isna</a:t>
            </a:r>
            <a:r>
              <a:rPr lang="en-US" sz="2000" dirty="0">
                <a:solidFill>
                  <a:srgbClr val="FF0000"/>
                </a:solidFill>
              </a:rPr>
              <a:t>().sum())</a:t>
            </a:r>
          </a:p>
        </p:txBody>
      </p:sp>
      <p:pic>
        <p:nvPicPr>
          <p:cNvPr id="13" name="Picture 12">
            <a:extLst>
              <a:ext uri="{FF2B5EF4-FFF2-40B4-BE49-F238E27FC236}">
                <a16:creationId xmlns:a16="http://schemas.microsoft.com/office/drawing/2014/main" id="{3FC5B85D-A408-A84E-4F73-4C97171647D2}"/>
              </a:ext>
            </a:extLst>
          </p:cNvPr>
          <p:cNvPicPr>
            <a:picLocks noChangeAspect="1"/>
          </p:cNvPicPr>
          <p:nvPr/>
        </p:nvPicPr>
        <p:blipFill>
          <a:blip r:embed="rId2"/>
          <a:stretch>
            <a:fillRect/>
          </a:stretch>
        </p:blipFill>
        <p:spPr>
          <a:xfrm>
            <a:off x="8949715" y="3936904"/>
            <a:ext cx="926881" cy="2784571"/>
          </a:xfrm>
          <a:prstGeom prst="rect">
            <a:avLst/>
          </a:prstGeom>
        </p:spPr>
      </p:pic>
    </p:spTree>
    <p:extLst>
      <p:ext uri="{BB962C8B-B14F-4D97-AF65-F5344CB8AC3E}">
        <p14:creationId xmlns:p14="http://schemas.microsoft.com/office/powerpoint/2010/main" val="6222415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3DB0A62E90A847A10EA3FCE2DAF6A9" ma:contentTypeVersion="4" ma:contentTypeDescription="Create a new document." ma:contentTypeScope="" ma:versionID="72ed6b95a4340f24bc631699069c0122">
  <xsd:schema xmlns:xsd="http://www.w3.org/2001/XMLSchema" xmlns:xs="http://www.w3.org/2001/XMLSchema" xmlns:p="http://schemas.microsoft.com/office/2006/metadata/properties" xmlns:ns2="c40eff57-ac6e-4e68-a59a-1dbf1668f713" targetNamespace="http://schemas.microsoft.com/office/2006/metadata/properties" ma:root="true" ma:fieldsID="6bca92ecdfe485eeed8d37d7df049a0a" ns2:_="">
    <xsd:import namespace="c40eff57-ac6e-4e68-a59a-1dbf1668f71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0eff57-ac6e-4e68-a59a-1dbf1668f7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2C3F743-BA15-4239-B83A-CA98DEB2A7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0eff57-ac6e-4e68-a59a-1dbf1668f7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CBB7AC-E012-4960-B083-33C7C7C0C8C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{5B61A359-9DF1-4F7F-8470-6C9DA992CA4F}tf67328976_win32</Template>
  <TotalTime>644</TotalTime>
  <Words>5094</Words>
  <Application>Microsoft Macintosh PowerPoint</Application>
  <PresentationFormat>Widescreen</PresentationFormat>
  <Paragraphs>376</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Helvetica Neue</vt:lpstr>
      <vt:lpstr>Studio-Feixen-Sans</vt:lpstr>
      <vt:lpstr>Tenorite</vt:lpstr>
      <vt:lpstr>Custom</vt:lpstr>
      <vt:lpstr>Credit card approval predictor</vt:lpstr>
      <vt:lpstr>Description</vt:lpstr>
      <vt:lpstr>Data set</vt:lpstr>
      <vt:lpstr>APPROACH 1</vt:lpstr>
      <vt:lpstr>STEP 1: Loading and Exploring</vt:lpstr>
      <vt:lpstr>STEP 2: Inspecting the applications</vt:lpstr>
      <vt:lpstr>Inspecting the applications</vt:lpstr>
      <vt:lpstr>STEP 3: Handling Missing Values (Part 1)</vt:lpstr>
      <vt:lpstr>STEP 3: Handling Missing Values (Part 2)</vt:lpstr>
      <vt:lpstr>STEP 3: Handling Missing Values (Part 3)</vt:lpstr>
      <vt:lpstr>STEP 4: Preprocessing the data (Part 1)</vt:lpstr>
      <vt:lpstr>PowerPoint Presentation</vt:lpstr>
      <vt:lpstr>STEP 5: Train-test split</vt:lpstr>
      <vt:lpstr>STEP 5: Train-test split</vt:lpstr>
      <vt:lpstr>STEP 6: Scaling</vt:lpstr>
      <vt:lpstr>STEP 7: FIT THE MODEL</vt:lpstr>
      <vt:lpstr>STEP 8: Prediction and evaluation</vt:lpstr>
      <vt:lpstr>APPROACH 2</vt:lpstr>
      <vt:lpstr>STEP 1: Loading and Exploring</vt:lpstr>
      <vt:lpstr>STEP 2: Inspecting the applications</vt:lpstr>
      <vt:lpstr>Inspecting the applications</vt:lpstr>
      <vt:lpstr>STEP 3: SPLITTING the data set</vt:lpstr>
      <vt:lpstr>STEP 4: Handling the missing values (1)</vt:lpstr>
      <vt:lpstr>STEP 4: Handling the missing values (2)</vt:lpstr>
      <vt:lpstr>STEP 4: Handling the missing values (3)</vt:lpstr>
      <vt:lpstr>STEP 5: Preprocessing the data</vt:lpstr>
      <vt:lpstr>PowerPoint Presentation</vt:lpstr>
      <vt:lpstr>STEP 5: Preprocessing the data (2)</vt:lpstr>
      <vt:lpstr>STEP 6: Fit the model</vt:lpstr>
      <vt:lpstr>STEP 7: Make the predictions</vt:lpstr>
      <vt:lpstr>IN-CLASS TASKS </vt:lpstr>
      <vt:lpstr>Hyperparameter 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 predictor</dc:title>
  <dc:creator>THANACHAI THUMTHAWATWORN</dc:creator>
  <cp:lastModifiedBy>WIN YU MAUNG -</cp:lastModifiedBy>
  <cp:revision>23</cp:revision>
  <dcterms:created xsi:type="dcterms:W3CDTF">2023-09-28T02:47:42Z</dcterms:created>
  <dcterms:modified xsi:type="dcterms:W3CDTF">2025-02-17T07:09:29Z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0x010100673DB0A62E90A847A10EA3FCE2DAF6A9</vt:lpwstr>
  </property>
</Properties>
</file>