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67" r:id="rId3"/>
    <p:sldId id="256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8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3244-B7A6-449B-BE91-2A0C92BED013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91631-D4E1-46A1-835C-202C9721A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0724-1074-4158-B878-96919EAEEB56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EA53A-1785-400F-8D14-5910B967A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EA53A-1785-400F-8D14-5910B967AE3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8EBE-B278-4D4C-A201-4FAEADB9091F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722D-1598-4D74-9E52-A42AD97E83D3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D33A-1222-498F-9D55-28E0D5DA1AF7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1B38-9D2A-418F-B66E-9637AF029796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438-C457-478F-A80D-5B4A05451753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5BEE-7FB8-4B49-8427-AEF3AAE030CF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693F-F1DE-4F87-B94C-F61A4F7DA909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A418-9859-4B9C-A662-A4D9AB99749D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E9B8-4A0F-4B7C-B4E2-0F4364C0ECAB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6E96-187C-4E46-AB2C-E4E63EDB503D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23A-0860-429F-A049-3A0D76293DE1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 © calendarlabs.com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8211-8674-4BA4-89A9-7E6999345646}" type="datetime1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Template © calendarlabs.com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FE2B1-9AEE-464E-A293-CD9490B3C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95378"/>
              </p:ext>
            </p:extLst>
          </p:nvPr>
        </p:nvGraphicFramePr>
        <p:xfrm>
          <a:off x="304800" y="762000"/>
          <a:ext cx="8564031" cy="4579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bg1"/>
                          </a:solidFill>
                          <a:effectLst/>
                        </a:rPr>
                        <a:t>SUN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Mon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Tue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Wed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Thu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Fri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bg1"/>
                          </a:solidFill>
                          <a:effectLst/>
                        </a:rPr>
                        <a:t>Sat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 to Data Science (1)</a:t>
                      </a: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 to Data Science (1)</a:t>
                      </a:r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 to Data Science (2)</a:t>
                      </a: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 to Data Science (1)</a:t>
                      </a:r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Processing &amp; Plotting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Processing &amp; Plotting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500" dirty="0"/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21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Manipulation</a:t>
                      </a: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26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  <a:p>
                      <a:r>
                        <a:rPr lang="en-US" sz="1200" dirty="0"/>
                        <a:t>Data Manipulation</a:t>
                      </a:r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28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29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54114"/>
            <a:ext cx="34407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 Black" pitchFamily="34" charset="0"/>
              </a:rPr>
              <a:t>NOVEMBER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2024</a:t>
            </a:r>
          </a:p>
          <a:p>
            <a:pPr algn="ctr"/>
            <a:r>
              <a:rPr lang="en-US" dirty="0"/>
              <a:t>CALENDAR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5486400"/>
          <a:ext cx="5791200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Notes: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736CE8-6D6F-4002-88B1-3CCDA380A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20384"/>
              </p:ext>
            </p:extLst>
          </p:nvPr>
        </p:nvGraphicFramePr>
        <p:xfrm>
          <a:off x="6324600" y="5333998"/>
          <a:ext cx="2514603" cy="12425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85212721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11469769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93878254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0959046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75404047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79987705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154827864"/>
                    </a:ext>
                  </a:extLst>
                </a:gridCol>
              </a:tblGrid>
              <a:tr h="1463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all" baseline="0" dirty="0">
                          <a:effectLst/>
                        </a:rPr>
                        <a:t>December</a:t>
                      </a:r>
                      <a:endParaRPr lang="en-US" sz="1100" b="1" i="0" u="none" strike="noStrike" cap="all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35495" marB="35495" anchor="b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2167744042"/>
                  </a:ext>
                </a:extLst>
              </a:tr>
              <a:tr h="20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Su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Tu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We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Th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Fr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Sa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extLst>
                  <a:ext uri="{0D108BD9-81ED-4DB2-BD59-A6C34878D82A}">
                    <a16:rowId xmlns:a16="http://schemas.microsoft.com/office/drawing/2014/main" val="170424736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481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879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6926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27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012774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53200" y="6492875"/>
            <a:ext cx="2895600" cy="365125"/>
          </a:xfrm>
        </p:spPr>
        <p:txBody>
          <a:bodyPr/>
          <a:lstStyle/>
          <a:p>
            <a:r>
              <a:rPr lang="en-US" sz="1000" dirty="0"/>
              <a:t>Template © calendarlabs.com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51359"/>
              </p:ext>
            </p:extLst>
          </p:nvPr>
        </p:nvGraphicFramePr>
        <p:xfrm>
          <a:off x="304800" y="762000"/>
          <a:ext cx="8564031" cy="450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bg1"/>
                          </a:solidFill>
                          <a:effectLst/>
                        </a:rPr>
                        <a:t>SUN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Mon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Tue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Wed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Thu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Fri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bg1"/>
                          </a:solidFill>
                          <a:effectLst/>
                        </a:rPr>
                        <a:t>Sat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 (1)</a:t>
                      </a: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 (1)</a:t>
                      </a:r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EDA(2)</a:t>
                      </a: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EDA(2)</a:t>
                      </a:r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Merging</a:t>
                      </a: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Merging</a:t>
                      </a:r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Holiday – No Class</a:t>
                      </a:r>
                    </a:p>
                  </a:txBody>
                  <a:tcPr marT="38100" marB="381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26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Holiday – No Class</a:t>
                      </a:r>
                    </a:p>
                  </a:txBody>
                  <a:tcPr marT="38100" marB="381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Holiday – No Class</a:t>
                      </a:r>
                    </a:p>
                  </a:txBody>
                  <a:tcPr marT="38100" marB="381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Holiday – No Class</a:t>
                      </a:r>
                    </a:p>
                  </a:txBody>
                  <a:tcPr marT="38100" marB="381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54114"/>
            <a:ext cx="3376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 Black" pitchFamily="34" charset="0"/>
              </a:rPr>
              <a:t>DECEMBER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2024</a:t>
            </a:r>
          </a:p>
          <a:p>
            <a:pPr algn="ctr"/>
            <a:r>
              <a:rPr lang="en-US" dirty="0"/>
              <a:t>CALENDAR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5486400"/>
          <a:ext cx="5791200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Notes: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736CE8-6D6F-4002-88B1-3CCDA380A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97318"/>
              </p:ext>
            </p:extLst>
          </p:nvPr>
        </p:nvGraphicFramePr>
        <p:xfrm>
          <a:off x="6324600" y="5333998"/>
          <a:ext cx="2514603" cy="12425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85212721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11469769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93878254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0959046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75404047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79987705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154827864"/>
                    </a:ext>
                  </a:extLst>
                </a:gridCol>
              </a:tblGrid>
              <a:tr h="1463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all" baseline="0" dirty="0">
                          <a:effectLst/>
                        </a:rPr>
                        <a:t>January 2025</a:t>
                      </a:r>
                      <a:endParaRPr lang="en-US" sz="1100" b="1" i="0" u="none" strike="noStrike" cap="all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35495" marB="35495" anchor="b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2167744042"/>
                  </a:ext>
                </a:extLst>
              </a:tr>
              <a:tr h="20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Su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Tu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We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Th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Fr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Sa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/>
                </a:tc>
                <a:extLst>
                  <a:ext uri="{0D108BD9-81ED-4DB2-BD59-A6C34878D82A}">
                    <a16:rowId xmlns:a16="http://schemas.microsoft.com/office/drawing/2014/main" val="170424736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481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879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6926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27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31 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012774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53200" y="6492875"/>
            <a:ext cx="2895600" cy="365125"/>
          </a:xfrm>
        </p:spPr>
        <p:txBody>
          <a:bodyPr/>
          <a:lstStyle/>
          <a:p>
            <a:r>
              <a:rPr lang="en-US" sz="1000" dirty="0"/>
              <a:t>Template © calendarlabs.com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97414"/>
              </p:ext>
            </p:extLst>
          </p:nvPr>
        </p:nvGraphicFramePr>
        <p:xfrm>
          <a:off x="304800" y="762000"/>
          <a:ext cx="8564031" cy="450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bg1"/>
                          </a:solidFill>
                          <a:effectLst/>
                        </a:rPr>
                        <a:t>SUN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Mon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Tue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Wed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Thu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Fri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bg1"/>
                          </a:solidFill>
                          <a:effectLst/>
                        </a:rPr>
                        <a:t>Sat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Midterm begins</a:t>
                      </a:r>
                    </a:p>
                  </a:txBody>
                  <a:tcPr marT="38100" marB="3810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T="38100" marB="3810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T="38100" marB="3810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T="38100" marB="3810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T="38100" marB="3810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T="38100" marB="3810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  <a:p>
                      <a:r>
                        <a:rPr lang="en-US" sz="1200" dirty="0"/>
                        <a:t>Midterm ends</a:t>
                      </a:r>
                    </a:p>
                  </a:txBody>
                  <a:tcPr marT="38100" marB="3810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</a:t>
                      </a:r>
                    </a:p>
                    <a:p>
                      <a:r>
                        <a:rPr lang="en-US" sz="1200" dirty="0"/>
                        <a:t>Statistics in Python</a:t>
                      </a:r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17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Statistics in Python</a:t>
                      </a: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21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</a:t>
                      </a:r>
                    </a:p>
                    <a:p>
                      <a:r>
                        <a:rPr lang="en-US" sz="1200" dirty="0"/>
                        <a:t>Regression with </a:t>
                      </a:r>
                      <a:r>
                        <a:rPr lang="en-US" sz="1200" dirty="0" err="1"/>
                        <a:t>Statmodels</a:t>
                      </a:r>
                      <a:endParaRPr lang="en-US" sz="1200" dirty="0"/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23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Regression with </a:t>
                      </a:r>
                      <a:r>
                        <a:rPr lang="en-US" sz="1200" dirty="0" err="1"/>
                        <a:t>Statmodels</a:t>
                      </a:r>
                      <a:endParaRPr lang="en-US" sz="1200" dirty="0"/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28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 (1)</a:t>
                      </a:r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30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31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54114"/>
            <a:ext cx="2925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 Black" pitchFamily="34" charset="0"/>
              </a:rPr>
              <a:t>JANUARY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7203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2025</a:t>
            </a:r>
          </a:p>
          <a:p>
            <a:pPr algn="ctr"/>
            <a:r>
              <a:rPr lang="en-US" dirty="0"/>
              <a:t>CALENDAR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5486400"/>
          <a:ext cx="5791200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NOTES: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736CE8-6D6F-4002-88B1-3CCDA380A305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5333998"/>
          <a:ext cx="2514603" cy="12425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85212721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11469769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93878254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0959046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75404047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79987705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154827864"/>
                    </a:ext>
                  </a:extLst>
                </a:gridCol>
              </a:tblGrid>
              <a:tr h="1463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all" baseline="0" dirty="0" err="1">
                          <a:effectLst/>
                        </a:rPr>
                        <a:t>FebRUARY</a:t>
                      </a:r>
                      <a:endParaRPr lang="en-US" sz="1100" b="1" i="0" u="none" strike="noStrike" cap="all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35495" marB="35495" anchor="b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2167744042"/>
                  </a:ext>
                </a:extLst>
              </a:tr>
              <a:tr h="20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Su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Tu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We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Th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Fr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Sa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4736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481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3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5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879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6926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18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19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20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21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22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27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25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26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27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28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012774"/>
                  </a:ext>
                </a:extLst>
              </a:tr>
            </a:tbl>
          </a:graphicData>
        </a:graphic>
      </p:graphicFrame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934200" y="6538277"/>
            <a:ext cx="2057400" cy="365125"/>
          </a:xfrm>
        </p:spPr>
        <p:txBody>
          <a:bodyPr/>
          <a:lstStyle/>
          <a:p>
            <a:r>
              <a:rPr lang="en-US" sz="1000" dirty="0"/>
              <a:t>        Template © calendarlabs.com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7128"/>
              </p:ext>
            </p:extLst>
          </p:nvPr>
        </p:nvGraphicFramePr>
        <p:xfrm>
          <a:off x="304800" y="762000"/>
          <a:ext cx="8564031" cy="450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bg1"/>
                          </a:solidFill>
                          <a:effectLst/>
                        </a:rPr>
                        <a:t>SUN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Mon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Tue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Wed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Thu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Fri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bg1"/>
                          </a:solidFill>
                          <a:effectLst/>
                        </a:rPr>
                        <a:t>Sat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 (1)</a:t>
                      </a: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 (2)</a:t>
                      </a:r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 (2)</a:t>
                      </a: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  <a:p>
                      <a:r>
                        <a:rPr lang="en-US" sz="1200" dirty="0"/>
                        <a:t>Holiday – no class</a:t>
                      </a:r>
                    </a:p>
                  </a:txBody>
                  <a:tcPr marT="38100" marB="381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16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science case study (1)</a:t>
                      </a: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science case study (1)</a:t>
                      </a:r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21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23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science case study (2)</a:t>
                      </a:r>
                    </a:p>
                  </a:txBody>
                  <a:tcPr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science case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 (2)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28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54114"/>
            <a:ext cx="3271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 Black" pitchFamily="34" charset="0"/>
              </a:rPr>
              <a:t>FEBRUARY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2025</a:t>
            </a:r>
          </a:p>
          <a:p>
            <a:pPr algn="ctr"/>
            <a:r>
              <a:rPr lang="en-US" dirty="0"/>
              <a:t>CALENDAR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5486400"/>
          <a:ext cx="5791200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NOTES: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736CE8-6D6F-4002-88B1-3CCDA380A305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5333998"/>
          <a:ext cx="2514603" cy="12425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85212721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11469769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93878254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0959046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75404047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79987705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154827864"/>
                    </a:ext>
                  </a:extLst>
                </a:gridCol>
              </a:tblGrid>
              <a:tr h="1463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cap="all" baseline="0" dirty="0"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66554" marR="0" marT="35495" marB="35495" anchor="b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2167744042"/>
                  </a:ext>
                </a:extLst>
              </a:tr>
              <a:tr h="20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Su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Tu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We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Th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Fr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Sa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4736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481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3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5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879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6926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18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19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20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21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22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27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25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26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27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28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29</a:t>
                      </a:r>
                      <a:endParaRPr lang="en-US" sz="105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012774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9400" y="6492875"/>
            <a:ext cx="2895600" cy="365125"/>
          </a:xfrm>
        </p:spPr>
        <p:txBody>
          <a:bodyPr/>
          <a:lstStyle/>
          <a:p>
            <a:r>
              <a:rPr lang="en-US" sz="1000" dirty="0"/>
              <a:t>Template © calendarlabs.com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762000"/>
          <a:ext cx="8564031" cy="450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bg1"/>
                          </a:solidFill>
                          <a:effectLst/>
                        </a:rPr>
                        <a:t>SUN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Mon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Tue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Wed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Thu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Fri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>
                          <a:solidFill>
                            <a:schemeClr val="bg1"/>
                          </a:solidFill>
                          <a:effectLst/>
                        </a:rPr>
                        <a:t>Sat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16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21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23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28</a:t>
                      </a:r>
                    </a:p>
                  </a:txBody>
                  <a:tcPr marT="38100" marB="381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T="38100" marB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54114"/>
            <a:ext cx="2284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 Black" pitchFamily="34" charset="0"/>
              </a:rPr>
              <a:t>MARCH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2025</a:t>
            </a:r>
          </a:p>
          <a:p>
            <a:pPr algn="ctr"/>
            <a:r>
              <a:rPr lang="en-US" dirty="0"/>
              <a:t>CALENDAR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5486400"/>
          <a:ext cx="5791200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Notes: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736CE8-6D6F-4002-88B1-3CCDA380A305}"/>
              </a:ext>
            </a:extLst>
          </p:cNvPr>
          <p:cNvGraphicFramePr>
            <a:graphicFrameLocks noGrp="1"/>
          </p:cNvGraphicFramePr>
          <p:nvPr/>
        </p:nvGraphicFramePr>
        <p:xfrm>
          <a:off x="6324597" y="5333998"/>
          <a:ext cx="2514603" cy="124968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85212721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11469769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938782546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40959046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75404047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79987705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154827864"/>
                    </a:ext>
                  </a:extLst>
                </a:gridCol>
              </a:tblGrid>
              <a:tr h="1463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cap="all" baseline="0" dirty="0">
                          <a:effectLst/>
                        </a:rPr>
                        <a:t>APRIL</a:t>
                      </a:r>
                      <a:endParaRPr lang="en-US" sz="1100" b="1" i="0" u="none" strike="noStrike" cap="all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35495" marB="35495" anchor="b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2167744042"/>
                  </a:ext>
                </a:extLst>
              </a:tr>
              <a:tr h="20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Su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Mo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Tu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We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Th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Fr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Sa</a:t>
                      </a:r>
                      <a:endParaRPr lang="en-US" sz="10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4" marR="0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47368"/>
                  </a:ext>
                </a:extLst>
              </a:tr>
              <a:tr h="167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2980B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2980B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481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6</a:t>
                      </a:r>
                      <a:endParaRPr lang="en-US" sz="1050" b="0" i="0" u="none" strike="noStrike" dirty="0">
                        <a:solidFill>
                          <a:srgbClr val="2980B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7</a:t>
                      </a:r>
                      <a:endParaRPr lang="en-US" sz="1050" b="0" i="0" u="none" strike="noStrike" dirty="0">
                        <a:solidFill>
                          <a:srgbClr val="2980B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9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879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rgbClr val="2980B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2980B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16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18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6926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20</a:t>
                      </a:r>
                      <a:endParaRPr lang="en-US" sz="1050" b="0" i="0" u="none" strike="noStrike" dirty="0">
                        <a:solidFill>
                          <a:srgbClr val="2980B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2980B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23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25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26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27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27</a:t>
                      </a:r>
                      <a:endParaRPr lang="en-US" sz="1050" b="0" i="0" u="none" strike="noStrike" dirty="0">
                        <a:solidFill>
                          <a:srgbClr val="2980B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28</a:t>
                      </a:r>
                      <a:endParaRPr lang="en-US" sz="1050" b="0" i="0" u="none" strike="noStrike" dirty="0">
                        <a:solidFill>
                          <a:srgbClr val="2980B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30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48555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4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012774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53200" y="6492875"/>
            <a:ext cx="2895600" cy="365125"/>
          </a:xfrm>
        </p:spPr>
        <p:txBody>
          <a:bodyPr/>
          <a:lstStyle/>
          <a:p>
            <a:r>
              <a:rPr lang="en-US" sz="1000" dirty="0"/>
              <a:t>Template © calendarlabs.com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DB0A62E90A847A10EA3FCE2DAF6A9" ma:contentTypeVersion="0" ma:contentTypeDescription="Create a new document." ma:contentTypeScope="" ma:versionID="9fbc2649f063afa8e6cd7b9aff261d5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2FB1A1-D4E5-4F1C-B42B-DE4779993818}"/>
</file>

<file path=customXml/itemProps2.xml><?xml version="1.0" encoding="utf-8"?>
<ds:datastoreItem xmlns:ds="http://schemas.openxmlformats.org/officeDocument/2006/customXml" ds:itemID="{C18F7910-961C-492E-B47C-ACC8DF1A2786}"/>
</file>

<file path=customXml/itemProps3.xml><?xml version="1.0" encoding="utf-8"?>
<ds:datastoreItem xmlns:ds="http://schemas.openxmlformats.org/officeDocument/2006/customXml" ds:itemID="{0768B846-14C2-4897-9F5F-D867AB8C7445}"/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588</Words>
  <Application>Microsoft Office PowerPoint</Application>
  <PresentationFormat>On-screen Show (4:3)</PresentationFormat>
  <Paragraphs>450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PowerPoint Monthly Calendar - Calendarlabs.com</dc:title>
  <dc:subject>2024 PowerPoint Monthly Calendar - Calendarlabs.com</dc:subject>
  <dc:creator>CalendarLabs.com</dc:creator>
  <cp:keywords>Monthly Calendar; Calendarlabs.com</cp:keywords>
  <dc:description>All Rights Reserved. Copyright © 2024 CalendarLabs.com. Do not distribute or sale without written permission.</dc:description>
  <cp:lastModifiedBy>THANACHAI THUMTHAWATWORN</cp:lastModifiedBy>
  <cp:revision>71</cp:revision>
  <dcterms:created xsi:type="dcterms:W3CDTF">2020-12-11T12:56:42Z</dcterms:created>
  <dcterms:modified xsi:type="dcterms:W3CDTF">2024-10-29T08:27:19Z</dcterms:modified>
  <cp:category>Monthly Calendar;Calendarlabs.com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0x010100673DB0A62E90A847A10EA3FCE2DAF6A9</vt:lpwstr>
  </property>
</Properties>
</file>