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69"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2" r:id="rId18"/>
    <p:sldId id="273" r:id="rId19"/>
    <p:sldId id="274" r:id="rId20"/>
    <p:sldId id="275" r:id="rId21"/>
    <p:sldId id="276" r:id="rId22"/>
    <p:sldId id="277" r:id="rId23"/>
    <p:sldId id="278" r:id="rId24"/>
    <p:sldId id="279" r:id="rId25"/>
    <p:sldId id="283" r:id="rId26"/>
    <p:sldId id="281" r:id="rId27"/>
    <p:sldId id="282" r:id="rId28"/>
    <p:sldId id="28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ADF3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65" autoAdjust="0"/>
    <p:restoredTop sz="94660"/>
  </p:normalViewPr>
  <p:slideViewPr>
    <p:cSldViewPr snapToGrid="0">
      <p:cViewPr>
        <p:scale>
          <a:sx n="110" d="100"/>
          <a:sy n="110" d="100"/>
        </p:scale>
        <p:origin x="1416"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11/18/2024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32151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11/18/2024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46645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11/18/2024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57926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11/18/2024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78113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11/18/2024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80588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11/18/2024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2669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11/18/2024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5888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11/18/2024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4892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11/18/2024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12095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11/18/2024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37694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11/18/2024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32763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11/18/2024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90536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11/18/2024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52304264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5" r:id="rId7"/>
    <p:sldLayoutId id="2147483676" r:id="rId8"/>
    <p:sldLayoutId id="2147483677" r:id="rId9"/>
    <p:sldLayoutId id="2147483678" r:id="rId10"/>
    <p:sldLayoutId id="2147483679" r:id="rId11"/>
    <p:sldLayoutId id="214748368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medium.com/@anushka.datascoop/101-data-science-cheat-sheets-ml-dl-scraping-python-r-sql-maths-statistics-ef30b4d786eb"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5DA1D8-E874-4205-B6D5-557E0C072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plash of colors on a white surface">
            <a:extLst>
              <a:ext uri="{FF2B5EF4-FFF2-40B4-BE49-F238E27FC236}">
                <a16:creationId xmlns:a16="http://schemas.microsoft.com/office/drawing/2014/main" id="{A50EB32A-25A9-D33B-D422-556A3950163C}"/>
              </a:ext>
            </a:extLst>
          </p:cNvPr>
          <p:cNvPicPr>
            <a:picLocks noChangeAspect="1"/>
          </p:cNvPicPr>
          <p:nvPr/>
        </p:nvPicPr>
        <p:blipFill rotWithShape="1">
          <a:blip r:embed="rId2"/>
          <a:srcRect t="2397" b="22603"/>
          <a:stretch/>
        </p:blipFill>
        <p:spPr>
          <a:xfrm>
            <a:off x="20" y="10"/>
            <a:ext cx="12191980" cy="6857990"/>
          </a:xfrm>
          <a:custGeom>
            <a:avLst/>
            <a:gdLst/>
            <a:ahLst/>
            <a:cxnLst/>
            <a:rect l="l" t="t" r="r" b="b"/>
            <a:pathLst>
              <a:path w="12192000" h="6858000">
                <a:moveTo>
                  <a:pt x="5712609" y="3740816"/>
                </a:moveTo>
                <a:cubicBezTo>
                  <a:pt x="5738974" y="3758821"/>
                  <a:pt x="5765337" y="3776826"/>
                  <a:pt x="5791702" y="3794831"/>
                </a:cubicBezTo>
                <a:cubicBezTo>
                  <a:pt x="5776911" y="3790330"/>
                  <a:pt x="5760836" y="3785829"/>
                  <a:pt x="5745403" y="3781327"/>
                </a:cubicBezTo>
                <a:cubicBezTo>
                  <a:pt x="5732542" y="3770394"/>
                  <a:pt x="5719038" y="3760108"/>
                  <a:pt x="5706178" y="3748531"/>
                </a:cubicBezTo>
                <a:cubicBezTo>
                  <a:pt x="5708106" y="3745959"/>
                  <a:pt x="5710678" y="3743389"/>
                  <a:pt x="5712609" y="3740816"/>
                </a:cubicBezTo>
                <a:close/>
                <a:moveTo>
                  <a:pt x="6185882" y="2838635"/>
                </a:moveTo>
                <a:cubicBezTo>
                  <a:pt x="6344070" y="2946665"/>
                  <a:pt x="6502257" y="3055338"/>
                  <a:pt x="6660444" y="3163369"/>
                </a:cubicBezTo>
                <a:cubicBezTo>
                  <a:pt x="6657871" y="3165941"/>
                  <a:pt x="6655942" y="3168513"/>
                  <a:pt x="6653370" y="3171086"/>
                </a:cubicBezTo>
                <a:cubicBezTo>
                  <a:pt x="6479751" y="3079774"/>
                  <a:pt x="6315776" y="2978175"/>
                  <a:pt x="6185882" y="2838635"/>
                </a:cubicBezTo>
                <a:close/>
                <a:moveTo>
                  <a:pt x="0" y="0"/>
                </a:moveTo>
                <a:lnTo>
                  <a:pt x="12192000" y="0"/>
                </a:lnTo>
                <a:lnTo>
                  <a:pt x="12192000" y="3164490"/>
                </a:lnTo>
                <a:lnTo>
                  <a:pt x="11988395" y="3196744"/>
                </a:lnTo>
                <a:cubicBezTo>
                  <a:pt x="11473771" y="3266864"/>
                  <a:pt x="10861963" y="3302908"/>
                  <a:pt x="10185568" y="3253395"/>
                </a:cubicBezTo>
                <a:cubicBezTo>
                  <a:pt x="10116120" y="3248250"/>
                  <a:pt x="10050531" y="3245034"/>
                  <a:pt x="9983655" y="3242463"/>
                </a:cubicBezTo>
                <a:cubicBezTo>
                  <a:pt x="9392061" y="3216097"/>
                  <a:pt x="8811401" y="3203236"/>
                  <a:pt x="8566404" y="3171728"/>
                </a:cubicBezTo>
                <a:cubicBezTo>
                  <a:pt x="8374779" y="3146650"/>
                  <a:pt x="7394792" y="2934448"/>
                  <a:pt x="7107354" y="2755040"/>
                </a:cubicBezTo>
                <a:cubicBezTo>
                  <a:pt x="6813486" y="2571132"/>
                  <a:pt x="6536339" y="2367932"/>
                  <a:pt x="6260475" y="2164090"/>
                </a:cubicBezTo>
                <a:cubicBezTo>
                  <a:pt x="6140870" y="2075993"/>
                  <a:pt x="6013549" y="1995614"/>
                  <a:pt x="5905518" y="1894658"/>
                </a:cubicBezTo>
                <a:cubicBezTo>
                  <a:pt x="5797490" y="1793059"/>
                  <a:pt x="5694605" y="1687600"/>
                  <a:pt x="5577572" y="1593717"/>
                </a:cubicBezTo>
                <a:cubicBezTo>
                  <a:pt x="5544133" y="1566709"/>
                  <a:pt x="5510696" y="1537773"/>
                  <a:pt x="5461824" y="1533271"/>
                </a:cubicBezTo>
                <a:cubicBezTo>
                  <a:pt x="5450893" y="1531985"/>
                  <a:pt x="5439318" y="1532628"/>
                  <a:pt x="5428386" y="1533913"/>
                </a:cubicBezTo>
                <a:cubicBezTo>
                  <a:pt x="5416169" y="1535200"/>
                  <a:pt x="5406523" y="1541630"/>
                  <a:pt x="5402021" y="1552562"/>
                </a:cubicBezTo>
                <a:cubicBezTo>
                  <a:pt x="5397521" y="1564781"/>
                  <a:pt x="5405238" y="1571853"/>
                  <a:pt x="5414239" y="1578283"/>
                </a:cubicBezTo>
                <a:cubicBezTo>
                  <a:pt x="5420670" y="1582785"/>
                  <a:pt x="5427099" y="1589859"/>
                  <a:pt x="5435459" y="1591144"/>
                </a:cubicBezTo>
                <a:cubicBezTo>
                  <a:pt x="5488833" y="1598861"/>
                  <a:pt x="5508766" y="1638086"/>
                  <a:pt x="5533844" y="1672809"/>
                </a:cubicBezTo>
                <a:cubicBezTo>
                  <a:pt x="5544776" y="1687600"/>
                  <a:pt x="5556350" y="1699175"/>
                  <a:pt x="5536417" y="1720394"/>
                </a:cubicBezTo>
                <a:cubicBezTo>
                  <a:pt x="5519055" y="1739042"/>
                  <a:pt x="5537059" y="1748689"/>
                  <a:pt x="5555063" y="1753834"/>
                </a:cubicBezTo>
                <a:cubicBezTo>
                  <a:pt x="5580142" y="1760906"/>
                  <a:pt x="5609722" y="1759621"/>
                  <a:pt x="5638015" y="1782770"/>
                </a:cubicBezTo>
                <a:cubicBezTo>
                  <a:pt x="5531915" y="1784699"/>
                  <a:pt x="5486902" y="1723611"/>
                  <a:pt x="5438676" y="1667022"/>
                </a:cubicBezTo>
                <a:cubicBezTo>
                  <a:pt x="5420670" y="1646446"/>
                  <a:pt x="5408453" y="1622010"/>
                  <a:pt x="5393019" y="1598861"/>
                </a:cubicBezTo>
                <a:cubicBezTo>
                  <a:pt x="5373728" y="1570568"/>
                  <a:pt x="5351221" y="1569281"/>
                  <a:pt x="5322928" y="1594359"/>
                </a:cubicBezTo>
                <a:cubicBezTo>
                  <a:pt x="5297850" y="1616865"/>
                  <a:pt x="5285633" y="1614937"/>
                  <a:pt x="5277274" y="1584070"/>
                </a:cubicBezTo>
                <a:cubicBezTo>
                  <a:pt x="5264412" y="1535843"/>
                  <a:pt x="5234831" y="1501763"/>
                  <a:pt x="5184674" y="1484401"/>
                </a:cubicBezTo>
                <a:cubicBezTo>
                  <a:pt x="5179209" y="1482471"/>
                  <a:pt x="5173101" y="1479417"/>
                  <a:pt x="5167072" y="1478372"/>
                </a:cubicBezTo>
                <a:cubicBezTo>
                  <a:pt x="5161044" y="1477327"/>
                  <a:pt x="5155097" y="1478292"/>
                  <a:pt x="5149951" y="1484401"/>
                </a:cubicBezTo>
                <a:cubicBezTo>
                  <a:pt x="5140950" y="1494688"/>
                  <a:pt x="5148664" y="1506907"/>
                  <a:pt x="5155097" y="1515909"/>
                </a:cubicBezTo>
                <a:cubicBezTo>
                  <a:pt x="5166670" y="1531985"/>
                  <a:pt x="5176959" y="1547417"/>
                  <a:pt x="5181461" y="1566709"/>
                </a:cubicBezTo>
                <a:cubicBezTo>
                  <a:pt x="5184674" y="1579570"/>
                  <a:pt x="5187891" y="1593717"/>
                  <a:pt x="5178887" y="1603361"/>
                </a:cubicBezTo>
                <a:cubicBezTo>
                  <a:pt x="5141592" y="1644516"/>
                  <a:pt x="5168600" y="1663807"/>
                  <a:pt x="5200752" y="1685671"/>
                </a:cubicBezTo>
                <a:cubicBezTo>
                  <a:pt x="5245120" y="1715251"/>
                  <a:pt x="5262482" y="1758976"/>
                  <a:pt x="5252195" y="1811063"/>
                </a:cubicBezTo>
                <a:cubicBezTo>
                  <a:pt x="5248335" y="1832284"/>
                  <a:pt x="5250909" y="1845143"/>
                  <a:pt x="5277274" y="1844501"/>
                </a:cubicBezTo>
                <a:cubicBezTo>
                  <a:pt x="5287560" y="1844501"/>
                  <a:pt x="5290133" y="1851575"/>
                  <a:pt x="5293993" y="1859290"/>
                </a:cubicBezTo>
                <a:cubicBezTo>
                  <a:pt x="5376299" y="2041270"/>
                  <a:pt x="5495262" y="2200743"/>
                  <a:pt x="5634802" y="2347356"/>
                </a:cubicBezTo>
                <a:cubicBezTo>
                  <a:pt x="5747976" y="2466318"/>
                  <a:pt x="5872725" y="2573704"/>
                  <a:pt x="6001975" y="2677877"/>
                </a:cubicBezTo>
                <a:cubicBezTo>
                  <a:pt x="6005832" y="2681092"/>
                  <a:pt x="6009691" y="2684949"/>
                  <a:pt x="6011621" y="2691379"/>
                </a:cubicBezTo>
                <a:cubicBezTo>
                  <a:pt x="5950533" y="2678520"/>
                  <a:pt x="5897804" y="2652154"/>
                  <a:pt x="5847002" y="2622575"/>
                </a:cubicBezTo>
                <a:cubicBezTo>
                  <a:pt x="5711965" y="2544125"/>
                  <a:pt x="5598147" y="2442525"/>
                  <a:pt x="5483045" y="2342854"/>
                </a:cubicBezTo>
                <a:cubicBezTo>
                  <a:pt x="5412953" y="2281765"/>
                  <a:pt x="5340933" y="2222606"/>
                  <a:pt x="5263769" y="2168592"/>
                </a:cubicBezTo>
                <a:cubicBezTo>
                  <a:pt x="5250909" y="2159588"/>
                  <a:pt x="5241905" y="2148014"/>
                  <a:pt x="5232904" y="2136439"/>
                </a:cubicBezTo>
                <a:cubicBezTo>
                  <a:pt x="5227759" y="2130010"/>
                  <a:pt x="5221329" y="2124222"/>
                  <a:pt x="5211040" y="2126795"/>
                </a:cubicBezTo>
                <a:cubicBezTo>
                  <a:pt x="5198180" y="2130010"/>
                  <a:pt x="5196893" y="2139654"/>
                  <a:pt x="5195606" y="2149301"/>
                </a:cubicBezTo>
                <a:cubicBezTo>
                  <a:pt x="5191749" y="2180166"/>
                  <a:pt x="5200108" y="2207817"/>
                  <a:pt x="5216185" y="2234181"/>
                </a:cubicBezTo>
                <a:cubicBezTo>
                  <a:pt x="5257983" y="2301699"/>
                  <a:pt x="5319713" y="2353786"/>
                  <a:pt x="5383373" y="2403300"/>
                </a:cubicBezTo>
                <a:cubicBezTo>
                  <a:pt x="5465682" y="2466961"/>
                  <a:pt x="5545418" y="2533193"/>
                  <a:pt x="5618083" y="2605857"/>
                </a:cubicBezTo>
                <a:cubicBezTo>
                  <a:pt x="5623226" y="2611001"/>
                  <a:pt x="5632871" y="2614216"/>
                  <a:pt x="5629656" y="2629005"/>
                </a:cubicBezTo>
                <a:cubicBezTo>
                  <a:pt x="5584001" y="2594925"/>
                  <a:pt x="5540917" y="2561487"/>
                  <a:pt x="5497192" y="2529334"/>
                </a:cubicBezTo>
                <a:cubicBezTo>
                  <a:pt x="5454108" y="2497183"/>
                  <a:pt x="5410380" y="2465031"/>
                  <a:pt x="5367298" y="2433523"/>
                </a:cubicBezTo>
                <a:cubicBezTo>
                  <a:pt x="5357008" y="2425806"/>
                  <a:pt x="5346076" y="2414874"/>
                  <a:pt x="5331288" y="2424520"/>
                </a:cubicBezTo>
                <a:cubicBezTo>
                  <a:pt x="5315856" y="2434165"/>
                  <a:pt x="5317785" y="2450242"/>
                  <a:pt x="5321643" y="2463101"/>
                </a:cubicBezTo>
                <a:cubicBezTo>
                  <a:pt x="5333859" y="2501041"/>
                  <a:pt x="5355081" y="2534479"/>
                  <a:pt x="5383373" y="2564059"/>
                </a:cubicBezTo>
                <a:cubicBezTo>
                  <a:pt x="5479829" y="2661801"/>
                  <a:pt x="5591073" y="2746038"/>
                  <a:pt x="5694605" y="2837349"/>
                </a:cubicBezTo>
                <a:cubicBezTo>
                  <a:pt x="5750548" y="2886864"/>
                  <a:pt x="5801990" y="2939593"/>
                  <a:pt x="5850861" y="2994249"/>
                </a:cubicBezTo>
                <a:cubicBezTo>
                  <a:pt x="5861793" y="3006469"/>
                  <a:pt x="5861149" y="3018043"/>
                  <a:pt x="5857934" y="3032189"/>
                </a:cubicBezTo>
                <a:cubicBezTo>
                  <a:pt x="5845076" y="3089421"/>
                  <a:pt x="5865008" y="3108711"/>
                  <a:pt x="5929311" y="3097780"/>
                </a:cubicBezTo>
                <a:cubicBezTo>
                  <a:pt x="5949246" y="3094563"/>
                  <a:pt x="5962750" y="3097780"/>
                  <a:pt x="5974966" y="3111282"/>
                </a:cubicBezTo>
                <a:cubicBezTo>
                  <a:pt x="6122866" y="3278472"/>
                  <a:pt x="6297771" y="3419297"/>
                  <a:pt x="6488753" y="3544689"/>
                </a:cubicBezTo>
                <a:cubicBezTo>
                  <a:pt x="6566560" y="3595488"/>
                  <a:pt x="6646940" y="3643718"/>
                  <a:pt x="6728605" y="3688730"/>
                </a:cubicBezTo>
                <a:cubicBezTo>
                  <a:pt x="6728605" y="3691945"/>
                  <a:pt x="6728605" y="3695804"/>
                  <a:pt x="6728605" y="3699019"/>
                </a:cubicBezTo>
                <a:cubicBezTo>
                  <a:pt x="6727962" y="3703519"/>
                  <a:pt x="6727320" y="3706091"/>
                  <a:pt x="6726677" y="3709950"/>
                </a:cubicBezTo>
                <a:cubicBezTo>
                  <a:pt x="6611573" y="3640502"/>
                  <a:pt x="6497754" y="3569125"/>
                  <a:pt x="6386510" y="3493890"/>
                </a:cubicBezTo>
                <a:cubicBezTo>
                  <a:pt x="6084927" y="3290048"/>
                  <a:pt x="5796845" y="3071415"/>
                  <a:pt x="5504264" y="2857926"/>
                </a:cubicBezTo>
                <a:cubicBezTo>
                  <a:pt x="5405879" y="2785906"/>
                  <a:pt x="5328073" y="2693952"/>
                  <a:pt x="5239333" y="2612929"/>
                </a:cubicBezTo>
                <a:cubicBezTo>
                  <a:pt x="5180174" y="2558915"/>
                  <a:pt x="5123586" y="2502328"/>
                  <a:pt x="5054783" y="2457958"/>
                </a:cubicBezTo>
                <a:cubicBezTo>
                  <a:pt x="5026489" y="2439952"/>
                  <a:pt x="4996909" y="2423876"/>
                  <a:pt x="4958969" y="2428378"/>
                </a:cubicBezTo>
                <a:cubicBezTo>
                  <a:pt x="4944180" y="2430308"/>
                  <a:pt x="4927460" y="2434165"/>
                  <a:pt x="4922316" y="2450884"/>
                </a:cubicBezTo>
                <a:cubicBezTo>
                  <a:pt x="4917814" y="2467603"/>
                  <a:pt x="4931318" y="2475320"/>
                  <a:pt x="4943538" y="2482393"/>
                </a:cubicBezTo>
                <a:cubicBezTo>
                  <a:pt x="4946752" y="2484322"/>
                  <a:pt x="4949967" y="2486895"/>
                  <a:pt x="4953183" y="2486895"/>
                </a:cubicBezTo>
                <a:cubicBezTo>
                  <a:pt x="5014271" y="2490752"/>
                  <a:pt x="5028418" y="2539623"/>
                  <a:pt x="5057355" y="2574991"/>
                </a:cubicBezTo>
                <a:cubicBezTo>
                  <a:pt x="5066357" y="2585923"/>
                  <a:pt x="5066999" y="2596854"/>
                  <a:pt x="5057355" y="2609714"/>
                </a:cubicBezTo>
                <a:cubicBezTo>
                  <a:pt x="5039991" y="2632863"/>
                  <a:pt x="5052210" y="2643152"/>
                  <a:pt x="5075359" y="2649582"/>
                </a:cubicBezTo>
                <a:cubicBezTo>
                  <a:pt x="5098507" y="2656013"/>
                  <a:pt x="5123586" y="2657941"/>
                  <a:pt x="5148664" y="2672732"/>
                </a:cubicBezTo>
                <a:cubicBezTo>
                  <a:pt x="5108797" y="2684949"/>
                  <a:pt x="5081147" y="2672090"/>
                  <a:pt x="5055425" y="2656013"/>
                </a:cubicBezTo>
                <a:cubicBezTo>
                  <a:pt x="4997552" y="2620646"/>
                  <a:pt x="4960257" y="2568559"/>
                  <a:pt x="4924888" y="2515188"/>
                </a:cubicBezTo>
                <a:cubicBezTo>
                  <a:pt x="4917814" y="2504899"/>
                  <a:pt x="4912027" y="2493324"/>
                  <a:pt x="4902382" y="2484965"/>
                </a:cubicBezTo>
                <a:cubicBezTo>
                  <a:pt x="4884376" y="2468246"/>
                  <a:pt x="4865085" y="2466318"/>
                  <a:pt x="4843224" y="2486895"/>
                </a:cubicBezTo>
                <a:cubicBezTo>
                  <a:pt x="4814285" y="2513902"/>
                  <a:pt x="4803998" y="2511973"/>
                  <a:pt x="4794352" y="2477250"/>
                </a:cubicBezTo>
                <a:cubicBezTo>
                  <a:pt x="4781490" y="2430308"/>
                  <a:pt x="4752554" y="2397512"/>
                  <a:pt x="4703040" y="2380151"/>
                </a:cubicBezTo>
                <a:cubicBezTo>
                  <a:pt x="4692753" y="2376292"/>
                  <a:pt x="4681821" y="2371147"/>
                  <a:pt x="4670890" y="2379507"/>
                </a:cubicBezTo>
                <a:cubicBezTo>
                  <a:pt x="4659315" y="2389153"/>
                  <a:pt x="4667030" y="2398798"/>
                  <a:pt x="4671532" y="2407802"/>
                </a:cubicBezTo>
                <a:cubicBezTo>
                  <a:pt x="4677962" y="2421948"/>
                  <a:pt x="4685679" y="2436095"/>
                  <a:pt x="4691466" y="2450884"/>
                </a:cubicBezTo>
                <a:cubicBezTo>
                  <a:pt x="4701755" y="2474677"/>
                  <a:pt x="4703685" y="2499756"/>
                  <a:pt x="4684393" y="2522904"/>
                </a:cubicBezTo>
                <a:cubicBezTo>
                  <a:pt x="4670245" y="2539623"/>
                  <a:pt x="4671532" y="2550555"/>
                  <a:pt x="4690181" y="2562130"/>
                </a:cubicBezTo>
                <a:cubicBezTo>
                  <a:pt x="4749983" y="2598140"/>
                  <a:pt x="4787922" y="2645081"/>
                  <a:pt x="4767344" y="2718387"/>
                </a:cubicBezTo>
                <a:cubicBezTo>
                  <a:pt x="4764130" y="2728676"/>
                  <a:pt x="4767988" y="2738965"/>
                  <a:pt x="4780205" y="2738321"/>
                </a:cubicBezTo>
                <a:cubicBezTo>
                  <a:pt x="4807214" y="2736393"/>
                  <a:pt x="4811713" y="2753112"/>
                  <a:pt x="4819430" y="2770474"/>
                </a:cubicBezTo>
                <a:cubicBezTo>
                  <a:pt x="4894666" y="2937020"/>
                  <a:pt x="5003339" y="3082346"/>
                  <a:pt x="5128730" y="3218670"/>
                </a:cubicBezTo>
                <a:cubicBezTo>
                  <a:pt x="5252837" y="3353709"/>
                  <a:pt x="5392376" y="3474599"/>
                  <a:pt x="5540917" y="3590345"/>
                </a:cubicBezTo>
                <a:cubicBezTo>
                  <a:pt x="5499119" y="3586487"/>
                  <a:pt x="5445104" y="3562695"/>
                  <a:pt x="5393019" y="3535044"/>
                </a:cubicBezTo>
                <a:cubicBezTo>
                  <a:pt x="5255410" y="3461095"/>
                  <a:pt x="5142235" y="3360781"/>
                  <a:pt x="5027131" y="3262397"/>
                </a:cubicBezTo>
                <a:cubicBezTo>
                  <a:pt x="4946752" y="3193592"/>
                  <a:pt x="4868302" y="3122858"/>
                  <a:pt x="4778275" y="3063697"/>
                </a:cubicBezTo>
                <a:cubicBezTo>
                  <a:pt x="4767988" y="3057268"/>
                  <a:pt x="4760914" y="3048908"/>
                  <a:pt x="4755127" y="3038619"/>
                </a:cubicBezTo>
                <a:cubicBezTo>
                  <a:pt x="4749983" y="3029617"/>
                  <a:pt x="4742265" y="3021258"/>
                  <a:pt x="4728763" y="3025115"/>
                </a:cubicBezTo>
                <a:cubicBezTo>
                  <a:pt x="4715259" y="3029617"/>
                  <a:pt x="4713973" y="3041192"/>
                  <a:pt x="4713973" y="3051481"/>
                </a:cubicBezTo>
                <a:cubicBezTo>
                  <a:pt x="4715902" y="3090063"/>
                  <a:pt x="4726833" y="3124786"/>
                  <a:pt x="4750625" y="3155652"/>
                </a:cubicBezTo>
                <a:cubicBezTo>
                  <a:pt x="4796924" y="3217385"/>
                  <a:pt x="4858656" y="3265612"/>
                  <a:pt x="4920386" y="3313839"/>
                </a:cubicBezTo>
                <a:cubicBezTo>
                  <a:pt x="5005911" y="3380072"/>
                  <a:pt x="5085005" y="3452092"/>
                  <a:pt x="5156382" y="3532472"/>
                </a:cubicBezTo>
                <a:cubicBezTo>
                  <a:pt x="5104940" y="3493247"/>
                  <a:pt x="5053495" y="3453378"/>
                  <a:pt x="5001409" y="3414153"/>
                </a:cubicBezTo>
                <a:cubicBezTo>
                  <a:pt x="4962184" y="3384574"/>
                  <a:pt x="4921673" y="3356279"/>
                  <a:pt x="4881806" y="3327343"/>
                </a:cubicBezTo>
                <a:cubicBezTo>
                  <a:pt x="4872159" y="3320270"/>
                  <a:pt x="4861870" y="3312554"/>
                  <a:pt x="4848368" y="3322198"/>
                </a:cubicBezTo>
                <a:cubicBezTo>
                  <a:pt x="4836149" y="3330558"/>
                  <a:pt x="4838079" y="3342777"/>
                  <a:pt x="4840652" y="3354351"/>
                </a:cubicBezTo>
                <a:cubicBezTo>
                  <a:pt x="4850297" y="3400006"/>
                  <a:pt x="4877304" y="3436659"/>
                  <a:pt x="4910742" y="3469454"/>
                </a:cubicBezTo>
                <a:cubicBezTo>
                  <a:pt x="4951252" y="3508679"/>
                  <a:pt x="4993695" y="3545976"/>
                  <a:pt x="5037419" y="3583272"/>
                </a:cubicBezTo>
                <a:cubicBezTo>
                  <a:pt x="4990479" y="3572983"/>
                  <a:pt x="4943538" y="3562695"/>
                  <a:pt x="4896595" y="3554336"/>
                </a:cubicBezTo>
                <a:cubicBezTo>
                  <a:pt x="4917814" y="3628927"/>
                  <a:pt x="4967328" y="3643718"/>
                  <a:pt x="5011699" y="3655292"/>
                </a:cubicBezTo>
                <a:cubicBezTo>
                  <a:pt x="5071502" y="3670081"/>
                  <a:pt x="5128730" y="3688730"/>
                  <a:pt x="5185319" y="3709950"/>
                </a:cubicBezTo>
                <a:cubicBezTo>
                  <a:pt x="5209111" y="3731170"/>
                  <a:pt x="5232904" y="3751748"/>
                  <a:pt x="5256052" y="3773610"/>
                </a:cubicBezTo>
                <a:cubicBezTo>
                  <a:pt x="5279845" y="3796118"/>
                  <a:pt x="5302352" y="3818624"/>
                  <a:pt x="5324859" y="3842415"/>
                </a:cubicBezTo>
                <a:cubicBezTo>
                  <a:pt x="5340933" y="3859776"/>
                  <a:pt x="5360224" y="3874568"/>
                  <a:pt x="5341576" y="3904146"/>
                </a:cubicBezTo>
                <a:cubicBezTo>
                  <a:pt x="5333217" y="3917650"/>
                  <a:pt x="5387873" y="3990958"/>
                  <a:pt x="5405238" y="3995458"/>
                </a:cubicBezTo>
                <a:cubicBezTo>
                  <a:pt x="5407809" y="3996100"/>
                  <a:pt x="5410380" y="3996745"/>
                  <a:pt x="5412310" y="3996745"/>
                </a:cubicBezTo>
                <a:cubicBezTo>
                  <a:pt x="5449607" y="3994173"/>
                  <a:pt x="5457967" y="4016036"/>
                  <a:pt x="5458608" y="4043687"/>
                </a:cubicBezTo>
                <a:cubicBezTo>
                  <a:pt x="5459252" y="4070693"/>
                  <a:pt x="5452823" y="4104131"/>
                  <a:pt x="5503621" y="4090627"/>
                </a:cubicBezTo>
                <a:cubicBezTo>
                  <a:pt x="5509408" y="4089342"/>
                  <a:pt x="5510696" y="4093199"/>
                  <a:pt x="5513266" y="4097701"/>
                </a:cubicBezTo>
                <a:cubicBezTo>
                  <a:pt x="5568568" y="4212804"/>
                  <a:pt x="5661808" y="4301543"/>
                  <a:pt x="5753762" y="4390282"/>
                </a:cubicBezTo>
                <a:cubicBezTo>
                  <a:pt x="5758907" y="4394784"/>
                  <a:pt x="5764052" y="4399285"/>
                  <a:pt x="5769195" y="4403786"/>
                </a:cubicBezTo>
                <a:cubicBezTo>
                  <a:pt x="5672741" y="4381280"/>
                  <a:pt x="5354436" y="4352342"/>
                  <a:pt x="5261196" y="4361989"/>
                </a:cubicBezTo>
                <a:cubicBezTo>
                  <a:pt x="5178245" y="4370349"/>
                  <a:pt x="4709472" y="4230167"/>
                  <a:pt x="4612374" y="4147215"/>
                </a:cubicBezTo>
                <a:cubicBezTo>
                  <a:pt x="4598869" y="4212161"/>
                  <a:pt x="4627806" y="4237882"/>
                  <a:pt x="4650956" y="4267463"/>
                </a:cubicBezTo>
                <a:cubicBezTo>
                  <a:pt x="4683749" y="4309260"/>
                  <a:pt x="4688895" y="4338840"/>
                  <a:pt x="4627162" y="4372278"/>
                </a:cubicBezTo>
                <a:cubicBezTo>
                  <a:pt x="4450327" y="4467447"/>
                  <a:pt x="4452257" y="4470662"/>
                  <a:pt x="4618160" y="4599911"/>
                </a:cubicBezTo>
                <a:cubicBezTo>
                  <a:pt x="4625877" y="4605700"/>
                  <a:pt x="4622019" y="4624347"/>
                  <a:pt x="4623948" y="4637209"/>
                </a:cubicBezTo>
                <a:cubicBezTo>
                  <a:pt x="4580863" y="4656500"/>
                  <a:pt x="4530064" y="4606343"/>
                  <a:pt x="4478622" y="4660357"/>
                </a:cubicBezTo>
                <a:cubicBezTo>
                  <a:pt x="4700468" y="4897637"/>
                  <a:pt x="5038064" y="5123344"/>
                  <a:pt x="5344150" y="5301466"/>
                </a:cubicBezTo>
                <a:cubicBezTo>
                  <a:pt x="5096581" y="5359982"/>
                  <a:pt x="4948037" y="5154210"/>
                  <a:pt x="4766058" y="5180574"/>
                </a:cubicBezTo>
                <a:cubicBezTo>
                  <a:pt x="4675390" y="5244877"/>
                  <a:pt x="4945465" y="5349050"/>
                  <a:pt x="4687609" y="5379273"/>
                </a:cubicBezTo>
                <a:cubicBezTo>
                  <a:pt x="4799496" y="5435860"/>
                  <a:pt x="4882449" y="5491161"/>
                  <a:pt x="4959611" y="5556107"/>
                </a:cubicBezTo>
                <a:cubicBezTo>
                  <a:pt x="5096581" y="5672497"/>
                  <a:pt x="5123586" y="5749662"/>
                  <a:pt x="5060571" y="5905920"/>
                </a:cubicBezTo>
                <a:cubicBezTo>
                  <a:pt x="5018773" y="6008805"/>
                  <a:pt x="4958326" y="6103332"/>
                  <a:pt x="5011699" y="6226152"/>
                </a:cubicBezTo>
                <a:cubicBezTo>
                  <a:pt x="5048351" y="6310389"/>
                  <a:pt x="5034204" y="6365690"/>
                  <a:pt x="4895308" y="6327750"/>
                </a:cubicBezTo>
                <a:cubicBezTo>
                  <a:pt x="4745482" y="6287240"/>
                  <a:pt x="4688895" y="6363118"/>
                  <a:pt x="4726833" y="6510373"/>
                </a:cubicBezTo>
                <a:cubicBezTo>
                  <a:pt x="4751269" y="6604900"/>
                  <a:pt x="4725546" y="6634480"/>
                  <a:pt x="4622661" y="6623548"/>
                </a:cubicBezTo>
                <a:cubicBezTo>
                  <a:pt x="4508843" y="6611330"/>
                  <a:pt x="4400814" y="6549598"/>
                  <a:pt x="4259989" y="6579179"/>
                </a:cubicBezTo>
                <a:cubicBezTo>
                  <a:pt x="4358453" y="6729972"/>
                  <a:pt x="4554892" y="6711403"/>
                  <a:pt x="4690343" y="6814255"/>
                </a:cubicBezTo>
                <a:lnTo>
                  <a:pt x="4735334" y="6858000"/>
                </a:lnTo>
                <a:lnTo>
                  <a:pt x="4496011" y="6858000"/>
                </a:lnTo>
                <a:lnTo>
                  <a:pt x="4440632" y="6851514"/>
                </a:lnTo>
                <a:cubicBezTo>
                  <a:pt x="4410700" y="6846400"/>
                  <a:pt x="4381522" y="6839608"/>
                  <a:pt x="4352585" y="6830605"/>
                </a:cubicBezTo>
                <a:cubicBezTo>
                  <a:pt x="4304358" y="6815816"/>
                  <a:pt x="4251629" y="6801027"/>
                  <a:pt x="4224621" y="6850539"/>
                </a:cubicBezTo>
                <a:lnTo>
                  <a:pt x="4223115" y="6858000"/>
                </a:lnTo>
                <a:lnTo>
                  <a:pt x="0" y="6858000"/>
                </a:lnTo>
                <a:close/>
              </a:path>
            </a:pathLst>
          </a:custGeom>
        </p:spPr>
      </p:pic>
      <p:sp>
        <p:nvSpPr>
          <p:cNvPr id="2" name="Title 1">
            <a:extLst>
              <a:ext uri="{FF2B5EF4-FFF2-40B4-BE49-F238E27FC236}">
                <a16:creationId xmlns:a16="http://schemas.microsoft.com/office/drawing/2014/main" id="{95190BB2-68C0-62E9-E9E8-3444CC9AD3AE}"/>
              </a:ext>
            </a:extLst>
          </p:cNvPr>
          <p:cNvSpPr>
            <a:spLocks noGrp="1"/>
          </p:cNvSpPr>
          <p:nvPr>
            <p:ph type="ctrTitle"/>
          </p:nvPr>
        </p:nvSpPr>
        <p:spPr>
          <a:xfrm>
            <a:off x="6095999" y="3834174"/>
            <a:ext cx="5257800" cy="1701570"/>
          </a:xfrm>
        </p:spPr>
        <p:txBody>
          <a:bodyPr anchor="b">
            <a:normAutofit fontScale="90000"/>
          </a:bodyPr>
          <a:lstStyle/>
          <a:p>
            <a:r>
              <a:rPr lang="en-US" sz="4400" dirty="0"/>
              <a:t>Basic Plots and Data Processing with Pandas</a:t>
            </a:r>
          </a:p>
        </p:txBody>
      </p:sp>
      <p:sp>
        <p:nvSpPr>
          <p:cNvPr id="3" name="Subtitle 2">
            <a:extLst>
              <a:ext uri="{FF2B5EF4-FFF2-40B4-BE49-F238E27FC236}">
                <a16:creationId xmlns:a16="http://schemas.microsoft.com/office/drawing/2014/main" id="{53107BCB-F103-C2E5-690C-EA58FF4B6BA3}"/>
              </a:ext>
            </a:extLst>
          </p:cNvPr>
          <p:cNvSpPr>
            <a:spLocks noGrp="1"/>
          </p:cNvSpPr>
          <p:nvPr>
            <p:ph type="subTitle" idx="1"/>
          </p:nvPr>
        </p:nvSpPr>
        <p:spPr>
          <a:xfrm>
            <a:off x="6096000" y="5592499"/>
            <a:ext cx="5147960" cy="646785"/>
          </a:xfrm>
        </p:spPr>
        <p:txBody>
          <a:bodyPr>
            <a:normAutofit/>
          </a:bodyPr>
          <a:lstStyle/>
          <a:p>
            <a:endParaRPr lang="en-US" sz="2000"/>
          </a:p>
        </p:txBody>
      </p:sp>
    </p:spTree>
    <p:extLst>
      <p:ext uri="{BB962C8B-B14F-4D97-AF65-F5344CB8AC3E}">
        <p14:creationId xmlns:p14="http://schemas.microsoft.com/office/powerpoint/2010/main" val="4172703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E6C16-E39F-81AA-8591-CF37186AB39C}"/>
              </a:ext>
            </a:extLst>
          </p:cNvPr>
          <p:cNvSpPr>
            <a:spLocks noGrp="1"/>
          </p:cNvSpPr>
          <p:nvPr>
            <p:ph type="title"/>
          </p:nvPr>
        </p:nvSpPr>
        <p:spPr/>
        <p:txBody>
          <a:bodyPr/>
          <a:lstStyle/>
          <a:p>
            <a:r>
              <a:rPr lang="en-US" dirty="0"/>
              <a:t>Ticks</a:t>
            </a:r>
          </a:p>
        </p:txBody>
      </p:sp>
      <p:sp>
        <p:nvSpPr>
          <p:cNvPr id="3" name="Content Placeholder 2">
            <a:extLst>
              <a:ext uri="{FF2B5EF4-FFF2-40B4-BE49-F238E27FC236}">
                <a16:creationId xmlns:a16="http://schemas.microsoft.com/office/drawing/2014/main" id="{39E39EAC-6E3B-3B3A-088B-82C2AA4B424E}"/>
              </a:ext>
            </a:extLst>
          </p:cNvPr>
          <p:cNvSpPr>
            <a:spLocks noGrp="1"/>
          </p:cNvSpPr>
          <p:nvPr>
            <p:ph idx="1"/>
          </p:nvPr>
        </p:nvSpPr>
        <p:spPr/>
        <p:txBody>
          <a:bodyPr/>
          <a:lstStyle/>
          <a:p>
            <a:r>
              <a:rPr lang="en-US" sz="1800" kern="100" dirty="0">
                <a:solidFill>
                  <a:srgbClr val="05192D"/>
                </a:solidFill>
                <a:effectLst/>
                <a:latin typeface="Arial" panose="020B0604020202020204" pitchFamily="34" charset="0"/>
                <a:ea typeface="Calibri" panose="020F0502020204030204" pitchFamily="34" charset="0"/>
                <a:cs typeface="Cordia New" panose="020B0304020202020204" pitchFamily="34" charset="-34"/>
              </a:rPr>
              <a:t>We can control the y-ticks by specifying two arguments: </a:t>
            </a:r>
            <a:r>
              <a:rPr lang="en-US" sz="1800" kern="100" dirty="0" err="1">
                <a:solidFill>
                  <a:srgbClr val="05192D"/>
                </a:solidFill>
                <a:effectLst/>
                <a:latin typeface="Arial" panose="020B0604020202020204" pitchFamily="34" charset="0"/>
                <a:ea typeface="Calibri" panose="020F0502020204030204" pitchFamily="34" charset="0"/>
                <a:cs typeface="Cordia New" panose="020B0304020202020204" pitchFamily="34" charset="-34"/>
              </a:rPr>
              <a:t>plt.yticks</a:t>
            </a:r>
            <a:r>
              <a:rPr lang="en-US" sz="1800" kern="100" dirty="0">
                <a:solidFill>
                  <a:srgbClr val="05192D"/>
                </a:solidFill>
                <a:effectLst/>
                <a:latin typeface="Arial" panose="020B0604020202020204" pitchFamily="34" charset="0"/>
                <a:ea typeface="Calibri" panose="020F0502020204030204" pitchFamily="34" charset="0"/>
                <a:cs typeface="Cordia New" panose="020B0304020202020204" pitchFamily="34" charset="-34"/>
              </a:rPr>
              <a:t>([0,1,2], [“</a:t>
            </a:r>
            <a:r>
              <a:rPr lang="en-US" sz="1800" kern="100" dirty="0" err="1">
                <a:solidFill>
                  <a:srgbClr val="05192D"/>
                </a:solidFill>
                <a:effectLst/>
                <a:latin typeface="Arial" panose="020B0604020202020204" pitchFamily="34" charset="0"/>
                <a:ea typeface="Calibri" panose="020F0502020204030204" pitchFamily="34" charset="0"/>
                <a:cs typeface="Cordia New" panose="020B0304020202020204" pitchFamily="34" charset="-34"/>
              </a:rPr>
              <a:t>one”,”two”,”three</a:t>
            </a:r>
            <a:r>
              <a:rPr lang="en-US" sz="1800" kern="100" dirty="0">
                <a:solidFill>
                  <a:srgbClr val="05192D"/>
                </a:solidFill>
                <a:effectLst/>
                <a:latin typeface="Arial" panose="020B0604020202020204" pitchFamily="34" charset="0"/>
                <a:ea typeface="Calibri" panose="020F0502020204030204" pitchFamily="34" charset="0"/>
                <a:cs typeface="Cordia New" panose="020B0304020202020204" pitchFamily="34" charset="-34"/>
              </a:rPr>
              <a:t>”]). The ticks corresponding to the numbers 0, 1 and 2 will be replaced by one, two and three, respectively. </a:t>
            </a:r>
          </a:p>
          <a:p>
            <a:r>
              <a:rPr lang="en-US" sz="1800" kern="100" dirty="0">
                <a:solidFill>
                  <a:srgbClr val="05192D"/>
                </a:solidFill>
                <a:effectLst/>
                <a:latin typeface="Arial" panose="020B0604020202020204" pitchFamily="34" charset="0"/>
                <a:ea typeface="Calibri" panose="020F0502020204030204" pitchFamily="34" charset="0"/>
                <a:cs typeface="Cordia New" panose="020B0304020202020204" pitchFamily="34" charset="-34"/>
              </a:rPr>
              <a:t>Let’s do a similar thing for the x-axis of our world development chart, with the </a:t>
            </a:r>
            <a:r>
              <a:rPr lang="en-US" sz="1800" kern="100" dirty="0" err="1">
                <a:solidFill>
                  <a:srgbClr val="05192D"/>
                </a:solidFill>
                <a:effectLst/>
                <a:latin typeface="Arial" panose="020B0604020202020204" pitchFamily="34" charset="0"/>
                <a:ea typeface="Calibri" panose="020F0502020204030204" pitchFamily="34" charset="0"/>
                <a:cs typeface="Cordia New" panose="020B0304020202020204" pitchFamily="34" charset="-34"/>
              </a:rPr>
              <a:t>xticks</a:t>
            </a:r>
            <a:r>
              <a:rPr lang="en-US" sz="1800" kern="100" dirty="0">
                <a:solidFill>
                  <a:srgbClr val="05192D"/>
                </a:solidFill>
                <a:effectLst/>
                <a:latin typeface="Arial" panose="020B0604020202020204" pitchFamily="34" charset="0"/>
                <a:ea typeface="Calibri" panose="020F0502020204030204" pitchFamily="34" charset="0"/>
                <a:cs typeface="Cordia New" panose="020B0304020202020204" pitchFamily="34" charset="-34"/>
              </a:rPr>
              <a:t>() function. The tick values 1000, 10000 and 100000 should be replaced by 1k, 10k and 100k.</a:t>
            </a:r>
          </a:p>
          <a:p>
            <a:endParaRPr lang="en-US" sz="1800" kern="100" dirty="0">
              <a:solidFill>
                <a:srgbClr val="05192D"/>
              </a:solidFill>
              <a:latin typeface="Arial" panose="020B0604020202020204" pitchFamily="34" charset="0"/>
              <a:ea typeface="Calibri" panose="020F0502020204030204" pitchFamily="34" charset="0"/>
              <a:cs typeface="Cordia New" panose="020B0304020202020204" pitchFamily="34" charset="-34"/>
            </a:endParaRPr>
          </a:p>
          <a:p>
            <a:r>
              <a:rPr lang="en-US" sz="1800" b="1" kern="0" dirty="0">
                <a:effectLst/>
                <a:latin typeface="Arial" panose="020B0604020202020204" pitchFamily="34" charset="0"/>
                <a:ea typeface="Times New Roman" panose="02020603050405020304" pitchFamily="18" charset="0"/>
              </a:rPr>
              <a:t>Let’s set </a:t>
            </a:r>
            <a:r>
              <a:rPr lang="en-US" sz="1800" b="1" kern="0" dirty="0" err="1">
                <a:effectLst/>
                <a:latin typeface="Arial" panose="020B0604020202020204" pitchFamily="34" charset="0"/>
                <a:ea typeface="Times New Roman" panose="02020603050405020304" pitchFamily="18" charset="0"/>
              </a:rPr>
              <a:t>yticks</a:t>
            </a:r>
            <a:r>
              <a:rPr lang="en-US" sz="1800" b="1" kern="0" dirty="0">
                <a:effectLst/>
                <a:latin typeface="Arial" panose="020B0604020202020204" pitchFamily="34" charset="0"/>
                <a:ea typeface="Times New Roman" panose="02020603050405020304" pitchFamily="18" charset="0"/>
              </a:rPr>
              <a:t> to 30, 50, 70, 90. Plot the graph.</a:t>
            </a: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endParaRPr lang="en-US" dirty="0"/>
          </a:p>
        </p:txBody>
      </p:sp>
      <p:pic>
        <p:nvPicPr>
          <p:cNvPr id="8" name="Picture 7">
            <a:extLst>
              <a:ext uri="{FF2B5EF4-FFF2-40B4-BE49-F238E27FC236}">
                <a16:creationId xmlns:a16="http://schemas.microsoft.com/office/drawing/2014/main" id="{0DE58E1E-4DA6-0099-84F4-094D07178FF7}"/>
              </a:ext>
            </a:extLst>
          </p:cNvPr>
          <p:cNvPicPr>
            <a:picLocks noChangeAspect="1"/>
          </p:cNvPicPr>
          <p:nvPr/>
        </p:nvPicPr>
        <p:blipFill>
          <a:blip r:embed="rId2"/>
          <a:stretch>
            <a:fillRect/>
          </a:stretch>
        </p:blipFill>
        <p:spPr>
          <a:xfrm>
            <a:off x="2242868" y="4226411"/>
            <a:ext cx="3351141" cy="2311132"/>
          </a:xfrm>
          <a:prstGeom prst="rect">
            <a:avLst/>
          </a:prstGeom>
        </p:spPr>
      </p:pic>
      <p:pic>
        <p:nvPicPr>
          <p:cNvPr id="10" name="Picture 9">
            <a:extLst>
              <a:ext uri="{FF2B5EF4-FFF2-40B4-BE49-F238E27FC236}">
                <a16:creationId xmlns:a16="http://schemas.microsoft.com/office/drawing/2014/main" id="{011C7B92-A6C0-7099-B938-BAD75F97BC4E}"/>
              </a:ext>
            </a:extLst>
          </p:cNvPr>
          <p:cNvPicPr>
            <a:picLocks noChangeAspect="1"/>
          </p:cNvPicPr>
          <p:nvPr/>
        </p:nvPicPr>
        <p:blipFill>
          <a:blip r:embed="rId3"/>
          <a:stretch>
            <a:fillRect/>
          </a:stretch>
        </p:blipFill>
        <p:spPr>
          <a:xfrm>
            <a:off x="6874322" y="3603814"/>
            <a:ext cx="4336156" cy="2751058"/>
          </a:xfrm>
          <a:prstGeom prst="rect">
            <a:avLst/>
          </a:prstGeom>
        </p:spPr>
      </p:pic>
    </p:spTree>
    <p:extLst>
      <p:ext uri="{BB962C8B-B14F-4D97-AF65-F5344CB8AC3E}">
        <p14:creationId xmlns:p14="http://schemas.microsoft.com/office/powerpoint/2010/main" val="2009837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1B69E-CA2B-A950-82DC-A9C980139C53}"/>
              </a:ext>
            </a:extLst>
          </p:cNvPr>
          <p:cNvSpPr>
            <a:spLocks noGrp="1"/>
          </p:cNvSpPr>
          <p:nvPr>
            <p:ph type="title"/>
          </p:nvPr>
        </p:nvSpPr>
        <p:spPr/>
        <p:txBody>
          <a:bodyPr/>
          <a:lstStyle/>
          <a:p>
            <a:r>
              <a:rPr lang="en-US" dirty="0"/>
              <a:t>Sizes (resize dots)</a:t>
            </a:r>
          </a:p>
        </p:txBody>
      </p:sp>
      <p:sp>
        <p:nvSpPr>
          <p:cNvPr id="3" name="Content Placeholder 2">
            <a:extLst>
              <a:ext uri="{FF2B5EF4-FFF2-40B4-BE49-F238E27FC236}">
                <a16:creationId xmlns:a16="http://schemas.microsoft.com/office/drawing/2014/main" id="{FB758C2E-ED46-143B-6C29-329B2EECA21F}"/>
              </a:ext>
            </a:extLst>
          </p:cNvPr>
          <p:cNvSpPr>
            <a:spLocks noGrp="1"/>
          </p:cNvSpPr>
          <p:nvPr>
            <p:ph idx="1"/>
          </p:nvPr>
        </p:nvSpPr>
        <p:spPr>
          <a:xfrm>
            <a:off x="838200" y="1690688"/>
            <a:ext cx="10515600" cy="4160520"/>
          </a:xfrm>
        </p:spPr>
        <p:txBody>
          <a:bodyPr/>
          <a:lstStyle/>
          <a:p>
            <a:pPr algn="thaiDist"/>
            <a:r>
              <a:rPr lang="en-US" sz="1800" kern="100" dirty="0">
                <a:solidFill>
                  <a:srgbClr val="05192D"/>
                </a:solidFill>
                <a:effectLst/>
                <a:latin typeface="Arial" panose="020B0604020202020204" pitchFamily="34" charset="0"/>
                <a:ea typeface="Calibri" panose="020F0502020204030204" pitchFamily="34" charset="0"/>
                <a:cs typeface="Cordia New" panose="020B0304020202020204" pitchFamily="34" charset="-34"/>
              </a:rPr>
              <a:t>Right now, the scatter plot is just a cloud of </a:t>
            </a:r>
            <a:r>
              <a:rPr lang="en-US" sz="1800" kern="100" dirty="0">
                <a:solidFill>
                  <a:srgbClr val="05192D"/>
                </a:solidFill>
                <a:latin typeface="Arial" panose="020B0604020202020204" pitchFamily="34" charset="0"/>
                <a:ea typeface="Calibri" panose="020F0502020204030204" pitchFamily="34" charset="0"/>
                <a:cs typeface="Cordia New" panose="020B0304020202020204" pitchFamily="34" charset="-34"/>
              </a:rPr>
              <a:t>blue dots (</a:t>
            </a:r>
            <a:r>
              <a:rPr lang="en-US" sz="1800" kern="100" dirty="0">
                <a:solidFill>
                  <a:srgbClr val="05192D"/>
                </a:solidFill>
                <a:effectLst/>
                <a:latin typeface="Arial" panose="020B0604020202020204" pitchFamily="34" charset="0"/>
                <a:ea typeface="Calibri" panose="020F0502020204030204" pitchFamily="34" charset="0"/>
                <a:cs typeface="Cordia New" panose="020B0304020202020204" pitchFamily="34" charset="-34"/>
              </a:rPr>
              <a:t>some of you may get different color, but no worry), indistinguishable from each other. Let’s change this. </a:t>
            </a:r>
          </a:p>
          <a:p>
            <a:pPr algn="thaiDist"/>
            <a:r>
              <a:rPr lang="en-US" sz="1800" kern="100" dirty="0">
                <a:solidFill>
                  <a:srgbClr val="05192D"/>
                </a:solidFill>
                <a:effectLst/>
                <a:latin typeface="Arial" panose="020B0604020202020204" pitchFamily="34" charset="0"/>
                <a:ea typeface="Calibri" panose="020F0502020204030204" pitchFamily="34" charset="0"/>
                <a:cs typeface="Cordia New" panose="020B0304020202020204" pitchFamily="34" charset="-34"/>
              </a:rPr>
              <a:t>Wouldn’t it be nice if the size of the dots corresponds to the population? Now we need to use </a:t>
            </a:r>
            <a:r>
              <a:rPr lang="en-US" sz="1800" kern="100" dirty="0" err="1">
                <a:solidFill>
                  <a:srgbClr val="05192D"/>
                </a:solidFill>
                <a:effectLst/>
                <a:latin typeface="Arial" panose="020B0604020202020204" pitchFamily="34" charset="0"/>
                <a:ea typeface="Calibri" panose="020F0502020204030204" pitchFamily="34" charset="0"/>
                <a:cs typeface="Cordia New" panose="020B0304020202020204" pitchFamily="34" charset="-34"/>
              </a:rPr>
              <a:t>numpy</a:t>
            </a:r>
            <a:r>
              <a:rPr lang="en-US" sz="1800" kern="100" dirty="0">
                <a:solidFill>
                  <a:srgbClr val="05192D"/>
                </a:solidFill>
                <a:effectLst/>
                <a:latin typeface="Arial" panose="020B0604020202020204" pitchFamily="34" charset="0"/>
                <a:ea typeface="Calibri" panose="020F0502020204030204" pitchFamily="34" charset="0"/>
                <a:cs typeface="Cordia New" panose="020B0304020202020204" pitchFamily="34" charset="-34"/>
              </a:rPr>
              <a:t> package. Let’s </a:t>
            </a:r>
            <a:r>
              <a:rPr lang="en-US" sz="1800" b="1" i="1" kern="100" dirty="0">
                <a:solidFill>
                  <a:srgbClr val="05192D"/>
                </a:solidFill>
                <a:effectLst/>
                <a:latin typeface="Arial" panose="020B0604020202020204" pitchFamily="34" charset="0"/>
                <a:ea typeface="Calibri" panose="020F0502020204030204" pitchFamily="34" charset="0"/>
                <a:cs typeface="Cordia New" panose="020B0304020202020204" pitchFamily="34" charset="-34"/>
              </a:rPr>
              <a:t>import </a:t>
            </a:r>
            <a:r>
              <a:rPr lang="en-US" sz="1800" b="1" i="1" kern="100" dirty="0" err="1">
                <a:solidFill>
                  <a:srgbClr val="05192D"/>
                </a:solidFill>
                <a:effectLst/>
                <a:latin typeface="Arial" panose="020B0604020202020204" pitchFamily="34" charset="0"/>
                <a:ea typeface="Calibri" panose="020F0502020204030204" pitchFamily="34" charset="0"/>
                <a:cs typeface="Cordia New" panose="020B0304020202020204" pitchFamily="34" charset="-34"/>
              </a:rPr>
              <a:t>numpy</a:t>
            </a:r>
            <a:r>
              <a:rPr lang="en-US" sz="1800" b="1" i="1" kern="100" dirty="0">
                <a:solidFill>
                  <a:srgbClr val="05192D"/>
                </a:solidFill>
                <a:effectLst/>
                <a:latin typeface="Arial" panose="020B0604020202020204" pitchFamily="34" charset="0"/>
                <a:ea typeface="Calibri" panose="020F0502020204030204" pitchFamily="34" charset="0"/>
                <a:cs typeface="Cordia New" panose="020B0304020202020204" pitchFamily="34" charset="-34"/>
              </a:rPr>
              <a:t> as np </a:t>
            </a:r>
            <a:r>
              <a:rPr lang="en-US" sz="1800" kern="100" dirty="0">
                <a:solidFill>
                  <a:srgbClr val="05192D"/>
                </a:solidFill>
                <a:effectLst/>
                <a:latin typeface="Arial" panose="020B0604020202020204" pitchFamily="34" charset="0"/>
                <a:ea typeface="Calibri" panose="020F0502020204030204" pitchFamily="34" charset="0"/>
                <a:cs typeface="Cordia New" panose="020B0304020202020204" pitchFamily="34" charset="-34"/>
              </a:rPr>
              <a:t>and try to following code.</a:t>
            </a: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endParaRPr lang="en-US" dirty="0"/>
          </a:p>
        </p:txBody>
      </p:sp>
      <p:pic>
        <p:nvPicPr>
          <p:cNvPr id="6" name="Picture 5">
            <a:extLst>
              <a:ext uri="{FF2B5EF4-FFF2-40B4-BE49-F238E27FC236}">
                <a16:creationId xmlns:a16="http://schemas.microsoft.com/office/drawing/2014/main" id="{86E529F5-DB98-9E84-79B1-B3D7311C8707}"/>
              </a:ext>
            </a:extLst>
          </p:cNvPr>
          <p:cNvPicPr>
            <a:picLocks noChangeAspect="1"/>
          </p:cNvPicPr>
          <p:nvPr/>
        </p:nvPicPr>
        <p:blipFill>
          <a:blip r:embed="rId2"/>
          <a:stretch>
            <a:fillRect/>
          </a:stretch>
        </p:blipFill>
        <p:spPr>
          <a:xfrm>
            <a:off x="6453715" y="3086440"/>
            <a:ext cx="4900085" cy="3406435"/>
          </a:xfrm>
          <a:prstGeom prst="rect">
            <a:avLst/>
          </a:prstGeom>
        </p:spPr>
      </p:pic>
      <p:pic>
        <p:nvPicPr>
          <p:cNvPr id="8" name="Picture 7">
            <a:extLst>
              <a:ext uri="{FF2B5EF4-FFF2-40B4-BE49-F238E27FC236}">
                <a16:creationId xmlns:a16="http://schemas.microsoft.com/office/drawing/2014/main" id="{B120CD64-6D02-A862-759D-40A7DB7820D0}"/>
              </a:ext>
            </a:extLst>
          </p:cNvPr>
          <p:cNvPicPr>
            <a:picLocks noChangeAspect="1"/>
          </p:cNvPicPr>
          <p:nvPr/>
        </p:nvPicPr>
        <p:blipFill rotWithShape="1">
          <a:blip r:embed="rId3"/>
          <a:srcRect r="28319"/>
          <a:stretch/>
        </p:blipFill>
        <p:spPr>
          <a:xfrm>
            <a:off x="838200" y="3223611"/>
            <a:ext cx="5615515" cy="3132091"/>
          </a:xfrm>
          <a:prstGeom prst="rect">
            <a:avLst/>
          </a:prstGeom>
        </p:spPr>
      </p:pic>
    </p:spTree>
    <p:extLst>
      <p:ext uri="{BB962C8B-B14F-4D97-AF65-F5344CB8AC3E}">
        <p14:creationId xmlns:p14="http://schemas.microsoft.com/office/powerpoint/2010/main" val="3593098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B5573-4C61-D2C1-867A-F438C457A517}"/>
              </a:ext>
            </a:extLst>
          </p:cNvPr>
          <p:cNvSpPr>
            <a:spLocks noGrp="1"/>
          </p:cNvSpPr>
          <p:nvPr>
            <p:ph type="title"/>
          </p:nvPr>
        </p:nvSpPr>
        <p:spPr/>
        <p:txBody>
          <a:bodyPr/>
          <a:lstStyle/>
          <a:p>
            <a:r>
              <a:rPr lang="en-US" dirty="0"/>
              <a:t>Colors</a:t>
            </a:r>
          </a:p>
        </p:txBody>
      </p:sp>
      <p:sp>
        <p:nvSpPr>
          <p:cNvPr id="3" name="Content Placeholder 2">
            <a:extLst>
              <a:ext uri="{FF2B5EF4-FFF2-40B4-BE49-F238E27FC236}">
                <a16:creationId xmlns:a16="http://schemas.microsoft.com/office/drawing/2014/main" id="{35378CC1-1B89-01B3-454F-93706B3330FD}"/>
              </a:ext>
            </a:extLst>
          </p:cNvPr>
          <p:cNvSpPr>
            <a:spLocks noGrp="1"/>
          </p:cNvSpPr>
          <p:nvPr>
            <p:ph idx="1"/>
          </p:nvPr>
        </p:nvSpPr>
        <p:spPr>
          <a:xfrm>
            <a:off x="838200" y="1690688"/>
            <a:ext cx="10515600" cy="4160520"/>
          </a:xfrm>
        </p:spPr>
        <p:txBody>
          <a:bodyPr/>
          <a:lstStyle/>
          <a:p>
            <a:r>
              <a:rPr lang="en-US" sz="1800" kern="100" dirty="0">
                <a:solidFill>
                  <a:srgbClr val="05192D"/>
                </a:solidFill>
                <a:latin typeface="Arial" panose="020B0604020202020204" pitchFamily="34" charset="0"/>
                <a:ea typeface="Calibri" panose="020F0502020204030204" pitchFamily="34" charset="0"/>
                <a:cs typeface="Cordia New" panose="020B0304020202020204" pitchFamily="34" charset="-34"/>
              </a:rPr>
              <a:t>Remember visualization tips?? U</a:t>
            </a:r>
            <a:r>
              <a:rPr lang="en-US" sz="1800" kern="100" dirty="0">
                <a:solidFill>
                  <a:schemeClr val="accent4">
                    <a:lumMod val="75000"/>
                  </a:schemeClr>
                </a:solidFill>
                <a:latin typeface="Arial" panose="020B0604020202020204" pitchFamily="34" charset="0"/>
                <a:ea typeface="Calibri" panose="020F0502020204030204" pitchFamily="34" charset="0"/>
                <a:cs typeface="Cordia New" panose="020B0304020202020204" pitchFamily="34" charset="-34"/>
              </a:rPr>
              <a:t>se</a:t>
            </a:r>
            <a:r>
              <a:rPr lang="en-US" sz="1800" kern="100" dirty="0">
                <a:solidFill>
                  <a:srgbClr val="05192D"/>
                </a:solidFill>
                <a:latin typeface="Arial" panose="020B0604020202020204" pitchFamily="34" charset="0"/>
                <a:ea typeface="Calibri" panose="020F0502020204030204" pitchFamily="34" charset="0"/>
                <a:cs typeface="Cordia New" panose="020B0304020202020204" pitchFamily="34" charset="-34"/>
              </a:rPr>
              <a:t> c</a:t>
            </a:r>
            <a:r>
              <a:rPr lang="en-US" sz="1800" kern="100" dirty="0">
                <a:solidFill>
                  <a:srgbClr val="00B0F0"/>
                </a:solidFill>
                <a:latin typeface="Arial" panose="020B0604020202020204" pitchFamily="34" charset="0"/>
                <a:ea typeface="Calibri" panose="020F0502020204030204" pitchFamily="34" charset="0"/>
                <a:cs typeface="Cordia New" panose="020B0304020202020204" pitchFamily="34" charset="-34"/>
              </a:rPr>
              <a:t>ol</a:t>
            </a:r>
            <a:r>
              <a:rPr lang="en-US" sz="1800" kern="100" dirty="0">
                <a:solidFill>
                  <a:schemeClr val="accent6">
                    <a:lumMod val="60000"/>
                    <a:lumOff val="40000"/>
                  </a:schemeClr>
                </a:solidFill>
                <a:latin typeface="Arial" panose="020B0604020202020204" pitchFamily="34" charset="0"/>
                <a:ea typeface="Calibri" panose="020F0502020204030204" pitchFamily="34" charset="0"/>
                <a:cs typeface="Cordia New" panose="020B0304020202020204" pitchFamily="34" charset="-34"/>
              </a:rPr>
              <a:t>or</a:t>
            </a:r>
            <a:r>
              <a:rPr lang="en-US" sz="1800" kern="100" dirty="0">
                <a:solidFill>
                  <a:srgbClr val="05192D"/>
                </a:solidFill>
                <a:latin typeface="Arial" panose="020B0604020202020204" pitchFamily="34" charset="0"/>
                <a:ea typeface="Calibri" panose="020F0502020204030204" pitchFamily="34" charset="0"/>
                <a:cs typeface="Cordia New" panose="020B0304020202020204" pitchFamily="34" charset="-34"/>
              </a:rPr>
              <a:t> </a:t>
            </a:r>
            <a:r>
              <a:rPr lang="en-US" sz="1800" kern="100" dirty="0">
                <a:solidFill>
                  <a:schemeClr val="accent6">
                    <a:lumMod val="75000"/>
                  </a:schemeClr>
                </a:solidFill>
                <a:latin typeface="Arial" panose="020B0604020202020204" pitchFamily="34" charset="0"/>
                <a:ea typeface="Calibri" panose="020F0502020204030204" pitchFamily="34" charset="0"/>
                <a:cs typeface="Cordia New" panose="020B0304020202020204" pitchFamily="34" charset="-34"/>
              </a:rPr>
              <a:t>pu</a:t>
            </a:r>
            <a:r>
              <a:rPr lang="en-US" sz="1800" kern="100" dirty="0">
                <a:solidFill>
                  <a:srgbClr val="05192D"/>
                </a:solidFill>
                <a:latin typeface="Arial" panose="020B0604020202020204" pitchFamily="34" charset="0"/>
                <a:ea typeface="Calibri" panose="020F0502020204030204" pitchFamily="34" charset="0"/>
                <a:cs typeface="Cordia New" panose="020B0304020202020204" pitchFamily="34" charset="-34"/>
              </a:rPr>
              <a:t>r</a:t>
            </a:r>
            <a:r>
              <a:rPr lang="en-US" sz="1800" kern="100" dirty="0">
                <a:solidFill>
                  <a:schemeClr val="accent4"/>
                </a:solidFill>
                <a:latin typeface="Arial" panose="020B0604020202020204" pitchFamily="34" charset="0"/>
                <a:ea typeface="Calibri" panose="020F0502020204030204" pitchFamily="34" charset="0"/>
                <a:cs typeface="Cordia New" panose="020B0304020202020204" pitchFamily="34" charset="-34"/>
              </a:rPr>
              <a:t>pos</a:t>
            </a:r>
            <a:r>
              <a:rPr lang="en-US" sz="1800" kern="100" dirty="0">
                <a:solidFill>
                  <a:srgbClr val="ADF36D"/>
                </a:solidFill>
                <a:latin typeface="Arial" panose="020B0604020202020204" pitchFamily="34" charset="0"/>
                <a:ea typeface="Calibri" panose="020F0502020204030204" pitchFamily="34" charset="0"/>
                <a:cs typeface="Cordia New" panose="020B0304020202020204" pitchFamily="34" charset="-34"/>
              </a:rPr>
              <a:t>ef</a:t>
            </a:r>
            <a:r>
              <a:rPr lang="en-US" sz="1800" kern="100" dirty="0">
                <a:solidFill>
                  <a:srgbClr val="05192D"/>
                </a:solidFill>
                <a:latin typeface="Arial" panose="020B0604020202020204" pitchFamily="34" charset="0"/>
                <a:ea typeface="Calibri" panose="020F0502020204030204" pitchFamily="34" charset="0"/>
                <a:cs typeface="Cordia New" panose="020B0304020202020204" pitchFamily="34" charset="-34"/>
              </a:rPr>
              <a:t>u</a:t>
            </a:r>
            <a:r>
              <a:rPr lang="en-US" sz="1800" kern="100" dirty="0">
                <a:solidFill>
                  <a:srgbClr val="FF9900"/>
                </a:solidFill>
                <a:latin typeface="Arial" panose="020B0604020202020204" pitchFamily="34" charset="0"/>
                <a:ea typeface="Calibri" panose="020F0502020204030204" pitchFamily="34" charset="0"/>
                <a:cs typeface="Cordia New" panose="020B0304020202020204" pitchFamily="34" charset="-34"/>
              </a:rPr>
              <a:t>lly</a:t>
            </a:r>
            <a:r>
              <a:rPr lang="en-US" sz="1800" kern="100" dirty="0">
                <a:solidFill>
                  <a:srgbClr val="05192D"/>
                </a:solidFill>
                <a:latin typeface="Arial" panose="020B0604020202020204" pitchFamily="34" charset="0"/>
                <a:ea typeface="Calibri" panose="020F0502020204030204" pitchFamily="34" charset="0"/>
                <a:cs typeface="Cordia New" panose="020B0304020202020204" pitchFamily="34" charset="-34"/>
              </a:rPr>
              <a:t>.</a:t>
            </a:r>
          </a:p>
          <a:p>
            <a:r>
              <a:rPr lang="en-US" sz="1800" kern="100" dirty="0">
                <a:solidFill>
                  <a:srgbClr val="05192D"/>
                </a:solidFill>
                <a:effectLst/>
                <a:latin typeface="Arial" panose="020B0604020202020204" pitchFamily="34" charset="0"/>
                <a:ea typeface="Calibri" panose="020F0502020204030204" pitchFamily="34" charset="0"/>
                <a:cs typeface="Cordia New" panose="020B0304020202020204" pitchFamily="34" charset="-34"/>
              </a:rPr>
              <a:t>The next step is making the plot more colorful! To do this, a list col has been created for you (</a:t>
            </a:r>
            <a:r>
              <a:rPr lang="en-US" sz="1800" kern="100" dirty="0">
                <a:solidFill>
                  <a:srgbClr val="05192D"/>
                </a:solidFill>
                <a:latin typeface="Arial" panose="020B0604020202020204" pitchFamily="34" charset="0"/>
                <a:ea typeface="Calibri" panose="020F0502020204030204" pitchFamily="34" charset="0"/>
                <a:cs typeface="Cordia New" panose="020B0304020202020204" pitchFamily="34" charset="-34"/>
              </a:rPr>
              <a:t>it cannot be found in W2_dataset.docx)</a:t>
            </a:r>
            <a:r>
              <a:rPr lang="en-US" sz="1800" kern="100" dirty="0">
                <a:solidFill>
                  <a:srgbClr val="05192D"/>
                </a:solidFill>
                <a:effectLst/>
                <a:latin typeface="Arial" panose="020B0604020202020204" pitchFamily="34" charset="0"/>
                <a:ea typeface="Calibri" panose="020F0502020204030204" pitchFamily="34" charset="0"/>
                <a:cs typeface="Cordia New" panose="020B0304020202020204" pitchFamily="34" charset="-34"/>
              </a:rPr>
              <a:t>. </a:t>
            </a:r>
          </a:p>
          <a:p>
            <a:r>
              <a:rPr lang="en-US" sz="1800" kern="100" dirty="0">
                <a:solidFill>
                  <a:srgbClr val="05192D"/>
                </a:solidFill>
                <a:effectLst/>
                <a:latin typeface="Arial" panose="020B0604020202020204" pitchFamily="34" charset="0"/>
                <a:ea typeface="Calibri" panose="020F0502020204030204" pitchFamily="34" charset="0"/>
                <a:cs typeface="Cordia New" panose="020B0304020202020204" pitchFamily="34" charset="-34"/>
              </a:rPr>
              <a:t>It’s a list with a color for each corresponding country, depending on the continent the country is part of. If we have another look at the script, under </a:t>
            </a:r>
            <a:r>
              <a:rPr lang="en-US" sz="1800" kern="100" dirty="0">
                <a:solidFill>
                  <a:srgbClr val="FF0000"/>
                </a:solidFill>
                <a:effectLst/>
                <a:latin typeface="Arial" panose="020B0604020202020204" pitchFamily="34" charset="0"/>
                <a:ea typeface="Calibri" panose="020F0502020204030204" pitchFamily="34" charset="0"/>
                <a:cs typeface="Cordia New" panose="020B0304020202020204" pitchFamily="34" charset="-34"/>
              </a:rPr>
              <a:t># Additional Customizations, we’ll see that there are two </a:t>
            </a:r>
            <a:r>
              <a:rPr lang="en-US" sz="1800" kern="100" dirty="0" err="1">
                <a:solidFill>
                  <a:srgbClr val="FF0000"/>
                </a:solidFill>
                <a:effectLst/>
                <a:latin typeface="Arial" panose="020B0604020202020204" pitchFamily="34" charset="0"/>
                <a:ea typeface="Calibri" panose="020F0502020204030204" pitchFamily="34" charset="0"/>
                <a:cs typeface="Cordia New" panose="020B0304020202020204" pitchFamily="34" charset="-34"/>
              </a:rPr>
              <a:t>plt.text</a:t>
            </a:r>
            <a:r>
              <a:rPr lang="en-US" sz="1800" kern="100" dirty="0">
                <a:solidFill>
                  <a:srgbClr val="FF0000"/>
                </a:solidFill>
                <a:effectLst/>
                <a:latin typeface="Arial" panose="020B0604020202020204" pitchFamily="34" charset="0"/>
                <a:ea typeface="Calibri" panose="020F0502020204030204" pitchFamily="34" charset="0"/>
                <a:cs typeface="Cordia New" panose="020B0304020202020204" pitchFamily="34" charset="-34"/>
              </a:rPr>
              <a:t>() functions now. They add the words “India” and “China” in the plot.</a:t>
            </a: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endParaRPr lang="en-US" dirty="0"/>
          </a:p>
        </p:txBody>
      </p:sp>
      <p:pic>
        <p:nvPicPr>
          <p:cNvPr id="4" name="Picture 3">
            <a:extLst>
              <a:ext uri="{FF2B5EF4-FFF2-40B4-BE49-F238E27FC236}">
                <a16:creationId xmlns:a16="http://schemas.microsoft.com/office/drawing/2014/main" id="{1CFF3549-D6CD-2712-8AAC-2212B6B48FA7}"/>
              </a:ext>
            </a:extLst>
          </p:cNvPr>
          <p:cNvPicPr>
            <a:picLocks noChangeAspect="1"/>
          </p:cNvPicPr>
          <p:nvPr/>
        </p:nvPicPr>
        <p:blipFill>
          <a:blip r:embed="rId2"/>
          <a:stretch>
            <a:fillRect/>
          </a:stretch>
        </p:blipFill>
        <p:spPr>
          <a:xfrm>
            <a:off x="8807485" y="114577"/>
            <a:ext cx="3285659" cy="1897103"/>
          </a:xfrm>
          <a:prstGeom prst="rect">
            <a:avLst/>
          </a:prstGeom>
        </p:spPr>
      </p:pic>
      <p:pic>
        <p:nvPicPr>
          <p:cNvPr id="6" name="Picture 5">
            <a:extLst>
              <a:ext uri="{FF2B5EF4-FFF2-40B4-BE49-F238E27FC236}">
                <a16:creationId xmlns:a16="http://schemas.microsoft.com/office/drawing/2014/main" id="{803F8B25-E4BE-5201-EF34-5AFC7FCA04BB}"/>
              </a:ext>
            </a:extLst>
          </p:cNvPr>
          <p:cNvPicPr>
            <a:picLocks noChangeAspect="1"/>
          </p:cNvPicPr>
          <p:nvPr/>
        </p:nvPicPr>
        <p:blipFill>
          <a:blip r:embed="rId3"/>
          <a:stretch>
            <a:fillRect/>
          </a:stretch>
        </p:blipFill>
        <p:spPr>
          <a:xfrm>
            <a:off x="1143000" y="3770948"/>
            <a:ext cx="6883400" cy="2595490"/>
          </a:xfrm>
          <a:prstGeom prst="rect">
            <a:avLst/>
          </a:prstGeom>
        </p:spPr>
      </p:pic>
      <p:pic>
        <p:nvPicPr>
          <p:cNvPr id="7" name="Picture 6">
            <a:extLst>
              <a:ext uri="{FF2B5EF4-FFF2-40B4-BE49-F238E27FC236}">
                <a16:creationId xmlns:a16="http://schemas.microsoft.com/office/drawing/2014/main" id="{551ABC47-C95A-9EA2-80FE-8CBD4BF3A7F7}"/>
              </a:ext>
            </a:extLst>
          </p:cNvPr>
          <p:cNvPicPr>
            <a:picLocks noChangeAspect="1"/>
          </p:cNvPicPr>
          <p:nvPr/>
        </p:nvPicPr>
        <p:blipFill>
          <a:blip r:embed="rId4"/>
          <a:stretch>
            <a:fillRect/>
          </a:stretch>
        </p:blipFill>
        <p:spPr>
          <a:xfrm>
            <a:off x="8289425" y="3770948"/>
            <a:ext cx="3803719" cy="2721927"/>
          </a:xfrm>
          <a:prstGeom prst="rect">
            <a:avLst/>
          </a:prstGeom>
        </p:spPr>
      </p:pic>
      <p:pic>
        <p:nvPicPr>
          <p:cNvPr id="8" name="Picture 7">
            <a:extLst>
              <a:ext uri="{FF2B5EF4-FFF2-40B4-BE49-F238E27FC236}">
                <a16:creationId xmlns:a16="http://schemas.microsoft.com/office/drawing/2014/main" id="{C89E217B-8FD5-300A-0693-987200C524B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391871" y="4590473"/>
            <a:ext cx="2634530" cy="1775965"/>
          </a:xfrm>
          <a:prstGeom prst="rect">
            <a:avLst/>
          </a:prstGeom>
          <a:noFill/>
        </p:spPr>
      </p:pic>
    </p:spTree>
    <p:extLst>
      <p:ext uri="{BB962C8B-B14F-4D97-AF65-F5344CB8AC3E}">
        <p14:creationId xmlns:p14="http://schemas.microsoft.com/office/powerpoint/2010/main" val="4008171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DDF9E-B8F3-067D-52B5-63F10BE3546F}"/>
              </a:ext>
            </a:extLst>
          </p:cNvPr>
          <p:cNvSpPr>
            <a:spLocks noGrp="1"/>
          </p:cNvSpPr>
          <p:nvPr>
            <p:ph type="title"/>
          </p:nvPr>
        </p:nvSpPr>
        <p:spPr/>
        <p:txBody>
          <a:bodyPr/>
          <a:lstStyle/>
          <a:p>
            <a:r>
              <a:rPr lang="en-US" dirty="0"/>
              <a:t>Interpret Your Visualization</a:t>
            </a:r>
          </a:p>
        </p:txBody>
      </p:sp>
      <p:sp>
        <p:nvSpPr>
          <p:cNvPr id="3" name="Content Placeholder 2">
            <a:extLst>
              <a:ext uri="{FF2B5EF4-FFF2-40B4-BE49-F238E27FC236}">
                <a16:creationId xmlns:a16="http://schemas.microsoft.com/office/drawing/2014/main" id="{9D7386AB-B635-C94D-9537-960F72D5D3F2}"/>
              </a:ext>
            </a:extLst>
          </p:cNvPr>
          <p:cNvSpPr>
            <a:spLocks noGrp="1"/>
          </p:cNvSpPr>
          <p:nvPr>
            <p:ph idx="1"/>
          </p:nvPr>
        </p:nvSpPr>
        <p:spPr>
          <a:xfrm>
            <a:off x="838200" y="1690688"/>
            <a:ext cx="10515600" cy="3034773"/>
          </a:xfrm>
        </p:spPr>
        <p:txBody>
          <a:bodyPr/>
          <a:lstStyle/>
          <a:p>
            <a:pPr algn="thaiDist"/>
            <a:r>
              <a:rPr lang="en-US" sz="1800" dirty="0">
                <a:solidFill>
                  <a:srgbClr val="05192D"/>
                </a:solidFill>
                <a:effectLst/>
                <a:latin typeface="Arial" panose="020B0604020202020204" pitchFamily="34" charset="0"/>
                <a:ea typeface="Times New Roman" panose="02020603050405020304" pitchFamily="18" charset="0"/>
              </a:rPr>
              <a:t>If you have a look at your colorful plot, it's clear that people live longer in countries with a higher GDP per capita. No high-income countries have really short life expectancy, and no low-income countries have very long-life expectancy. Still, there is a huge difference in life expectancy between countries on the same income level. Most people live in middle income countries where the difference in lifespan is huge between countries; depending on how income is distributed and how it is used.</a:t>
            </a:r>
          </a:p>
          <a:p>
            <a:r>
              <a:rPr lang="en-US" sz="1800" dirty="0">
                <a:solidFill>
                  <a:srgbClr val="05192D"/>
                </a:solidFill>
                <a:latin typeface="Arial" panose="020B0604020202020204" pitchFamily="34" charset="0"/>
              </a:rPr>
              <a:t>What can you say about the plot? Which one is True?</a:t>
            </a:r>
          </a:p>
          <a:p>
            <a:pPr marL="800100" lvl="1" indent="-342900">
              <a:buFont typeface="+mj-lt"/>
              <a:buAutoNum type="alphaLcParenR"/>
            </a:pPr>
            <a:r>
              <a:rPr lang="en-US" sz="1400" dirty="0">
                <a:solidFill>
                  <a:srgbClr val="05192D"/>
                </a:solidFill>
                <a:latin typeface="Arial" panose="020B0604020202020204" pitchFamily="34" charset="0"/>
              </a:rPr>
              <a:t>The countries in blue, corresponding to Africa, have both low life expectancy and a low GDP per capita.</a:t>
            </a:r>
          </a:p>
          <a:p>
            <a:pPr marL="800100" lvl="1" indent="-342900">
              <a:buFont typeface="+mj-lt"/>
              <a:buAutoNum type="alphaLcParenR"/>
            </a:pPr>
            <a:r>
              <a:rPr lang="en-US" sz="1400" dirty="0">
                <a:solidFill>
                  <a:srgbClr val="05192D"/>
                </a:solidFill>
                <a:latin typeface="Arial" panose="020B0604020202020204" pitchFamily="34" charset="0"/>
              </a:rPr>
              <a:t>There is a negative correlation between GDP per capita and life expectancy.</a:t>
            </a:r>
          </a:p>
          <a:p>
            <a:pPr marL="800100" lvl="1" indent="-342900">
              <a:buFont typeface="+mj-lt"/>
              <a:buAutoNum type="alphaLcParenR"/>
            </a:pPr>
            <a:r>
              <a:rPr lang="en-US" sz="1400" dirty="0">
                <a:solidFill>
                  <a:srgbClr val="05192D"/>
                </a:solidFill>
                <a:latin typeface="Arial" panose="020B0604020202020204" pitchFamily="34" charset="0"/>
              </a:rPr>
              <a:t>China has both a lower GDP per capita and lower life expectancy compared to India.</a:t>
            </a:r>
          </a:p>
          <a:p>
            <a:endParaRPr lang="en-US" dirty="0"/>
          </a:p>
        </p:txBody>
      </p:sp>
      <p:pic>
        <p:nvPicPr>
          <p:cNvPr id="4" name="Picture 3">
            <a:extLst>
              <a:ext uri="{FF2B5EF4-FFF2-40B4-BE49-F238E27FC236}">
                <a16:creationId xmlns:a16="http://schemas.microsoft.com/office/drawing/2014/main" id="{EECB2D71-C7DC-6F36-5986-B9D0E9EE7DCA}"/>
              </a:ext>
            </a:extLst>
          </p:cNvPr>
          <p:cNvPicPr>
            <a:picLocks noChangeAspect="1"/>
          </p:cNvPicPr>
          <p:nvPr/>
        </p:nvPicPr>
        <p:blipFill>
          <a:blip r:embed="rId2"/>
          <a:stretch>
            <a:fillRect/>
          </a:stretch>
        </p:blipFill>
        <p:spPr>
          <a:xfrm>
            <a:off x="8469744" y="4139890"/>
            <a:ext cx="3611419" cy="2584318"/>
          </a:xfrm>
          <a:prstGeom prst="rect">
            <a:avLst/>
          </a:prstGeom>
        </p:spPr>
      </p:pic>
    </p:spTree>
    <p:extLst>
      <p:ext uri="{BB962C8B-B14F-4D97-AF65-F5344CB8AC3E}">
        <p14:creationId xmlns:p14="http://schemas.microsoft.com/office/powerpoint/2010/main" val="1078992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1408F-7D46-6034-A5F1-9DFBB117247B}"/>
              </a:ext>
            </a:extLst>
          </p:cNvPr>
          <p:cNvSpPr>
            <a:spLocks noGrp="1"/>
          </p:cNvSpPr>
          <p:nvPr>
            <p:ph type="title"/>
          </p:nvPr>
        </p:nvSpPr>
        <p:spPr/>
        <p:txBody>
          <a:bodyPr/>
          <a:lstStyle/>
          <a:p>
            <a:r>
              <a:rPr lang="en-US" dirty="0"/>
              <a:t>Cheat Sheets Help!!!!</a:t>
            </a:r>
          </a:p>
        </p:txBody>
      </p:sp>
      <p:sp>
        <p:nvSpPr>
          <p:cNvPr id="3" name="Content Placeholder 2">
            <a:extLst>
              <a:ext uri="{FF2B5EF4-FFF2-40B4-BE49-F238E27FC236}">
                <a16:creationId xmlns:a16="http://schemas.microsoft.com/office/drawing/2014/main" id="{08C2744D-9E71-43AA-0FF9-550B49E4F00E}"/>
              </a:ext>
            </a:extLst>
          </p:cNvPr>
          <p:cNvSpPr>
            <a:spLocks noGrp="1"/>
          </p:cNvSpPr>
          <p:nvPr>
            <p:ph idx="1"/>
          </p:nvPr>
        </p:nvSpPr>
        <p:spPr>
          <a:xfrm>
            <a:off x="859114" y="1690688"/>
            <a:ext cx="10515600" cy="4160520"/>
          </a:xfrm>
        </p:spPr>
        <p:txBody>
          <a:bodyPr/>
          <a:lstStyle/>
          <a:p>
            <a:r>
              <a:rPr lang="en-US" dirty="0">
                <a:hlinkClick r:id="rId2"/>
              </a:rPr>
              <a:t>https://medium.com/@anushka.datascoop/101-data-science-cheat-sheets-ml-dl-scraping-python-r-sql-maths-statistics-ef30b4d786eb</a:t>
            </a:r>
            <a:endParaRPr lang="en-US" dirty="0"/>
          </a:p>
          <a:p>
            <a:r>
              <a:rPr lang="en-US" dirty="0"/>
              <a:t>And many more….</a:t>
            </a:r>
          </a:p>
        </p:txBody>
      </p:sp>
      <p:pic>
        <p:nvPicPr>
          <p:cNvPr id="4" name="Picture 3">
            <a:extLst>
              <a:ext uri="{FF2B5EF4-FFF2-40B4-BE49-F238E27FC236}">
                <a16:creationId xmlns:a16="http://schemas.microsoft.com/office/drawing/2014/main" id="{345F9442-A58A-BF69-E3D2-2096D8CCE91B}"/>
              </a:ext>
            </a:extLst>
          </p:cNvPr>
          <p:cNvPicPr>
            <a:picLocks noChangeAspect="1"/>
          </p:cNvPicPr>
          <p:nvPr/>
        </p:nvPicPr>
        <p:blipFill rotWithShape="1">
          <a:blip r:embed="rId3"/>
          <a:srcRect l="10325" r="10155"/>
          <a:stretch/>
        </p:blipFill>
        <p:spPr>
          <a:xfrm>
            <a:off x="7300313" y="3645622"/>
            <a:ext cx="3958813" cy="2798572"/>
          </a:xfrm>
          <a:prstGeom prst="rect">
            <a:avLst/>
          </a:prstGeom>
        </p:spPr>
      </p:pic>
      <p:pic>
        <p:nvPicPr>
          <p:cNvPr id="6148" name="Picture 4" descr="Matplotlib cheatsheets — Visualization with Python">
            <a:extLst>
              <a:ext uri="{FF2B5EF4-FFF2-40B4-BE49-F238E27FC236}">
                <a16:creationId xmlns:a16="http://schemas.microsoft.com/office/drawing/2014/main" id="{E81D6B76-C94C-3AA9-58A2-BD772421B1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4402" y="3645622"/>
            <a:ext cx="3958813" cy="2798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3766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75C5-5CA2-3407-D8DA-B69E53B914A7}"/>
              </a:ext>
            </a:extLst>
          </p:cNvPr>
          <p:cNvSpPr>
            <a:spLocks noGrp="1"/>
          </p:cNvSpPr>
          <p:nvPr>
            <p:ph type="title"/>
          </p:nvPr>
        </p:nvSpPr>
        <p:spPr/>
        <p:txBody>
          <a:bodyPr/>
          <a:lstStyle/>
          <a:p>
            <a:r>
              <a:rPr lang="en-US" dirty="0"/>
              <a:t>Basic data processing with Pandas</a:t>
            </a:r>
          </a:p>
        </p:txBody>
      </p:sp>
      <p:sp>
        <p:nvSpPr>
          <p:cNvPr id="3" name="Text Placeholder 2">
            <a:extLst>
              <a:ext uri="{FF2B5EF4-FFF2-40B4-BE49-F238E27FC236}">
                <a16:creationId xmlns:a16="http://schemas.microsoft.com/office/drawing/2014/main" id="{DA607C5D-AF9B-C220-546A-04CE36F1646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69398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5FD9B-3025-4642-D1A3-AADF91747E86}"/>
              </a:ext>
            </a:extLst>
          </p:cNvPr>
          <p:cNvSpPr>
            <a:spLocks noGrp="1"/>
          </p:cNvSpPr>
          <p:nvPr>
            <p:ph type="title"/>
          </p:nvPr>
        </p:nvSpPr>
        <p:spPr/>
        <p:txBody>
          <a:bodyPr/>
          <a:lstStyle/>
          <a:p>
            <a:r>
              <a:rPr lang="en-US" dirty="0"/>
              <a:t>What is Pandas?</a:t>
            </a:r>
          </a:p>
        </p:txBody>
      </p:sp>
      <p:sp>
        <p:nvSpPr>
          <p:cNvPr id="3" name="Content Placeholder 2">
            <a:extLst>
              <a:ext uri="{FF2B5EF4-FFF2-40B4-BE49-F238E27FC236}">
                <a16:creationId xmlns:a16="http://schemas.microsoft.com/office/drawing/2014/main" id="{DDFB7159-4960-BBBC-7C13-54EE26F8213C}"/>
              </a:ext>
            </a:extLst>
          </p:cNvPr>
          <p:cNvSpPr>
            <a:spLocks noGrp="1"/>
          </p:cNvSpPr>
          <p:nvPr>
            <p:ph idx="1"/>
          </p:nvPr>
        </p:nvSpPr>
        <p:spPr/>
        <p:txBody>
          <a:bodyPr/>
          <a:lstStyle/>
          <a:p>
            <a:r>
              <a:rPr lang="en-US" b="0" i="0" dirty="0">
                <a:effectLst/>
                <a:latin typeface="Google Sans"/>
              </a:rPr>
              <a:t>What is Pandas? Pandas is a Python library used for working </a:t>
            </a:r>
            <a:r>
              <a:rPr lang="en-US" b="0" i="0" dirty="0">
                <a:solidFill>
                  <a:schemeClr val="accent5">
                    <a:lumMod val="75000"/>
                  </a:schemeClr>
                </a:solidFill>
                <a:effectLst/>
                <a:latin typeface="Google Sans"/>
              </a:rPr>
              <a:t>with data sets</a:t>
            </a:r>
            <a:r>
              <a:rPr lang="en-US" b="0" i="0" dirty="0">
                <a:effectLst/>
                <a:latin typeface="Google Sans"/>
              </a:rPr>
              <a:t>. It has functions for analyzing, cleaning, exploring, and manipulating data. The name "Pandas" has a reference to both "</a:t>
            </a:r>
            <a:r>
              <a:rPr lang="en-US" b="0" i="0" dirty="0">
                <a:solidFill>
                  <a:srgbClr val="FF0000"/>
                </a:solidFill>
                <a:effectLst/>
                <a:latin typeface="Google Sans"/>
              </a:rPr>
              <a:t>Panel Data</a:t>
            </a:r>
            <a:r>
              <a:rPr lang="en-US" b="0" i="0" dirty="0">
                <a:effectLst/>
                <a:latin typeface="Google Sans"/>
              </a:rPr>
              <a:t>", and "</a:t>
            </a:r>
            <a:r>
              <a:rPr lang="en-US" b="0" i="0" dirty="0">
                <a:solidFill>
                  <a:srgbClr val="FF0000"/>
                </a:solidFill>
                <a:effectLst/>
                <a:latin typeface="Google Sans"/>
              </a:rPr>
              <a:t>Python Data Analysis</a:t>
            </a:r>
            <a:r>
              <a:rPr lang="en-US" b="0" i="0" dirty="0">
                <a:effectLst/>
                <a:latin typeface="Google Sans"/>
              </a:rPr>
              <a:t>" and was created by Wes McKinney in 2008.</a:t>
            </a:r>
          </a:p>
          <a:p>
            <a:endParaRPr lang="en-US" dirty="0">
              <a:latin typeface="Google Sans"/>
            </a:endParaRPr>
          </a:p>
          <a:p>
            <a:r>
              <a:rPr lang="en-US" dirty="0">
                <a:latin typeface="Google Sans"/>
              </a:rPr>
              <a:t>Not this Panda</a:t>
            </a:r>
            <a:endParaRPr lang="en-US" dirty="0"/>
          </a:p>
        </p:txBody>
      </p:sp>
      <p:pic>
        <p:nvPicPr>
          <p:cNvPr id="4" name="Picture 3">
            <a:extLst>
              <a:ext uri="{FF2B5EF4-FFF2-40B4-BE49-F238E27FC236}">
                <a16:creationId xmlns:a16="http://schemas.microsoft.com/office/drawing/2014/main" id="{373EEC4D-7315-FF7D-C776-2DC2002C4046}"/>
              </a:ext>
            </a:extLst>
          </p:cNvPr>
          <p:cNvPicPr>
            <a:picLocks noChangeAspect="1"/>
          </p:cNvPicPr>
          <p:nvPr/>
        </p:nvPicPr>
        <p:blipFill>
          <a:blip r:embed="rId2"/>
          <a:stretch>
            <a:fillRect/>
          </a:stretch>
        </p:blipFill>
        <p:spPr>
          <a:xfrm>
            <a:off x="3528291" y="4156271"/>
            <a:ext cx="3522518" cy="2336604"/>
          </a:xfrm>
          <a:prstGeom prst="rect">
            <a:avLst/>
          </a:prstGeom>
        </p:spPr>
      </p:pic>
    </p:spTree>
    <p:extLst>
      <p:ext uri="{BB962C8B-B14F-4D97-AF65-F5344CB8AC3E}">
        <p14:creationId xmlns:p14="http://schemas.microsoft.com/office/powerpoint/2010/main" val="3926877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D724F-59D1-85AB-09F7-C8F48ED873A6}"/>
              </a:ext>
            </a:extLst>
          </p:cNvPr>
          <p:cNvSpPr>
            <a:spLocks noGrp="1"/>
          </p:cNvSpPr>
          <p:nvPr>
            <p:ph type="title"/>
          </p:nvPr>
        </p:nvSpPr>
        <p:spPr/>
        <p:txBody>
          <a:bodyPr/>
          <a:lstStyle/>
          <a:p>
            <a:r>
              <a:rPr lang="en-US" dirty="0"/>
              <a:t>First Start with Pandas</a:t>
            </a:r>
          </a:p>
        </p:txBody>
      </p:sp>
      <p:sp>
        <p:nvSpPr>
          <p:cNvPr id="3" name="Content Placeholder 2">
            <a:extLst>
              <a:ext uri="{FF2B5EF4-FFF2-40B4-BE49-F238E27FC236}">
                <a16:creationId xmlns:a16="http://schemas.microsoft.com/office/drawing/2014/main" id="{958A9D20-805A-43C9-BEB6-A6C5269FABEC}"/>
              </a:ext>
            </a:extLst>
          </p:cNvPr>
          <p:cNvSpPr>
            <a:spLocks noGrp="1"/>
          </p:cNvSpPr>
          <p:nvPr>
            <p:ph idx="1"/>
          </p:nvPr>
        </p:nvSpPr>
        <p:spPr/>
        <p:txBody>
          <a:bodyPr/>
          <a:lstStyle/>
          <a:p>
            <a:pPr algn="thaiDist"/>
            <a:r>
              <a:rPr lang="en-US" sz="1800" dirty="0">
                <a:solidFill>
                  <a:srgbClr val="05192D"/>
                </a:solidFill>
                <a:effectLst/>
                <a:latin typeface="Arial" panose="020B0604020202020204" pitchFamily="34" charset="0"/>
                <a:ea typeface="Times New Roman" panose="02020603050405020304" pitchFamily="18" charset="0"/>
              </a:rPr>
              <a:t>We will start with loading structured data from .csv file. You need to import Pandas with </a:t>
            </a:r>
            <a:r>
              <a:rPr lang="en-US" sz="1800" dirty="0" err="1">
                <a:solidFill>
                  <a:srgbClr val="05192D"/>
                </a:solidFill>
                <a:effectLst/>
                <a:latin typeface="Arial" panose="020B0604020202020204" pitchFamily="34" charset="0"/>
                <a:ea typeface="Times New Roman" panose="02020603050405020304" pitchFamily="18" charset="0"/>
              </a:rPr>
              <a:t>pd.read_csv</a:t>
            </a:r>
            <a:r>
              <a:rPr lang="en-US" sz="1800" dirty="0">
                <a:solidFill>
                  <a:srgbClr val="05192D"/>
                </a:solidFill>
                <a:effectLst/>
                <a:latin typeface="Arial" panose="020B0604020202020204" pitchFamily="34" charset="0"/>
                <a:ea typeface="Times New Roman" panose="02020603050405020304" pitchFamily="18" charset="0"/>
              </a:rPr>
              <a:t>() command. </a:t>
            </a:r>
          </a:p>
          <a:p>
            <a:pPr algn="thaiDist"/>
            <a:r>
              <a:rPr lang="en-US" sz="1800" dirty="0">
                <a:solidFill>
                  <a:srgbClr val="05192D"/>
                </a:solidFill>
                <a:effectLst/>
                <a:latin typeface="Arial" panose="020B0604020202020204" pitchFamily="34" charset="0"/>
                <a:ea typeface="Times New Roman" panose="02020603050405020304" pitchFamily="18" charset="0"/>
              </a:rPr>
              <a:t>Let’s load the data from brics.csv to a variable, namely </a:t>
            </a:r>
            <a:r>
              <a:rPr lang="en-US" sz="1800" dirty="0" err="1">
                <a:solidFill>
                  <a:srgbClr val="05192D"/>
                </a:solidFill>
                <a:effectLst/>
                <a:latin typeface="Arial" panose="020B0604020202020204" pitchFamily="34" charset="0"/>
                <a:ea typeface="Times New Roman" panose="02020603050405020304" pitchFamily="18" charset="0"/>
              </a:rPr>
              <a:t>brics</a:t>
            </a:r>
            <a:r>
              <a:rPr lang="en-US" sz="1800" dirty="0">
                <a:solidFill>
                  <a:srgbClr val="05192D"/>
                </a:solidFill>
                <a:effectLst/>
                <a:latin typeface="Arial" panose="020B0604020202020204" pitchFamily="34" charset="0"/>
                <a:ea typeface="Times New Roman" panose="02020603050405020304" pitchFamily="18" charset="0"/>
              </a:rPr>
              <a:t> which is a dataframe variable (2D structure data). A command </a:t>
            </a:r>
            <a:r>
              <a:rPr lang="en-US" sz="1800" dirty="0" err="1">
                <a:solidFill>
                  <a:srgbClr val="FF0000"/>
                </a:solidFill>
                <a:effectLst/>
                <a:latin typeface="Arial" panose="020B0604020202020204" pitchFamily="34" charset="0"/>
                <a:ea typeface="Times New Roman" panose="02020603050405020304" pitchFamily="18" charset="0"/>
              </a:rPr>
              <a:t>brics.head</a:t>
            </a:r>
            <a:r>
              <a:rPr lang="en-US" sz="1800" dirty="0">
                <a:solidFill>
                  <a:srgbClr val="FF0000"/>
                </a:solidFill>
                <a:effectLst/>
                <a:latin typeface="Arial" panose="020B0604020202020204" pitchFamily="34" charset="0"/>
                <a:ea typeface="Times New Roman" panose="02020603050405020304" pitchFamily="18" charset="0"/>
              </a:rPr>
              <a:t>()</a:t>
            </a:r>
            <a:r>
              <a:rPr lang="en-US" sz="1800" dirty="0">
                <a:solidFill>
                  <a:srgbClr val="05192D"/>
                </a:solidFill>
                <a:effectLst/>
                <a:latin typeface="Arial" panose="020B0604020202020204" pitchFamily="34" charset="0"/>
                <a:ea typeface="Times New Roman" panose="02020603050405020304" pitchFamily="18" charset="0"/>
              </a:rPr>
              <a:t> will show the first five records.</a:t>
            </a:r>
            <a:endParaRPr lang="en-US" sz="1800" dirty="0">
              <a:effectLst/>
              <a:latin typeface="Times New Roman" panose="02020603050405020304" pitchFamily="18" charset="0"/>
              <a:ea typeface="Times New Roman" panose="02020603050405020304" pitchFamily="18" charset="0"/>
            </a:endParaRPr>
          </a:p>
          <a:p>
            <a:pPr algn="thaiDist"/>
            <a:endParaRPr lang="en-US" dirty="0"/>
          </a:p>
        </p:txBody>
      </p:sp>
      <p:pic>
        <p:nvPicPr>
          <p:cNvPr id="7170" name="Picture 2" descr="PANDAS - THE REAL KEY OF DATA SCIENCE | by Praveen Kumar S | Medium">
            <a:extLst>
              <a:ext uri="{FF2B5EF4-FFF2-40B4-BE49-F238E27FC236}">
                <a16:creationId xmlns:a16="http://schemas.microsoft.com/office/drawing/2014/main" id="{D9D8C1D6-32A3-A8FC-1B54-29B01827B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2895" y="108109"/>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0ECC92A-03AB-915E-BD2B-78C7C4ECFA01}"/>
              </a:ext>
            </a:extLst>
          </p:cNvPr>
          <p:cNvPicPr>
            <a:picLocks noChangeAspect="1"/>
          </p:cNvPicPr>
          <p:nvPr/>
        </p:nvPicPr>
        <p:blipFill>
          <a:blip r:embed="rId3"/>
          <a:stretch>
            <a:fillRect/>
          </a:stretch>
        </p:blipFill>
        <p:spPr>
          <a:xfrm>
            <a:off x="3100969" y="3429000"/>
            <a:ext cx="5464013" cy="731583"/>
          </a:xfrm>
          <a:prstGeom prst="rect">
            <a:avLst/>
          </a:prstGeom>
        </p:spPr>
      </p:pic>
      <p:pic>
        <p:nvPicPr>
          <p:cNvPr id="6" name="Picture 5" descr="A picture containing text, screenshot, font, number&#10;&#10;Description automatically generated">
            <a:extLst>
              <a:ext uri="{FF2B5EF4-FFF2-40B4-BE49-F238E27FC236}">
                <a16:creationId xmlns:a16="http://schemas.microsoft.com/office/drawing/2014/main" id="{D0572666-36B7-726D-E487-C5C98087F195}"/>
              </a:ext>
            </a:extLst>
          </p:cNvPr>
          <p:cNvPicPr>
            <a:picLocks noChangeAspect="1"/>
          </p:cNvPicPr>
          <p:nvPr/>
        </p:nvPicPr>
        <p:blipFill>
          <a:blip r:embed="rId4"/>
          <a:stretch>
            <a:fillRect/>
          </a:stretch>
        </p:blipFill>
        <p:spPr>
          <a:xfrm>
            <a:off x="8978839" y="3429000"/>
            <a:ext cx="2788818" cy="1438564"/>
          </a:xfrm>
          <a:prstGeom prst="rect">
            <a:avLst/>
          </a:prstGeom>
        </p:spPr>
      </p:pic>
    </p:spTree>
    <p:extLst>
      <p:ext uri="{BB962C8B-B14F-4D97-AF65-F5344CB8AC3E}">
        <p14:creationId xmlns:p14="http://schemas.microsoft.com/office/powerpoint/2010/main" val="424347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A44324-9B9A-60C5-8F7E-6F05779FB458}"/>
              </a:ext>
            </a:extLst>
          </p:cNvPr>
          <p:cNvSpPr>
            <a:spLocks noGrp="1"/>
          </p:cNvSpPr>
          <p:nvPr>
            <p:ph idx="1"/>
          </p:nvPr>
        </p:nvSpPr>
        <p:spPr>
          <a:xfrm>
            <a:off x="838200" y="1028191"/>
            <a:ext cx="10515600" cy="5732253"/>
          </a:xfrm>
        </p:spPr>
        <p:txBody>
          <a:bodyPr/>
          <a:lstStyle/>
          <a:p>
            <a:pPr algn="thaiDist">
              <a:spcBef>
                <a:spcPts val="0"/>
              </a:spcBef>
            </a:pPr>
            <a:r>
              <a:rPr lang="en-US" sz="1800" dirty="0">
                <a:solidFill>
                  <a:srgbClr val="05192D"/>
                </a:solidFill>
                <a:latin typeface="Arial" panose="020B0604020202020204" pitchFamily="34" charset="0"/>
              </a:rPr>
              <a:t>Assume that we want to select countries with an area over 8 sqr.km. Three simple steps are needed.</a:t>
            </a:r>
          </a:p>
          <a:p>
            <a:pPr marL="0" indent="0" algn="thaiDist">
              <a:spcBef>
                <a:spcPts val="0"/>
              </a:spcBef>
              <a:buNone/>
            </a:pPr>
            <a:endParaRPr lang="en-US" sz="1800" dirty="0">
              <a:solidFill>
                <a:srgbClr val="05192D"/>
              </a:solidFill>
              <a:latin typeface="Arial" panose="020B0604020202020204" pitchFamily="34" charset="0"/>
            </a:endParaRPr>
          </a:p>
          <a:p>
            <a:pPr marL="0" indent="0" algn="thaiDist">
              <a:spcBef>
                <a:spcPts val="0"/>
              </a:spcBef>
              <a:buNone/>
            </a:pPr>
            <a:r>
              <a:rPr lang="en-US" sz="1800" dirty="0">
                <a:solidFill>
                  <a:srgbClr val="05192D"/>
                </a:solidFill>
                <a:latin typeface="Arial" panose="020B0604020202020204" pitchFamily="34" charset="0"/>
              </a:rPr>
              <a:t>Select the area column.</a:t>
            </a:r>
          </a:p>
          <a:p>
            <a:pPr marL="742950" marR="0" lvl="1" indent="-285750" algn="thaiDist">
              <a:spcBef>
                <a:spcPts val="0"/>
              </a:spcBef>
              <a:spcAft>
                <a:spcPts val="500"/>
              </a:spcAft>
              <a:buFont typeface="+mj-lt"/>
              <a:buAutoNum type="alphaLcPeriod"/>
            </a:pPr>
            <a:r>
              <a:rPr lang="en-US" sz="1800" dirty="0">
                <a:solidFill>
                  <a:srgbClr val="05192D"/>
                </a:solidFill>
                <a:latin typeface="Arial" panose="020B0604020202020204" pitchFamily="34" charset="0"/>
              </a:rPr>
              <a:t>Different ways – try</a:t>
            </a:r>
          </a:p>
          <a:p>
            <a:pPr marL="1143000" marR="0" lvl="2" indent="-228600" algn="thaiDist">
              <a:spcBef>
                <a:spcPts val="0"/>
              </a:spcBef>
              <a:spcAft>
                <a:spcPts val="500"/>
              </a:spcAft>
              <a:buFont typeface="+mj-lt"/>
              <a:buAutoNum type="romanLcPeriod"/>
            </a:pPr>
            <a:r>
              <a:rPr lang="en-US" sz="1800" dirty="0" err="1">
                <a:solidFill>
                  <a:srgbClr val="05192D"/>
                </a:solidFill>
                <a:latin typeface="Arial" panose="020B0604020202020204" pitchFamily="34" charset="0"/>
              </a:rPr>
              <a:t>brics</a:t>
            </a:r>
            <a:r>
              <a:rPr lang="en-US" sz="1800" dirty="0">
                <a:solidFill>
                  <a:srgbClr val="05192D"/>
                </a:solidFill>
                <a:latin typeface="Arial" panose="020B0604020202020204" pitchFamily="34" charset="0"/>
              </a:rPr>
              <a:t>[‘area’]</a:t>
            </a:r>
          </a:p>
          <a:p>
            <a:pPr marL="1143000" marR="0" lvl="2" indent="-228600" algn="thaiDist">
              <a:spcBef>
                <a:spcPts val="0"/>
              </a:spcBef>
              <a:spcAft>
                <a:spcPts val="500"/>
              </a:spcAft>
              <a:buFont typeface="+mj-lt"/>
              <a:buAutoNum type="romanLcPeriod"/>
            </a:pPr>
            <a:r>
              <a:rPr lang="en-US" sz="1800" dirty="0" err="1">
                <a:solidFill>
                  <a:srgbClr val="05192D"/>
                </a:solidFill>
                <a:latin typeface="Arial" panose="020B0604020202020204" pitchFamily="34" charset="0"/>
              </a:rPr>
              <a:t>brics.loc</a:t>
            </a:r>
            <a:r>
              <a:rPr lang="en-US" sz="1800" dirty="0">
                <a:solidFill>
                  <a:srgbClr val="05192D"/>
                </a:solidFill>
                <a:latin typeface="Arial" panose="020B0604020202020204" pitchFamily="34" charset="0"/>
              </a:rPr>
              <a:t>[:,’area’]</a:t>
            </a:r>
          </a:p>
          <a:p>
            <a:pPr marL="1143000" marR="0" lvl="2" indent="-228600" algn="thaiDist">
              <a:spcBef>
                <a:spcPts val="0"/>
              </a:spcBef>
              <a:spcAft>
                <a:spcPts val="500"/>
              </a:spcAft>
              <a:buFont typeface="+mj-lt"/>
              <a:buAutoNum type="romanLcPeriod"/>
            </a:pPr>
            <a:r>
              <a:rPr lang="en-US" sz="1800" dirty="0" err="1">
                <a:solidFill>
                  <a:srgbClr val="05192D"/>
                </a:solidFill>
                <a:latin typeface="Arial" panose="020B0604020202020204" pitchFamily="34" charset="0"/>
              </a:rPr>
              <a:t>brics.iloc</a:t>
            </a:r>
            <a:r>
              <a:rPr lang="en-US" sz="1800" dirty="0">
                <a:solidFill>
                  <a:srgbClr val="05192D"/>
                </a:solidFill>
                <a:latin typeface="Arial" panose="020B0604020202020204" pitchFamily="34" charset="0"/>
              </a:rPr>
              <a:t>[:,2]</a:t>
            </a:r>
          </a:p>
          <a:p>
            <a:pPr marL="0" marR="0" lvl="0" indent="0" algn="thaiDist">
              <a:spcBef>
                <a:spcPts val="0"/>
              </a:spcBef>
              <a:spcAft>
                <a:spcPts val="500"/>
              </a:spcAft>
              <a:buNone/>
            </a:pPr>
            <a:r>
              <a:rPr lang="en-US" sz="1800" dirty="0">
                <a:solidFill>
                  <a:srgbClr val="05192D"/>
                </a:solidFill>
                <a:latin typeface="Arial" panose="020B0604020202020204" pitchFamily="34" charset="0"/>
              </a:rPr>
              <a:t>Do comparison on area column.</a:t>
            </a:r>
          </a:p>
          <a:p>
            <a:pPr marL="742950" marR="0" lvl="1" indent="-285750" algn="thaiDist">
              <a:spcBef>
                <a:spcPts val="0"/>
              </a:spcBef>
              <a:spcAft>
                <a:spcPts val="500"/>
              </a:spcAft>
              <a:buFont typeface="+mj-lt"/>
              <a:buAutoNum type="alphaLcPeriod"/>
            </a:pPr>
            <a:r>
              <a:rPr lang="en-US" sz="1800" dirty="0">
                <a:solidFill>
                  <a:srgbClr val="05192D"/>
                </a:solidFill>
                <a:latin typeface="Arial" panose="020B0604020202020204" pitchFamily="34" charset="0"/>
              </a:rPr>
              <a:t>Use comparison operator and apply to selected column. Try</a:t>
            </a:r>
          </a:p>
          <a:p>
            <a:pPr marL="1143000" marR="0" lvl="2" indent="-228600" algn="thaiDist">
              <a:spcBef>
                <a:spcPts val="0"/>
              </a:spcBef>
              <a:spcAft>
                <a:spcPts val="500"/>
              </a:spcAft>
              <a:buFont typeface="+mj-lt"/>
              <a:buAutoNum type="romanLcPeriod"/>
            </a:pPr>
            <a:r>
              <a:rPr lang="en-US" sz="1800" dirty="0" err="1">
                <a:solidFill>
                  <a:srgbClr val="05192D"/>
                </a:solidFill>
                <a:latin typeface="Arial" panose="020B0604020202020204" pitchFamily="34" charset="0"/>
              </a:rPr>
              <a:t>brics</a:t>
            </a:r>
            <a:r>
              <a:rPr lang="en-US" sz="1800" dirty="0">
                <a:solidFill>
                  <a:srgbClr val="05192D"/>
                </a:solidFill>
                <a:latin typeface="Arial" panose="020B0604020202020204" pitchFamily="34" charset="0"/>
              </a:rPr>
              <a:t>[‘area’] &gt; 8, this will give you Boolean results.</a:t>
            </a:r>
          </a:p>
          <a:p>
            <a:pPr marL="0" marR="0" lvl="0" indent="0" algn="thaiDist">
              <a:spcBef>
                <a:spcPts val="0"/>
              </a:spcBef>
              <a:spcAft>
                <a:spcPts val="500"/>
              </a:spcAft>
              <a:buNone/>
            </a:pPr>
            <a:endParaRPr lang="en-US" sz="1800" dirty="0">
              <a:solidFill>
                <a:srgbClr val="05192D"/>
              </a:solidFill>
              <a:latin typeface="Arial" panose="020B0604020202020204" pitchFamily="34" charset="0"/>
            </a:endParaRPr>
          </a:p>
          <a:p>
            <a:pPr marL="0" marR="0" lvl="0" indent="0" algn="thaiDist">
              <a:spcBef>
                <a:spcPts val="0"/>
              </a:spcBef>
              <a:spcAft>
                <a:spcPts val="500"/>
              </a:spcAft>
              <a:buNone/>
            </a:pPr>
            <a:r>
              <a:rPr lang="en-US" sz="1800" dirty="0">
                <a:solidFill>
                  <a:srgbClr val="05192D"/>
                </a:solidFill>
                <a:latin typeface="Arial" panose="020B0604020202020204" pitchFamily="34" charset="0"/>
              </a:rPr>
              <a:t>Use result to select countries.</a:t>
            </a:r>
          </a:p>
          <a:p>
            <a:pPr marL="742950" marR="0" lvl="1" indent="-285750" algn="thaiDist">
              <a:spcBef>
                <a:spcPts val="0"/>
              </a:spcBef>
              <a:spcAft>
                <a:spcPts val="500"/>
              </a:spcAft>
              <a:buFont typeface="+mj-lt"/>
              <a:buAutoNum type="alphaLcPeriod"/>
            </a:pPr>
            <a:r>
              <a:rPr lang="en-US" sz="1800" dirty="0">
                <a:solidFill>
                  <a:srgbClr val="05192D"/>
                </a:solidFill>
                <a:latin typeface="Arial" panose="020B0604020202020204" pitchFamily="34" charset="0"/>
              </a:rPr>
              <a:t>Apply the comparison results to dataframe.</a:t>
            </a:r>
          </a:p>
          <a:p>
            <a:pPr marL="1143000" marR="0" lvl="2" indent="-228600" algn="thaiDist">
              <a:spcBef>
                <a:spcPts val="0"/>
              </a:spcBef>
              <a:spcAft>
                <a:spcPts val="500"/>
              </a:spcAft>
              <a:buFont typeface="+mj-lt"/>
              <a:buAutoNum type="romanLcPeriod"/>
            </a:pPr>
            <a:r>
              <a:rPr lang="en-US" sz="1800" dirty="0">
                <a:solidFill>
                  <a:srgbClr val="05192D"/>
                </a:solidFill>
                <a:latin typeface="Arial" panose="020B0604020202020204" pitchFamily="34" charset="0"/>
              </a:rPr>
              <a:t>Either assign the comparison result to a new variable first and apply it to the dataframe, i.e., result = </a:t>
            </a:r>
            <a:r>
              <a:rPr lang="en-US" sz="1800" dirty="0" err="1">
                <a:solidFill>
                  <a:srgbClr val="05192D"/>
                </a:solidFill>
                <a:latin typeface="Arial" panose="020B0604020202020204" pitchFamily="34" charset="0"/>
              </a:rPr>
              <a:t>brics</a:t>
            </a:r>
            <a:r>
              <a:rPr lang="en-US" sz="1800" dirty="0">
                <a:solidFill>
                  <a:srgbClr val="05192D"/>
                </a:solidFill>
                <a:latin typeface="Arial" panose="020B0604020202020204" pitchFamily="34" charset="0"/>
              </a:rPr>
              <a:t>[‘area’] &gt; 8 then </a:t>
            </a:r>
            <a:r>
              <a:rPr lang="en-US" sz="1800" dirty="0" err="1">
                <a:solidFill>
                  <a:srgbClr val="05192D"/>
                </a:solidFill>
                <a:latin typeface="Arial" panose="020B0604020202020204" pitchFamily="34" charset="0"/>
              </a:rPr>
              <a:t>brics</a:t>
            </a:r>
            <a:r>
              <a:rPr lang="en-US" sz="1800" dirty="0">
                <a:solidFill>
                  <a:srgbClr val="05192D"/>
                </a:solidFill>
                <a:latin typeface="Arial" panose="020B0604020202020204" pitchFamily="34" charset="0"/>
              </a:rPr>
              <a:t>[result]</a:t>
            </a:r>
          </a:p>
          <a:p>
            <a:pPr marL="1143000" marR="0" lvl="2" indent="-228600" algn="thaiDist">
              <a:spcBef>
                <a:spcPts val="0"/>
              </a:spcBef>
              <a:spcAft>
                <a:spcPts val="500"/>
              </a:spcAft>
              <a:buFont typeface="+mj-lt"/>
              <a:buAutoNum type="romanLcPeriod"/>
            </a:pPr>
            <a:r>
              <a:rPr lang="en-US" sz="1800" dirty="0">
                <a:solidFill>
                  <a:srgbClr val="05192D"/>
                </a:solidFill>
                <a:latin typeface="Arial" panose="020B0604020202020204" pitchFamily="34" charset="0"/>
              </a:rPr>
              <a:t>Apply the comparison directly to the dataframe i.e., </a:t>
            </a:r>
            <a:r>
              <a:rPr lang="en-US" sz="1800" dirty="0" err="1">
                <a:solidFill>
                  <a:srgbClr val="05192D"/>
                </a:solidFill>
                <a:latin typeface="Arial" panose="020B0604020202020204" pitchFamily="34" charset="0"/>
              </a:rPr>
              <a:t>brics</a:t>
            </a:r>
            <a:r>
              <a:rPr lang="en-US" sz="1800" dirty="0">
                <a:solidFill>
                  <a:srgbClr val="05192D"/>
                </a:solidFill>
                <a:latin typeface="Arial" panose="020B0604020202020204" pitchFamily="34" charset="0"/>
              </a:rPr>
              <a:t>[</a:t>
            </a:r>
            <a:r>
              <a:rPr lang="en-US" sz="1800" dirty="0" err="1">
                <a:solidFill>
                  <a:srgbClr val="05192D"/>
                </a:solidFill>
                <a:latin typeface="Arial" panose="020B0604020202020204" pitchFamily="34" charset="0"/>
              </a:rPr>
              <a:t>brics</a:t>
            </a:r>
            <a:r>
              <a:rPr lang="en-US" sz="1800" dirty="0">
                <a:solidFill>
                  <a:srgbClr val="05192D"/>
                </a:solidFill>
                <a:latin typeface="Arial" panose="020B0604020202020204" pitchFamily="34" charset="0"/>
              </a:rPr>
              <a:t>[‘area]&gt;8]</a:t>
            </a:r>
          </a:p>
        </p:txBody>
      </p:sp>
      <p:pic>
        <p:nvPicPr>
          <p:cNvPr id="4" name="Picture 3" descr="A picture containing text, screenshot, font, number&#10;&#10;Description automatically generated">
            <a:extLst>
              <a:ext uri="{FF2B5EF4-FFF2-40B4-BE49-F238E27FC236}">
                <a16:creationId xmlns:a16="http://schemas.microsoft.com/office/drawing/2014/main" id="{615B992F-7DC7-4608-E41C-F9727F24A040}"/>
              </a:ext>
            </a:extLst>
          </p:cNvPr>
          <p:cNvPicPr>
            <a:picLocks noChangeAspect="1"/>
          </p:cNvPicPr>
          <p:nvPr/>
        </p:nvPicPr>
        <p:blipFill>
          <a:blip r:embed="rId2"/>
          <a:stretch>
            <a:fillRect/>
          </a:stretch>
        </p:blipFill>
        <p:spPr>
          <a:xfrm>
            <a:off x="6968297" y="1517718"/>
            <a:ext cx="4385503" cy="1659589"/>
          </a:xfrm>
          <a:prstGeom prst="rect">
            <a:avLst/>
          </a:prstGeom>
        </p:spPr>
      </p:pic>
      <p:pic>
        <p:nvPicPr>
          <p:cNvPr id="6" name="Picture 5">
            <a:extLst>
              <a:ext uri="{FF2B5EF4-FFF2-40B4-BE49-F238E27FC236}">
                <a16:creationId xmlns:a16="http://schemas.microsoft.com/office/drawing/2014/main" id="{1B312F72-1082-98CA-64DE-BAA3F5E2CF5B}"/>
              </a:ext>
            </a:extLst>
          </p:cNvPr>
          <p:cNvPicPr>
            <a:picLocks noChangeAspect="1"/>
          </p:cNvPicPr>
          <p:nvPr/>
        </p:nvPicPr>
        <p:blipFill rotWithShape="1">
          <a:blip r:embed="rId3"/>
          <a:srcRect t="15504"/>
          <a:stretch/>
        </p:blipFill>
        <p:spPr>
          <a:xfrm>
            <a:off x="8549397" y="3509818"/>
            <a:ext cx="2804403" cy="418547"/>
          </a:xfrm>
          <a:prstGeom prst="rect">
            <a:avLst/>
          </a:prstGeom>
        </p:spPr>
      </p:pic>
    </p:spTree>
    <p:extLst>
      <p:ext uri="{BB962C8B-B14F-4D97-AF65-F5344CB8AC3E}">
        <p14:creationId xmlns:p14="http://schemas.microsoft.com/office/powerpoint/2010/main" val="163286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93198C-1D97-30D2-04D2-AFAF080223E2}"/>
              </a:ext>
            </a:extLst>
          </p:cNvPr>
          <p:cNvSpPr>
            <a:spLocks noGrp="1"/>
          </p:cNvSpPr>
          <p:nvPr>
            <p:ph idx="1"/>
          </p:nvPr>
        </p:nvSpPr>
        <p:spPr/>
        <p:txBody>
          <a:bodyPr/>
          <a:lstStyle/>
          <a:p>
            <a:r>
              <a:rPr lang="en-US" sz="1800" dirty="0">
                <a:solidFill>
                  <a:srgbClr val="05192D"/>
                </a:solidFill>
                <a:effectLst/>
                <a:latin typeface="Arial" panose="020B0604020202020204" pitchFamily="34" charset="0"/>
                <a:ea typeface="Calibri" panose="020F0502020204030204" pitchFamily="34" charset="0"/>
              </a:rPr>
              <a:t>Only countries that area is &gt; 8 are shown. Note that all columns will be displayed. To display some columns, we can do it by putting column’s name in the [ ] right after the above command. One good thing about Pandas is that commands are linear (in most cases). You can put one after the others. </a:t>
            </a:r>
            <a:r>
              <a:rPr lang="en-US" sz="1800" dirty="0">
                <a:solidFill>
                  <a:srgbClr val="05192D"/>
                </a:solidFill>
                <a:latin typeface="Arial" panose="020B0604020202020204" pitchFamily="34" charset="0"/>
                <a:ea typeface="Calibri" panose="020F0502020204030204" pitchFamily="34" charset="0"/>
              </a:rPr>
              <a:t>For example,</a:t>
            </a:r>
          </a:p>
          <a:p>
            <a:endParaRPr lang="en-US" sz="1800" dirty="0">
              <a:solidFill>
                <a:srgbClr val="05192D"/>
              </a:solidFill>
              <a:latin typeface="Arial" panose="020B0604020202020204" pitchFamily="34" charset="0"/>
              <a:ea typeface="Calibri" panose="020F0502020204030204" pitchFamily="34" charset="0"/>
            </a:endParaRPr>
          </a:p>
          <a:p>
            <a:endParaRPr lang="en-US" sz="1800" dirty="0">
              <a:solidFill>
                <a:srgbClr val="05192D"/>
              </a:solidFill>
              <a:latin typeface="Arial" panose="020B0604020202020204" pitchFamily="34" charset="0"/>
              <a:ea typeface="Calibri" panose="020F0502020204030204" pitchFamily="34" charset="0"/>
            </a:endParaRPr>
          </a:p>
          <a:p>
            <a:endParaRPr lang="en-US" sz="1800" dirty="0">
              <a:solidFill>
                <a:srgbClr val="05192D"/>
              </a:solidFill>
              <a:latin typeface="Arial" panose="020B0604020202020204" pitchFamily="34" charset="0"/>
              <a:ea typeface="Calibri" panose="020F0502020204030204" pitchFamily="34" charset="0"/>
            </a:endParaRPr>
          </a:p>
          <a:p>
            <a:r>
              <a:rPr lang="en-US" sz="1800" dirty="0">
                <a:solidFill>
                  <a:srgbClr val="05192D"/>
                </a:solidFill>
                <a:latin typeface="Arial" panose="020B0604020202020204" pitchFamily="34" charset="0"/>
                <a:ea typeface="Calibri" panose="020F0502020204030204" pitchFamily="34" charset="0"/>
              </a:rPr>
              <a:t>Complete the following task.</a:t>
            </a:r>
          </a:p>
          <a:p>
            <a:endParaRPr lang="en-US" sz="1800" dirty="0">
              <a:solidFill>
                <a:srgbClr val="05192D"/>
              </a:solidFill>
              <a:latin typeface="Arial" panose="020B0604020202020204" pitchFamily="34" charset="0"/>
              <a:ea typeface="Calibri" panose="020F0502020204030204" pitchFamily="34" charset="0"/>
            </a:endParaRPr>
          </a:p>
          <a:p>
            <a:pPr lvl="1"/>
            <a:r>
              <a:rPr lang="en-US" sz="1400" dirty="0">
                <a:solidFill>
                  <a:srgbClr val="05192D"/>
                </a:solidFill>
                <a:latin typeface="Arial" panose="020B0604020202020204" pitchFamily="34" charset="0"/>
                <a:ea typeface="Calibri" panose="020F0502020204030204" pitchFamily="34" charset="0"/>
              </a:rPr>
              <a:t>Show countries where the population is 200 or higher. Show data for columns; country and population.</a:t>
            </a:r>
          </a:p>
          <a:p>
            <a:endParaRPr lang="en-US" dirty="0"/>
          </a:p>
        </p:txBody>
      </p:sp>
      <p:pic>
        <p:nvPicPr>
          <p:cNvPr id="4" name="Picture 3" descr="A screenshot of a computer&#10;&#10;Description automatically generated with medium confidence">
            <a:extLst>
              <a:ext uri="{FF2B5EF4-FFF2-40B4-BE49-F238E27FC236}">
                <a16:creationId xmlns:a16="http://schemas.microsoft.com/office/drawing/2014/main" id="{F7C8D64C-52A6-D123-59B1-B86B72CAEF68}"/>
              </a:ext>
            </a:extLst>
          </p:cNvPr>
          <p:cNvPicPr>
            <a:picLocks noChangeAspect="1"/>
          </p:cNvPicPr>
          <p:nvPr/>
        </p:nvPicPr>
        <p:blipFill>
          <a:blip r:embed="rId2"/>
          <a:stretch>
            <a:fillRect/>
          </a:stretch>
        </p:blipFill>
        <p:spPr>
          <a:xfrm>
            <a:off x="2697306" y="3031490"/>
            <a:ext cx="2622550" cy="1060450"/>
          </a:xfrm>
          <a:prstGeom prst="rect">
            <a:avLst/>
          </a:prstGeom>
        </p:spPr>
      </p:pic>
    </p:spTree>
    <p:extLst>
      <p:ext uri="{BB962C8B-B14F-4D97-AF65-F5344CB8AC3E}">
        <p14:creationId xmlns:p14="http://schemas.microsoft.com/office/powerpoint/2010/main" val="2646186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38B8A-7B48-B288-D176-498B12D1972A}"/>
              </a:ext>
            </a:extLst>
          </p:cNvPr>
          <p:cNvSpPr>
            <a:spLocks noGrp="1"/>
          </p:cNvSpPr>
          <p:nvPr>
            <p:ph type="title"/>
          </p:nvPr>
        </p:nvSpPr>
        <p:spPr/>
        <p:txBody>
          <a:bodyPr/>
          <a:lstStyle/>
          <a:p>
            <a:r>
              <a:rPr lang="en-US" dirty="0"/>
              <a:t>Read Carefully</a:t>
            </a:r>
          </a:p>
        </p:txBody>
      </p:sp>
      <p:sp>
        <p:nvSpPr>
          <p:cNvPr id="3" name="Content Placeholder 2">
            <a:extLst>
              <a:ext uri="{FF2B5EF4-FFF2-40B4-BE49-F238E27FC236}">
                <a16:creationId xmlns:a16="http://schemas.microsoft.com/office/drawing/2014/main" id="{44F68C56-F982-9EA9-19AC-848A8EB7DB5F}"/>
              </a:ext>
            </a:extLst>
          </p:cNvPr>
          <p:cNvSpPr>
            <a:spLocks noGrp="1"/>
          </p:cNvSpPr>
          <p:nvPr>
            <p:ph idx="1"/>
          </p:nvPr>
        </p:nvSpPr>
        <p:spPr/>
        <p:txBody>
          <a:bodyPr/>
          <a:lstStyle/>
          <a:p>
            <a:r>
              <a:rPr lang="en-US" dirty="0"/>
              <a:t>For each week in-class exercises, assignment and/or homework, create a new Jupyter notebook with the following naming convention:</a:t>
            </a:r>
          </a:p>
          <a:p>
            <a:pPr marL="0" indent="0">
              <a:buNone/>
            </a:pPr>
            <a:endParaRPr lang="en-US" dirty="0"/>
          </a:p>
          <a:p>
            <a:pPr marL="0" indent="0" algn="ctr">
              <a:buNone/>
            </a:pPr>
            <a:r>
              <a:rPr lang="en-US" dirty="0" err="1"/>
              <a:t>ID_Name_C</a:t>
            </a:r>
            <a:r>
              <a:rPr lang="en-US" dirty="0"/>
              <a:t>(no.).</a:t>
            </a:r>
            <a:r>
              <a:rPr lang="en-US" dirty="0" err="1"/>
              <a:t>ipynb</a:t>
            </a:r>
            <a:endParaRPr lang="en-US" dirty="0"/>
          </a:p>
          <a:p>
            <a:pPr marL="0" indent="0" algn="ctr">
              <a:buNone/>
            </a:pPr>
            <a:r>
              <a:rPr lang="en-US" dirty="0"/>
              <a:t>for example,</a:t>
            </a:r>
          </a:p>
          <a:p>
            <a:pPr marL="0" indent="0" algn="ctr">
              <a:buNone/>
            </a:pPr>
            <a:r>
              <a:rPr lang="en-US" dirty="0"/>
              <a:t>6619999_Johnwick_C2.ipynb</a:t>
            </a:r>
          </a:p>
        </p:txBody>
      </p:sp>
    </p:spTree>
    <p:extLst>
      <p:ext uri="{BB962C8B-B14F-4D97-AF65-F5344CB8AC3E}">
        <p14:creationId xmlns:p14="http://schemas.microsoft.com/office/powerpoint/2010/main" val="2859080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884C8B-DF6F-AC43-7276-414027B9B1E4}"/>
              </a:ext>
            </a:extLst>
          </p:cNvPr>
          <p:cNvSpPr>
            <a:spLocks noGrp="1"/>
          </p:cNvSpPr>
          <p:nvPr>
            <p:ph idx="1"/>
          </p:nvPr>
        </p:nvSpPr>
        <p:spPr>
          <a:xfrm>
            <a:off x="838200" y="626224"/>
            <a:ext cx="10515600" cy="6154138"/>
          </a:xfrm>
        </p:spPr>
        <p:txBody>
          <a:bodyPr>
            <a:normAutofit/>
          </a:bodyPr>
          <a:lstStyle/>
          <a:p>
            <a:r>
              <a:rPr lang="en-US" sz="1800" dirty="0">
                <a:solidFill>
                  <a:srgbClr val="05192D"/>
                </a:solidFill>
                <a:effectLst/>
                <a:latin typeface="Arial" panose="020B0604020202020204" pitchFamily="34" charset="0"/>
                <a:ea typeface="Calibri" panose="020F0502020204030204" pitchFamily="34" charset="0"/>
              </a:rPr>
              <a:t>What if we want to choose a value in between. For example,  area &gt; 8 and area &lt; 10. In Pandas, we can simply use </a:t>
            </a:r>
            <a:r>
              <a:rPr lang="en-US" sz="1800" dirty="0" err="1">
                <a:solidFill>
                  <a:srgbClr val="05192D"/>
                </a:solidFill>
                <a:effectLst/>
                <a:latin typeface="Arial" panose="020B0604020202020204" pitchFamily="34" charset="0"/>
                <a:ea typeface="Calibri" panose="020F0502020204030204" pitchFamily="34" charset="0"/>
              </a:rPr>
              <a:t>brics</a:t>
            </a:r>
            <a:r>
              <a:rPr lang="en-US" sz="1800" dirty="0">
                <a:solidFill>
                  <a:srgbClr val="05192D"/>
                </a:solidFill>
                <a:effectLst/>
                <a:latin typeface="Arial" panose="020B0604020202020204" pitchFamily="34" charset="0"/>
                <a:ea typeface="Calibri" panose="020F0502020204030204" pitchFamily="34" charset="0"/>
              </a:rPr>
              <a:t>[‘area’] &gt; 8 and </a:t>
            </a:r>
            <a:r>
              <a:rPr lang="en-US" sz="1800" dirty="0" err="1">
                <a:solidFill>
                  <a:srgbClr val="05192D"/>
                </a:solidFill>
                <a:effectLst/>
                <a:latin typeface="Arial" panose="020B0604020202020204" pitchFamily="34" charset="0"/>
                <a:ea typeface="Calibri" panose="020F0502020204030204" pitchFamily="34" charset="0"/>
              </a:rPr>
              <a:t>brics</a:t>
            </a:r>
            <a:r>
              <a:rPr lang="en-US" sz="1800" dirty="0">
                <a:solidFill>
                  <a:srgbClr val="05192D"/>
                </a:solidFill>
                <a:effectLst/>
                <a:latin typeface="Arial" panose="020B0604020202020204" pitchFamily="34" charset="0"/>
                <a:ea typeface="Calibri" panose="020F0502020204030204" pitchFamily="34" charset="0"/>
              </a:rPr>
              <a:t>[‘area’] &lt; 10. For example,</a:t>
            </a:r>
          </a:p>
          <a:p>
            <a:endParaRPr lang="en-US" sz="1800" dirty="0">
              <a:solidFill>
                <a:srgbClr val="05192D"/>
              </a:solidFill>
              <a:latin typeface="Arial" panose="020B0604020202020204" pitchFamily="34" charset="0"/>
              <a:ea typeface="Calibri" panose="020F0502020204030204" pitchFamily="34" charset="0"/>
            </a:endParaRPr>
          </a:p>
          <a:p>
            <a:endParaRPr lang="en-US" sz="1800" dirty="0">
              <a:solidFill>
                <a:srgbClr val="05192D"/>
              </a:solidFill>
              <a:latin typeface="Arial" panose="020B0604020202020204" pitchFamily="34" charset="0"/>
              <a:ea typeface="Calibri" panose="020F0502020204030204" pitchFamily="34" charset="0"/>
            </a:endParaRPr>
          </a:p>
          <a:p>
            <a:endParaRPr lang="en-US" sz="1800" dirty="0">
              <a:solidFill>
                <a:srgbClr val="05192D"/>
              </a:solidFill>
              <a:latin typeface="Arial" panose="020B0604020202020204" pitchFamily="34" charset="0"/>
              <a:ea typeface="Calibri" panose="020F0502020204030204" pitchFamily="34" charset="0"/>
            </a:endParaRPr>
          </a:p>
          <a:p>
            <a:pPr marL="0" marR="0">
              <a:spcBef>
                <a:spcPts val="0"/>
              </a:spcBef>
            </a:pPr>
            <a:r>
              <a:rPr lang="en-US" sz="1800" dirty="0">
                <a:solidFill>
                  <a:srgbClr val="05192D"/>
                </a:solidFill>
                <a:effectLst/>
                <a:latin typeface="Arial" panose="020B0604020202020204" pitchFamily="34" charset="0"/>
                <a:ea typeface="Times New Roman" panose="02020603050405020304" pitchFamily="18" charset="0"/>
              </a:rPr>
              <a:t>Note that you cannot use and/or, but instead you need to use | for or and &amp; for and operator.</a:t>
            </a:r>
            <a:endParaRPr lang="en-US" sz="1800" dirty="0">
              <a:effectLst/>
              <a:latin typeface="Times New Roman" panose="02020603050405020304" pitchFamily="18" charset="0"/>
              <a:ea typeface="Times New Roman" panose="02020603050405020304" pitchFamily="18" charset="0"/>
            </a:endParaRPr>
          </a:p>
          <a:p>
            <a:r>
              <a:rPr lang="en-US" sz="1800" dirty="0">
                <a:solidFill>
                  <a:srgbClr val="05192D"/>
                </a:solidFill>
                <a:effectLst/>
                <a:latin typeface="Arial" panose="020B0604020202020204" pitchFamily="34" charset="0"/>
                <a:ea typeface="Calibri" panose="020F0502020204030204" pitchFamily="34" charset="0"/>
              </a:rPr>
              <a:t>However, we can also use </a:t>
            </a:r>
            <a:r>
              <a:rPr lang="en-US" sz="1800" dirty="0" err="1">
                <a:solidFill>
                  <a:srgbClr val="05192D"/>
                </a:solidFill>
                <a:effectLst/>
                <a:latin typeface="Arial" panose="020B0604020202020204" pitchFamily="34" charset="0"/>
                <a:ea typeface="Calibri" panose="020F0502020204030204" pitchFamily="34" charset="0"/>
              </a:rPr>
              <a:t>Numpy</a:t>
            </a:r>
            <a:r>
              <a:rPr lang="en-US" sz="1800" dirty="0">
                <a:solidFill>
                  <a:srgbClr val="05192D"/>
                </a:solidFill>
                <a:effectLst/>
                <a:latin typeface="Arial" panose="020B0604020202020204" pitchFamily="34" charset="0"/>
                <a:ea typeface="Calibri" panose="020F0502020204030204" pitchFamily="34" charset="0"/>
              </a:rPr>
              <a:t> package. Let’s load </a:t>
            </a:r>
            <a:r>
              <a:rPr lang="en-US" sz="1800" dirty="0" err="1">
                <a:solidFill>
                  <a:srgbClr val="05192D"/>
                </a:solidFill>
                <a:effectLst/>
                <a:latin typeface="Arial" panose="020B0604020202020204" pitchFamily="34" charset="0"/>
                <a:ea typeface="Calibri" panose="020F0502020204030204" pitchFamily="34" charset="0"/>
              </a:rPr>
              <a:t>numpy</a:t>
            </a:r>
            <a:r>
              <a:rPr lang="en-US" sz="1800" dirty="0">
                <a:solidFill>
                  <a:srgbClr val="05192D"/>
                </a:solidFill>
                <a:effectLst/>
                <a:latin typeface="Arial" panose="020B0604020202020204" pitchFamily="34" charset="0"/>
                <a:ea typeface="Calibri" panose="020F0502020204030204" pitchFamily="34" charset="0"/>
              </a:rPr>
              <a:t> as np and try the following </a:t>
            </a:r>
            <a:r>
              <a:rPr lang="en-US" sz="1800" dirty="0" err="1">
                <a:solidFill>
                  <a:srgbClr val="05192D"/>
                </a:solidFill>
                <a:effectLst/>
                <a:latin typeface="Arial" panose="020B0604020202020204" pitchFamily="34" charset="0"/>
                <a:ea typeface="Calibri" panose="020F0502020204030204" pitchFamily="34" charset="0"/>
              </a:rPr>
              <a:t>logical_and</a:t>
            </a:r>
            <a:r>
              <a:rPr lang="en-US" sz="1800" dirty="0">
                <a:solidFill>
                  <a:srgbClr val="05192D"/>
                </a:solidFill>
                <a:effectLst/>
                <a:latin typeface="Arial" panose="020B0604020202020204" pitchFamily="34" charset="0"/>
                <a:ea typeface="Calibri" panose="020F0502020204030204" pitchFamily="34" charset="0"/>
              </a:rPr>
              <a:t>() command.</a:t>
            </a:r>
          </a:p>
          <a:p>
            <a:endParaRPr lang="en-US" sz="1800" dirty="0">
              <a:solidFill>
                <a:srgbClr val="05192D"/>
              </a:solidFill>
              <a:latin typeface="Arial" panose="020B0604020202020204" pitchFamily="34" charset="0"/>
              <a:ea typeface="Calibri" panose="020F0502020204030204" pitchFamily="34" charset="0"/>
            </a:endParaRPr>
          </a:p>
          <a:p>
            <a:endParaRPr lang="en-US" sz="1800" dirty="0">
              <a:solidFill>
                <a:srgbClr val="05192D"/>
              </a:solidFill>
              <a:latin typeface="Arial" panose="020B0604020202020204" pitchFamily="34" charset="0"/>
              <a:ea typeface="Calibri" panose="020F0502020204030204" pitchFamily="34" charset="0"/>
            </a:endParaRPr>
          </a:p>
          <a:p>
            <a:endParaRPr lang="en-US" sz="1800" dirty="0">
              <a:solidFill>
                <a:srgbClr val="05192D"/>
              </a:solidFill>
              <a:latin typeface="Arial" panose="020B0604020202020204" pitchFamily="34" charset="0"/>
              <a:ea typeface="Calibri" panose="020F0502020204030204" pitchFamily="34" charset="0"/>
            </a:endParaRPr>
          </a:p>
          <a:p>
            <a:r>
              <a:rPr lang="en-US" sz="1800" dirty="0">
                <a:solidFill>
                  <a:srgbClr val="05192D"/>
                </a:solidFill>
                <a:effectLst/>
                <a:latin typeface="Arial" panose="020B0604020202020204" pitchFamily="34" charset="0"/>
                <a:ea typeface="Calibri" panose="020F0502020204030204" pitchFamily="34" charset="0"/>
              </a:rPr>
              <a:t>Just like earlier, </a:t>
            </a:r>
            <a:r>
              <a:rPr lang="en-US" sz="1800" dirty="0" err="1">
                <a:solidFill>
                  <a:srgbClr val="05192D"/>
                </a:solidFill>
                <a:effectLst/>
                <a:latin typeface="Arial" panose="020B0604020202020204" pitchFamily="34" charset="0"/>
                <a:ea typeface="Calibri" panose="020F0502020204030204" pitchFamily="34" charset="0"/>
              </a:rPr>
              <a:t>brics</a:t>
            </a:r>
            <a:r>
              <a:rPr lang="en-US" sz="1800" dirty="0">
                <a:solidFill>
                  <a:srgbClr val="05192D"/>
                </a:solidFill>
                <a:effectLst/>
                <a:latin typeface="Arial" panose="020B0604020202020204" pitchFamily="34" charset="0"/>
                <a:ea typeface="Calibri" panose="020F0502020204030204" pitchFamily="34" charset="0"/>
              </a:rPr>
              <a:t>[</a:t>
            </a:r>
            <a:r>
              <a:rPr lang="en-US" sz="1800" dirty="0" err="1">
                <a:solidFill>
                  <a:srgbClr val="05192D"/>
                </a:solidFill>
                <a:effectLst/>
                <a:latin typeface="Arial" panose="020B0604020202020204" pitchFamily="34" charset="0"/>
                <a:ea typeface="Calibri" panose="020F0502020204030204" pitchFamily="34" charset="0"/>
              </a:rPr>
              <a:t>np.logical_and</a:t>
            </a:r>
            <a:r>
              <a:rPr lang="en-US" sz="1800" dirty="0">
                <a:solidFill>
                  <a:srgbClr val="05192D"/>
                </a:solidFill>
                <a:effectLst/>
                <a:latin typeface="Arial" panose="020B0604020202020204" pitchFamily="34" charset="0"/>
                <a:ea typeface="Calibri" panose="020F0502020204030204" pitchFamily="34" charset="0"/>
              </a:rPr>
              <a:t>(</a:t>
            </a:r>
            <a:r>
              <a:rPr lang="en-US" sz="1800" dirty="0" err="1">
                <a:solidFill>
                  <a:srgbClr val="05192D"/>
                </a:solidFill>
                <a:effectLst/>
                <a:latin typeface="Arial" panose="020B0604020202020204" pitchFamily="34" charset="0"/>
                <a:ea typeface="Calibri" panose="020F0502020204030204" pitchFamily="34" charset="0"/>
              </a:rPr>
              <a:t>brics</a:t>
            </a:r>
            <a:r>
              <a:rPr lang="en-US" sz="1800" dirty="0">
                <a:solidFill>
                  <a:srgbClr val="05192D"/>
                </a:solidFill>
                <a:effectLst/>
                <a:latin typeface="Arial" panose="020B0604020202020204" pitchFamily="34" charset="0"/>
                <a:ea typeface="Calibri" panose="020F0502020204030204" pitchFamily="34" charset="0"/>
              </a:rPr>
              <a:t>['area']&gt;8,brics['area']&lt;10)] will also give you the same result.</a:t>
            </a:r>
          </a:p>
          <a:p>
            <a:r>
              <a:rPr lang="en-US" sz="1800" dirty="0">
                <a:solidFill>
                  <a:srgbClr val="05192D"/>
                </a:solidFill>
                <a:latin typeface="Arial" panose="020B0604020202020204" pitchFamily="34" charset="0"/>
                <a:ea typeface="Calibri" panose="020F0502020204030204" pitchFamily="34" charset="0"/>
              </a:rPr>
              <a:t>Complete the following task.</a:t>
            </a:r>
          </a:p>
          <a:p>
            <a:pPr lvl="1"/>
            <a:r>
              <a:rPr lang="en-US" sz="1400" b="1" kern="0" dirty="0">
                <a:solidFill>
                  <a:srgbClr val="9CC2E5"/>
                </a:solidFill>
                <a:effectLst/>
                <a:latin typeface="Arial" panose="020B0604020202020204" pitchFamily="34" charset="0"/>
                <a:ea typeface="Times New Roman" panose="02020603050405020304" pitchFamily="18" charset="0"/>
              </a:rPr>
              <a:t>Show country’s capital (only) that the population is over 1000 </a:t>
            </a:r>
            <a:r>
              <a:rPr lang="en-US" sz="1400" b="1" kern="0" dirty="0">
                <a:solidFill>
                  <a:srgbClr val="FF0000"/>
                </a:solidFill>
                <a:effectLst/>
                <a:latin typeface="Arial" panose="020B0604020202020204" pitchFamily="34" charset="0"/>
                <a:ea typeface="Times New Roman" panose="02020603050405020304" pitchFamily="18" charset="0"/>
              </a:rPr>
              <a:t>or</a:t>
            </a:r>
            <a:r>
              <a:rPr lang="en-US" sz="1400" b="1" kern="0" dirty="0">
                <a:solidFill>
                  <a:srgbClr val="9CC2E5"/>
                </a:solidFill>
                <a:effectLst/>
                <a:latin typeface="Arial" panose="020B0604020202020204" pitchFamily="34" charset="0"/>
                <a:ea typeface="Times New Roman" panose="02020603050405020304" pitchFamily="18" charset="0"/>
              </a:rPr>
              <a:t> area is less than 8. Expected output is New Delhi, Beijing, Pretoria.</a:t>
            </a:r>
          </a:p>
          <a:p>
            <a:pPr lvl="1"/>
            <a:r>
              <a:rPr lang="en-US" sz="1400" b="1" kern="0" dirty="0">
                <a:solidFill>
                  <a:srgbClr val="9CC2E5"/>
                </a:solidFill>
                <a:latin typeface="Arial" panose="020B0604020202020204" pitchFamily="34" charset="0"/>
              </a:rPr>
              <a:t>Show the records (all columns) that the area is over 8 km</a:t>
            </a:r>
            <a:r>
              <a:rPr lang="en-US" sz="1400" b="1" kern="0" baseline="30000" dirty="0">
                <a:solidFill>
                  <a:srgbClr val="9CC2E5"/>
                </a:solidFill>
                <a:latin typeface="Arial" panose="020B0604020202020204" pitchFamily="34" charset="0"/>
              </a:rPr>
              <a:t>2</a:t>
            </a:r>
            <a:r>
              <a:rPr lang="en-US" sz="1400" b="1" kern="0" dirty="0">
                <a:solidFill>
                  <a:srgbClr val="9CC2E5"/>
                </a:solidFill>
                <a:latin typeface="Arial" panose="020B0604020202020204" pitchFamily="34" charset="0"/>
              </a:rPr>
              <a:t>., and the population is between 100 – 500.</a:t>
            </a:r>
            <a:endParaRPr lang="en-US" dirty="0"/>
          </a:p>
        </p:txBody>
      </p:sp>
      <p:pic>
        <p:nvPicPr>
          <p:cNvPr id="4" name="Picture 3" descr="A screenshot of a computer&#10;&#10;Description automatically generated with low confidence">
            <a:extLst>
              <a:ext uri="{FF2B5EF4-FFF2-40B4-BE49-F238E27FC236}">
                <a16:creationId xmlns:a16="http://schemas.microsoft.com/office/drawing/2014/main" id="{A8C712CD-0E62-CF45-98AF-5DA4C8E41F23}"/>
              </a:ext>
            </a:extLst>
          </p:cNvPr>
          <p:cNvPicPr>
            <a:picLocks noChangeAspect="1"/>
          </p:cNvPicPr>
          <p:nvPr/>
        </p:nvPicPr>
        <p:blipFill>
          <a:blip r:embed="rId2"/>
          <a:stretch>
            <a:fillRect/>
          </a:stretch>
        </p:blipFill>
        <p:spPr>
          <a:xfrm>
            <a:off x="8442049" y="1130613"/>
            <a:ext cx="3526379" cy="1177243"/>
          </a:xfrm>
          <a:prstGeom prst="rect">
            <a:avLst/>
          </a:prstGeom>
        </p:spPr>
      </p:pic>
      <p:pic>
        <p:nvPicPr>
          <p:cNvPr id="5" name="Picture 4" descr="A screenshot of a computer&#10;&#10;Description automatically generated with medium confidence">
            <a:extLst>
              <a:ext uri="{FF2B5EF4-FFF2-40B4-BE49-F238E27FC236}">
                <a16:creationId xmlns:a16="http://schemas.microsoft.com/office/drawing/2014/main" id="{5970B70B-54D2-2558-D0FC-FE20E79E9574}"/>
              </a:ext>
            </a:extLst>
          </p:cNvPr>
          <p:cNvPicPr>
            <a:picLocks noChangeAspect="1"/>
          </p:cNvPicPr>
          <p:nvPr/>
        </p:nvPicPr>
        <p:blipFill>
          <a:blip r:embed="rId3"/>
          <a:stretch>
            <a:fillRect/>
          </a:stretch>
        </p:blipFill>
        <p:spPr>
          <a:xfrm>
            <a:off x="7951730" y="3227191"/>
            <a:ext cx="4016698" cy="1322954"/>
          </a:xfrm>
          <a:prstGeom prst="rect">
            <a:avLst/>
          </a:prstGeom>
        </p:spPr>
      </p:pic>
    </p:spTree>
    <p:extLst>
      <p:ext uri="{BB962C8B-B14F-4D97-AF65-F5344CB8AC3E}">
        <p14:creationId xmlns:p14="http://schemas.microsoft.com/office/powerpoint/2010/main" val="3507524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6100C-5FAF-84D7-EC45-E4BFA97D6161}"/>
              </a:ext>
            </a:extLst>
          </p:cNvPr>
          <p:cNvSpPr>
            <a:spLocks noGrp="1"/>
          </p:cNvSpPr>
          <p:nvPr>
            <p:ph type="title"/>
          </p:nvPr>
        </p:nvSpPr>
        <p:spPr/>
        <p:txBody>
          <a:bodyPr/>
          <a:lstStyle/>
          <a:p>
            <a:r>
              <a:rPr lang="en-US" dirty="0"/>
              <a:t>Let’s Practice!</a:t>
            </a:r>
          </a:p>
        </p:txBody>
      </p:sp>
      <p:sp>
        <p:nvSpPr>
          <p:cNvPr id="3" name="Content Placeholder 2">
            <a:extLst>
              <a:ext uri="{FF2B5EF4-FFF2-40B4-BE49-F238E27FC236}">
                <a16:creationId xmlns:a16="http://schemas.microsoft.com/office/drawing/2014/main" id="{29C96F7B-584A-69D4-4CE7-411CBBD0B88C}"/>
              </a:ext>
            </a:extLst>
          </p:cNvPr>
          <p:cNvSpPr>
            <a:spLocks noGrp="1"/>
          </p:cNvSpPr>
          <p:nvPr>
            <p:ph idx="1"/>
          </p:nvPr>
        </p:nvSpPr>
        <p:spPr/>
        <p:txBody>
          <a:bodyPr/>
          <a:lstStyle/>
          <a:p>
            <a:r>
              <a:rPr lang="en-US" dirty="0"/>
              <a:t>Complete the following instructions. The data set, namely cars.csv, is provided.</a:t>
            </a: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US" sz="1600" b="1" kern="0" dirty="0">
                <a:solidFill>
                  <a:srgbClr val="9CC2E5"/>
                </a:solidFill>
                <a:effectLst/>
                <a:latin typeface="Arial" panose="020B0604020202020204" pitchFamily="34" charset="0"/>
                <a:ea typeface="Times New Roman" panose="02020603050405020304" pitchFamily="18" charset="0"/>
                <a:cs typeface="Times New Roman" panose="02020603050405020304" pitchFamily="18" charset="0"/>
              </a:rPr>
              <a:t>Load cars.csv</a:t>
            </a:r>
            <a:r>
              <a:rPr lang="th-TH" sz="1600" b="1" kern="0" dirty="0">
                <a:solidFill>
                  <a:srgbClr val="9CC2E5"/>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600" b="1" kern="0" dirty="0">
                <a:solidFill>
                  <a:srgbClr val="9CC2E5"/>
                </a:solidFill>
                <a:effectLst/>
                <a:latin typeface="Arial" panose="020B0604020202020204" pitchFamily="34" charset="0"/>
                <a:ea typeface="Times New Roman" panose="02020603050405020304" pitchFamily="18" charset="0"/>
                <a:cs typeface="Times New Roman" panose="02020603050405020304" pitchFamily="18" charset="0"/>
              </a:rPr>
              <a:t>to cars dataframe.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US" sz="1600" b="1" kern="0" dirty="0">
                <a:solidFill>
                  <a:srgbClr val="9CC2E5"/>
                </a:solidFill>
                <a:effectLst/>
                <a:latin typeface="Arial" panose="020B0604020202020204" pitchFamily="34" charset="0"/>
                <a:ea typeface="Times New Roman" panose="02020603050405020304" pitchFamily="18" charset="0"/>
                <a:cs typeface="Times New Roman" panose="02020603050405020304" pitchFamily="18" charset="0"/>
              </a:rPr>
              <a:t>Select the </a:t>
            </a:r>
            <a:r>
              <a:rPr lang="en-US" sz="1600" b="1" kern="0" dirty="0" err="1">
                <a:solidFill>
                  <a:srgbClr val="9CC2E5"/>
                </a:solidFill>
                <a:effectLst/>
                <a:latin typeface="Arial" panose="020B0604020202020204" pitchFamily="34" charset="0"/>
                <a:ea typeface="Times New Roman" panose="02020603050405020304" pitchFamily="18" charset="0"/>
                <a:cs typeface="Times New Roman" panose="02020603050405020304" pitchFamily="18" charset="0"/>
              </a:rPr>
              <a:t>cars_per_cap</a:t>
            </a:r>
            <a:r>
              <a:rPr lang="en-US" sz="1600" b="1" kern="0" dirty="0">
                <a:solidFill>
                  <a:srgbClr val="9CC2E5"/>
                </a:solidFill>
                <a:effectLst/>
                <a:latin typeface="Arial" panose="020B0604020202020204" pitchFamily="34" charset="0"/>
                <a:ea typeface="Times New Roman" panose="02020603050405020304" pitchFamily="18" charset="0"/>
                <a:cs typeface="Times New Roman" panose="02020603050405020304" pitchFamily="18" charset="0"/>
              </a:rPr>
              <a:t> column from cars as a Pandas Series and store it as </a:t>
            </a:r>
            <a:r>
              <a:rPr lang="en-US" sz="1600" b="1" kern="0" dirty="0" err="1">
                <a:solidFill>
                  <a:srgbClr val="9CC2E5"/>
                </a:solidFill>
                <a:effectLst/>
                <a:latin typeface="Arial" panose="020B0604020202020204" pitchFamily="34" charset="0"/>
                <a:ea typeface="Times New Roman" panose="02020603050405020304" pitchFamily="18" charset="0"/>
                <a:cs typeface="Times New Roman" panose="02020603050405020304" pitchFamily="18" charset="0"/>
              </a:rPr>
              <a:t>cpc</a:t>
            </a:r>
            <a:r>
              <a:rPr lang="en-US" sz="1600" b="1" kern="0" dirty="0">
                <a:solidFill>
                  <a:srgbClr val="9CC2E5"/>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US" sz="1600" b="1" kern="0" dirty="0">
                <a:solidFill>
                  <a:srgbClr val="9CC2E5"/>
                </a:solidFill>
                <a:effectLst/>
                <a:latin typeface="Arial" panose="020B0604020202020204" pitchFamily="34" charset="0"/>
                <a:ea typeface="Times New Roman" panose="02020603050405020304" pitchFamily="18" charset="0"/>
                <a:cs typeface="Times New Roman" panose="02020603050405020304" pitchFamily="18" charset="0"/>
              </a:rPr>
              <a:t>Use </a:t>
            </a:r>
            <a:r>
              <a:rPr lang="en-US" sz="1600" b="1" kern="0" dirty="0" err="1">
                <a:solidFill>
                  <a:srgbClr val="9CC2E5"/>
                </a:solidFill>
                <a:effectLst/>
                <a:latin typeface="Arial" panose="020B0604020202020204" pitchFamily="34" charset="0"/>
                <a:ea typeface="Times New Roman" panose="02020603050405020304" pitchFamily="18" charset="0"/>
                <a:cs typeface="Times New Roman" panose="02020603050405020304" pitchFamily="18" charset="0"/>
              </a:rPr>
              <a:t>cpc</a:t>
            </a:r>
            <a:r>
              <a:rPr lang="en-US" sz="1600" b="1" kern="0" dirty="0">
                <a:solidFill>
                  <a:srgbClr val="9CC2E5"/>
                </a:solidFill>
                <a:effectLst/>
                <a:latin typeface="Arial" panose="020B0604020202020204" pitchFamily="34" charset="0"/>
                <a:ea typeface="Times New Roman" panose="02020603050405020304" pitchFamily="18" charset="0"/>
                <a:cs typeface="Times New Roman" panose="02020603050405020304" pitchFamily="18" charset="0"/>
              </a:rPr>
              <a:t> in combination with a comparison operator &gt; and 500 (for a column </a:t>
            </a:r>
            <a:r>
              <a:rPr lang="en-US" sz="1600" b="1" kern="0" dirty="0" err="1">
                <a:solidFill>
                  <a:srgbClr val="9CC2E5"/>
                </a:solidFill>
                <a:effectLst/>
                <a:latin typeface="Arial" panose="020B0604020202020204" pitchFamily="34" charset="0"/>
                <a:ea typeface="Times New Roman" panose="02020603050405020304" pitchFamily="18" charset="0"/>
                <a:cs typeface="Times New Roman" panose="02020603050405020304" pitchFamily="18" charset="0"/>
              </a:rPr>
              <a:t>cars_per_cap</a:t>
            </a:r>
            <a:r>
              <a:rPr lang="en-US" sz="1600" b="1" kern="0" dirty="0">
                <a:solidFill>
                  <a:srgbClr val="9CC2E5"/>
                </a:solidFill>
                <a:effectLst/>
                <a:latin typeface="Arial" panose="020B0604020202020204" pitchFamily="34" charset="0"/>
                <a:ea typeface="Times New Roman" panose="02020603050405020304" pitchFamily="18" charset="0"/>
                <a:cs typeface="Times New Roman" panose="02020603050405020304" pitchFamily="18" charset="0"/>
              </a:rPr>
              <a:t>). You want to end up with a </a:t>
            </a:r>
            <a:r>
              <a:rPr lang="en-US" sz="1600" b="1" kern="0" dirty="0" err="1">
                <a:solidFill>
                  <a:srgbClr val="9CC2E5"/>
                </a:solidFill>
                <a:effectLst/>
                <a:latin typeface="Arial" panose="020B0604020202020204" pitchFamily="34" charset="0"/>
                <a:ea typeface="Times New Roman" panose="02020603050405020304" pitchFamily="18" charset="0"/>
                <a:cs typeface="Times New Roman" panose="02020603050405020304" pitchFamily="18" charset="0"/>
              </a:rPr>
              <a:t>boolean</a:t>
            </a:r>
            <a:r>
              <a:rPr lang="en-US" sz="1600" b="1" kern="0" dirty="0">
                <a:solidFill>
                  <a:srgbClr val="9CC2E5"/>
                </a:solidFill>
                <a:effectLst/>
                <a:latin typeface="Arial" panose="020B0604020202020204" pitchFamily="34" charset="0"/>
                <a:ea typeface="Times New Roman" panose="02020603050405020304" pitchFamily="18" charset="0"/>
                <a:cs typeface="Times New Roman" panose="02020603050405020304" pitchFamily="18" charset="0"/>
              </a:rPr>
              <a:t> Series that's True if the corresponding country has a </a:t>
            </a:r>
            <a:r>
              <a:rPr lang="en-US" sz="1600" b="1" kern="0" dirty="0" err="1">
                <a:solidFill>
                  <a:srgbClr val="9CC2E5"/>
                </a:solidFill>
                <a:effectLst/>
                <a:latin typeface="Arial" panose="020B0604020202020204" pitchFamily="34" charset="0"/>
                <a:ea typeface="Times New Roman" panose="02020603050405020304" pitchFamily="18" charset="0"/>
                <a:cs typeface="Times New Roman" panose="02020603050405020304" pitchFamily="18" charset="0"/>
              </a:rPr>
              <a:t>cars_per_cap</a:t>
            </a:r>
            <a:r>
              <a:rPr lang="en-US" sz="1600" b="1" kern="0" dirty="0">
                <a:solidFill>
                  <a:srgbClr val="9CC2E5"/>
                </a:solidFill>
                <a:effectLst/>
                <a:latin typeface="Arial" panose="020B0604020202020204" pitchFamily="34" charset="0"/>
                <a:ea typeface="Times New Roman" panose="02020603050405020304" pitchFamily="18" charset="0"/>
                <a:cs typeface="Times New Roman" panose="02020603050405020304" pitchFamily="18" charset="0"/>
              </a:rPr>
              <a:t> of more than 500 and False otherwise. Store this </a:t>
            </a:r>
            <a:r>
              <a:rPr lang="en-US" sz="1600" b="1" kern="0" dirty="0" err="1">
                <a:solidFill>
                  <a:srgbClr val="9CC2E5"/>
                </a:solidFill>
                <a:effectLst/>
                <a:latin typeface="Arial" panose="020B0604020202020204" pitchFamily="34" charset="0"/>
                <a:ea typeface="Times New Roman" panose="02020603050405020304" pitchFamily="18" charset="0"/>
                <a:cs typeface="Times New Roman" panose="02020603050405020304" pitchFamily="18" charset="0"/>
              </a:rPr>
              <a:t>boolean</a:t>
            </a:r>
            <a:r>
              <a:rPr lang="en-US" sz="1600" b="1" kern="0" dirty="0">
                <a:solidFill>
                  <a:srgbClr val="9CC2E5"/>
                </a:solidFill>
                <a:effectLst/>
                <a:latin typeface="Arial" panose="020B0604020202020204" pitchFamily="34" charset="0"/>
                <a:ea typeface="Times New Roman" panose="02020603050405020304" pitchFamily="18" charset="0"/>
                <a:cs typeface="Times New Roman" panose="02020603050405020304" pitchFamily="18" charset="0"/>
              </a:rPr>
              <a:t> Series as </a:t>
            </a:r>
            <a:r>
              <a:rPr lang="en-US" sz="1600" b="1" kern="0" dirty="0" err="1">
                <a:solidFill>
                  <a:srgbClr val="9CC2E5"/>
                </a:solidFill>
                <a:effectLst/>
                <a:latin typeface="Arial" panose="020B0604020202020204" pitchFamily="34" charset="0"/>
                <a:ea typeface="Times New Roman" panose="02020603050405020304" pitchFamily="18" charset="0"/>
                <a:cs typeface="Times New Roman" panose="02020603050405020304" pitchFamily="18" charset="0"/>
              </a:rPr>
              <a:t>many_cars</a:t>
            </a:r>
            <a:r>
              <a:rPr lang="en-US" sz="1600" b="1" kern="0" dirty="0">
                <a:solidFill>
                  <a:srgbClr val="9CC2E5"/>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US" sz="1600" b="1" kern="0" dirty="0">
                <a:solidFill>
                  <a:srgbClr val="9CC2E5"/>
                </a:solidFill>
                <a:effectLst/>
                <a:latin typeface="Arial" panose="020B0604020202020204" pitchFamily="34" charset="0"/>
                <a:ea typeface="Times New Roman" panose="02020603050405020304" pitchFamily="18" charset="0"/>
                <a:cs typeface="Times New Roman" panose="02020603050405020304" pitchFamily="18" charset="0"/>
              </a:rPr>
              <a:t>Use </a:t>
            </a:r>
            <a:r>
              <a:rPr lang="en-US" sz="1600" b="1" kern="0" dirty="0" err="1">
                <a:solidFill>
                  <a:srgbClr val="9CC2E5"/>
                </a:solidFill>
                <a:effectLst/>
                <a:latin typeface="Arial" panose="020B0604020202020204" pitchFamily="34" charset="0"/>
                <a:ea typeface="Times New Roman" panose="02020603050405020304" pitchFamily="18" charset="0"/>
                <a:cs typeface="Times New Roman" panose="02020603050405020304" pitchFamily="18" charset="0"/>
              </a:rPr>
              <a:t>many_cars</a:t>
            </a:r>
            <a:r>
              <a:rPr lang="en-US" sz="1600" b="1" kern="0" dirty="0">
                <a:solidFill>
                  <a:srgbClr val="9CC2E5"/>
                </a:solidFill>
                <a:effectLst/>
                <a:latin typeface="Arial" panose="020B0604020202020204" pitchFamily="34" charset="0"/>
                <a:ea typeface="Times New Roman" panose="02020603050405020304" pitchFamily="18" charset="0"/>
                <a:cs typeface="Times New Roman" panose="02020603050405020304" pitchFamily="18" charset="0"/>
              </a:rPr>
              <a:t> to subset cars, similar to what you did before. Store the result as </a:t>
            </a:r>
            <a:r>
              <a:rPr lang="en-US" sz="1600" b="1" kern="0" dirty="0" err="1">
                <a:solidFill>
                  <a:srgbClr val="9CC2E5"/>
                </a:solidFill>
                <a:effectLst/>
                <a:latin typeface="Arial" panose="020B0604020202020204" pitchFamily="34" charset="0"/>
                <a:ea typeface="Times New Roman" panose="02020603050405020304" pitchFamily="18" charset="0"/>
                <a:cs typeface="Times New Roman" panose="02020603050405020304" pitchFamily="18" charset="0"/>
              </a:rPr>
              <a:t>car_maniac</a:t>
            </a:r>
            <a:r>
              <a:rPr lang="en-US" sz="1600" b="1" kern="0" dirty="0">
                <a:solidFill>
                  <a:srgbClr val="9CC2E5"/>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US" sz="1600" b="1" kern="0" dirty="0">
                <a:solidFill>
                  <a:srgbClr val="9CC2E5"/>
                </a:solidFill>
                <a:effectLst/>
                <a:latin typeface="Arial" panose="020B0604020202020204" pitchFamily="34" charset="0"/>
                <a:ea typeface="Times New Roman" panose="02020603050405020304" pitchFamily="18" charset="0"/>
              </a:rPr>
              <a:t>Print out </a:t>
            </a:r>
            <a:r>
              <a:rPr lang="en-US" sz="1600" b="1" kern="0" dirty="0" err="1">
                <a:solidFill>
                  <a:srgbClr val="9CC2E5"/>
                </a:solidFill>
                <a:effectLst/>
                <a:latin typeface="Arial" panose="020B0604020202020204" pitchFamily="34" charset="0"/>
                <a:ea typeface="Times New Roman" panose="02020603050405020304" pitchFamily="18" charset="0"/>
              </a:rPr>
              <a:t>car_maniac</a:t>
            </a:r>
            <a:r>
              <a:rPr lang="en-US" sz="1600" b="1" kern="0" dirty="0">
                <a:solidFill>
                  <a:srgbClr val="9CC2E5"/>
                </a:solidFill>
                <a:effectLst/>
                <a:latin typeface="Arial" panose="020B0604020202020204" pitchFamily="34" charset="0"/>
                <a:ea typeface="Times New Roman" panose="02020603050405020304" pitchFamily="18" charset="0"/>
              </a:rPr>
              <a:t> to see if you got it right.</a:t>
            </a: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endParaRPr lang="en-US" sz="1600" b="1" kern="0" dirty="0">
              <a:solidFill>
                <a:srgbClr val="9CC2E5"/>
              </a:solidFill>
              <a:effectLst/>
              <a:latin typeface="Arial" panose="020B0604020202020204" pitchFamily="34" charset="0"/>
              <a:ea typeface="Times New Roman" panose="02020603050405020304" pitchFamily="18" charset="0"/>
            </a:endParaRP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endParaRPr lang="en-US" sz="1600" b="1" kern="0" dirty="0">
              <a:solidFill>
                <a:srgbClr val="9CC2E5"/>
              </a:solidFill>
              <a:latin typeface="Arial" panose="020B0604020202020204" pitchFamily="34" charset="0"/>
              <a:ea typeface="Times New Roman" panose="02020603050405020304" pitchFamily="18" charset="0"/>
            </a:endParaRP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US" sz="1600" b="1" kern="0" dirty="0">
                <a:solidFill>
                  <a:srgbClr val="9CC2E5"/>
                </a:solidFill>
                <a:effectLst/>
                <a:latin typeface="Arial" panose="020B0604020202020204" pitchFamily="34" charset="0"/>
                <a:ea typeface="Times New Roman" panose="02020603050405020304" pitchFamily="18" charset="0"/>
              </a:rPr>
              <a:t>Create a DataFrame cpc100500, that includes all the observations of cars that have a </a:t>
            </a:r>
            <a:r>
              <a:rPr lang="en-US" sz="1600" b="1" kern="0" dirty="0" err="1">
                <a:solidFill>
                  <a:srgbClr val="9CC2E5"/>
                </a:solidFill>
                <a:effectLst/>
                <a:latin typeface="Arial" panose="020B0604020202020204" pitchFamily="34" charset="0"/>
                <a:ea typeface="Times New Roman" panose="02020603050405020304" pitchFamily="18" charset="0"/>
              </a:rPr>
              <a:t>cars_per_cap</a:t>
            </a:r>
            <a:r>
              <a:rPr lang="en-US" sz="1600" b="1" kern="0" dirty="0">
                <a:solidFill>
                  <a:srgbClr val="9CC2E5"/>
                </a:solidFill>
                <a:effectLst/>
                <a:latin typeface="Arial" panose="020B0604020202020204" pitchFamily="34" charset="0"/>
                <a:ea typeface="Times New Roman" panose="02020603050405020304" pitchFamily="18" charset="0"/>
              </a:rPr>
              <a:t> between 100 and 500. Then print cpc100500. (with and without </a:t>
            </a:r>
            <a:r>
              <a:rPr lang="en-US" sz="1600" b="1" kern="0" dirty="0" err="1">
                <a:solidFill>
                  <a:srgbClr val="9CC2E5"/>
                </a:solidFill>
                <a:effectLst/>
                <a:latin typeface="Arial" panose="020B0604020202020204" pitchFamily="34" charset="0"/>
                <a:ea typeface="Times New Roman" panose="02020603050405020304" pitchFamily="18" charset="0"/>
              </a:rPr>
              <a:t>Numpy</a:t>
            </a:r>
            <a:r>
              <a:rPr lang="en-US" sz="1600" b="1" kern="0" dirty="0">
                <a:solidFill>
                  <a:srgbClr val="9CC2E5"/>
                </a:solidFill>
                <a:effectLst/>
                <a:latin typeface="Arial" panose="020B0604020202020204" pitchFamily="34" charset="0"/>
                <a:ea typeface="Times New Roman" panose="02020603050405020304" pitchFamily="18" charset="0"/>
              </a:rPr>
              <a:t>)</a:t>
            </a:r>
            <a:endParaRPr lang="en-US" sz="3600" dirty="0"/>
          </a:p>
        </p:txBody>
      </p:sp>
      <p:pic>
        <p:nvPicPr>
          <p:cNvPr id="4" name="Picture 3" descr="A picture containing text, screenshot, font, line&#10;&#10;Description automatically generated">
            <a:extLst>
              <a:ext uri="{FF2B5EF4-FFF2-40B4-BE49-F238E27FC236}">
                <a16:creationId xmlns:a16="http://schemas.microsoft.com/office/drawing/2014/main" id="{E91A3296-C095-591A-135D-21121548F462}"/>
              </a:ext>
            </a:extLst>
          </p:cNvPr>
          <p:cNvPicPr>
            <a:picLocks noChangeAspect="1"/>
          </p:cNvPicPr>
          <p:nvPr/>
        </p:nvPicPr>
        <p:blipFill>
          <a:blip r:embed="rId2"/>
          <a:stretch>
            <a:fillRect/>
          </a:stretch>
        </p:blipFill>
        <p:spPr>
          <a:xfrm>
            <a:off x="8204396" y="4484296"/>
            <a:ext cx="3291840" cy="702945"/>
          </a:xfrm>
          <a:prstGeom prst="rect">
            <a:avLst/>
          </a:prstGeom>
        </p:spPr>
      </p:pic>
      <p:pic>
        <p:nvPicPr>
          <p:cNvPr id="5" name="Picture 4" descr="A picture containing text, font, screenshot, line&#10;&#10;Description automatically generated">
            <a:extLst>
              <a:ext uri="{FF2B5EF4-FFF2-40B4-BE49-F238E27FC236}">
                <a16:creationId xmlns:a16="http://schemas.microsoft.com/office/drawing/2014/main" id="{F87232DE-8786-A1BC-46FC-D4CBA51C9023}"/>
              </a:ext>
            </a:extLst>
          </p:cNvPr>
          <p:cNvPicPr>
            <a:picLocks noChangeAspect="1"/>
          </p:cNvPicPr>
          <p:nvPr/>
        </p:nvPicPr>
        <p:blipFill>
          <a:blip r:embed="rId3"/>
          <a:stretch>
            <a:fillRect/>
          </a:stretch>
        </p:blipFill>
        <p:spPr>
          <a:xfrm>
            <a:off x="8204396" y="5945288"/>
            <a:ext cx="2281555" cy="530860"/>
          </a:xfrm>
          <a:prstGeom prst="rect">
            <a:avLst/>
          </a:prstGeom>
        </p:spPr>
      </p:pic>
    </p:spTree>
    <p:extLst>
      <p:ext uri="{BB962C8B-B14F-4D97-AF65-F5344CB8AC3E}">
        <p14:creationId xmlns:p14="http://schemas.microsoft.com/office/powerpoint/2010/main" val="3753366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CC402-FEDD-40F5-3763-49DD5E1F3DCE}"/>
              </a:ext>
            </a:extLst>
          </p:cNvPr>
          <p:cNvSpPr>
            <a:spLocks noGrp="1"/>
          </p:cNvSpPr>
          <p:nvPr>
            <p:ph type="title"/>
          </p:nvPr>
        </p:nvSpPr>
        <p:spPr/>
        <p:txBody>
          <a:bodyPr/>
          <a:lstStyle/>
          <a:p>
            <a:r>
              <a:rPr lang="en-US" dirty="0"/>
              <a:t>Loop over DataFrame</a:t>
            </a:r>
          </a:p>
        </p:txBody>
      </p:sp>
      <p:sp>
        <p:nvSpPr>
          <p:cNvPr id="3" name="Content Placeholder 2">
            <a:extLst>
              <a:ext uri="{FF2B5EF4-FFF2-40B4-BE49-F238E27FC236}">
                <a16:creationId xmlns:a16="http://schemas.microsoft.com/office/drawing/2014/main" id="{5118846C-2FD5-74E8-9CE0-0AA276BA7F2C}"/>
              </a:ext>
            </a:extLst>
          </p:cNvPr>
          <p:cNvSpPr>
            <a:spLocks noGrp="1"/>
          </p:cNvSpPr>
          <p:nvPr>
            <p:ph idx="1"/>
          </p:nvPr>
        </p:nvSpPr>
        <p:spPr/>
        <p:txBody>
          <a:bodyPr/>
          <a:lstStyle/>
          <a:p>
            <a:r>
              <a:rPr lang="en-US" sz="1800" dirty="0">
                <a:solidFill>
                  <a:srgbClr val="05192D"/>
                </a:solidFill>
                <a:effectLst/>
                <a:latin typeface="Arial" panose="020B0604020202020204" pitchFamily="34" charset="0"/>
                <a:ea typeface="Calibri" panose="020F0502020204030204" pitchFamily="34" charset="0"/>
              </a:rPr>
              <a:t>Iterating over a Pandas DataFrame is typically done with the </a:t>
            </a:r>
            <a:r>
              <a:rPr lang="en-US" sz="1800" dirty="0" err="1">
                <a:solidFill>
                  <a:srgbClr val="FF0000"/>
                </a:solidFill>
                <a:effectLst/>
                <a:latin typeface="Arial" panose="020B0604020202020204" pitchFamily="34" charset="0"/>
                <a:ea typeface="Calibri" panose="020F0502020204030204" pitchFamily="34" charset="0"/>
              </a:rPr>
              <a:t>iterrows</a:t>
            </a:r>
            <a:r>
              <a:rPr lang="en-US" sz="1800" dirty="0">
                <a:solidFill>
                  <a:srgbClr val="FF0000"/>
                </a:solidFill>
                <a:effectLst/>
                <a:latin typeface="Arial" panose="020B0604020202020204" pitchFamily="34" charset="0"/>
                <a:ea typeface="Calibri" panose="020F0502020204030204" pitchFamily="34" charset="0"/>
              </a:rPr>
              <a:t>() </a:t>
            </a:r>
            <a:r>
              <a:rPr lang="en-US" sz="1800" dirty="0">
                <a:solidFill>
                  <a:srgbClr val="05192D"/>
                </a:solidFill>
                <a:effectLst/>
                <a:latin typeface="Arial" panose="020B0604020202020204" pitchFamily="34" charset="0"/>
                <a:ea typeface="Calibri" panose="020F0502020204030204" pitchFamily="34" charset="0"/>
              </a:rPr>
              <a:t>method. Used in a for loop, every observation is iterated over and on every iteration the row label and actual row contents. In this and the following exercises we will be working on the cars DataFrame. It contains information on the cars per capita and whether people drive right or left for seven countries in the world.</a:t>
            </a:r>
          </a:p>
          <a:p>
            <a:r>
              <a:rPr lang="en-US" sz="1800" dirty="0">
                <a:solidFill>
                  <a:srgbClr val="05192D"/>
                </a:solidFill>
                <a:effectLst/>
                <a:latin typeface="Arial" panose="020B0604020202020204" pitchFamily="34" charset="0"/>
                <a:ea typeface="Times New Roman" panose="02020603050405020304" pitchFamily="18" charset="0"/>
              </a:rPr>
              <a:t>Observe what the result is. Just column name, isn’t it?</a:t>
            </a:r>
          </a:p>
          <a:p>
            <a:endParaRPr lang="en-US" sz="1800" dirty="0">
              <a:solidFill>
                <a:srgbClr val="05192D"/>
              </a:solidFill>
              <a:latin typeface="Arial" panose="020B0604020202020204" pitchFamily="34" charset="0"/>
              <a:ea typeface="Times New Roman" panose="02020603050405020304" pitchFamily="18" charset="0"/>
            </a:endParaRPr>
          </a:p>
          <a:p>
            <a:endParaRPr lang="en-US" sz="1800" dirty="0">
              <a:solidFill>
                <a:srgbClr val="05192D"/>
              </a:solidFill>
              <a:effectLst/>
              <a:latin typeface="Arial" panose="020B0604020202020204" pitchFamily="34" charset="0"/>
              <a:ea typeface="Times New Roman" panose="02020603050405020304" pitchFamily="18" charset="0"/>
            </a:endParaRPr>
          </a:p>
          <a:p>
            <a:endParaRPr lang="en-US" sz="1800" dirty="0">
              <a:solidFill>
                <a:srgbClr val="05192D"/>
              </a:solidFill>
              <a:latin typeface="Arial" panose="020B0604020202020204" pitchFamily="34" charset="0"/>
              <a:ea typeface="Times New Roman" panose="02020603050405020304" pitchFamily="18" charset="0"/>
            </a:endParaRPr>
          </a:p>
          <a:p>
            <a:r>
              <a:rPr lang="en-US" sz="1800" dirty="0">
                <a:solidFill>
                  <a:srgbClr val="05192D"/>
                </a:solidFill>
                <a:latin typeface="Arial" panose="020B0604020202020204" pitchFamily="34" charset="0"/>
                <a:ea typeface="Times New Roman" panose="02020603050405020304" pitchFamily="18" charset="0"/>
              </a:rPr>
              <a:t>Try again with</a:t>
            </a:r>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44D72D19-EBDC-6624-6D89-557841F40B8D}"/>
              </a:ext>
            </a:extLst>
          </p:cNvPr>
          <p:cNvPicPr>
            <a:picLocks noChangeAspect="1"/>
          </p:cNvPicPr>
          <p:nvPr/>
        </p:nvPicPr>
        <p:blipFill rotWithShape="1">
          <a:blip r:embed="rId2"/>
          <a:srcRect l="660" r="42863"/>
          <a:stretch/>
        </p:blipFill>
        <p:spPr>
          <a:xfrm>
            <a:off x="1142202" y="3597748"/>
            <a:ext cx="4191275" cy="1123721"/>
          </a:xfrm>
          <a:prstGeom prst="rect">
            <a:avLst/>
          </a:prstGeom>
        </p:spPr>
      </p:pic>
      <p:pic>
        <p:nvPicPr>
          <p:cNvPr id="7" name="Picture 6">
            <a:extLst>
              <a:ext uri="{FF2B5EF4-FFF2-40B4-BE49-F238E27FC236}">
                <a16:creationId xmlns:a16="http://schemas.microsoft.com/office/drawing/2014/main" id="{483803B2-BAE5-2703-56AD-8E758DA538C0}"/>
              </a:ext>
            </a:extLst>
          </p:cNvPr>
          <p:cNvPicPr>
            <a:picLocks noChangeAspect="1"/>
          </p:cNvPicPr>
          <p:nvPr/>
        </p:nvPicPr>
        <p:blipFill>
          <a:blip r:embed="rId3"/>
          <a:stretch>
            <a:fillRect/>
          </a:stretch>
        </p:blipFill>
        <p:spPr>
          <a:xfrm>
            <a:off x="1115826" y="5185078"/>
            <a:ext cx="4267530" cy="1382776"/>
          </a:xfrm>
          <a:prstGeom prst="rect">
            <a:avLst/>
          </a:prstGeom>
        </p:spPr>
      </p:pic>
      <p:pic>
        <p:nvPicPr>
          <p:cNvPr id="9" name="Picture 8">
            <a:extLst>
              <a:ext uri="{FF2B5EF4-FFF2-40B4-BE49-F238E27FC236}">
                <a16:creationId xmlns:a16="http://schemas.microsoft.com/office/drawing/2014/main" id="{8EA96A83-A63D-E08F-F9BD-4FB6183B2826}"/>
              </a:ext>
            </a:extLst>
          </p:cNvPr>
          <p:cNvPicPr>
            <a:picLocks noChangeAspect="1"/>
          </p:cNvPicPr>
          <p:nvPr/>
        </p:nvPicPr>
        <p:blipFill>
          <a:blip r:embed="rId4"/>
          <a:stretch>
            <a:fillRect/>
          </a:stretch>
        </p:blipFill>
        <p:spPr>
          <a:xfrm>
            <a:off x="5660981" y="5185078"/>
            <a:ext cx="3695947" cy="1307797"/>
          </a:xfrm>
          <a:prstGeom prst="rect">
            <a:avLst/>
          </a:prstGeom>
        </p:spPr>
      </p:pic>
    </p:spTree>
    <p:extLst>
      <p:ext uri="{BB962C8B-B14F-4D97-AF65-F5344CB8AC3E}">
        <p14:creationId xmlns:p14="http://schemas.microsoft.com/office/powerpoint/2010/main" val="1885728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B1497-12BF-F30C-A531-37113E2CF245}"/>
              </a:ext>
            </a:extLst>
          </p:cNvPr>
          <p:cNvSpPr>
            <a:spLocks noGrp="1"/>
          </p:cNvSpPr>
          <p:nvPr>
            <p:ph type="title"/>
          </p:nvPr>
        </p:nvSpPr>
        <p:spPr/>
        <p:txBody>
          <a:bodyPr/>
          <a:lstStyle/>
          <a:p>
            <a:r>
              <a:rPr lang="en-US" dirty="0"/>
              <a:t>Add Column to DataFrame</a:t>
            </a:r>
          </a:p>
        </p:txBody>
      </p:sp>
      <p:sp>
        <p:nvSpPr>
          <p:cNvPr id="3" name="Content Placeholder 2">
            <a:extLst>
              <a:ext uri="{FF2B5EF4-FFF2-40B4-BE49-F238E27FC236}">
                <a16:creationId xmlns:a16="http://schemas.microsoft.com/office/drawing/2014/main" id="{FC806C47-F3DB-3B51-5DA2-AA469FFA9DB3}"/>
              </a:ext>
            </a:extLst>
          </p:cNvPr>
          <p:cNvSpPr>
            <a:spLocks noGrp="1"/>
          </p:cNvSpPr>
          <p:nvPr>
            <p:ph idx="1"/>
          </p:nvPr>
        </p:nvSpPr>
        <p:spPr/>
        <p:txBody>
          <a:bodyPr>
            <a:normAutofit/>
          </a:bodyPr>
          <a:lstStyle/>
          <a:p>
            <a:r>
              <a:rPr lang="en-US" sz="1800" dirty="0">
                <a:solidFill>
                  <a:srgbClr val="05192D"/>
                </a:solidFill>
                <a:effectLst/>
                <a:latin typeface="Arial" panose="020B0604020202020204" pitchFamily="34" charset="0"/>
                <a:ea typeface="Calibri" panose="020F0502020204030204" pitchFamily="34" charset="0"/>
              </a:rPr>
              <a:t>The row data that’s generated by </a:t>
            </a:r>
            <a:r>
              <a:rPr lang="en-US" sz="1800" dirty="0" err="1">
                <a:solidFill>
                  <a:srgbClr val="05192D"/>
                </a:solidFill>
                <a:effectLst/>
                <a:latin typeface="Arial" panose="020B0604020202020204" pitchFamily="34" charset="0"/>
                <a:ea typeface="Calibri" panose="020F0502020204030204" pitchFamily="34" charset="0"/>
              </a:rPr>
              <a:t>iterrows</a:t>
            </a:r>
            <a:r>
              <a:rPr lang="en-US" sz="1800" dirty="0">
                <a:solidFill>
                  <a:srgbClr val="05192D"/>
                </a:solidFill>
                <a:effectLst/>
                <a:latin typeface="Arial" panose="020B0604020202020204" pitchFamily="34" charset="0"/>
                <a:ea typeface="Calibri" panose="020F0502020204030204" pitchFamily="34" charset="0"/>
              </a:rPr>
              <a:t>() on every run is a </a:t>
            </a:r>
            <a:r>
              <a:rPr lang="en-US" sz="1800" b="1" dirty="0">
                <a:solidFill>
                  <a:srgbClr val="05192D"/>
                </a:solidFill>
                <a:effectLst/>
                <a:latin typeface="Arial" panose="020B0604020202020204" pitchFamily="34" charset="0"/>
                <a:ea typeface="Calibri" panose="020F0502020204030204" pitchFamily="34" charset="0"/>
              </a:rPr>
              <a:t>Pandas Series</a:t>
            </a:r>
            <a:r>
              <a:rPr lang="en-US" sz="1800" dirty="0">
                <a:solidFill>
                  <a:srgbClr val="05192D"/>
                </a:solidFill>
                <a:effectLst/>
                <a:latin typeface="Arial" panose="020B0604020202020204" pitchFamily="34" charset="0"/>
                <a:ea typeface="Calibri" panose="020F0502020204030204" pitchFamily="34" charset="0"/>
              </a:rPr>
              <a:t>. This format is not very convenient to print out. Luckily, we can easily select variables from the Pandas Series using square brackets. Try</a:t>
            </a:r>
          </a:p>
          <a:p>
            <a:endParaRPr lang="en-US" sz="1800" dirty="0">
              <a:solidFill>
                <a:srgbClr val="05192D"/>
              </a:solidFill>
              <a:latin typeface="Arial" panose="020B0604020202020204" pitchFamily="34" charset="0"/>
              <a:ea typeface="Calibri" panose="020F0502020204030204" pitchFamily="34" charset="0"/>
            </a:endParaRPr>
          </a:p>
          <a:p>
            <a:endParaRPr lang="en-US" sz="1800" dirty="0">
              <a:solidFill>
                <a:srgbClr val="05192D"/>
              </a:solidFill>
              <a:latin typeface="Arial" panose="020B0604020202020204" pitchFamily="34" charset="0"/>
              <a:ea typeface="Calibri" panose="020F0502020204030204" pitchFamily="34" charset="0"/>
            </a:endParaRPr>
          </a:p>
          <a:p>
            <a:r>
              <a:rPr lang="en-US" sz="1800" dirty="0">
                <a:solidFill>
                  <a:srgbClr val="05192D"/>
                </a:solidFill>
                <a:effectLst/>
                <a:latin typeface="Arial" panose="020B0604020202020204" pitchFamily="34" charset="0"/>
                <a:ea typeface="Calibri" panose="020F0502020204030204" pitchFamily="34" charset="0"/>
              </a:rPr>
              <a:t>After loading the data, we can manipulate the data in many ways. Let’s start with adding a new column to cars. This adds a new column with label “COUNTRY” and we assign the country’s name (uppercase) to the corresponding field.</a:t>
            </a:r>
          </a:p>
          <a:p>
            <a:endParaRPr lang="en-US" sz="1800" dirty="0">
              <a:solidFill>
                <a:srgbClr val="05192D"/>
              </a:solidFill>
              <a:latin typeface="Arial" panose="020B0604020202020204" pitchFamily="34" charset="0"/>
              <a:ea typeface="Calibri" panose="020F0502020204030204" pitchFamily="34" charset="0"/>
            </a:endParaRPr>
          </a:p>
          <a:p>
            <a:endParaRPr lang="en-US" sz="1800" dirty="0">
              <a:solidFill>
                <a:srgbClr val="05192D"/>
              </a:solidFill>
              <a:latin typeface="Arial" panose="020B0604020202020204" pitchFamily="34" charset="0"/>
              <a:ea typeface="Calibri" panose="020F0502020204030204" pitchFamily="34" charset="0"/>
            </a:endParaRPr>
          </a:p>
          <a:p>
            <a:r>
              <a:rPr lang="en-US" sz="1800" b="1" kern="0" dirty="0">
                <a:solidFill>
                  <a:srgbClr val="9CC2E5"/>
                </a:solidFill>
                <a:effectLst/>
                <a:latin typeface="Arial" panose="020B0604020202020204" pitchFamily="34" charset="0"/>
                <a:ea typeface="Times New Roman" panose="02020603050405020304" pitchFamily="18" charset="0"/>
              </a:rPr>
              <a:t>Now let’s add a new column, namely </a:t>
            </a:r>
            <a:r>
              <a:rPr lang="en-US" sz="1800" b="1" kern="0" dirty="0" err="1">
                <a:solidFill>
                  <a:srgbClr val="9CC2E5"/>
                </a:solidFill>
                <a:effectLst/>
                <a:latin typeface="Arial" panose="020B0604020202020204" pitchFamily="34" charset="0"/>
                <a:ea typeface="Times New Roman" panose="02020603050405020304" pitchFamily="18" charset="0"/>
              </a:rPr>
              <a:t>name_length</a:t>
            </a:r>
            <a:r>
              <a:rPr lang="en-US" sz="1800" b="1" kern="0" dirty="0">
                <a:solidFill>
                  <a:srgbClr val="9CC2E5"/>
                </a:solidFill>
                <a:effectLst/>
                <a:latin typeface="Arial" panose="020B0604020202020204" pitchFamily="34" charset="0"/>
                <a:ea typeface="Times New Roman" panose="02020603050405020304" pitchFamily="18" charset="0"/>
              </a:rPr>
              <a:t>, to </a:t>
            </a:r>
            <a:r>
              <a:rPr lang="en-US" sz="1800" b="1" kern="0" dirty="0" err="1">
                <a:solidFill>
                  <a:srgbClr val="9CC2E5"/>
                </a:solidFill>
                <a:effectLst/>
                <a:latin typeface="Arial" panose="020B0604020202020204" pitchFamily="34" charset="0"/>
                <a:ea typeface="Times New Roman" panose="02020603050405020304" pitchFamily="18" charset="0"/>
              </a:rPr>
              <a:t>brics</a:t>
            </a:r>
            <a:r>
              <a:rPr lang="en-US" sz="1800" b="1" kern="0" dirty="0">
                <a:solidFill>
                  <a:srgbClr val="9CC2E5"/>
                </a:solidFill>
                <a:effectLst/>
                <a:latin typeface="Arial" panose="020B0604020202020204" pitchFamily="34" charset="0"/>
                <a:ea typeface="Times New Roman" panose="02020603050405020304" pitchFamily="18" charset="0"/>
              </a:rPr>
              <a:t> and assign the length of each country’s name.</a:t>
            </a:r>
            <a:endParaRPr lang="en-US" dirty="0"/>
          </a:p>
        </p:txBody>
      </p:sp>
      <p:pic>
        <p:nvPicPr>
          <p:cNvPr id="5" name="Picture 4">
            <a:extLst>
              <a:ext uri="{FF2B5EF4-FFF2-40B4-BE49-F238E27FC236}">
                <a16:creationId xmlns:a16="http://schemas.microsoft.com/office/drawing/2014/main" id="{61EF7BD5-0727-CC17-4ED2-280BDC0FD807}"/>
              </a:ext>
            </a:extLst>
          </p:cNvPr>
          <p:cNvPicPr>
            <a:picLocks noChangeAspect="1"/>
          </p:cNvPicPr>
          <p:nvPr/>
        </p:nvPicPr>
        <p:blipFill>
          <a:blip r:embed="rId2"/>
          <a:stretch>
            <a:fillRect/>
          </a:stretch>
        </p:blipFill>
        <p:spPr>
          <a:xfrm>
            <a:off x="2593057" y="2610684"/>
            <a:ext cx="3502943" cy="921828"/>
          </a:xfrm>
          <a:prstGeom prst="rect">
            <a:avLst/>
          </a:prstGeom>
        </p:spPr>
      </p:pic>
      <p:pic>
        <p:nvPicPr>
          <p:cNvPr id="7" name="Picture 6">
            <a:extLst>
              <a:ext uri="{FF2B5EF4-FFF2-40B4-BE49-F238E27FC236}">
                <a16:creationId xmlns:a16="http://schemas.microsoft.com/office/drawing/2014/main" id="{68090D26-FDDB-8EF1-B7F2-889479455CCD}"/>
              </a:ext>
            </a:extLst>
          </p:cNvPr>
          <p:cNvPicPr>
            <a:picLocks noChangeAspect="1"/>
          </p:cNvPicPr>
          <p:nvPr/>
        </p:nvPicPr>
        <p:blipFill>
          <a:blip r:embed="rId3"/>
          <a:stretch>
            <a:fillRect/>
          </a:stretch>
        </p:blipFill>
        <p:spPr>
          <a:xfrm>
            <a:off x="7454968" y="2705037"/>
            <a:ext cx="897724" cy="1173947"/>
          </a:xfrm>
          <a:prstGeom prst="rect">
            <a:avLst/>
          </a:prstGeom>
        </p:spPr>
      </p:pic>
      <p:pic>
        <p:nvPicPr>
          <p:cNvPr id="9" name="Picture 8">
            <a:extLst>
              <a:ext uri="{FF2B5EF4-FFF2-40B4-BE49-F238E27FC236}">
                <a16:creationId xmlns:a16="http://schemas.microsoft.com/office/drawing/2014/main" id="{F254DE48-B75C-B897-9B9F-F69BB08CBC7E}"/>
              </a:ext>
            </a:extLst>
          </p:cNvPr>
          <p:cNvPicPr>
            <a:picLocks noChangeAspect="1"/>
          </p:cNvPicPr>
          <p:nvPr/>
        </p:nvPicPr>
        <p:blipFill>
          <a:blip r:embed="rId4"/>
          <a:stretch>
            <a:fillRect/>
          </a:stretch>
        </p:blipFill>
        <p:spPr>
          <a:xfrm>
            <a:off x="5214581" y="4398551"/>
            <a:ext cx="3502943" cy="1096276"/>
          </a:xfrm>
          <a:prstGeom prst="rect">
            <a:avLst/>
          </a:prstGeom>
        </p:spPr>
      </p:pic>
      <p:pic>
        <p:nvPicPr>
          <p:cNvPr id="10" name="Picture 9" descr="A picture containing text, font, screenshot, white&#10;&#10;Description automatically generated">
            <a:extLst>
              <a:ext uri="{FF2B5EF4-FFF2-40B4-BE49-F238E27FC236}">
                <a16:creationId xmlns:a16="http://schemas.microsoft.com/office/drawing/2014/main" id="{30DA3B33-D4DD-3BD6-3BEC-8346F0E9086F}"/>
              </a:ext>
            </a:extLst>
          </p:cNvPr>
          <p:cNvPicPr>
            <a:picLocks noChangeAspect="1"/>
          </p:cNvPicPr>
          <p:nvPr/>
        </p:nvPicPr>
        <p:blipFill>
          <a:blip r:embed="rId5"/>
          <a:stretch>
            <a:fillRect/>
          </a:stretch>
        </p:blipFill>
        <p:spPr>
          <a:xfrm>
            <a:off x="5214581" y="5919383"/>
            <a:ext cx="4226560" cy="912495"/>
          </a:xfrm>
          <a:prstGeom prst="rect">
            <a:avLst/>
          </a:prstGeom>
        </p:spPr>
      </p:pic>
    </p:spTree>
    <p:extLst>
      <p:ext uri="{BB962C8B-B14F-4D97-AF65-F5344CB8AC3E}">
        <p14:creationId xmlns:p14="http://schemas.microsoft.com/office/powerpoint/2010/main" val="3437463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ADDEA-B8EB-B43D-48B0-5B80A151BA3B}"/>
              </a:ext>
            </a:extLst>
          </p:cNvPr>
          <p:cNvSpPr>
            <a:spLocks noGrp="1"/>
          </p:cNvSpPr>
          <p:nvPr>
            <p:ph type="title"/>
          </p:nvPr>
        </p:nvSpPr>
        <p:spPr/>
        <p:txBody>
          <a:bodyPr/>
          <a:lstStyle/>
          <a:p>
            <a:r>
              <a:rPr lang="en-US" dirty="0"/>
              <a:t>Apply() Function</a:t>
            </a:r>
          </a:p>
        </p:txBody>
      </p:sp>
      <p:sp>
        <p:nvSpPr>
          <p:cNvPr id="3" name="Content Placeholder 2">
            <a:extLst>
              <a:ext uri="{FF2B5EF4-FFF2-40B4-BE49-F238E27FC236}">
                <a16:creationId xmlns:a16="http://schemas.microsoft.com/office/drawing/2014/main" id="{4F3913A6-893F-5A61-03F7-673CF5569D3C}"/>
              </a:ext>
            </a:extLst>
          </p:cNvPr>
          <p:cNvSpPr>
            <a:spLocks noGrp="1"/>
          </p:cNvSpPr>
          <p:nvPr>
            <p:ph idx="1"/>
          </p:nvPr>
        </p:nvSpPr>
        <p:spPr/>
        <p:txBody>
          <a:bodyPr/>
          <a:lstStyle/>
          <a:p>
            <a:r>
              <a:rPr lang="en-US" sz="1800" dirty="0">
                <a:solidFill>
                  <a:srgbClr val="05192D"/>
                </a:solidFill>
                <a:effectLst/>
                <a:latin typeface="Arial" panose="020B0604020202020204" pitchFamily="34" charset="0"/>
                <a:ea typeface="Calibri" panose="020F0502020204030204" pitchFamily="34" charset="0"/>
              </a:rPr>
              <a:t>Another approach if you want to calculate an entire DataFrame column by applying a function on a particular column in an element-wise fashion, is apply() function.</a:t>
            </a:r>
          </a:p>
          <a:p>
            <a:endParaRPr lang="en-US" sz="1800" dirty="0">
              <a:solidFill>
                <a:srgbClr val="05192D"/>
              </a:solidFill>
              <a:latin typeface="Arial" panose="020B0604020202020204" pitchFamily="34" charset="0"/>
              <a:ea typeface="Calibri" panose="020F0502020204030204" pitchFamily="34" charset="0"/>
            </a:endParaRPr>
          </a:p>
          <a:p>
            <a:endParaRPr lang="en-US" sz="1800" dirty="0">
              <a:solidFill>
                <a:srgbClr val="05192D"/>
              </a:solidFill>
              <a:latin typeface="Arial" panose="020B0604020202020204" pitchFamily="34" charset="0"/>
              <a:ea typeface="Calibri" panose="020F0502020204030204" pitchFamily="34" charset="0"/>
            </a:endParaRPr>
          </a:p>
          <a:p>
            <a:endParaRPr lang="en-US" sz="1800" dirty="0">
              <a:solidFill>
                <a:srgbClr val="05192D"/>
              </a:solidFill>
              <a:latin typeface="Arial" panose="020B0604020202020204" pitchFamily="34" charset="0"/>
              <a:ea typeface="Calibri" panose="020F0502020204030204" pitchFamily="34" charset="0"/>
            </a:endParaRPr>
          </a:p>
          <a:p>
            <a:endParaRPr lang="en-US" sz="1800" dirty="0">
              <a:solidFill>
                <a:srgbClr val="05192D"/>
              </a:solidFill>
              <a:latin typeface="Arial" panose="020B0604020202020204" pitchFamily="34" charset="0"/>
              <a:ea typeface="Calibri" panose="020F0502020204030204" pitchFamily="34" charset="0"/>
            </a:endParaRPr>
          </a:p>
          <a:p>
            <a:r>
              <a:rPr lang="en-US" sz="1800" b="1" kern="0" dirty="0">
                <a:solidFill>
                  <a:srgbClr val="9CC2E5"/>
                </a:solidFill>
                <a:effectLst/>
                <a:latin typeface="Arial" panose="020B0604020202020204" pitchFamily="34" charset="0"/>
                <a:ea typeface="Times New Roman" panose="02020603050405020304" pitchFamily="18" charset="0"/>
              </a:rPr>
              <a:t>Let’s try .apply() to add a new column to cars. Use </a:t>
            </a:r>
            <a:r>
              <a:rPr lang="en-US" sz="1800" b="1" kern="0" dirty="0" err="1">
                <a:solidFill>
                  <a:srgbClr val="9CC2E5"/>
                </a:solidFill>
                <a:effectLst/>
                <a:latin typeface="Arial" panose="020B0604020202020204" pitchFamily="34" charset="0"/>
                <a:ea typeface="Times New Roman" panose="02020603050405020304" pitchFamily="18" charset="0"/>
              </a:rPr>
              <a:t>str.upper</a:t>
            </a:r>
            <a:r>
              <a:rPr lang="en-US" sz="1800" b="1" kern="0" dirty="0">
                <a:solidFill>
                  <a:srgbClr val="9CC2E5"/>
                </a:solidFill>
                <a:effectLst/>
                <a:latin typeface="Arial" panose="020B0604020202020204" pitchFamily="34" charset="0"/>
                <a:ea typeface="Times New Roman" panose="02020603050405020304" pitchFamily="18" charset="0"/>
              </a:rPr>
              <a:t> argument in apply().</a:t>
            </a:r>
            <a:endParaRPr lang="en-US" sz="1800" dirty="0">
              <a:solidFill>
                <a:srgbClr val="05192D"/>
              </a:solidFill>
              <a:latin typeface="Arial" panose="020B0604020202020204" pitchFamily="34" charset="0"/>
              <a:ea typeface="Calibri" panose="020F0502020204030204" pitchFamily="34" charset="0"/>
            </a:endParaRPr>
          </a:p>
          <a:p>
            <a:endParaRPr lang="en-US" dirty="0"/>
          </a:p>
        </p:txBody>
      </p:sp>
      <p:pic>
        <p:nvPicPr>
          <p:cNvPr id="7" name="Picture 6">
            <a:extLst>
              <a:ext uri="{FF2B5EF4-FFF2-40B4-BE49-F238E27FC236}">
                <a16:creationId xmlns:a16="http://schemas.microsoft.com/office/drawing/2014/main" id="{CDD374F2-4FB0-943D-D600-883266D23AC5}"/>
              </a:ext>
            </a:extLst>
          </p:cNvPr>
          <p:cNvPicPr>
            <a:picLocks noChangeAspect="1"/>
          </p:cNvPicPr>
          <p:nvPr/>
        </p:nvPicPr>
        <p:blipFill>
          <a:blip r:embed="rId2"/>
          <a:stretch>
            <a:fillRect/>
          </a:stretch>
        </p:blipFill>
        <p:spPr>
          <a:xfrm>
            <a:off x="3502425" y="2711526"/>
            <a:ext cx="5534997" cy="884528"/>
          </a:xfrm>
          <a:prstGeom prst="rect">
            <a:avLst/>
          </a:prstGeom>
        </p:spPr>
      </p:pic>
      <p:pic>
        <p:nvPicPr>
          <p:cNvPr id="8" name="Picture 7" descr="A picture containing text, receipt, screenshot, font&#10;&#10;Description automatically generated">
            <a:extLst>
              <a:ext uri="{FF2B5EF4-FFF2-40B4-BE49-F238E27FC236}">
                <a16:creationId xmlns:a16="http://schemas.microsoft.com/office/drawing/2014/main" id="{6DC04267-FE99-9463-9ABE-CBD7959B703A}"/>
              </a:ext>
            </a:extLst>
          </p:cNvPr>
          <p:cNvPicPr>
            <a:picLocks noChangeAspect="1"/>
          </p:cNvPicPr>
          <p:nvPr/>
        </p:nvPicPr>
        <p:blipFill>
          <a:blip r:embed="rId3"/>
          <a:stretch>
            <a:fillRect/>
          </a:stretch>
        </p:blipFill>
        <p:spPr>
          <a:xfrm>
            <a:off x="3643102" y="4783146"/>
            <a:ext cx="5283933" cy="1515721"/>
          </a:xfrm>
          <a:prstGeom prst="rect">
            <a:avLst/>
          </a:prstGeom>
        </p:spPr>
      </p:pic>
    </p:spTree>
    <p:extLst>
      <p:ext uri="{BB962C8B-B14F-4D97-AF65-F5344CB8AC3E}">
        <p14:creationId xmlns:p14="http://schemas.microsoft.com/office/powerpoint/2010/main" val="1702148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829CA-7656-AEF1-0438-56188E38CE31}"/>
              </a:ext>
            </a:extLst>
          </p:cNvPr>
          <p:cNvSpPr>
            <a:spLocks noGrp="1"/>
          </p:cNvSpPr>
          <p:nvPr>
            <p:ph type="title"/>
          </p:nvPr>
        </p:nvSpPr>
        <p:spPr/>
        <p:txBody>
          <a:bodyPr/>
          <a:lstStyle/>
          <a:p>
            <a:r>
              <a:rPr lang="en-US" dirty="0"/>
              <a:t>Grouping and Sorting</a:t>
            </a:r>
          </a:p>
        </p:txBody>
      </p:sp>
      <p:sp>
        <p:nvSpPr>
          <p:cNvPr id="3" name="Content Placeholder 2">
            <a:extLst>
              <a:ext uri="{FF2B5EF4-FFF2-40B4-BE49-F238E27FC236}">
                <a16:creationId xmlns:a16="http://schemas.microsoft.com/office/drawing/2014/main" id="{11318DD5-5B50-B202-6B8A-A4FB869C51BE}"/>
              </a:ext>
            </a:extLst>
          </p:cNvPr>
          <p:cNvSpPr>
            <a:spLocks noGrp="1"/>
          </p:cNvSpPr>
          <p:nvPr>
            <p:ph idx="1"/>
          </p:nvPr>
        </p:nvSpPr>
        <p:spPr/>
        <p:txBody>
          <a:bodyPr/>
          <a:lstStyle/>
          <a:p>
            <a:r>
              <a:rPr lang="en-US" dirty="0"/>
              <a:t>To group categorial data, .</a:t>
            </a:r>
            <a:r>
              <a:rPr lang="en-US" dirty="0" err="1"/>
              <a:t>groupby</a:t>
            </a:r>
            <a:r>
              <a:rPr lang="en-US" dirty="0"/>
              <a:t>() method is used.</a:t>
            </a:r>
          </a:p>
          <a:p>
            <a:pPr lvl="1"/>
            <a:r>
              <a:rPr lang="en-US" dirty="0"/>
              <a:t>For instance, &lt;dataframe&gt;.</a:t>
            </a:r>
            <a:r>
              <a:rPr lang="en-US" dirty="0" err="1"/>
              <a:t>groupby</a:t>
            </a:r>
            <a:r>
              <a:rPr lang="en-US" dirty="0"/>
              <a:t>(‘gender’).count()</a:t>
            </a:r>
          </a:p>
          <a:p>
            <a:pPr lvl="1"/>
            <a:endParaRPr lang="en-US" dirty="0"/>
          </a:p>
          <a:p>
            <a:r>
              <a:rPr lang="en-US" sz="3200" dirty="0"/>
              <a:t>To sort data values, .</a:t>
            </a:r>
            <a:r>
              <a:rPr lang="en-US" sz="3200" dirty="0" err="1"/>
              <a:t>sort_values</a:t>
            </a:r>
            <a:r>
              <a:rPr lang="en-US" sz="3200" dirty="0"/>
              <a:t>(by = ‘</a:t>
            </a:r>
            <a:r>
              <a:rPr lang="en-US" sz="3200" dirty="0" err="1"/>
              <a:t>col_name</a:t>
            </a:r>
            <a:r>
              <a:rPr lang="en-US" sz="3200" dirty="0"/>
              <a:t>’)</a:t>
            </a:r>
          </a:p>
          <a:p>
            <a:pPr lvl="1"/>
            <a:r>
              <a:rPr lang="en-US" sz="2800" dirty="0"/>
              <a:t>For instance, &lt;dataframe&gt;.</a:t>
            </a:r>
            <a:r>
              <a:rPr lang="en-US" sz="2800" dirty="0" err="1"/>
              <a:t>sort_values</a:t>
            </a:r>
            <a:r>
              <a:rPr lang="en-US" sz="2800" dirty="0"/>
              <a:t>(‘age’)</a:t>
            </a:r>
          </a:p>
        </p:txBody>
      </p:sp>
    </p:spTree>
    <p:extLst>
      <p:ext uri="{BB962C8B-B14F-4D97-AF65-F5344CB8AC3E}">
        <p14:creationId xmlns:p14="http://schemas.microsoft.com/office/powerpoint/2010/main" val="584074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28799-3B13-DAF2-DEDA-7AE3B7F55615}"/>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6C5FDB65-9C51-EA0C-206D-73F4E79D339F}"/>
              </a:ext>
            </a:extLst>
          </p:cNvPr>
          <p:cNvSpPr>
            <a:spLocks noGrp="1"/>
          </p:cNvSpPr>
          <p:nvPr>
            <p:ph idx="1"/>
          </p:nvPr>
        </p:nvSpPr>
        <p:spPr>
          <a:xfrm>
            <a:off x="838199" y="1399822"/>
            <a:ext cx="11060289" cy="4772378"/>
          </a:xfrm>
        </p:spPr>
        <p:txBody>
          <a:bodyPr>
            <a:normAutofit/>
          </a:bodyPr>
          <a:lstStyle/>
          <a:p>
            <a:r>
              <a:rPr lang="en-US" sz="1800" dirty="0"/>
              <a:t>The provided data contains data sales info of a superstore. (W2_superstore_sales.csv).</a:t>
            </a:r>
          </a:p>
          <a:p>
            <a:r>
              <a:rPr lang="en-US" sz="1800" dirty="0"/>
              <a:t>The data contains, for example, </a:t>
            </a:r>
            <a:r>
              <a:rPr lang="en-US" sz="1800" dirty="0" err="1"/>
              <a:t>Order_ID</a:t>
            </a:r>
            <a:r>
              <a:rPr lang="en-US" sz="1800" dirty="0"/>
              <a:t>, </a:t>
            </a:r>
            <a:r>
              <a:rPr lang="en-US" sz="1800" dirty="0" err="1"/>
              <a:t>Order_Date</a:t>
            </a:r>
            <a:r>
              <a:rPr lang="en-US" sz="1800" dirty="0"/>
              <a:t>, </a:t>
            </a:r>
            <a:r>
              <a:rPr lang="en-US" sz="1800" dirty="0" err="1"/>
              <a:t>Customer_ID</a:t>
            </a:r>
            <a:r>
              <a:rPr lang="en-US" sz="1800" dirty="0"/>
              <a:t>, </a:t>
            </a:r>
            <a:r>
              <a:rPr lang="en-US" sz="1800" dirty="0" err="1"/>
              <a:t>Customer_Name</a:t>
            </a:r>
            <a:r>
              <a:rPr lang="en-US" sz="1800" dirty="0"/>
              <a:t>, etc.</a:t>
            </a:r>
          </a:p>
          <a:p>
            <a:r>
              <a:rPr lang="en-US" sz="1800" dirty="0"/>
              <a:t>To explore your data, you can use .info() function.</a:t>
            </a:r>
          </a:p>
          <a:p>
            <a:r>
              <a:rPr lang="en-US" sz="1800" dirty="0"/>
              <a:t>Load the data and explore</a:t>
            </a:r>
          </a:p>
          <a:p>
            <a:pPr lvl="1"/>
            <a:r>
              <a:rPr lang="en-US" sz="1400" dirty="0" err="1"/>
              <a:t>df</a:t>
            </a:r>
            <a:r>
              <a:rPr lang="en-US" sz="1400" dirty="0"/>
              <a:t> = </a:t>
            </a:r>
            <a:r>
              <a:rPr lang="en-US" sz="1400" dirty="0" err="1"/>
              <a:t>pd.read_csv</a:t>
            </a:r>
            <a:r>
              <a:rPr lang="en-US" sz="1400" dirty="0"/>
              <a:t>('W2_superstore_sales.csv', </a:t>
            </a:r>
            <a:r>
              <a:rPr lang="en-US" sz="1400" dirty="0" err="1"/>
              <a:t>index_col</a:t>
            </a:r>
            <a:r>
              <a:rPr lang="en-US" sz="1400" dirty="0"/>
              <a:t> = 0)</a:t>
            </a:r>
          </a:p>
          <a:p>
            <a:pPr lvl="1"/>
            <a:r>
              <a:rPr lang="en-US" sz="1400" dirty="0" err="1"/>
              <a:t>df</a:t>
            </a:r>
            <a:r>
              <a:rPr lang="en-US" sz="1400" dirty="0"/>
              <a:t>['</a:t>
            </a:r>
            <a:r>
              <a:rPr lang="en-US" sz="1400" dirty="0" err="1"/>
              <a:t>Order_Date</a:t>
            </a:r>
            <a:r>
              <a:rPr lang="en-US" sz="1400" dirty="0"/>
              <a:t>'] = </a:t>
            </a:r>
            <a:r>
              <a:rPr lang="en-US" sz="1400" dirty="0" err="1"/>
              <a:t>pd.to_datetime</a:t>
            </a:r>
            <a:r>
              <a:rPr lang="en-US" sz="1400" dirty="0"/>
              <a:t>(</a:t>
            </a:r>
            <a:r>
              <a:rPr lang="en-US" sz="1400" dirty="0" err="1"/>
              <a:t>df</a:t>
            </a:r>
            <a:r>
              <a:rPr lang="en-US" sz="1400" dirty="0"/>
              <a:t>['</a:t>
            </a:r>
            <a:r>
              <a:rPr lang="en-US" sz="1400" dirty="0" err="1"/>
              <a:t>Order_Date</a:t>
            </a:r>
            <a:r>
              <a:rPr lang="en-US" sz="1400" dirty="0"/>
              <a:t>'], errors='coerce')</a:t>
            </a:r>
          </a:p>
          <a:p>
            <a:pPr lvl="1"/>
            <a:r>
              <a:rPr lang="en-US" sz="1400" dirty="0" err="1"/>
              <a:t>df</a:t>
            </a:r>
            <a:r>
              <a:rPr lang="en-US" sz="1400" dirty="0"/>
              <a:t>['</a:t>
            </a:r>
            <a:r>
              <a:rPr lang="en-US" sz="1400" dirty="0" err="1"/>
              <a:t>Ship_Date</a:t>
            </a:r>
            <a:r>
              <a:rPr lang="en-US" sz="1400" dirty="0"/>
              <a:t>'] = </a:t>
            </a:r>
            <a:r>
              <a:rPr lang="en-US" sz="1400" dirty="0" err="1"/>
              <a:t>pd.to_datetime</a:t>
            </a:r>
            <a:r>
              <a:rPr lang="en-US" sz="1400" dirty="0"/>
              <a:t>(</a:t>
            </a:r>
            <a:r>
              <a:rPr lang="en-US" sz="1400" dirty="0" err="1"/>
              <a:t>df</a:t>
            </a:r>
            <a:r>
              <a:rPr lang="en-US" sz="1400" dirty="0"/>
              <a:t>['</a:t>
            </a:r>
            <a:r>
              <a:rPr lang="en-US" sz="1400" dirty="0" err="1"/>
              <a:t>Ship_Date</a:t>
            </a:r>
            <a:r>
              <a:rPr lang="en-US" sz="1400" dirty="0"/>
              <a:t>'], errors='coerce’)</a:t>
            </a:r>
          </a:p>
          <a:p>
            <a:pPr lvl="1"/>
            <a:r>
              <a:rPr lang="en-US" sz="1400" dirty="0" err="1"/>
              <a:t>df</a:t>
            </a:r>
            <a:r>
              <a:rPr lang="en-US" sz="1400" dirty="0"/>
              <a:t>['</a:t>
            </a:r>
            <a:r>
              <a:rPr lang="en-US" sz="1400" dirty="0" err="1"/>
              <a:t>Order_Year</a:t>
            </a:r>
            <a:r>
              <a:rPr lang="en-US" sz="1400" dirty="0"/>
              <a:t>'] = </a:t>
            </a:r>
            <a:r>
              <a:rPr lang="en-US" sz="1400" dirty="0" err="1"/>
              <a:t>df</a:t>
            </a:r>
            <a:r>
              <a:rPr lang="en-US" sz="1400" dirty="0"/>
              <a:t>['</a:t>
            </a:r>
            <a:r>
              <a:rPr lang="en-US" sz="1400" dirty="0" err="1"/>
              <a:t>Order_Date</a:t>
            </a:r>
            <a:r>
              <a:rPr lang="en-US" sz="1400" dirty="0"/>
              <a:t>'].</a:t>
            </a:r>
            <a:r>
              <a:rPr lang="en-US" sz="1400" dirty="0" err="1"/>
              <a:t>dt.year</a:t>
            </a:r>
            <a:endParaRPr lang="en-US" sz="1400" dirty="0"/>
          </a:p>
          <a:p>
            <a:pPr lvl="1"/>
            <a:r>
              <a:rPr lang="en-US" sz="1400" dirty="0"/>
              <a:t>print(df.info())</a:t>
            </a:r>
          </a:p>
          <a:p>
            <a:r>
              <a:rPr lang="en-US" sz="1800" dirty="0"/>
              <a:t>The given code change Date columns to usable </a:t>
            </a:r>
            <a:r>
              <a:rPr lang="en-US" sz="1800" dirty="0" err="1"/>
              <a:t>DateTime</a:t>
            </a:r>
            <a:r>
              <a:rPr lang="en-US" sz="1800" dirty="0"/>
              <a:t> in pandas, and add </a:t>
            </a:r>
            <a:r>
              <a:rPr lang="en-US" sz="1800" dirty="0" err="1"/>
              <a:t>Order_Year</a:t>
            </a:r>
            <a:r>
              <a:rPr lang="en-US" sz="1800" dirty="0"/>
              <a:t> column to the DataFrame. You don’t need to worry much about the code now. </a:t>
            </a:r>
          </a:p>
        </p:txBody>
      </p:sp>
    </p:spTree>
    <p:extLst>
      <p:ext uri="{BB962C8B-B14F-4D97-AF65-F5344CB8AC3E}">
        <p14:creationId xmlns:p14="http://schemas.microsoft.com/office/powerpoint/2010/main" val="1658723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35B1E-3B88-0634-2F8C-9A78F2862E2B}"/>
              </a:ext>
            </a:extLst>
          </p:cNvPr>
          <p:cNvSpPr>
            <a:spLocks noGrp="1"/>
          </p:cNvSpPr>
          <p:nvPr>
            <p:ph type="title"/>
          </p:nvPr>
        </p:nvSpPr>
        <p:spPr/>
        <p:txBody>
          <a:bodyPr/>
          <a:lstStyle/>
          <a:p>
            <a:r>
              <a:rPr lang="en-US" dirty="0"/>
              <a:t>Complete the following tasks.</a:t>
            </a:r>
          </a:p>
        </p:txBody>
      </p:sp>
      <p:sp>
        <p:nvSpPr>
          <p:cNvPr id="3" name="Content Placeholder 2">
            <a:extLst>
              <a:ext uri="{FF2B5EF4-FFF2-40B4-BE49-F238E27FC236}">
                <a16:creationId xmlns:a16="http://schemas.microsoft.com/office/drawing/2014/main" id="{3660E5BA-D21D-91C1-076A-721438F59E7D}"/>
              </a:ext>
            </a:extLst>
          </p:cNvPr>
          <p:cNvSpPr>
            <a:spLocks noGrp="1"/>
          </p:cNvSpPr>
          <p:nvPr>
            <p:ph idx="1"/>
          </p:nvPr>
        </p:nvSpPr>
        <p:spPr>
          <a:xfrm>
            <a:off x="838200" y="2011680"/>
            <a:ext cx="10515600" cy="4846320"/>
          </a:xfrm>
        </p:spPr>
        <p:txBody>
          <a:bodyPr>
            <a:normAutofit/>
          </a:bodyPr>
          <a:lstStyle/>
          <a:p>
            <a:r>
              <a:rPr lang="en-US" sz="1600" dirty="0"/>
              <a:t>Find the total sales between year 2015-2018.</a:t>
            </a:r>
          </a:p>
          <a:p>
            <a:r>
              <a:rPr lang="en-US" sz="1600" dirty="0"/>
              <a:t>Plot a bar chart for Sales by Year. Title and labels must be provided.</a:t>
            </a:r>
          </a:p>
          <a:p>
            <a:pPr lvl="1"/>
            <a:r>
              <a:rPr lang="en-US" sz="1200" dirty="0"/>
              <a:t>Hint: you can plot a bar chart directly from the DataFrame or Series. For example, </a:t>
            </a:r>
            <a:r>
              <a:rPr lang="en-US" sz="1200" dirty="0" err="1"/>
              <a:t>df.plot</a:t>
            </a:r>
            <a:r>
              <a:rPr lang="en-US" sz="1200" dirty="0"/>
              <a:t>(kind=‘bar’)</a:t>
            </a:r>
          </a:p>
          <a:p>
            <a:endParaRPr lang="en-US" sz="1600" dirty="0"/>
          </a:p>
          <a:p>
            <a:r>
              <a:rPr lang="en-US" sz="1600" dirty="0"/>
              <a:t>Find out which product category has the highest sales amount (no. of order). A</a:t>
            </a:r>
          </a:p>
          <a:p>
            <a:pPr lvl="1"/>
            <a:r>
              <a:rPr lang="en-US" sz="1200" dirty="0"/>
              <a:t>Also plot a bar chart. Appropriate tile, labels must be included.</a:t>
            </a:r>
          </a:p>
          <a:p>
            <a:r>
              <a:rPr lang="en-US" sz="1600" dirty="0"/>
              <a:t>Find out which product category has the highest sales volumes (sales in USD). </a:t>
            </a:r>
          </a:p>
          <a:p>
            <a:pPr lvl="1"/>
            <a:r>
              <a:rPr lang="en-US" sz="1200" dirty="0"/>
              <a:t>Also plot a bar chart. Appropriate tile, labels must be included.</a:t>
            </a:r>
          </a:p>
          <a:p>
            <a:endParaRPr lang="en-US" sz="1600" dirty="0"/>
          </a:p>
          <a:p>
            <a:r>
              <a:rPr lang="en-US" sz="1600" dirty="0"/>
              <a:t>Plot the subcategory sales. Data must be sorted.</a:t>
            </a:r>
          </a:p>
          <a:p>
            <a:endParaRPr lang="en-US" sz="1600" dirty="0"/>
          </a:p>
          <a:p>
            <a:r>
              <a:rPr lang="en-US" sz="1600" dirty="0"/>
              <a:t>Plot sales by region.</a:t>
            </a:r>
          </a:p>
          <a:p>
            <a:endParaRPr lang="en-US" sz="1600" dirty="0"/>
          </a:p>
          <a:p>
            <a:r>
              <a:rPr lang="en-US" sz="1600" dirty="0"/>
              <a:t>Top 10 cities</a:t>
            </a:r>
          </a:p>
          <a:p>
            <a:endParaRPr lang="en-US" sz="1600" dirty="0"/>
          </a:p>
        </p:txBody>
      </p:sp>
      <p:pic>
        <p:nvPicPr>
          <p:cNvPr id="5" name="Picture 4">
            <a:extLst>
              <a:ext uri="{FF2B5EF4-FFF2-40B4-BE49-F238E27FC236}">
                <a16:creationId xmlns:a16="http://schemas.microsoft.com/office/drawing/2014/main" id="{EADC9256-B745-BDC7-F063-2ECDF1FBB3B6}"/>
              </a:ext>
            </a:extLst>
          </p:cNvPr>
          <p:cNvPicPr>
            <a:picLocks noChangeAspect="1"/>
          </p:cNvPicPr>
          <p:nvPr/>
        </p:nvPicPr>
        <p:blipFill>
          <a:blip r:embed="rId2"/>
          <a:stretch>
            <a:fillRect/>
          </a:stretch>
        </p:blipFill>
        <p:spPr>
          <a:xfrm>
            <a:off x="5278672" y="1530654"/>
            <a:ext cx="6782388" cy="320068"/>
          </a:xfrm>
          <a:prstGeom prst="rect">
            <a:avLst/>
          </a:prstGeom>
        </p:spPr>
      </p:pic>
      <p:pic>
        <p:nvPicPr>
          <p:cNvPr id="2050" name="Picture 2">
            <a:extLst>
              <a:ext uri="{FF2B5EF4-FFF2-40B4-BE49-F238E27FC236}">
                <a16:creationId xmlns:a16="http://schemas.microsoft.com/office/drawing/2014/main" id="{0DE101CE-2609-6E5E-31E3-553E030A6F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5454" y="1850722"/>
            <a:ext cx="1927036" cy="13920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C6DBDCB-696D-DFF5-1BE8-A6D8EFD8D90D}"/>
              </a:ext>
            </a:extLst>
          </p:cNvPr>
          <p:cNvPicPr>
            <a:picLocks noChangeAspect="1"/>
          </p:cNvPicPr>
          <p:nvPr/>
        </p:nvPicPr>
        <p:blipFill>
          <a:blip r:embed="rId4"/>
          <a:stretch>
            <a:fillRect/>
          </a:stretch>
        </p:blipFill>
        <p:spPr>
          <a:xfrm>
            <a:off x="9148914" y="3340101"/>
            <a:ext cx="850058" cy="550334"/>
          </a:xfrm>
          <a:prstGeom prst="rect">
            <a:avLst/>
          </a:prstGeom>
        </p:spPr>
      </p:pic>
      <p:pic>
        <p:nvPicPr>
          <p:cNvPr id="9" name="Picture 8">
            <a:extLst>
              <a:ext uri="{FF2B5EF4-FFF2-40B4-BE49-F238E27FC236}">
                <a16:creationId xmlns:a16="http://schemas.microsoft.com/office/drawing/2014/main" id="{438BA415-1525-A8F2-9E68-2A09218B905B}"/>
              </a:ext>
            </a:extLst>
          </p:cNvPr>
          <p:cNvPicPr>
            <a:picLocks noChangeAspect="1"/>
          </p:cNvPicPr>
          <p:nvPr/>
        </p:nvPicPr>
        <p:blipFill>
          <a:blip r:embed="rId5"/>
          <a:stretch>
            <a:fillRect/>
          </a:stretch>
        </p:blipFill>
        <p:spPr>
          <a:xfrm>
            <a:off x="9148914" y="3987803"/>
            <a:ext cx="850057" cy="554495"/>
          </a:xfrm>
          <a:prstGeom prst="rect">
            <a:avLst/>
          </a:prstGeom>
        </p:spPr>
      </p:pic>
      <p:pic>
        <p:nvPicPr>
          <p:cNvPr id="11" name="Picture 10">
            <a:extLst>
              <a:ext uri="{FF2B5EF4-FFF2-40B4-BE49-F238E27FC236}">
                <a16:creationId xmlns:a16="http://schemas.microsoft.com/office/drawing/2014/main" id="{A423CE2E-4495-6C6F-E943-E960A714FA43}"/>
              </a:ext>
            </a:extLst>
          </p:cNvPr>
          <p:cNvPicPr>
            <a:picLocks noChangeAspect="1"/>
          </p:cNvPicPr>
          <p:nvPr/>
        </p:nvPicPr>
        <p:blipFill>
          <a:blip r:embed="rId6"/>
          <a:stretch>
            <a:fillRect/>
          </a:stretch>
        </p:blipFill>
        <p:spPr>
          <a:xfrm>
            <a:off x="111995" y="2774990"/>
            <a:ext cx="788550" cy="2425626"/>
          </a:xfrm>
          <a:prstGeom prst="rect">
            <a:avLst/>
          </a:prstGeom>
        </p:spPr>
      </p:pic>
      <p:pic>
        <p:nvPicPr>
          <p:cNvPr id="13" name="Picture 12">
            <a:extLst>
              <a:ext uri="{FF2B5EF4-FFF2-40B4-BE49-F238E27FC236}">
                <a16:creationId xmlns:a16="http://schemas.microsoft.com/office/drawing/2014/main" id="{B6EB50D4-1251-BAA0-1304-7AD8AD86E029}"/>
              </a:ext>
            </a:extLst>
          </p:cNvPr>
          <p:cNvPicPr>
            <a:picLocks noChangeAspect="1"/>
          </p:cNvPicPr>
          <p:nvPr/>
        </p:nvPicPr>
        <p:blipFill>
          <a:blip r:embed="rId7"/>
          <a:stretch>
            <a:fillRect/>
          </a:stretch>
        </p:blipFill>
        <p:spPr>
          <a:xfrm>
            <a:off x="6461002" y="4696178"/>
            <a:ext cx="1320050" cy="2161822"/>
          </a:xfrm>
          <a:prstGeom prst="rect">
            <a:avLst/>
          </a:prstGeom>
        </p:spPr>
      </p:pic>
      <p:pic>
        <p:nvPicPr>
          <p:cNvPr id="15" name="Picture 14">
            <a:extLst>
              <a:ext uri="{FF2B5EF4-FFF2-40B4-BE49-F238E27FC236}">
                <a16:creationId xmlns:a16="http://schemas.microsoft.com/office/drawing/2014/main" id="{8FE8C6BF-6F79-C97D-19E9-B99FEB8D0BA9}"/>
              </a:ext>
            </a:extLst>
          </p:cNvPr>
          <p:cNvPicPr>
            <a:picLocks noChangeAspect="1"/>
          </p:cNvPicPr>
          <p:nvPr/>
        </p:nvPicPr>
        <p:blipFill>
          <a:blip r:embed="rId8"/>
          <a:stretch>
            <a:fillRect/>
          </a:stretch>
        </p:blipFill>
        <p:spPr>
          <a:xfrm>
            <a:off x="3489360" y="5337847"/>
            <a:ext cx="1581615" cy="1155028"/>
          </a:xfrm>
          <a:prstGeom prst="rect">
            <a:avLst/>
          </a:prstGeom>
        </p:spPr>
      </p:pic>
    </p:spTree>
    <p:extLst>
      <p:ext uri="{BB962C8B-B14F-4D97-AF65-F5344CB8AC3E}">
        <p14:creationId xmlns:p14="http://schemas.microsoft.com/office/powerpoint/2010/main" val="20047470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E4CD8-3459-35D8-8231-35904C4D5E6E}"/>
              </a:ext>
            </a:extLst>
          </p:cNvPr>
          <p:cNvSpPr>
            <a:spLocks noGrp="1"/>
          </p:cNvSpPr>
          <p:nvPr>
            <p:ph type="title"/>
          </p:nvPr>
        </p:nvSpPr>
        <p:spPr/>
        <p:txBody>
          <a:bodyPr/>
          <a:lstStyle/>
          <a:p>
            <a:r>
              <a:rPr lang="en-US" dirty="0"/>
              <a:t>Let’s Investigate Netflix Data</a:t>
            </a:r>
          </a:p>
        </p:txBody>
      </p:sp>
      <p:sp>
        <p:nvSpPr>
          <p:cNvPr id="3" name="Content Placeholder 2">
            <a:extLst>
              <a:ext uri="{FF2B5EF4-FFF2-40B4-BE49-F238E27FC236}">
                <a16:creationId xmlns:a16="http://schemas.microsoft.com/office/drawing/2014/main" id="{B2F027AC-3D48-C17A-E6A0-A2343EB7169D}"/>
              </a:ext>
            </a:extLst>
          </p:cNvPr>
          <p:cNvSpPr>
            <a:spLocks noGrp="1"/>
          </p:cNvSpPr>
          <p:nvPr>
            <p:ph idx="1"/>
          </p:nvPr>
        </p:nvSpPr>
        <p:spPr/>
        <p:txBody>
          <a:bodyPr/>
          <a:lstStyle/>
          <a:p>
            <a:r>
              <a:rPr lang="en-US" dirty="0"/>
              <a:t>W2 – investigating Netflix Data.docx</a:t>
            </a:r>
          </a:p>
        </p:txBody>
      </p:sp>
    </p:spTree>
    <p:extLst>
      <p:ext uri="{BB962C8B-B14F-4D97-AF65-F5344CB8AC3E}">
        <p14:creationId xmlns:p14="http://schemas.microsoft.com/office/powerpoint/2010/main" val="1333652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23031-9E92-02B9-2094-2F30067380FD}"/>
              </a:ext>
            </a:extLst>
          </p:cNvPr>
          <p:cNvSpPr>
            <a:spLocks noGrp="1"/>
          </p:cNvSpPr>
          <p:nvPr>
            <p:ph type="title"/>
          </p:nvPr>
        </p:nvSpPr>
        <p:spPr/>
        <p:txBody>
          <a:bodyPr/>
          <a:lstStyle/>
          <a:p>
            <a:r>
              <a:rPr lang="en-US" dirty="0"/>
              <a:t>Basic plots</a:t>
            </a:r>
          </a:p>
        </p:txBody>
      </p:sp>
      <p:sp>
        <p:nvSpPr>
          <p:cNvPr id="3" name="Text Placeholder 2">
            <a:extLst>
              <a:ext uri="{FF2B5EF4-FFF2-40B4-BE49-F238E27FC236}">
                <a16:creationId xmlns:a16="http://schemas.microsoft.com/office/drawing/2014/main" id="{CC7DC6DA-3F43-BE09-ABBA-0FDABC4378E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97234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B930F-3DC1-00C7-79CB-BD0A7C238CB4}"/>
              </a:ext>
            </a:extLst>
          </p:cNvPr>
          <p:cNvSpPr>
            <a:spLocks noGrp="1"/>
          </p:cNvSpPr>
          <p:nvPr>
            <p:ph type="title"/>
          </p:nvPr>
        </p:nvSpPr>
        <p:spPr/>
        <p:txBody>
          <a:bodyPr/>
          <a:lstStyle/>
          <a:p>
            <a:r>
              <a:rPr lang="en-US" dirty="0"/>
              <a:t>Basic plot: line plot</a:t>
            </a:r>
          </a:p>
        </p:txBody>
      </p:sp>
      <p:sp>
        <p:nvSpPr>
          <p:cNvPr id="3" name="Content Placeholder 2">
            <a:extLst>
              <a:ext uri="{FF2B5EF4-FFF2-40B4-BE49-F238E27FC236}">
                <a16:creationId xmlns:a16="http://schemas.microsoft.com/office/drawing/2014/main" id="{AEBABF74-E665-E12B-4B42-68860FFE1C26}"/>
              </a:ext>
            </a:extLst>
          </p:cNvPr>
          <p:cNvSpPr>
            <a:spLocks noGrp="1"/>
          </p:cNvSpPr>
          <p:nvPr>
            <p:ph idx="1"/>
          </p:nvPr>
        </p:nvSpPr>
        <p:spPr/>
        <p:txBody>
          <a:bodyPr/>
          <a:lstStyle/>
          <a:p>
            <a:r>
              <a:rPr lang="en-US" sz="1800" kern="0" dirty="0">
                <a:solidFill>
                  <a:srgbClr val="05192D"/>
                </a:solidFill>
                <a:effectLst/>
                <a:latin typeface="Arial" panose="020B0604020202020204" pitchFamily="34" charset="0"/>
                <a:ea typeface="Times New Roman" panose="02020603050405020304" pitchFamily="18" charset="0"/>
              </a:rPr>
              <a:t>With matplotlib, you can create a bunch of different plots in Python. The most basic plot is the line plot. A general recipe is given here</a:t>
            </a:r>
          </a:p>
          <a:p>
            <a:endParaRPr lang="en-US" sz="1800" kern="0" dirty="0">
              <a:solidFill>
                <a:srgbClr val="05192D"/>
              </a:solidFill>
              <a:latin typeface="Arial" panose="020B0604020202020204" pitchFamily="34" charset="0"/>
            </a:endParaRPr>
          </a:p>
          <a:p>
            <a:endParaRPr lang="en-US" dirty="0"/>
          </a:p>
          <a:p>
            <a:r>
              <a:rPr lang="en-US" sz="1800" kern="0" dirty="0">
                <a:solidFill>
                  <a:srgbClr val="05192D"/>
                </a:solidFill>
                <a:latin typeface="Arial" panose="020B0604020202020204" pitchFamily="34" charset="0"/>
              </a:rPr>
              <a:t>Let’s create sample data and plot a graph</a:t>
            </a:r>
          </a:p>
        </p:txBody>
      </p:sp>
      <p:sp>
        <p:nvSpPr>
          <p:cNvPr id="4" name="Rectangle 1">
            <a:extLst>
              <a:ext uri="{FF2B5EF4-FFF2-40B4-BE49-F238E27FC236}">
                <a16:creationId xmlns:a16="http://schemas.microsoft.com/office/drawing/2014/main" id="{3A8D2D6D-3A0B-B1F5-7B6F-02EA30A238D4}"/>
              </a:ext>
            </a:extLst>
          </p:cNvPr>
          <p:cNvSpPr>
            <a:spLocks noChangeArrowheads="1"/>
          </p:cNvSpPr>
          <p:nvPr/>
        </p:nvSpPr>
        <p:spPr bwMode="auto">
          <a:xfrm>
            <a:off x="3847381" y="2736502"/>
            <a:ext cx="3847381" cy="646331"/>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B2CCD6"/>
                </a:solidFill>
                <a:effectLst/>
                <a:latin typeface="Consolas" panose="020B0609020204030204" pitchFamily="49" charset="0"/>
                <a:ea typeface="Times New Roman" panose="02020603050405020304" pitchFamily="18" charset="0"/>
                <a:cs typeface="Courier New" panose="02070309020205020404" pitchFamily="49" charset="0"/>
              </a:rPr>
              <a:t>import </a:t>
            </a:r>
            <a:r>
              <a:rPr kumimoji="0" lang="en-US" altLang="en-US" sz="1400" b="0" i="0" u="none" strike="noStrike" cap="none" normalizeH="0" baseline="0" dirty="0" err="1">
                <a:ln>
                  <a:noFill/>
                </a:ln>
                <a:solidFill>
                  <a:srgbClr val="B2CCD6"/>
                </a:solidFill>
                <a:effectLst/>
                <a:latin typeface="Consolas" panose="020B0609020204030204" pitchFamily="49" charset="0"/>
                <a:ea typeface="Times New Roman" panose="02020603050405020304" pitchFamily="18" charset="0"/>
                <a:cs typeface="Courier New" panose="02070309020205020404" pitchFamily="49" charset="0"/>
              </a:rPr>
              <a:t>matplotlib.pyplot</a:t>
            </a:r>
            <a:r>
              <a:rPr kumimoji="0" lang="en-US" altLang="en-US" sz="1400" b="0" i="0" u="none" strike="noStrike" cap="none" normalizeH="0" baseline="0" dirty="0">
                <a:ln>
                  <a:noFill/>
                </a:ln>
                <a:solidFill>
                  <a:srgbClr val="B2CCD6"/>
                </a:solidFill>
                <a:effectLst/>
                <a:latin typeface="Consolas" panose="020B0609020204030204" pitchFamily="49" charset="0"/>
                <a:ea typeface="Times New Roman" panose="02020603050405020304" pitchFamily="18" charset="0"/>
                <a:cs typeface="Courier New" panose="02070309020205020404" pitchFamily="49" charset="0"/>
              </a:rPr>
              <a:t> as </a:t>
            </a:r>
            <a:r>
              <a:rPr kumimoji="0" lang="en-US" altLang="en-US" sz="1400" b="0" i="0" u="none" strike="noStrike" cap="none" normalizeH="0" baseline="0" dirty="0" err="1">
                <a:ln>
                  <a:noFill/>
                </a:ln>
                <a:solidFill>
                  <a:srgbClr val="B2CCD6"/>
                </a:solidFill>
                <a:effectLst/>
                <a:latin typeface="Consolas" panose="020B0609020204030204" pitchFamily="49" charset="0"/>
                <a:ea typeface="Times New Roman" panose="02020603050405020304" pitchFamily="18" charset="0"/>
                <a:cs typeface="Courier New" panose="02070309020205020404" pitchFamily="49" charset="0"/>
              </a:rPr>
              <a:t>plt</a:t>
            </a:r>
            <a:endParaRPr kumimoji="0" lang="en-US" altLang="en-US" sz="1400" b="0" i="0" u="none" strike="noStrike" cap="none" normalizeH="0" baseline="0" dirty="0">
              <a:ln>
                <a:noFill/>
              </a:ln>
              <a:solidFill>
                <a:srgbClr val="B2CCD6"/>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B2CCD6"/>
                </a:solidFill>
                <a:effectLst/>
                <a:latin typeface="Consolas" panose="020B0609020204030204" pitchFamily="49" charset="0"/>
                <a:ea typeface="Times New Roman" panose="02020603050405020304" pitchFamily="18" charset="0"/>
                <a:cs typeface="Courier New" panose="02070309020205020404" pitchFamily="49" charset="0"/>
              </a:rPr>
              <a:t>plt.plot</a:t>
            </a:r>
            <a:r>
              <a:rPr kumimoji="0" lang="en-US" altLang="en-US" sz="1400" b="0" i="0" u="none" strike="noStrike" cap="none" normalizeH="0" baseline="0" dirty="0">
                <a:ln>
                  <a:noFill/>
                </a:ln>
                <a:solidFill>
                  <a:srgbClr val="B2CCD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400" b="0" i="0" u="none" strike="noStrike" cap="none" normalizeH="0" baseline="0" dirty="0" err="1">
                <a:ln>
                  <a:noFill/>
                </a:ln>
                <a:solidFill>
                  <a:srgbClr val="B2CCD6"/>
                </a:solidFill>
                <a:effectLst/>
                <a:latin typeface="Consolas" panose="020B0609020204030204" pitchFamily="49" charset="0"/>
                <a:ea typeface="Times New Roman" panose="02020603050405020304" pitchFamily="18" charset="0"/>
                <a:cs typeface="Courier New" panose="02070309020205020404" pitchFamily="49" charset="0"/>
              </a:rPr>
              <a:t>x,y</a:t>
            </a:r>
            <a:r>
              <a:rPr kumimoji="0" lang="en-US" altLang="en-US" sz="1400" b="0" i="0" u="none" strike="noStrike" cap="none" normalizeH="0" baseline="0" dirty="0">
                <a:ln>
                  <a:noFill/>
                </a:ln>
                <a:solidFill>
                  <a:srgbClr val="B2CCD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B2CCD6"/>
                </a:solidFill>
                <a:effectLst/>
                <a:latin typeface="Consolas" panose="020B0609020204030204" pitchFamily="49" charset="0"/>
                <a:ea typeface="Times New Roman" panose="02020603050405020304" pitchFamily="18" charset="0"/>
                <a:cs typeface="Courier New" panose="02070309020205020404" pitchFamily="49" charset="0"/>
              </a:rPr>
              <a:t>plt.show</a:t>
            </a:r>
            <a:r>
              <a:rPr kumimoji="0" lang="en-US" altLang="en-US" sz="1400" b="0" i="0" u="none" strike="noStrike" cap="none" normalizeH="0" baseline="0" dirty="0">
                <a:ln>
                  <a:noFill/>
                </a:ln>
                <a:solidFill>
                  <a:srgbClr val="B2CCD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0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ABAAD24E-9363-18DE-9AA6-44A1A465C3D0}"/>
              </a:ext>
            </a:extLst>
          </p:cNvPr>
          <p:cNvSpPr txBox="1"/>
          <p:nvPr/>
        </p:nvSpPr>
        <p:spPr>
          <a:xfrm>
            <a:off x="1123590" y="4259867"/>
            <a:ext cx="3847381" cy="1754326"/>
          </a:xfrm>
          <a:prstGeom prst="rect">
            <a:avLst/>
          </a:prstGeom>
          <a:noFill/>
        </p:spPr>
        <p:txBody>
          <a:bodyPr wrap="square">
            <a:spAutoFit/>
          </a:bodyPr>
          <a:lstStyle/>
          <a:p>
            <a:r>
              <a:rPr lang="en-US" dirty="0"/>
              <a:t>import </a:t>
            </a:r>
            <a:r>
              <a:rPr lang="en-US" dirty="0" err="1"/>
              <a:t>matplotlib.pyplot</a:t>
            </a:r>
            <a:r>
              <a:rPr lang="en-US" dirty="0"/>
              <a:t> as </a:t>
            </a:r>
            <a:r>
              <a:rPr lang="en-US" dirty="0" err="1"/>
              <a:t>plt</a:t>
            </a:r>
            <a:endParaRPr lang="en-US" dirty="0"/>
          </a:p>
          <a:p>
            <a:r>
              <a:rPr lang="en-US" dirty="0"/>
              <a:t>%matplotlib inline </a:t>
            </a:r>
          </a:p>
          <a:p>
            <a:r>
              <a:rPr lang="en-US" dirty="0"/>
              <a:t>year = [1950, 1970, 1990, 2010]</a:t>
            </a:r>
          </a:p>
          <a:p>
            <a:r>
              <a:rPr lang="en-US" dirty="0"/>
              <a:t>pop = [2.519, 3.629, 5.263, 6.972 ]</a:t>
            </a:r>
          </a:p>
          <a:p>
            <a:r>
              <a:rPr lang="en-US" dirty="0" err="1"/>
              <a:t>plt.plot</a:t>
            </a:r>
            <a:r>
              <a:rPr lang="en-US" dirty="0"/>
              <a:t>(year, pop)</a:t>
            </a:r>
          </a:p>
          <a:p>
            <a:r>
              <a:rPr lang="en-US" dirty="0" err="1"/>
              <a:t>plt.show</a:t>
            </a:r>
            <a:r>
              <a:rPr lang="en-US" dirty="0"/>
              <a:t>() #display the plot</a:t>
            </a:r>
          </a:p>
        </p:txBody>
      </p:sp>
      <p:pic>
        <p:nvPicPr>
          <p:cNvPr id="7" name="Picture 6">
            <a:extLst>
              <a:ext uri="{FF2B5EF4-FFF2-40B4-BE49-F238E27FC236}">
                <a16:creationId xmlns:a16="http://schemas.microsoft.com/office/drawing/2014/main" id="{1BA54E73-FC21-54FB-B822-C59AD0F2C51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3446" y="3694587"/>
            <a:ext cx="3114964" cy="2137431"/>
          </a:xfrm>
          <a:prstGeom prst="rect">
            <a:avLst/>
          </a:prstGeom>
          <a:noFill/>
        </p:spPr>
      </p:pic>
    </p:spTree>
    <p:extLst>
      <p:ext uri="{BB962C8B-B14F-4D97-AF65-F5344CB8AC3E}">
        <p14:creationId xmlns:p14="http://schemas.microsoft.com/office/powerpoint/2010/main" val="797316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A3F5-0E3D-CF9A-0892-7E0E1D58641D}"/>
              </a:ext>
            </a:extLst>
          </p:cNvPr>
          <p:cNvSpPr>
            <a:spLocks noGrp="1"/>
          </p:cNvSpPr>
          <p:nvPr>
            <p:ph type="title"/>
          </p:nvPr>
        </p:nvSpPr>
        <p:spPr/>
        <p:txBody>
          <a:bodyPr/>
          <a:lstStyle/>
          <a:p>
            <a:r>
              <a:rPr lang="en-US" dirty="0"/>
              <a:t>Basic plot: line plot (cont.)</a:t>
            </a:r>
          </a:p>
        </p:txBody>
      </p:sp>
      <p:sp>
        <p:nvSpPr>
          <p:cNvPr id="3" name="Content Placeholder 2">
            <a:extLst>
              <a:ext uri="{FF2B5EF4-FFF2-40B4-BE49-F238E27FC236}">
                <a16:creationId xmlns:a16="http://schemas.microsoft.com/office/drawing/2014/main" id="{009B7DFD-FA8A-45C0-B321-E0EBEEA91592}"/>
              </a:ext>
            </a:extLst>
          </p:cNvPr>
          <p:cNvSpPr>
            <a:spLocks noGrp="1"/>
          </p:cNvSpPr>
          <p:nvPr>
            <p:ph idx="1"/>
          </p:nvPr>
        </p:nvSpPr>
        <p:spPr/>
        <p:txBody>
          <a:bodyPr>
            <a:normAutofit fontScale="92500" lnSpcReduction="10000"/>
          </a:bodyPr>
          <a:lstStyle/>
          <a:p>
            <a:r>
              <a:rPr lang="en-US" sz="1800" kern="0" dirty="0">
                <a:solidFill>
                  <a:srgbClr val="05192D"/>
                </a:solidFill>
                <a:effectLst/>
                <a:latin typeface="Arial" panose="020B0604020202020204" pitchFamily="34" charset="0"/>
                <a:ea typeface="Times New Roman" panose="02020603050405020304" pitchFamily="18" charset="0"/>
              </a:rPr>
              <a:t>Now let’s try with more data. Open the companion Word file, namely </a:t>
            </a:r>
            <a:r>
              <a:rPr lang="en-US" sz="1800" kern="0" dirty="0">
                <a:solidFill>
                  <a:schemeClr val="accent4"/>
                </a:solidFill>
                <a:effectLst/>
                <a:latin typeface="Arial" panose="020B0604020202020204" pitchFamily="34" charset="0"/>
                <a:ea typeface="Times New Roman" panose="02020603050405020304" pitchFamily="18" charset="0"/>
              </a:rPr>
              <a:t>W2_dataset.docx</a:t>
            </a:r>
            <a:r>
              <a:rPr lang="en-US" sz="1800" kern="0" dirty="0">
                <a:solidFill>
                  <a:srgbClr val="05192D"/>
                </a:solidFill>
                <a:effectLst/>
                <a:latin typeface="Arial" panose="020B0604020202020204" pitchFamily="34" charset="0"/>
                <a:ea typeface="Times New Roman" panose="02020603050405020304" pitchFamily="18" charset="0"/>
              </a:rPr>
              <a:t>, and copy the below three lists into your Jupyter notebook.</a:t>
            </a:r>
          </a:p>
          <a:p>
            <a:r>
              <a:rPr lang="en-US" sz="1800" kern="0" dirty="0">
                <a:solidFill>
                  <a:srgbClr val="05192D"/>
                </a:solidFill>
                <a:latin typeface="Arial" panose="020B0604020202020204" pitchFamily="34" charset="0"/>
              </a:rPr>
              <a:t>Now that we’ve built your first line plot, let’s start working on the data that Professor Hans </a:t>
            </a:r>
            <a:r>
              <a:rPr lang="en-US" sz="1800" kern="0" dirty="0" err="1">
                <a:solidFill>
                  <a:srgbClr val="05192D"/>
                </a:solidFill>
                <a:latin typeface="Arial" panose="020B0604020202020204" pitchFamily="34" charset="0"/>
              </a:rPr>
              <a:t>Rosling</a:t>
            </a:r>
            <a:r>
              <a:rPr lang="en-US" sz="1800" kern="0" dirty="0">
                <a:solidFill>
                  <a:srgbClr val="05192D"/>
                </a:solidFill>
                <a:latin typeface="Arial" panose="020B0604020202020204" pitchFamily="34" charset="0"/>
              </a:rPr>
              <a:t> used to build his beautiful bubble chart. It was collected in 2007. Three lists are available for you:</a:t>
            </a:r>
          </a:p>
          <a:p>
            <a:pPr lvl="1"/>
            <a:r>
              <a:rPr lang="en-US" sz="1400" kern="0" dirty="0" err="1">
                <a:solidFill>
                  <a:srgbClr val="05192D"/>
                </a:solidFill>
                <a:latin typeface="Arial" panose="020B0604020202020204" pitchFamily="34" charset="0"/>
              </a:rPr>
              <a:t>life_exp</a:t>
            </a:r>
            <a:r>
              <a:rPr lang="en-US" sz="1400" kern="0" dirty="0">
                <a:solidFill>
                  <a:srgbClr val="05192D"/>
                </a:solidFill>
                <a:latin typeface="Arial" panose="020B0604020202020204" pitchFamily="34" charset="0"/>
              </a:rPr>
              <a:t> which contains the life expectancy for each country and</a:t>
            </a:r>
          </a:p>
          <a:p>
            <a:pPr lvl="1"/>
            <a:r>
              <a:rPr lang="en-US" sz="1400" kern="0" dirty="0" err="1">
                <a:solidFill>
                  <a:srgbClr val="05192D"/>
                </a:solidFill>
                <a:latin typeface="Arial" panose="020B0604020202020204" pitchFamily="34" charset="0"/>
              </a:rPr>
              <a:t>gdp_cap</a:t>
            </a:r>
            <a:r>
              <a:rPr lang="en-US" sz="1400" kern="0" dirty="0">
                <a:solidFill>
                  <a:srgbClr val="05192D"/>
                </a:solidFill>
                <a:latin typeface="Arial" panose="020B0604020202020204" pitchFamily="34" charset="0"/>
              </a:rPr>
              <a:t>, which contains the GDP per capita (i.e., per person) for each country expressed in US Dollars.</a:t>
            </a:r>
          </a:p>
          <a:p>
            <a:pPr lvl="1"/>
            <a:r>
              <a:rPr lang="en-US" sz="1400" kern="0" dirty="0">
                <a:solidFill>
                  <a:srgbClr val="05192D"/>
                </a:solidFill>
                <a:latin typeface="Arial" panose="020B0604020202020204" pitchFamily="34" charset="0"/>
              </a:rPr>
              <a:t>pop, the population is in millions of people.</a:t>
            </a:r>
          </a:p>
          <a:p>
            <a:r>
              <a:rPr lang="en-US" sz="1800" kern="0" dirty="0">
                <a:solidFill>
                  <a:srgbClr val="05192D"/>
                </a:solidFill>
                <a:latin typeface="Arial" panose="020B0604020202020204" pitchFamily="34" charset="0"/>
              </a:rPr>
              <a:t>Try</a:t>
            </a:r>
          </a:p>
          <a:p>
            <a:endParaRPr lang="en-US" sz="1800" kern="0" dirty="0">
              <a:solidFill>
                <a:srgbClr val="05192D"/>
              </a:solidFill>
              <a:latin typeface="Arial" panose="020B0604020202020204" pitchFamily="34" charset="0"/>
            </a:endParaRPr>
          </a:p>
          <a:p>
            <a:endParaRPr lang="en-US" sz="1800" kern="0" dirty="0">
              <a:solidFill>
                <a:srgbClr val="05192D"/>
              </a:solidFill>
              <a:latin typeface="Arial" panose="020B0604020202020204" pitchFamily="34" charset="0"/>
            </a:endParaRPr>
          </a:p>
          <a:p>
            <a:endParaRPr lang="en-US" sz="1800" dirty="0">
              <a:solidFill>
                <a:srgbClr val="05192D"/>
              </a:solidFill>
              <a:effectLst/>
              <a:latin typeface="Arial" panose="020B0604020202020204" pitchFamily="34" charset="0"/>
              <a:ea typeface="Calibri" panose="020F0502020204030204" pitchFamily="34" charset="0"/>
            </a:endParaRPr>
          </a:p>
          <a:p>
            <a:r>
              <a:rPr lang="en-US" sz="1800" dirty="0">
                <a:solidFill>
                  <a:srgbClr val="05192D"/>
                </a:solidFill>
                <a:effectLst/>
                <a:latin typeface="Arial" panose="020B0604020202020204" pitchFamily="34" charset="0"/>
                <a:ea typeface="Calibri" panose="020F0502020204030204" pitchFamily="34" charset="0"/>
              </a:rPr>
              <a:t>When you have a time scale along the horizontal axis, the line plot is your friend. But in many other cases, when you're trying to assess if there's a </a:t>
            </a:r>
            <a:r>
              <a:rPr lang="en-US" sz="1800" b="1" i="1" dirty="0">
                <a:solidFill>
                  <a:srgbClr val="FF0000"/>
                </a:solidFill>
                <a:effectLst/>
                <a:latin typeface="Arial" panose="020B0604020202020204" pitchFamily="34" charset="0"/>
                <a:ea typeface="Calibri" panose="020F0502020204030204" pitchFamily="34" charset="0"/>
              </a:rPr>
              <a:t>correlation between two variables</a:t>
            </a:r>
            <a:r>
              <a:rPr lang="en-US" sz="1800" dirty="0">
                <a:solidFill>
                  <a:srgbClr val="05192D"/>
                </a:solidFill>
                <a:effectLst/>
                <a:latin typeface="Arial" panose="020B0604020202020204" pitchFamily="34" charset="0"/>
                <a:ea typeface="Calibri" panose="020F0502020204030204" pitchFamily="34" charset="0"/>
              </a:rPr>
              <a:t>, for example, the scatter plot is the better choice. Below is an example of how to build a scatter plot.</a:t>
            </a:r>
            <a:endParaRPr lang="en-US" sz="1800" kern="0" dirty="0">
              <a:solidFill>
                <a:srgbClr val="05192D"/>
              </a:solidFill>
              <a:latin typeface="Arial" panose="020B0604020202020204" pitchFamily="34" charset="0"/>
            </a:endParaRPr>
          </a:p>
          <a:p>
            <a:endParaRPr lang="en-US" sz="1800" kern="0" dirty="0">
              <a:solidFill>
                <a:srgbClr val="05192D"/>
              </a:solidFill>
              <a:latin typeface="Arial" panose="020B0604020202020204" pitchFamily="34" charset="0"/>
            </a:endParaRPr>
          </a:p>
        </p:txBody>
      </p:sp>
      <p:pic>
        <p:nvPicPr>
          <p:cNvPr id="4" name="Picture 3" descr="A screenshot of a computer code&#10;&#10;Description automatically generated">
            <a:extLst>
              <a:ext uri="{FF2B5EF4-FFF2-40B4-BE49-F238E27FC236}">
                <a16:creationId xmlns:a16="http://schemas.microsoft.com/office/drawing/2014/main" id="{EB7B631F-D4B2-6984-1C7B-B2618724BD4F}"/>
              </a:ext>
            </a:extLst>
          </p:cNvPr>
          <p:cNvPicPr>
            <a:picLocks noChangeAspect="1"/>
          </p:cNvPicPr>
          <p:nvPr/>
        </p:nvPicPr>
        <p:blipFill>
          <a:blip r:embed="rId2"/>
          <a:stretch>
            <a:fillRect/>
          </a:stretch>
        </p:blipFill>
        <p:spPr>
          <a:xfrm>
            <a:off x="8986982" y="112319"/>
            <a:ext cx="3016451" cy="1831174"/>
          </a:xfrm>
          <a:prstGeom prst="rect">
            <a:avLst/>
          </a:prstGeom>
        </p:spPr>
      </p:pic>
      <p:pic>
        <p:nvPicPr>
          <p:cNvPr id="5" name="Picture 4">
            <a:extLst>
              <a:ext uri="{FF2B5EF4-FFF2-40B4-BE49-F238E27FC236}">
                <a16:creationId xmlns:a16="http://schemas.microsoft.com/office/drawing/2014/main" id="{AE28A498-C860-D7AB-B07A-B92F11798EBC}"/>
              </a:ext>
            </a:extLst>
          </p:cNvPr>
          <p:cNvPicPr>
            <a:picLocks noChangeAspect="1"/>
          </p:cNvPicPr>
          <p:nvPr/>
        </p:nvPicPr>
        <p:blipFill>
          <a:blip r:embed="rId3"/>
          <a:stretch>
            <a:fillRect/>
          </a:stretch>
        </p:blipFill>
        <p:spPr>
          <a:xfrm>
            <a:off x="9264770" y="3586557"/>
            <a:ext cx="2592014" cy="1753836"/>
          </a:xfrm>
          <a:prstGeom prst="rect">
            <a:avLst/>
          </a:prstGeom>
        </p:spPr>
      </p:pic>
      <p:sp>
        <p:nvSpPr>
          <p:cNvPr id="7" name="TextBox 6">
            <a:extLst>
              <a:ext uri="{FF2B5EF4-FFF2-40B4-BE49-F238E27FC236}">
                <a16:creationId xmlns:a16="http://schemas.microsoft.com/office/drawing/2014/main" id="{4B1F178D-0458-A97F-AB62-ACF727C7FB03}"/>
              </a:ext>
            </a:extLst>
          </p:cNvPr>
          <p:cNvSpPr txBox="1"/>
          <p:nvPr/>
        </p:nvSpPr>
        <p:spPr>
          <a:xfrm>
            <a:off x="1261614" y="4696049"/>
            <a:ext cx="6094562" cy="644344"/>
          </a:xfrm>
          <a:prstGeom prst="rect">
            <a:avLst/>
          </a:prstGeom>
          <a:noFill/>
        </p:spPr>
        <p:txBody>
          <a:bodyPr wrap="square">
            <a:spAutoFit/>
          </a:bodyPr>
          <a:lstStyle/>
          <a:p>
            <a:pPr marL="0" marR="0">
              <a:lnSpc>
                <a:spcPct val="107000"/>
              </a:lnSpc>
              <a:spcBef>
                <a:spcPts val="0"/>
              </a:spcBef>
              <a:spcAft>
                <a:spcPts val="800"/>
              </a:spcAft>
            </a:pPr>
            <a:r>
              <a:rPr lang="en-US" sz="1400" kern="0" dirty="0">
                <a:solidFill>
                  <a:srgbClr val="05192D"/>
                </a:solidFill>
                <a:effectLst/>
                <a:latin typeface="Arial" panose="020B0604020202020204" pitchFamily="34" charset="0"/>
                <a:ea typeface="Times New Roman" panose="02020603050405020304" pitchFamily="18" charset="0"/>
                <a:cs typeface="Cordia New" panose="020B0304020202020204" pitchFamily="34" charset="-34"/>
              </a:rPr>
              <a:t># Make a line plot, </a:t>
            </a:r>
            <a:r>
              <a:rPr lang="en-US" sz="1400" kern="0" dirty="0" err="1">
                <a:solidFill>
                  <a:srgbClr val="05192D"/>
                </a:solidFill>
                <a:effectLst/>
                <a:latin typeface="Arial" panose="020B0604020202020204" pitchFamily="34" charset="0"/>
                <a:ea typeface="Times New Roman" panose="02020603050405020304" pitchFamily="18" charset="0"/>
                <a:cs typeface="Cordia New" panose="020B0304020202020204" pitchFamily="34" charset="-34"/>
              </a:rPr>
              <a:t>gdp_cap</a:t>
            </a:r>
            <a:r>
              <a:rPr lang="en-US" sz="1400" kern="0" dirty="0">
                <a:solidFill>
                  <a:srgbClr val="05192D"/>
                </a:solidFill>
                <a:effectLst/>
                <a:latin typeface="Arial" panose="020B0604020202020204" pitchFamily="34" charset="0"/>
                <a:ea typeface="Times New Roman" panose="02020603050405020304" pitchFamily="18" charset="0"/>
                <a:cs typeface="Cordia New" panose="020B0304020202020204" pitchFamily="34" charset="-34"/>
              </a:rPr>
              <a:t> on the x-axis, </a:t>
            </a:r>
            <a:r>
              <a:rPr lang="en-US" sz="1400" kern="0" dirty="0" err="1">
                <a:solidFill>
                  <a:srgbClr val="05192D"/>
                </a:solidFill>
                <a:effectLst/>
                <a:latin typeface="Arial" panose="020B0604020202020204" pitchFamily="34" charset="0"/>
                <a:ea typeface="Times New Roman" panose="02020603050405020304" pitchFamily="18" charset="0"/>
                <a:cs typeface="Cordia New" panose="020B0304020202020204" pitchFamily="34" charset="-34"/>
              </a:rPr>
              <a:t>life_exp</a:t>
            </a:r>
            <a:r>
              <a:rPr lang="en-US" sz="1400" kern="0" dirty="0">
                <a:solidFill>
                  <a:srgbClr val="05192D"/>
                </a:solidFill>
                <a:effectLst/>
                <a:latin typeface="Arial" panose="020B0604020202020204" pitchFamily="34" charset="0"/>
                <a:ea typeface="Times New Roman" panose="02020603050405020304" pitchFamily="18" charset="0"/>
                <a:cs typeface="Cordia New" panose="020B0304020202020204" pitchFamily="34" charset="-34"/>
              </a:rPr>
              <a:t> on the y-axis</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ct val="107000"/>
              </a:lnSpc>
              <a:spcBef>
                <a:spcPts val="0"/>
              </a:spcBef>
              <a:spcAft>
                <a:spcPts val="800"/>
              </a:spcAft>
            </a:pPr>
            <a:r>
              <a:rPr lang="en-US" sz="1400" kern="0" dirty="0">
                <a:solidFill>
                  <a:srgbClr val="05192D"/>
                </a:solidFill>
                <a:effectLst/>
                <a:latin typeface="Arial" panose="020B0604020202020204" pitchFamily="34" charset="0"/>
                <a:ea typeface="Times New Roman" panose="02020603050405020304" pitchFamily="18" charset="0"/>
                <a:cs typeface="Cordia New" panose="020B0304020202020204" pitchFamily="34" charset="-34"/>
              </a:rPr>
              <a:t> # Display the plot</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p:txBody>
      </p:sp>
      <p:sp>
        <p:nvSpPr>
          <p:cNvPr id="8" name="Arrow: Right 7">
            <a:extLst>
              <a:ext uri="{FF2B5EF4-FFF2-40B4-BE49-F238E27FC236}">
                <a16:creationId xmlns:a16="http://schemas.microsoft.com/office/drawing/2014/main" id="{A004814C-F006-5723-96F1-95AB73729AFC}"/>
              </a:ext>
            </a:extLst>
          </p:cNvPr>
          <p:cNvSpPr/>
          <p:nvPr/>
        </p:nvSpPr>
        <p:spPr>
          <a:xfrm rot="18174378">
            <a:off x="8355680" y="1510241"/>
            <a:ext cx="807828" cy="21804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9455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2CA8A-541C-717A-8D1A-E6EC7D774B62}"/>
              </a:ext>
            </a:extLst>
          </p:cNvPr>
          <p:cNvSpPr>
            <a:spLocks noGrp="1"/>
          </p:cNvSpPr>
          <p:nvPr>
            <p:ph type="title"/>
          </p:nvPr>
        </p:nvSpPr>
        <p:spPr/>
        <p:txBody>
          <a:bodyPr/>
          <a:lstStyle/>
          <a:p>
            <a:r>
              <a:rPr lang="en-US" dirty="0"/>
              <a:t>Basic plot: scatter plot</a:t>
            </a:r>
          </a:p>
        </p:txBody>
      </p:sp>
      <p:sp>
        <p:nvSpPr>
          <p:cNvPr id="3" name="Content Placeholder 2">
            <a:extLst>
              <a:ext uri="{FF2B5EF4-FFF2-40B4-BE49-F238E27FC236}">
                <a16:creationId xmlns:a16="http://schemas.microsoft.com/office/drawing/2014/main" id="{39ACEE23-0A59-0C27-1B28-218B3836E8B5}"/>
              </a:ext>
            </a:extLst>
          </p:cNvPr>
          <p:cNvSpPr>
            <a:spLocks noGrp="1"/>
          </p:cNvSpPr>
          <p:nvPr>
            <p:ph idx="1"/>
          </p:nvPr>
        </p:nvSpPr>
        <p:spPr>
          <a:xfrm>
            <a:off x="838200" y="1989377"/>
            <a:ext cx="10515600" cy="4160520"/>
          </a:xfrm>
        </p:spPr>
        <p:txBody>
          <a:bodyPr>
            <a:normAutofit/>
          </a:bodyPr>
          <a:lstStyle/>
          <a:p>
            <a:r>
              <a:rPr lang="en-US" sz="1800" kern="100" dirty="0">
                <a:solidFill>
                  <a:srgbClr val="05192D"/>
                </a:solidFill>
                <a:effectLst/>
                <a:latin typeface="Arial" panose="020B0604020202020204" pitchFamily="34" charset="0"/>
                <a:ea typeface="Calibri" panose="020F0502020204030204" pitchFamily="34" charset="0"/>
                <a:cs typeface="Cordia New" panose="020B0304020202020204" pitchFamily="34" charset="-34"/>
              </a:rPr>
              <a:t>Try again with scatter plot. Change </a:t>
            </a:r>
            <a:r>
              <a:rPr lang="en-US" sz="1800" b="1" kern="100" dirty="0" err="1">
                <a:solidFill>
                  <a:srgbClr val="05192D"/>
                </a:solidFill>
                <a:effectLst/>
                <a:latin typeface="Arial" panose="020B0604020202020204" pitchFamily="34" charset="0"/>
                <a:ea typeface="Calibri" panose="020F0502020204030204" pitchFamily="34" charset="0"/>
                <a:cs typeface="Cordia New" panose="020B0304020202020204" pitchFamily="34" charset="-34"/>
              </a:rPr>
              <a:t>plt.plot</a:t>
            </a:r>
            <a:r>
              <a:rPr lang="en-US" sz="1800" kern="100" dirty="0">
                <a:solidFill>
                  <a:srgbClr val="05192D"/>
                </a:solidFill>
                <a:effectLst/>
                <a:latin typeface="Arial" panose="020B0604020202020204" pitchFamily="34" charset="0"/>
                <a:ea typeface="Calibri" panose="020F0502020204030204" pitchFamily="34" charset="0"/>
                <a:cs typeface="Cordia New" panose="020B0304020202020204" pitchFamily="34" charset="-34"/>
              </a:rPr>
              <a:t> to </a:t>
            </a:r>
            <a:r>
              <a:rPr lang="en-US" sz="1800" b="1" kern="100" dirty="0" err="1">
                <a:solidFill>
                  <a:srgbClr val="05192D"/>
                </a:solidFill>
                <a:effectLst/>
                <a:latin typeface="Arial" panose="020B0604020202020204" pitchFamily="34" charset="0"/>
                <a:ea typeface="Calibri" panose="020F0502020204030204" pitchFamily="34" charset="0"/>
                <a:cs typeface="Cordia New" panose="020B0304020202020204" pitchFamily="34" charset="-34"/>
              </a:rPr>
              <a:t>plt.scatter</a:t>
            </a:r>
            <a:r>
              <a:rPr lang="en-US" sz="1800" kern="100" dirty="0">
                <a:solidFill>
                  <a:srgbClr val="05192D"/>
                </a:solidFill>
                <a:effectLst/>
                <a:latin typeface="Arial" panose="020B0604020202020204" pitchFamily="34" charset="0"/>
                <a:ea typeface="Calibri" panose="020F0502020204030204" pitchFamily="34" charset="0"/>
                <a:cs typeface="Cordia New" panose="020B0304020202020204" pitchFamily="34" charset="-34"/>
              </a:rPr>
              <a:t>. Expected plot: You may also add </a:t>
            </a:r>
            <a:r>
              <a:rPr lang="en-US" sz="1800" kern="100" dirty="0" err="1">
                <a:solidFill>
                  <a:srgbClr val="05192D"/>
                </a:solidFill>
                <a:effectLst/>
                <a:latin typeface="Arial" panose="020B0604020202020204" pitchFamily="34" charset="0"/>
                <a:ea typeface="Calibri" panose="020F0502020204030204" pitchFamily="34" charset="0"/>
                <a:cs typeface="Cordia New" panose="020B0304020202020204" pitchFamily="34" charset="-34"/>
              </a:rPr>
              <a:t>plt.xscale</a:t>
            </a:r>
            <a:r>
              <a:rPr lang="en-US" sz="1800" kern="100" dirty="0">
                <a:solidFill>
                  <a:srgbClr val="05192D"/>
                </a:solidFill>
                <a:effectLst/>
                <a:latin typeface="Arial" panose="020B0604020202020204" pitchFamily="34" charset="0"/>
                <a:ea typeface="Calibri" panose="020F0502020204030204" pitchFamily="34" charset="0"/>
                <a:cs typeface="Cordia New" panose="020B0304020202020204" pitchFamily="34" charset="-34"/>
              </a:rPr>
              <a:t>(‘log’) to display the GDP per capita on a log scale.</a:t>
            </a:r>
          </a:p>
          <a:p>
            <a:endParaRPr lang="en-US" sz="1800" kern="100" dirty="0">
              <a:solidFill>
                <a:srgbClr val="05192D"/>
              </a:solidFill>
              <a:latin typeface="Arial" panose="020B0604020202020204" pitchFamily="34" charset="0"/>
              <a:ea typeface="Calibri" panose="020F0502020204030204" pitchFamily="34" charset="0"/>
              <a:cs typeface="Cordia New" panose="020B0304020202020204" pitchFamily="34" charset="-34"/>
            </a:endParaRPr>
          </a:p>
          <a:p>
            <a:endParaRPr lang="en-US" sz="1800" kern="100" dirty="0">
              <a:solidFill>
                <a:srgbClr val="05192D"/>
              </a:solidFill>
              <a:latin typeface="Arial" panose="020B0604020202020204" pitchFamily="34" charset="0"/>
              <a:ea typeface="Calibri" panose="020F0502020204030204" pitchFamily="34" charset="0"/>
              <a:cs typeface="Cordia New" panose="020B0304020202020204" pitchFamily="34" charset="-34"/>
            </a:endParaRPr>
          </a:p>
          <a:p>
            <a:endParaRPr lang="en-US" sz="1800" kern="100" dirty="0">
              <a:solidFill>
                <a:srgbClr val="05192D"/>
              </a:solidFill>
              <a:latin typeface="Arial" panose="020B0604020202020204" pitchFamily="34" charset="0"/>
              <a:ea typeface="Calibri" panose="020F0502020204030204" pitchFamily="34" charset="0"/>
              <a:cs typeface="Cordia New" panose="020B0304020202020204" pitchFamily="34" charset="-34"/>
            </a:endParaRPr>
          </a:p>
          <a:p>
            <a:endParaRPr lang="en-US" sz="1800" kern="100" dirty="0">
              <a:solidFill>
                <a:srgbClr val="05192D"/>
              </a:solidFill>
              <a:latin typeface="Arial" panose="020B0604020202020204" pitchFamily="34" charset="0"/>
              <a:ea typeface="Calibri" panose="020F0502020204030204" pitchFamily="34" charset="0"/>
              <a:cs typeface="Cordia New" panose="020B0304020202020204" pitchFamily="34" charset="-34"/>
            </a:endParaRPr>
          </a:p>
          <a:p>
            <a:r>
              <a:rPr lang="en-US" sz="1800" kern="100" dirty="0">
                <a:solidFill>
                  <a:srgbClr val="05192D"/>
                </a:solidFill>
                <a:latin typeface="Arial" panose="020B0604020202020204" pitchFamily="34" charset="0"/>
                <a:ea typeface="Calibri" panose="020F0502020204030204" pitchFamily="34" charset="0"/>
                <a:cs typeface="Cordia New" panose="020B0304020202020204" pitchFamily="34" charset="-34"/>
              </a:rPr>
              <a:t>Complete the following task:</a:t>
            </a:r>
          </a:p>
          <a:p>
            <a:endParaRPr lang="en-US" dirty="0"/>
          </a:p>
          <a:p>
            <a:endParaRPr lang="en-US" sz="1800" dirty="0">
              <a:solidFill>
                <a:srgbClr val="05192D"/>
              </a:solidFill>
              <a:effectLst/>
              <a:latin typeface="Arial" panose="020B0604020202020204" pitchFamily="34" charset="0"/>
              <a:ea typeface="Calibri" panose="020F0502020204030204" pitchFamily="34" charset="0"/>
            </a:endParaRPr>
          </a:p>
          <a:p>
            <a:r>
              <a:rPr lang="en-US" sz="1800" dirty="0">
                <a:solidFill>
                  <a:srgbClr val="05192D"/>
                </a:solidFill>
                <a:effectLst/>
                <a:latin typeface="Arial" panose="020B0604020202020204" pitchFamily="34" charset="0"/>
                <a:ea typeface="Calibri" panose="020F0502020204030204" pitchFamily="34" charset="0"/>
              </a:rPr>
              <a:t>From there we aim to later visualize ------ &gt;</a:t>
            </a:r>
            <a:endParaRPr lang="en-US" dirty="0"/>
          </a:p>
        </p:txBody>
      </p:sp>
      <p:sp>
        <p:nvSpPr>
          <p:cNvPr id="5" name="TextBox 4">
            <a:extLst>
              <a:ext uri="{FF2B5EF4-FFF2-40B4-BE49-F238E27FC236}">
                <a16:creationId xmlns:a16="http://schemas.microsoft.com/office/drawing/2014/main" id="{763FD6E9-1908-F326-B63D-567C75FCE6F8}"/>
              </a:ext>
            </a:extLst>
          </p:cNvPr>
          <p:cNvSpPr txBox="1"/>
          <p:nvPr/>
        </p:nvSpPr>
        <p:spPr>
          <a:xfrm>
            <a:off x="1052063" y="4699425"/>
            <a:ext cx="5829300" cy="584775"/>
          </a:xfrm>
          <a:prstGeom prst="rect">
            <a:avLst/>
          </a:prstGeom>
          <a:noFill/>
        </p:spPr>
        <p:txBody>
          <a:bodyPr wrap="square">
            <a:spAutoFit/>
          </a:bodyPr>
          <a:lstStyle/>
          <a:p>
            <a:r>
              <a:rPr lang="en-US" sz="1400" b="1" kern="0" dirty="0">
                <a:solidFill>
                  <a:srgbClr val="9CC2E5"/>
                </a:solidFill>
                <a:effectLst/>
                <a:latin typeface="Arial" panose="020B0604020202020204" pitchFamily="34" charset="0"/>
                <a:ea typeface="Times New Roman" panose="02020603050405020304" pitchFamily="18" charset="0"/>
              </a:rPr>
              <a:t>Build a scatter plot, where </a:t>
            </a:r>
            <a:r>
              <a:rPr lang="en-US" sz="1600" b="1" kern="0" dirty="0">
                <a:solidFill>
                  <a:srgbClr val="9CC2E5"/>
                </a:solidFill>
                <a:effectLst/>
                <a:latin typeface="Courier New" panose="02070309020205020404" pitchFamily="49" charset="0"/>
                <a:ea typeface="Times New Roman" panose="02020603050405020304" pitchFamily="18" charset="0"/>
              </a:rPr>
              <a:t>pop</a:t>
            </a:r>
            <a:r>
              <a:rPr lang="en-US" sz="1400" b="1" kern="0" dirty="0">
                <a:solidFill>
                  <a:srgbClr val="9CC2E5"/>
                </a:solidFill>
                <a:effectLst/>
                <a:latin typeface="Arial" panose="020B0604020202020204" pitchFamily="34" charset="0"/>
                <a:ea typeface="Times New Roman" panose="02020603050405020304" pitchFamily="18" charset="0"/>
              </a:rPr>
              <a:t> is mapped on the horizontal axis, and </a:t>
            </a:r>
            <a:r>
              <a:rPr lang="en-US" sz="1600" b="1" kern="0" dirty="0" err="1">
                <a:solidFill>
                  <a:srgbClr val="9CC2E5"/>
                </a:solidFill>
                <a:effectLst/>
                <a:latin typeface="Courier New" panose="02070309020205020404" pitchFamily="49" charset="0"/>
                <a:ea typeface="Times New Roman" panose="02020603050405020304" pitchFamily="18" charset="0"/>
              </a:rPr>
              <a:t>life_exp</a:t>
            </a:r>
            <a:r>
              <a:rPr lang="en-US" sz="1400" b="1" kern="0" dirty="0">
                <a:solidFill>
                  <a:srgbClr val="9CC2E5"/>
                </a:solidFill>
                <a:effectLst/>
                <a:latin typeface="Arial" panose="020B0604020202020204" pitchFamily="34" charset="0"/>
                <a:ea typeface="Times New Roman" panose="02020603050405020304" pitchFamily="18" charset="0"/>
              </a:rPr>
              <a:t> is mapped on the vertical axis.</a:t>
            </a:r>
            <a:endParaRPr lang="en-US" sz="1400" dirty="0"/>
          </a:p>
        </p:txBody>
      </p:sp>
      <p:pic>
        <p:nvPicPr>
          <p:cNvPr id="6" name="Picture 5" descr="A picture containing screenshot, line, diagram, plot&#10;&#10;Description automatically generated">
            <a:extLst>
              <a:ext uri="{FF2B5EF4-FFF2-40B4-BE49-F238E27FC236}">
                <a16:creationId xmlns:a16="http://schemas.microsoft.com/office/drawing/2014/main" id="{0EFEDC86-5DF9-C7D8-83EA-687F8C5E2FB5}"/>
              </a:ext>
            </a:extLst>
          </p:cNvPr>
          <p:cNvPicPr>
            <a:picLocks noChangeAspect="1"/>
          </p:cNvPicPr>
          <p:nvPr/>
        </p:nvPicPr>
        <p:blipFill>
          <a:blip r:embed="rId2"/>
          <a:stretch>
            <a:fillRect/>
          </a:stretch>
        </p:blipFill>
        <p:spPr>
          <a:xfrm>
            <a:off x="2804663" y="2667813"/>
            <a:ext cx="2324100" cy="1552575"/>
          </a:xfrm>
          <a:prstGeom prst="rect">
            <a:avLst/>
          </a:prstGeom>
        </p:spPr>
      </p:pic>
      <p:pic>
        <p:nvPicPr>
          <p:cNvPr id="7" name="Picture 6">
            <a:extLst>
              <a:ext uri="{FF2B5EF4-FFF2-40B4-BE49-F238E27FC236}">
                <a16:creationId xmlns:a16="http://schemas.microsoft.com/office/drawing/2014/main" id="{C2F9F4AE-BBB3-E563-AAD8-DEE70761DDB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24166" y="2687097"/>
            <a:ext cx="2303145" cy="1552575"/>
          </a:xfrm>
          <a:prstGeom prst="rect">
            <a:avLst/>
          </a:prstGeom>
          <a:noFill/>
        </p:spPr>
      </p:pic>
      <p:pic>
        <p:nvPicPr>
          <p:cNvPr id="8" name="Picture 7" descr="A picture containing text, screenshot, diagram, plot&#10;&#10;Description automatically generated">
            <a:extLst>
              <a:ext uri="{FF2B5EF4-FFF2-40B4-BE49-F238E27FC236}">
                <a16:creationId xmlns:a16="http://schemas.microsoft.com/office/drawing/2014/main" id="{E89B0922-85D4-4B82-3F04-0D7EDB1B1C76}"/>
              </a:ext>
            </a:extLst>
          </p:cNvPr>
          <p:cNvPicPr>
            <a:picLocks noChangeAspect="1"/>
          </p:cNvPicPr>
          <p:nvPr/>
        </p:nvPicPr>
        <p:blipFill>
          <a:blip r:embed="rId4"/>
          <a:stretch>
            <a:fillRect/>
          </a:stretch>
        </p:blipFill>
        <p:spPr>
          <a:xfrm>
            <a:off x="5678706" y="4991812"/>
            <a:ext cx="2394064" cy="1713638"/>
          </a:xfrm>
          <a:prstGeom prst="rect">
            <a:avLst/>
          </a:prstGeom>
        </p:spPr>
      </p:pic>
    </p:spTree>
    <p:extLst>
      <p:ext uri="{BB962C8B-B14F-4D97-AF65-F5344CB8AC3E}">
        <p14:creationId xmlns:p14="http://schemas.microsoft.com/office/powerpoint/2010/main" val="1315701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BAC56-1591-DA04-81C3-D5FB0B3FD2E0}"/>
              </a:ext>
            </a:extLst>
          </p:cNvPr>
          <p:cNvSpPr>
            <a:spLocks noGrp="1"/>
          </p:cNvSpPr>
          <p:nvPr>
            <p:ph type="title"/>
          </p:nvPr>
        </p:nvSpPr>
        <p:spPr/>
        <p:txBody>
          <a:bodyPr>
            <a:normAutofit/>
          </a:bodyPr>
          <a:lstStyle/>
          <a:p>
            <a:r>
              <a:rPr lang="en-US" dirty="0"/>
              <a:t>Basic plot: histogram plot</a:t>
            </a:r>
            <a:br>
              <a:rPr lang="en-US" dirty="0"/>
            </a:br>
            <a:r>
              <a:rPr lang="en-US" sz="2400" dirty="0"/>
              <a:t>(to explore data set and to get idea about distribution)</a:t>
            </a:r>
            <a:endParaRPr lang="en-US" dirty="0"/>
          </a:p>
        </p:txBody>
      </p:sp>
      <p:sp>
        <p:nvSpPr>
          <p:cNvPr id="3" name="Content Placeholder 2">
            <a:extLst>
              <a:ext uri="{FF2B5EF4-FFF2-40B4-BE49-F238E27FC236}">
                <a16:creationId xmlns:a16="http://schemas.microsoft.com/office/drawing/2014/main" id="{B8DE7986-5110-7091-6D48-6EC85AE25908}"/>
              </a:ext>
            </a:extLst>
          </p:cNvPr>
          <p:cNvSpPr>
            <a:spLocks noGrp="1"/>
          </p:cNvSpPr>
          <p:nvPr>
            <p:ph idx="1"/>
          </p:nvPr>
        </p:nvSpPr>
        <p:spPr/>
        <p:txBody>
          <a:bodyPr/>
          <a:lstStyle/>
          <a:p>
            <a:r>
              <a:rPr lang="en-US" sz="1800" kern="100" dirty="0" err="1">
                <a:solidFill>
                  <a:srgbClr val="05192D"/>
                </a:solidFill>
                <a:effectLst/>
                <a:latin typeface="Arial" panose="020B0604020202020204" pitchFamily="34" charset="0"/>
                <a:ea typeface="Calibri" panose="020F0502020204030204" pitchFamily="34" charset="0"/>
                <a:cs typeface="Cordia New" panose="020B0304020202020204" pitchFamily="34" charset="-34"/>
              </a:rPr>
              <a:t>life_exp</a:t>
            </a:r>
            <a:r>
              <a:rPr lang="en-US" sz="1800" kern="100" dirty="0">
                <a:solidFill>
                  <a:srgbClr val="05192D"/>
                </a:solidFill>
                <a:effectLst/>
                <a:latin typeface="Arial" panose="020B0604020202020204" pitchFamily="34" charset="0"/>
                <a:ea typeface="Calibri" panose="020F0502020204030204" pitchFamily="34" charset="0"/>
                <a:cs typeface="Cordia New" panose="020B0304020202020204" pitchFamily="34" charset="-34"/>
              </a:rPr>
              <a:t>, the list containing data on the life expectancy for different countries in 2007. To see how life expectancy in different countries is distributed, let’s create a histogram of </a:t>
            </a:r>
            <a:r>
              <a:rPr lang="en-US" sz="1800" kern="100" dirty="0" err="1">
                <a:solidFill>
                  <a:srgbClr val="05192D"/>
                </a:solidFill>
                <a:effectLst/>
                <a:latin typeface="Arial" panose="020B0604020202020204" pitchFamily="34" charset="0"/>
                <a:ea typeface="Calibri" panose="020F0502020204030204" pitchFamily="34" charset="0"/>
                <a:cs typeface="Cordia New" panose="020B0304020202020204" pitchFamily="34" charset="-34"/>
              </a:rPr>
              <a:t>life_exp</a:t>
            </a:r>
            <a:r>
              <a:rPr lang="en-US" sz="1800" kern="100" dirty="0">
                <a:solidFill>
                  <a:srgbClr val="05192D"/>
                </a:solidFill>
                <a:effectLst/>
                <a:latin typeface="Arial" panose="020B0604020202020204" pitchFamily="34" charset="0"/>
                <a:ea typeface="Calibri" panose="020F0502020204030204" pitchFamily="34" charset="0"/>
                <a:cs typeface="Cordia New" panose="020B0304020202020204" pitchFamily="34" charset="-34"/>
              </a:rPr>
              <a:t>. </a:t>
            </a:r>
          </a:p>
          <a:p>
            <a:r>
              <a:rPr lang="en-US" sz="1800" kern="100" dirty="0">
                <a:solidFill>
                  <a:srgbClr val="05192D"/>
                </a:solidFill>
                <a:effectLst/>
                <a:latin typeface="Arial" panose="020B0604020202020204" pitchFamily="34" charset="0"/>
                <a:ea typeface="Calibri" panose="020F0502020204030204" pitchFamily="34" charset="0"/>
                <a:cs typeface="Cordia New" panose="020B0304020202020204" pitchFamily="34" charset="-34"/>
              </a:rPr>
              <a:t>Try</a:t>
            </a:r>
          </a:p>
          <a:p>
            <a:endParaRPr lang="en-US" sz="1800" kern="100" dirty="0">
              <a:solidFill>
                <a:srgbClr val="05192D"/>
              </a:solidFill>
              <a:latin typeface="Arial" panose="020B0604020202020204" pitchFamily="34" charset="0"/>
              <a:ea typeface="Calibri" panose="020F0502020204030204" pitchFamily="34" charset="0"/>
              <a:cs typeface="Cordia New" panose="020B0304020202020204" pitchFamily="34" charset="-34"/>
            </a:endParaRPr>
          </a:p>
          <a:p>
            <a:endParaRPr lang="en-US" sz="1800" kern="100" dirty="0">
              <a:solidFill>
                <a:srgbClr val="05192D"/>
              </a:solidFill>
              <a:effectLst/>
              <a:latin typeface="Arial" panose="020B0604020202020204" pitchFamily="34" charset="0"/>
              <a:ea typeface="Calibri" panose="020F0502020204030204" pitchFamily="34" charset="0"/>
              <a:cs typeface="Cordia New" panose="020B0304020202020204" pitchFamily="34" charset="-34"/>
            </a:endParaRPr>
          </a:p>
          <a:p>
            <a:endParaRPr lang="en-US" sz="1800" kern="100" dirty="0">
              <a:solidFill>
                <a:srgbClr val="05192D"/>
              </a:solidFill>
              <a:effectLst/>
              <a:latin typeface="Arial" panose="020B0604020202020204" pitchFamily="34" charset="0"/>
              <a:ea typeface="Calibri" panose="020F0502020204030204" pitchFamily="34" charset="0"/>
              <a:cs typeface="Cordia New" panose="020B0304020202020204" pitchFamily="34" charset="-34"/>
            </a:endParaRPr>
          </a:p>
          <a:p>
            <a:r>
              <a:rPr lang="en-US" sz="1800" kern="100" dirty="0">
                <a:solidFill>
                  <a:srgbClr val="05192D"/>
                </a:solidFill>
                <a:effectLst/>
                <a:latin typeface="Arial" panose="020B0604020202020204" pitchFamily="34" charset="0"/>
                <a:ea typeface="Calibri" panose="020F0502020204030204" pitchFamily="34" charset="0"/>
                <a:cs typeface="Cordia New" panose="020B0304020202020204" pitchFamily="34" charset="-34"/>
              </a:rPr>
              <a:t>We didn’t specify the number of bins. By default, Python sets the number of bins to 10 in that case. The number of bins is pretty important. </a:t>
            </a:r>
            <a:r>
              <a:rPr lang="en-US" sz="1800" kern="100" dirty="0">
                <a:solidFill>
                  <a:srgbClr val="FF0000"/>
                </a:solidFill>
                <a:effectLst/>
                <a:latin typeface="Arial" panose="020B0604020202020204" pitchFamily="34" charset="0"/>
                <a:ea typeface="Calibri" panose="020F0502020204030204" pitchFamily="34" charset="0"/>
                <a:cs typeface="Cordia New" panose="020B0304020202020204" pitchFamily="34" charset="-34"/>
              </a:rPr>
              <a:t>Too few bins will oversimplify reality and won’t show you the details. Too many bins will overcomplicate reality and won’t show the bigger picture.</a:t>
            </a: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r>
              <a:rPr lang="en-US" sz="1800" dirty="0">
                <a:solidFill>
                  <a:srgbClr val="05192D"/>
                </a:solidFill>
                <a:effectLst/>
                <a:latin typeface="Arial" panose="020B0604020202020204" pitchFamily="34" charset="0"/>
                <a:ea typeface="Calibri" panose="020F0502020204030204" pitchFamily="34" charset="0"/>
              </a:rPr>
              <a:t>You can specify the number of bins by adding an argument bin = x, where x is the number of bins.</a:t>
            </a:r>
            <a:endParaRPr lang="en-US" sz="1800" kern="100" dirty="0">
              <a:solidFill>
                <a:srgbClr val="05192D"/>
              </a:solidFill>
              <a:latin typeface="Arial" panose="020B0604020202020204" pitchFamily="34" charset="0"/>
              <a:ea typeface="Calibri" panose="020F0502020204030204" pitchFamily="34" charset="0"/>
              <a:cs typeface="Cordia New" panose="020B0304020202020204" pitchFamily="34" charset="-34"/>
            </a:endParaRPr>
          </a:p>
          <a:p>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endParaRPr lang="en-US" dirty="0"/>
          </a:p>
        </p:txBody>
      </p:sp>
      <p:pic>
        <p:nvPicPr>
          <p:cNvPr id="4" name="Picture 3" descr="A close-up of a graph&#10;&#10;Description automatically generated with low confidence">
            <a:extLst>
              <a:ext uri="{FF2B5EF4-FFF2-40B4-BE49-F238E27FC236}">
                <a16:creationId xmlns:a16="http://schemas.microsoft.com/office/drawing/2014/main" id="{0FD7F147-5E7B-61E7-78D5-EDE034CBAAB5}"/>
              </a:ext>
            </a:extLst>
          </p:cNvPr>
          <p:cNvPicPr>
            <a:picLocks noChangeAspect="1"/>
          </p:cNvPicPr>
          <p:nvPr/>
        </p:nvPicPr>
        <p:blipFill>
          <a:blip r:embed="rId2"/>
          <a:stretch>
            <a:fillRect/>
          </a:stretch>
        </p:blipFill>
        <p:spPr>
          <a:xfrm>
            <a:off x="9290649" y="40183"/>
            <a:ext cx="2901351" cy="1654818"/>
          </a:xfrm>
          <a:prstGeom prst="rect">
            <a:avLst/>
          </a:prstGeom>
        </p:spPr>
      </p:pic>
      <p:sp>
        <p:nvSpPr>
          <p:cNvPr id="5" name="Rectangle 1">
            <a:extLst>
              <a:ext uri="{FF2B5EF4-FFF2-40B4-BE49-F238E27FC236}">
                <a16:creationId xmlns:a16="http://schemas.microsoft.com/office/drawing/2014/main" id="{33BEC9E0-755A-9B7B-6EEA-F6912CA71919}"/>
              </a:ext>
            </a:extLst>
          </p:cNvPr>
          <p:cNvSpPr>
            <a:spLocks noChangeArrowheads="1"/>
          </p:cNvSpPr>
          <p:nvPr/>
        </p:nvSpPr>
        <p:spPr bwMode="auto">
          <a:xfrm>
            <a:off x="1588698" y="2835382"/>
            <a:ext cx="2973571" cy="738664"/>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B2CCD6"/>
                </a:solidFill>
                <a:effectLst/>
                <a:latin typeface="Consolas" panose="020B0609020204030204" pitchFamily="49" charset="0"/>
                <a:ea typeface="Times New Roman" panose="02020603050405020304" pitchFamily="18" charset="0"/>
                <a:cs typeface="Courier New" panose="02070309020205020404" pitchFamily="49" charset="0"/>
              </a:rPr>
              <a:t># Create histogram of </a:t>
            </a:r>
            <a:r>
              <a:rPr kumimoji="0" lang="en-US" altLang="en-US" sz="1200" b="0" i="0" u="none" strike="noStrike" cap="none" normalizeH="0" baseline="0" dirty="0" err="1">
                <a:ln>
                  <a:noFill/>
                </a:ln>
                <a:solidFill>
                  <a:srgbClr val="B2CCD6"/>
                </a:solidFill>
                <a:effectLst/>
                <a:latin typeface="Consolas" panose="020B0609020204030204" pitchFamily="49" charset="0"/>
                <a:ea typeface="Times New Roman" panose="02020603050405020304" pitchFamily="18" charset="0"/>
                <a:cs typeface="Courier New" panose="02070309020205020404" pitchFamily="49" charset="0"/>
              </a:rPr>
              <a:t>life_exp</a:t>
            </a:r>
            <a:r>
              <a:rPr kumimoji="0" lang="en-US" altLang="en-US" sz="1200" b="0" i="0" u="none" strike="noStrike" cap="none" normalizeH="0" baseline="0" dirty="0">
                <a:ln>
                  <a:noFill/>
                </a:ln>
                <a:solidFill>
                  <a:srgbClr val="B2CCD6"/>
                </a:solidFill>
                <a:effectLst/>
                <a:latin typeface="Consolas" panose="020B0609020204030204" pitchFamily="49" charset="0"/>
                <a:ea typeface="Times New Roman" panose="02020603050405020304" pitchFamily="18" charset="0"/>
                <a:cs typeface="Courier New" panose="02070309020205020404" pitchFamily="49" charset="0"/>
              </a:rPr>
              <a:t>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B2CCD6"/>
                </a:solidFill>
                <a:effectLst/>
                <a:latin typeface="Consolas" panose="020B0609020204030204" pitchFamily="49" charset="0"/>
                <a:ea typeface="Times New Roman" panose="02020603050405020304" pitchFamily="18" charset="0"/>
                <a:cs typeface="Courier New" panose="02070309020205020404" pitchFamily="49" charset="0"/>
              </a:rPr>
              <a:t>plt.hist</a:t>
            </a:r>
            <a:r>
              <a:rPr kumimoji="0" lang="en-US" altLang="en-US" sz="1200" b="0" i="0" u="none" strike="noStrike" cap="none" normalizeH="0" baseline="0" dirty="0">
                <a:ln>
                  <a:noFill/>
                </a:ln>
                <a:solidFill>
                  <a:srgbClr val="B2CCD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err="1">
                <a:ln>
                  <a:noFill/>
                </a:ln>
                <a:solidFill>
                  <a:srgbClr val="B2CCD6"/>
                </a:solidFill>
                <a:effectLst/>
                <a:latin typeface="Consolas" panose="020B0609020204030204" pitchFamily="49" charset="0"/>
                <a:ea typeface="Times New Roman" panose="02020603050405020304" pitchFamily="18" charset="0"/>
                <a:cs typeface="Courier New" panose="02070309020205020404" pitchFamily="49" charset="0"/>
              </a:rPr>
              <a:t>life_exp</a:t>
            </a:r>
            <a:r>
              <a:rPr kumimoji="0" lang="en-US" altLang="en-US" sz="1200" b="0" i="0" u="none" strike="noStrike" cap="none" normalizeH="0" baseline="0" dirty="0">
                <a:ln>
                  <a:noFill/>
                </a:ln>
                <a:solidFill>
                  <a:srgbClr val="B2CCD6"/>
                </a:solidFill>
                <a:effectLst/>
                <a:latin typeface="Consolas" panose="020B0609020204030204" pitchFamily="49" charset="0"/>
                <a:ea typeface="Times New Roman" panose="02020603050405020304" pitchFamily="18" charset="0"/>
                <a:cs typeface="Courier New" panose="02070309020205020404" pitchFamily="49" charset="0"/>
              </a:rPr>
              <a:t>, bins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B2CCD6"/>
                </a:solidFill>
                <a:effectLst/>
                <a:latin typeface="Consolas" panose="020B0609020204030204" pitchFamily="49" charset="0"/>
                <a:ea typeface="Times New Roman" panose="02020603050405020304" pitchFamily="18" charset="0"/>
                <a:cs typeface="Courier New" panose="02070309020205020404" pitchFamily="49" charset="0"/>
              </a:rPr>
              <a:t># Display histogram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B2CCD6"/>
                </a:solidFill>
                <a:effectLst/>
                <a:latin typeface="Consolas" panose="020B0609020204030204" pitchFamily="49" charset="0"/>
                <a:ea typeface="Times New Roman" panose="02020603050405020304" pitchFamily="18" charset="0"/>
                <a:cs typeface="Courier New" panose="02070309020205020404" pitchFamily="49" charset="0"/>
              </a:rPr>
              <a:t>plt.show</a:t>
            </a:r>
            <a:r>
              <a:rPr kumimoji="0" lang="en-US" altLang="en-US" sz="1200" b="0" i="0" u="none" strike="noStrike" cap="none" normalizeH="0" baseline="0" dirty="0">
                <a:ln>
                  <a:noFill/>
                </a:ln>
                <a:solidFill>
                  <a:srgbClr val="B2CCD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9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3F6B7921-104B-D426-17C6-B8D34D0C1181}"/>
              </a:ext>
            </a:extLst>
          </p:cNvPr>
          <p:cNvPicPr>
            <a:picLocks noChangeAspect="1"/>
          </p:cNvPicPr>
          <p:nvPr/>
        </p:nvPicPr>
        <p:blipFill>
          <a:blip r:embed="rId3"/>
          <a:stretch>
            <a:fillRect/>
          </a:stretch>
        </p:blipFill>
        <p:spPr>
          <a:xfrm>
            <a:off x="4861242" y="2606675"/>
            <a:ext cx="2469515" cy="1644650"/>
          </a:xfrm>
          <a:prstGeom prst="rect">
            <a:avLst/>
          </a:prstGeom>
        </p:spPr>
      </p:pic>
    </p:spTree>
    <p:extLst>
      <p:ext uri="{BB962C8B-B14F-4D97-AF65-F5344CB8AC3E}">
        <p14:creationId xmlns:p14="http://schemas.microsoft.com/office/powerpoint/2010/main" val="1288266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B62E7-7B65-ADE6-429A-8EBC006717F7}"/>
              </a:ext>
            </a:extLst>
          </p:cNvPr>
          <p:cNvSpPr>
            <a:spLocks noGrp="1"/>
          </p:cNvSpPr>
          <p:nvPr>
            <p:ph type="title"/>
          </p:nvPr>
        </p:nvSpPr>
        <p:spPr/>
        <p:txBody>
          <a:bodyPr/>
          <a:lstStyle/>
          <a:p>
            <a:r>
              <a:rPr lang="en-US" dirty="0"/>
              <a:t>Complete the following tasks</a:t>
            </a:r>
          </a:p>
        </p:txBody>
      </p:sp>
      <p:sp>
        <p:nvSpPr>
          <p:cNvPr id="3" name="Content Placeholder 2">
            <a:extLst>
              <a:ext uri="{FF2B5EF4-FFF2-40B4-BE49-F238E27FC236}">
                <a16:creationId xmlns:a16="http://schemas.microsoft.com/office/drawing/2014/main" id="{13F7B72D-BAE3-2573-F04E-3DA001B3E787}"/>
              </a:ext>
            </a:extLst>
          </p:cNvPr>
          <p:cNvSpPr>
            <a:spLocks noGrp="1"/>
          </p:cNvSpPr>
          <p:nvPr>
            <p:ph idx="1"/>
          </p:nvPr>
        </p:nvSpPr>
        <p:spPr>
          <a:xfrm>
            <a:off x="838200" y="1526875"/>
            <a:ext cx="10515600" cy="5080959"/>
          </a:xfrm>
        </p:spPr>
        <p:txBody>
          <a:bodyPr>
            <a:normAutofit lnSpcReduction="10000"/>
          </a:bodyPr>
          <a:lstStyle/>
          <a:p>
            <a:endParaRPr lang="en-US" sz="1800" b="1" kern="0" dirty="0">
              <a:solidFill>
                <a:srgbClr val="9CC2E5"/>
              </a:solidFill>
              <a:effectLst/>
              <a:latin typeface="Arial" panose="020B0604020202020204" pitchFamily="34" charset="0"/>
              <a:ea typeface="Times New Roman" panose="02020603050405020304" pitchFamily="18" charset="0"/>
            </a:endParaRPr>
          </a:p>
          <a:p>
            <a:r>
              <a:rPr lang="en-US" sz="1800" b="1" kern="0" dirty="0">
                <a:solidFill>
                  <a:schemeClr val="tx1">
                    <a:lumMod val="95000"/>
                    <a:lumOff val="5000"/>
                  </a:schemeClr>
                </a:solidFill>
                <a:latin typeface="Arial" panose="020B0604020202020204" pitchFamily="34" charset="0"/>
              </a:rPr>
              <a:t>Build a histogram of </a:t>
            </a:r>
            <a:r>
              <a:rPr lang="en-US" sz="1800" b="1" kern="0" dirty="0" err="1">
                <a:solidFill>
                  <a:schemeClr val="tx1">
                    <a:lumMod val="95000"/>
                    <a:lumOff val="5000"/>
                  </a:schemeClr>
                </a:solidFill>
                <a:latin typeface="Arial" panose="020B0604020202020204" pitchFamily="34" charset="0"/>
              </a:rPr>
              <a:t>life_exp</a:t>
            </a:r>
            <a:r>
              <a:rPr lang="en-US" sz="1800" b="1" kern="0" dirty="0">
                <a:solidFill>
                  <a:schemeClr val="tx1">
                    <a:lumMod val="95000"/>
                    <a:lumOff val="5000"/>
                  </a:schemeClr>
                </a:solidFill>
                <a:latin typeface="Arial" panose="020B0604020202020204" pitchFamily="34" charset="0"/>
              </a:rPr>
              <a:t>, with 5 bins. Can you tell which bin contains the most observations? Build another histogram of </a:t>
            </a:r>
            <a:r>
              <a:rPr lang="en-US" sz="1800" b="1" kern="0" dirty="0" err="1">
                <a:solidFill>
                  <a:schemeClr val="tx1">
                    <a:lumMod val="95000"/>
                    <a:lumOff val="5000"/>
                  </a:schemeClr>
                </a:solidFill>
                <a:latin typeface="Arial" panose="020B0604020202020204" pitchFamily="34" charset="0"/>
              </a:rPr>
              <a:t>life_exp</a:t>
            </a:r>
            <a:r>
              <a:rPr lang="en-US" sz="1800" b="1" kern="0" dirty="0">
                <a:solidFill>
                  <a:schemeClr val="tx1">
                    <a:lumMod val="95000"/>
                    <a:lumOff val="5000"/>
                  </a:schemeClr>
                </a:solidFill>
                <a:latin typeface="Arial" panose="020B0604020202020204" pitchFamily="34" charset="0"/>
              </a:rPr>
              <a:t>, this time with 20 bins. Is this better?</a:t>
            </a:r>
          </a:p>
          <a:p>
            <a:r>
              <a:rPr lang="en-US" sz="1800" b="1" kern="0" dirty="0">
                <a:latin typeface="Arial" panose="020B0604020202020204" pitchFamily="34" charset="0"/>
                <a:ea typeface="Times New Roman" panose="02020603050405020304" pitchFamily="18" charset="0"/>
                <a:cs typeface="Cordia New" panose="020B0304020202020204" pitchFamily="34" charset="-34"/>
              </a:rPr>
              <a:t>Now, copy the list, life_exp1950, to the Jupyter Notebook. Compare the life expectancy data for different countries in the years 1950 and 2007. Set the bins to 15. What do you observe? Which bin has the highest frequency? </a:t>
            </a:r>
          </a:p>
          <a:p>
            <a:r>
              <a:rPr lang="en-US" sz="1800" b="1" kern="0" dirty="0">
                <a:solidFill>
                  <a:srgbClr val="0070C0"/>
                </a:solidFill>
                <a:effectLst/>
                <a:latin typeface="Arial" panose="020B0604020202020204" pitchFamily="34" charset="0"/>
                <a:ea typeface="Times New Roman" panose="02020603050405020304" pitchFamily="18" charset="0"/>
                <a:cs typeface="Cordia New" panose="020B0304020202020204" pitchFamily="34" charset="-34"/>
              </a:rPr>
              <a:t>Question 1) # answer the following questions in your Jupyter notebook (in the same cell)</a:t>
            </a:r>
          </a:p>
          <a:p>
            <a:r>
              <a:rPr lang="en-US" sz="1800" b="1" kern="0" dirty="0">
                <a:solidFill>
                  <a:srgbClr val="0070C0"/>
                </a:solidFill>
                <a:effectLst/>
                <a:latin typeface="Arial" panose="020B0604020202020204" pitchFamily="34" charset="0"/>
                <a:ea typeface="Times New Roman" panose="02020603050405020304" pitchFamily="18" charset="0"/>
              </a:rPr>
              <a:t>1.1 ) You're a professor in Data Analytics with Python, and you want to visually assess if longer answers on exam questions lead to higher grades. Which plot do you use? </a:t>
            </a:r>
            <a:r>
              <a:rPr lang="en-US" sz="1800" b="1" kern="0" dirty="0">
                <a:solidFill>
                  <a:srgbClr val="9CC2E5"/>
                </a:solidFill>
                <a:effectLst/>
                <a:latin typeface="Arial" panose="020B0604020202020204" pitchFamily="34" charset="0"/>
                <a:ea typeface="Times New Roman" panose="02020603050405020304" pitchFamily="18" charset="0"/>
              </a:rPr>
              <a:t>(</a:t>
            </a:r>
            <a:r>
              <a:rPr lang="en-US" sz="1800" b="1" kern="0" dirty="0">
                <a:solidFill>
                  <a:srgbClr val="FF0000"/>
                </a:solidFill>
                <a:effectLst/>
                <a:latin typeface="Arial" panose="020B0604020202020204" pitchFamily="34" charset="0"/>
                <a:ea typeface="Times New Roman" panose="02020603050405020304" pitchFamily="18" charset="0"/>
              </a:rPr>
              <a:t>Line Plot, Scatter Plot or Histogram</a:t>
            </a:r>
            <a:r>
              <a:rPr lang="en-US" sz="1800" b="1" kern="0" dirty="0">
                <a:solidFill>
                  <a:srgbClr val="9CC2E5"/>
                </a:solidFill>
                <a:effectLst/>
                <a:latin typeface="Arial" panose="020B0604020202020204" pitchFamily="34" charset="0"/>
                <a:ea typeface="Times New Roman" panose="02020603050405020304" pitchFamily="18" charset="0"/>
              </a:rPr>
              <a:t>). </a:t>
            </a:r>
            <a:r>
              <a:rPr lang="en-US" sz="1800" b="1" kern="0" dirty="0">
                <a:solidFill>
                  <a:srgbClr val="FF0000"/>
                </a:solidFill>
                <a:effectLst/>
                <a:latin typeface="Arial" panose="020B0604020202020204" pitchFamily="34" charset="0"/>
                <a:ea typeface="Times New Roman" panose="02020603050405020304" pitchFamily="18" charset="0"/>
              </a:rPr>
              <a:t>Answer in Jupyter Notebook</a:t>
            </a:r>
            <a:r>
              <a:rPr lang="en-US" sz="1800" b="1" kern="0" dirty="0">
                <a:solidFill>
                  <a:srgbClr val="9CC2E5"/>
                </a:solidFill>
                <a:effectLst/>
                <a:latin typeface="Arial" panose="020B0604020202020204" pitchFamily="34" charset="0"/>
                <a:ea typeface="Times New Roman" panose="02020603050405020304" pitchFamily="18" charset="0"/>
              </a:rPr>
              <a:t>.</a:t>
            </a:r>
          </a:p>
          <a:p>
            <a:r>
              <a:rPr lang="en-US" sz="1800" b="1" kern="0" dirty="0">
                <a:solidFill>
                  <a:srgbClr val="0070C0"/>
                </a:solidFill>
                <a:effectLst/>
                <a:latin typeface="Arial" panose="020B0604020202020204" pitchFamily="34" charset="0"/>
                <a:ea typeface="Times New Roman" panose="02020603050405020304" pitchFamily="18" charset="0"/>
              </a:rPr>
              <a:t>1.2) You're a professor in Data Analytics with Python, and you want to visualize a number of VMS intakes over the past </a:t>
            </a:r>
            <a:r>
              <a:rPr lang="en-US" sz="1800" b="1" kern="0">
                <a:solidFill>
                  <a:srgbClr val="0070C0"/>
                </a:solidFill>
                <a:effectLst/>
                <a:latin typeface="Arial" panose="020B0604020202020204" pitchFamily="34" charset="0"/>
                <a:ea typeface="Times New Roman" panose="02020603050405020304" pitchFamily="18" charset="0"/>
              </a:rPr>
              <a:t>10 years. </a:t>
            </a:r>
            <a:r>
              <a:rPr lang="en-US" sz="1800" b="1" kern="0" dirty="0">
                <a:solidFill>
                  <a:srgbClr val="0070C0"/>
                </a:solidFill>
                <a:effectLst/>
                <a:latin typeface="Arial" panose="020B0604020202020204" pitchFamily="34" charset="0"/>
                <a:ea typeface="Times New Roman" panose="02020603050405020304" pitchFamily="18" charset="0"/>
              </a:rPr>
              <a:t>Which plot do you use? </a:t>
            </a:r>
            <a:r>
              <a:rPr lang="en-US" sz="1800" b="1" kern="0" dirty="0">
                <a:solidFill>
                  <a:srgbClr val="9CC2E5"/>
                </a:solidFill>
                <a:effectLst/>
                <a:latin typeface="Arial" panose="020B0604020202020204" pitchFamily="34" charset="0"/>
                <a:ea typeface="Times New Roman" panose="02020603050405020304" pitchFamily="18" charset="0"/>
              </a:rPr>
              <a:t>(</a:t>
            </a:r>
            <a:r>
              <a:rPr lang="en-US" sz="1800" b="1" kern="0" dirty="0">
                <a:solidFill>
                  <a:srgbClr val="FF0000"/>
                </a:solidFill>
                <a:effectLst/>
                <a:latin typeface="Arial" panose="020B0604020202020204" pitchFamily="34" charset="0"/>
                <a:ea typeface="Times New Roman" panose="02020603050405020304" pitchFamily="18" charset="0"/>
              </a:rPr>
              <a:t>Line Plot, Scatter Plot or Histogram</a:t>
            </a:r>
            <a:r>
              <a:rPr lang="en-US" sz="1800" b="1" kern="0" dirty="0">
                <a:solidFill>
                  <a:srgbClr val="9CC2E5"/>
                </a:solidFill>
                <a:effectLst/>
                <a:latin typeface="Arial" panose="020B0604020202020204" pitchFamily="34" charset="0"/>
                <a:ea typeface="Times New Roman" panose="02020603050405020304" pitchFamily="18" charset="0"/>
              </a:rPr>
              <a:t>). </a:t>
            </a:r>
            <a:r>
              <a:rPr lang="en-US" sz="1800" b="1" kern="0" dirty="0">
                <a:solidFill>
                  <a:srgbClr val="FF0000"/>
                </a:solidFill>
                <a:effectLst/>
                <a:latin typeface="Arial" panose="020B0604020202020204" pitchFamily="34" charset="0"/>
                <a:ea typeface="Times New Roman" panose="02020603050405020304" pitchFamily="18" charset="0"/>
              </a:rPr>
              <a:t>Answer in Jupyter Notebook</a:t>
            </a:r>
            <a:r>
              <a:rPr lang="en-US" sz="1800" b="1" kern="0" dirty="0">
                <a:solidFill>
                  <a:srgbClr val="9CC2E5"/>
                </a:solidFill>
                <a:effectLst/>
                <a:latin typeface="Arial" panose="020B0604020202020204" pitchFamily="34" charset="0"/>
                <a:ea typeface="Times New Roman" panose="02020603050405020304" pitchFamily="18" charset="0"/>
              </a:rPr>
              <a:t>.</a:t>
            </a:r>
          </a:p>
          <a:p>
            <a:r>
              <a:rPr lang="en-US" sz="1800" b="1" kern="0" dirty="0">
                <a:solidFill>
                  <a:srgbClr val="0070C0"/>
                </a:solidFill>
                <a:effectLst/>
                <a:latin typeface="Arial" panose="020B0604020202020204" pitchFamily="34" charset="0"/>
                <a:ea typeface="Times New Roman" panose="02020603050405020304" pitchFamily="18" charset="0"/>
                <a:cs typeface="Cordia New" panose="020B0304020202020204" pitchFamily="34" charset="-34"/>
              </a:rPr>
              <a:t>1.3) You're a professor teaching Data Science with Python, and you want to visually assess if the grades on your exam follow a particular distribution. Which plot do you use? </a:t>
            </a:r>
            <a:r>
              <a:rPr lang="en-US" sz="1800" b="1" kern="0" dirty="0">
                <a:solidFill>
                  <a:srgbClr val="9CC2E5"/>
                </a:solidFill>
                <a:effectLst/>
                <a:latin typeface="Arial" panose="020B0604020202020204" pitchFamily="34" charset="0"/>
                <a:ea typeface="Times New Roman" panose="02020603050405020304" pitchFamily="18" charset="0"/>
                <a:cs typeface="Cordia New" panose="020B0304020202020204" pitchFamily="34" charset="-34"/>
              </a:rPr>
              <a:t>(</a:t>
            </a:r>
            <a:r>
              <a:rPr lang="en-US" sz="1800" b="1" kern="0" dirty="0">
                <a:solidFill>
                  <a:srgbClr val="FF0000"/>
                </a:solidFill>
                <a:effectLst/>
                <a:latin typeface="Arial" panose="020B0604020202020204" pitchFamily="34" charset="0"/>
                <a:ea typeface="Times New Roman" panose="02020603050405020304" pitchFamily="18" charset="0"/>
                <a:cs typeface="Cordia New" panose="020B0304020202020204" pitchFamily="34" charset="-34"/>
              </a:rPr>
              <a:t>Line Plot, Scatter Plot or Histogram</a:t>
            </a:r>
            <a:r>
              <a:rPr lang="en-US" sz="1800" b="1" kern="0" dirty="0">
                <a:solidFill>
                  <a:srgbClr val="9CC2E5"/>
                </a:solidFill>
                <a:effectLst/>
                <a:latin typeface="Arial" panose="020B0604020202020204" pitchFamily="34" charset="0"/>
                <a:ea typeface="Times New Roman" panose="02020603050405020304" pitchFamily="18" charset="0"/>
                <a:cs typeface="Cordia New" panose="020B0304020202020204" pitchFamily="34" charset="-34"/>
              </a:rPr>
              <a:t>). </a:t>
            </a:r>
            <a:r>
              <a:rPr lang="en-US" sz="1800" b="1" kern="0" dirty="0">
                <a:solidFill>
                  <a:srgbClr val="FF0000"/>
                </a:solidFill>
                <a:effectLst/>
                <a:latin typeface="Arial" panose="020B0604020202020204" pitchFamily="34" charset="0"/>
                <a:ea typeface="Times New Roman" panose="02020603050405020304" pitchFamily="18" charset="0"/>
                <a:cs typeface="Cordia New" panose="020B0304020202020204" pitchFamily="34" charset="-34"/>
              </a:rPr>
              <a:t>Answer in Jupyter Notebook</a:t>
            </a:r>
            <a:r>
              <a:rPr lang="en-US" sz="1800" b="1" kern="0" dirty="0">
                <a:solidFill>
                  <a:srgbClr val="9CC2E5"/>
                </a:solidFill>
                <a:effectLst/>
                <a:latin typeface="Arial" panose="020B0604020202020204" pitchFamily="34" charset="0"/>
                <a:ea typeface="Times New Roman" panose="02020603050405020304" pitchFamily="18" charset="0"/>
                <a:cs typeface="Cordia New" panose="020B0304020202020204" pitchFamily="34" charset="-34"/>
              </a:rPr>
              <a:t>.</a:t>
            </a: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endParaRPr lang="en-US" sz="1800" b="1" kern="0" dirty="0">
              <a:solidFill>
                <a:schemeClr val="tx1">
                  <a:lumMod val="95000"/>
                  <a:lumOff val="5000"/>
                </a:schemeClr>
              </a:solidFill>
              <a:latin typeface="Arial" panose="020B0604020202020204" pitchFamily="34" charset="0"/>
            </a:endParaRPr>
          </a:p>
          <a:p>
            <a:endParaRPr lang="en-US" sz="1800" b="1" kern="0" dirty="0">
              <a:solidFill>
                <a:schemeClr val="tx1">
                  <a:lumMod val="95000"/>
                  <a:lumOff val="5000"/>
                </a:schemeClr>
              </a:solidFill>
              <a:latin typeface="Arial" panose="020B0604020202020204" pitchFamily="34" charset="0"/>
            </a:endParaRPr>
          </a:p>
        </p:txBody>
      </p:sp>
    </p:spTree>
    <p:extLst>
      <p:ext uri="{BB962C8B-B14F-4D97-AF65-F5344CB8AC3E}">
        <p14:creationId xmlns:p14="http://schemas.microsoft.com/office/powerpoint/2010/main" val="2551473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01D3F-E294-C281-BB6A-8BC3974A7C7B}"/>
              </a:ext>
            </a:extLst>
          </p:cNvPr>
          <p:cNvSpPr>
            <a:spLocks noGrp="1"/>
          </p:cNvSpPr>
          <p:nvPr>
            <p:ph type="title"/>
          </p:nvPr>
        </p:nvSpPr>
        <p:spPr/>
        <p:txBody>
          <a:bodyPr/>
          <a:lstStyle/>
          <a:p>
            <a:r>
              <a:rPr lang="en-US" dirty="0"/>
              <a:t>Labels</a:t>
            </a:r>
          </a:p>
        </p:txBody>
      </p:sp>
      <p:sp>
        <p:nvSpPr>
          <p:cNvPr id="3" name="Content Placeholder 2">
            <a:extLst>
              <a:ext uri="{FF2B5EF4-FFF2-40B4-BE49-F238E27FC236}">
                <a16:creationId xmlns:a16="http://schemas.microsoft.com/office/drawing/2014/main" id="{74D813C9-24CA-8903-5BE3-7690F816CD90}"/>
              </a:ext>
            </a:extLst>
          </p:cNvPr>
          <p:cNvSpPr>
            <a:spLocks noGrp="1"/>
          </p:cNvSpPr>
          <p:nvPr>
            <p:ph idx="1"/>
          </p:nvPr>
        </p:nvSpPr>
        <p:spPr>
          <a:xfrm>
            <a:off x="838200" y="1457864"/>
            <a:ext cx="10515600" cy="4714336"/>
          </a:xfrm>
        </p:spPr>
        <p:txBody>
          <a:bodyPr/>
          <a:lstStyle/>
          <a:p>
            <a:pPr algn="thaiDist"/>
            <a:r>
              <a:rPr lang="en-US" sz="1800" dirty="0">
                <a:solidFill>
                  <a:srgbClr val="05192D"/>
                </a:solidFill>
                <a:effectLst/>
                <a:latin typeface="Arial" panose="020B0604020202020204" pitchFamily="34" charset="0"/>
                <a:ea typeface="Calibri" panose="020F0502020204030204" pitchFamily="34" charset="0"/>
              </a:rPr>
              <a:t>It’s time to customize our own plot. This is the fun part; we will see your plot come to life! Let’s work on the scatter plot with world development data: </a:t>
            </a:r>
            <a:r>
              <a:rPr lang="en-US" sz="1800" dirty="0">
                <a:solidFill>
                  <a:schemeClr val="accent4">
                    <a:lumMod val="75000"/>
                  </a:schemeClr>
                </a:solidFill>
                <a:effectLst/>
                <a:latin typeface="Arial" panose="020B0604020202020204" pitchFamily="34" charset="0"/>
                <a:ea typeface="Calibri" panose="020F0502020204030204" pitchFamily="34" charset="0"/>
              </a:rPr>
              <a:t>GDP per capita on the x-axis </a:t>
            </a:r>
            <a:r>
              <a:rPr lang="en-US" sz="1800" dirty="0">
                <a:solidFill>
                  <a:srgbClr val="05192D"/>
                </a:solidFill>
                <a:effectLst/>
                <a:latin typeface="Arial" panose="020B0604020202020204" pitchFamily="34" charset="0"/>
                <a:ea typeface="Calibri" panose="020F0502020204030204" pitchFamily="34" charset="0"/>
              </a:rPr>
              <a:t>(logarithmic scale), </a:t>
            </a:r>
            <a:r>
              <a:rPr lang="en-US" sz="1800" dirty="0">
                <a:solidFill>
                  <a:schemeClr val="accent4">
                    <a:lumMod val="75000"/>
                  </a:schemeClr>
                </a:solidFill>
                <a:effectLst/>
                <a:latin typeface="Arial" panose="020B0604020202020204" pitchFamily="34" charset="0"/>
                <a:ea typeface="Calibri" panose="020F0502020204030204" pitchFamily="34" charset="0"/>
              </a:rPr>
              <a:t>life expectancy on the y-axis</a:t>
            </a:r>
            <a:r>
              <a:rPr lang="en-US" sz="1800" dirty="0">
                <a:solidFill>
                  <a:srgbClr val="05192D"/>
                </a:solidFill>
                <a:effectLst/>
                <a:latin typeface="Arial" panose="020B0604020202020204" pitchFamily="34" charset="0"/>
                <a:ea typeface="Calibri" panose="020F0502020204030204" pitchFamily="34" charset="0"/>
              </a:rPr>
              <a:t>. As a first step, let’s add axis labels and a title to the plot. </a:t>
            </a:r>
          </a:p>
          <a:p>
            <a:pPr algn="thaiDist"/>
            <a:r>
              <a:rPr lang="en-US" sz="1800" dirty="0">
                <a:solidFill>
                  <a:srgbClr val="05192D"/>
                </a:solidFill>
                <a:effectLst/>
                <a:latin typeface="Arial" panose="020B0604020202020204" pitchFamily="34" charset="0"/>
                <a:ea typeface="Calibri" panose="020F0502020204030204" pitchFamily="34" charset="0"/>
              </a:rPr>
              <a:t>We can do this with the </a:t>
            </a:r>
            <a:r>
              <a:rPr lang="en-US" sz="1800" dirty="0" err="1">
                <a:solidFill>
                  <a:srgbClr val="05192D"/>
                </a:solidFill>
                <a:effectLst/>
                <a:latin typeface="Arial" panose="020B0604020202020204" pitchFamily="34" charset="0"/>
                <a:ea typeface="Calibri" panose="020F0502020204030204" pitchFamily="34" charset="0"/>
              </a:rPr>
              <a:t>xlabel</a:t>
            </a:r>
            <a:r>
              <a:rPr lang="en-US" sz="1800" dirty="0">
                <a:solidFill>
                  <a:srgbClr val="05192D"/>
                </a:solidFill>
                <a:effectLst/>
                <a:latin typeface="Arial" panose="020B0604020202020204" pitchFamily="34" charset="0"/>
                <a:ea typeface="Calibri" panose="020F0502020204030204" pitchFamily="34" charset="0"/>
              </a:rPr>
              <a:t>(), </a:t>
            </a:r>
            <a:r>
              <a:rPr lang="en-US" sz="1800" dirty="0" err="1">
                <a:solidFill>
                  <a:srgbClr val="05192D"/>
                </a:solidFill>
                <a:effectLst/>
                <a:latin typeface="Arial" panose="020B0604020202020204" pitchFamily="34" charset="0"/>
                <a:ea typeface="Calibri" panose="020F0502020204030204" pitchFamily="34" charset="0"/>
              </a:rPr>
              <a:t>ylabel</a:t>
            </a:r>
            <a:r>
              <a:rPr lang="en-US" sz="1800" dirty="0">
                <a:solidFill>
                  <a:srgbClr val="05192D"/>
                </a:solidFill>
                <a:effectLst/>
                <a:latin typeface="Arial" panose="020B0604020202020204" pitchFamily="34" charset="0"/>
                <a:ea typeface="Calibri" panose="020F0502020204030204" pitchFamily="34" charset="0"/>
              </a:rPr>
              <a:t>() and title() functions, available in </a:t>
            </a:r>
            <a:r>
              <a:rPr lang="en-US" sz="1800" dirty="0" err="1">
                <a:solidFill>
                  <a:srgbClr val="05192D"/>
                </a:solidFill>
                <a:effectLst/>
                <a:latin typeface="Arial" panose="020B0604020202020204" pitchFamily="34" charset="0"/>
                <a:ea typeface="Calibri" panose="020F0502020204030204" pitchFamily="34" charset="0"/>
              </a:rPr>
              <a:t>matplotlib.pyplot</a:t>
            </a:r>
            <a:r>
              <a:rPr lang="en-US" sz="1800" dirty="0">
                <a:solidFill>
                  <a:srgbClr val="05192D"/>
                </a:solidFill>
                <a:effectLst/>
                <a:latin typeface="Arial" panose="020B0604020202020204" pitchFamily="34" charset="0"/>
                <a:ea typeface="Calibri" panose="020F0502020204030204" pitchFamily="34" charset="0"/>
              </a:rPr>
              <a:t>.</a:t>
            </a:r>
          </a:p>
          <a:p>
            <a:pPr algn="thaiDist"/>
            <a:endParaRPr lang="en-US" sz="1800" dirty="0">
              <a:solidFill>
                <a:srgbClr val="05192D"/>
              </a:solidFill>
              <a:latin typeface="Arial" panose="020B0604020202020204" pitchFamily="34" charset="0"/>
              <a:ea typeface="Calibri" panose="020F0502020204030204" pitchFamily="34" charset="0"/>
            </a:endParaRPr>
          </a:p>
          <a:p>
            <a:pPr algn="thaiDist"/>
            <a:endParaRPr lang="en-US" sz="1800" dirty="0">
              <a:solidFill>
                <a:srgbClr val="05192D"/>
              </a:solidFill>
              <a:latin typeface="Arial" panose="020B0604020202020204" pitchFamily="34" charset="0"/>
              <a:ea typeface="Calibri" panose="020F0502020204030204" pitchFamily="34" charset="0"/>
            </a:endParaRPr>
          </a:p>
          <a:p>
            <a:pPr algn="thaiDist"/>
            <a:endParaRPr lang="en-US" sz="1800" dirty="0">
              <a:solidFill>
                <a:srgbClr val="05192D"/>
              </a:solidFill>
              <a:latin typeface="Arial" panose="020B0604020202020204" pitchFamily="34" charset="0"/>
              <a:ea typeface="Calibri" panose="020F0502020204030204" pitchFamily="34" charset="0"/>
            </a:endParaRPr>
          </a:p>
          <a:p>
            <a:pPr algn="thaiDist"/>
            <a:endParaRPr lang="en-US" sz="1800" dirty="0">
              <a:solidFill>
                <a:srgbClr val="05192D"/>
              </a:solidFill>
              <a:latin typeface="Arial" panose="020B0604020202020204" pitchFamily="34" charset="0"/>
              <a:ea typeface="Calibri" panose="020F0502020204030204" pitchFamily="34" charset="0"/>
            </a:endParaRPr>
          </a:p>
          <a:p>
            <a:pPr algn="thaiDist"/>
            <a:endParaRPr lang="en-US" sz="1800" dirty="0">
              <a:solidFill>
                <a:srgbClr val="05192D"/>
              </a:solidFill>
              <a:latin typeface="Arial" panose="020B0604020202020204" pitchFamily="34" charset="0"/>
              <a:ea typeface="Calibri" panose="020F0502020204030204" pitchFamily="34" charset="0"/>
            </a:endParaRPr>
          </a:p>
          <a:p>
            <a:pPr algn="thaiDist"/>
            <a:r>
              <a:rPr lang="en-US" sz="1800" dirty="0">
                <a:solidFill>
                  <a:srgbClr val="05192D"/>
                </a:solidFill>
                <a:latin typeface="Arial" panose="020B0604020202020204" pitchFamily="34" charset="0"/>
                <a:ea typeface="Calibri" panose="020F0502020204030204" pitchFamily="34" charset="0"/>
              </a:rPr>
              <a:t>Add </a:t>
            </a:r>
            <a:r>
              <a:rPr lang="en-US" sz="1800" dirty="0" err="1">
                <a:solidFill>
                  <a:srgbClr val="05192D"/>
                </a:solidFill>
                <a:latin typeface="Arial" panose="020B0604020202020204" pitchFamily="34" charset="0"/>
                <a:ea typeface="Calibri" panose="020F0502020204030204" pitchFamily="34" charset="0"/>
              </a:rPr>
              <a:t>ylabel</a:t>
            </a:r>
            <a:r>
              <a:rPr lang="en-US" sz="1800" dirty="0">
                <a:solidFill>
                  <a:srgbClr val="05192D"/>
                </a:solidFill>
                <a:latin typeface="Arial" panose="020B0604020202020204" pitchFamily="34" charset="0"/>
                <a:ea typeface="Calibri" panose="020F0502020204030204" pitchFamily="34" charset="0"/>
              </a:rPr>
              <a:t>() and title() and show the graph.</a:t>
            </a:r>
          </a:p>
          <a:p>
            <a:pPr algn="thaiDist"/>
            <a:endParaRPr lang="en-US" sz="1800" dirty="0">
              <a:solidFill>
                <a:srgbClr val="05192D"/>
              </a:solidFill>
              <a:latin typeface="Arial" panose="020B0604020202020204" pitchFamily="34" charset="0"/>
              <a:ea typeface="Calibri" panose="020F0502020204030204" pitchFamily="34" charset="0"/>
            </a:endParaRPr>
          </a:p>
        </p:txBody>
      </p:sp>
      <p:pic>
        <p:nvPicPr>
          <p:cNvPr id="5" name="Picture 4">
            <a:extLst>
              <a:ext uri="{FF2B5EF4-FFF2-40B4-BE49-F238E27FC236}">
                <a16:creationId xmlns:a16="http://schemas.microsoft.com/office/drawing/2014/main" id="{A16E4DC9-1748-F5A3-97E9-041DD065CAA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56067" y="5163088"/>
            <a:ext cx="2303145" cy="1552575"/>
          </a:xfrm>
          <a:prstGeom prst="rect">
            <a:avLst/>
          </a:prstGeom>
          <a:noFill/>
        </p:spPr>
      </p:pic>
      <p:pic>
        <p:nvPicPr>
          <p:cNvPr id="7" name="Picture 6">
            <a:extLst>
              <a:ext uri="{FF2B5EF4-FFF2-40B4-BE49-F238E27FC236}">
                <a16:creationId xmlns:a16="http://schemas.microsoft.com/office/drawing/2014/main" id="{589AECC8-089F-2D09-5435-89A84CD9F7DF}"/>
              </a:ext>
            </a:extLst>
          </p:cNvPr>
          <p:cNvPicPr>
            <a:picLocks noChangeAspect="1"/>
          </p:cNvPicPr>
          <p:nvPr/>
        </p:nvPicPr>
        <p:blipFill>
          <a:blip r:embed="rId3"/>
          <a:stretch>
            <a:fillRect/>
          </a:stretch>
        </p:blipFill>
        <p:spPr>
          <a:xfrm>
            <a:off x="9566694" y="5053640"/>
            <a:ext cx="2503848" cy="1804360"/>
          </a:xfrm>
          <a:prstGeom prst="rect">
            <a:avLst/>
          </a:prstGeom>
        </p:spPr>
      </p:pic>
      <p:sp>
        <p:nvSpPr>
          <p:cNvPr id="8" name="Arrow: Right 7">
            <a:extLst>
              <a:ext uri="{FF2B5EF4-FFF2-40B4-BE49-F238E27FC236}">
                <a16:creationId xmlns:a16="http://schemas.microsoft.com/office/drawing/2014/main" id="{A44C5232-CCB3-617E-622D-CE63C9BDA0F4}"/>
              </a:ext>
            </a:extLst>
          </p:cNvPr>
          <p:cNvSpPr/>
          <p:nvPr/>
        </p:nvSpPr>
        <p:spPr>
          <a:xfrm>
            <a:off x="8984202" y="5848709"/>
            <a:ext cx="504855" cy="2070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05654AA-5B5C-8541-A9FB-286627A45368}"/>
              </a:ext>
            </a:extLst>
          </p:cNvPr>
          <p:cNvSpPr txBox="1"/>
          <p:nvPr/>
        </p:nvSpPr>
        <p:spPr>
          <a:xfrm>
            <a:off x="7229951" y="4834660"/>
            <a:ext cx="955376"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800" dirty="0">
                <a:solidFill>
                  <a:schemeClr val="accent4">
                    <a:lumMod val="75000"/>
                  </a:schemeClr>
                </a:solidFill>
                <a:latin typeface="Consolas" panose="020B0609020204030204" pitchFamily="49" charset="0"/>
                <a:cs typeface="Courier New" panose="02070309020205020404" pitchFamily="49" charset="0"/>
              </a:rPr>
              <a:t>Before</a:t>
            </a:r>
          </a:p>
        </p:txBody>
      </p:sp>
      <p:sp>
        <p:nvSpPr>
          <p:cNvPr id="11" name="TextBox 10">
            <a:extLst>
              <a:ext uri="{FF2B5EF4-FFF2-40B4-BE49-F238E27FC236}">
                <a16:creationId xmlns:a16="http://schemas.microsoft.com/office/drawing/2014/main" id="{FBE3A1F7-E332-A19E-58DD-FB69657FF1B7}"/>
              </a:ext>
            </a:extLst>
          </p:cNvPr>
          <p:cNvSpPr txBox="1"/>
          <p:nvPr/>
        </p:nvSpPr>
        <p:spPr>
          <a:xfrm>
            <a:off x="10399166" y="4747595"/>
            <a:ext cx="838904"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800" dirty="0">
                <a:solidFill>
                  <a:schemeClr val="accent4">
                    <a:lumMod val="75000"/>
                  </a:schemeClr>
                </a:solidFill>
                <a:latin typeface="Consolas" panose="020B0609020204030204" pitchFamily="49" charset="0"/>
                <a:cs typeface="Courier New" panose="02070309020205020404" pitchFamily="49" charset="0"/>
              </a:rPr>
              <a:t>After</a:t>
            </a:r>
          </a:p>
        </p:txBody>
      </p:sp>
      <p:sp>
        <p:nvSpPr>
          <p:cNvPr id="13" name="TextBox 12">
            <a:extLst>
              <a:ext uri="{FF2B5EF4-FFF2-40B4-BE49-F238E27FC236}">
                <a16:creationId xmlns:a16="http://schemas.microsoft.com/office/drawing/2014/main" id="{4D1A63DE-2F49-FCB2-9807-0E3248CD8A28}"/>
              </a:ext>
            </a:extLst>
          </p:cNvPr>
          <p:cNvSpPr txBox="1"/>
          <p:nvPr/>
        </p:nvSpPr>
        <p:spPr>
          <a:xfrm>
            <a:off x="336515" y="5665430"/>
            <a:ext cx="6094562" cy="338554"/>
          </a:xfrm>
          <a:prstGeom prst="rect">
            <a:avLst/>
          </a:prstGeom>
          <a:noFill/>
        </p:spPr>
        <p:txBody>
          <a:bodyPr wrap="square">
            <a:spAutoFit/>
          </a:bodyPr>
          <a:lstStyle/>
          <a:p>
            <a:pPr algn="thaiDist"/>
            <a:r>
              <a:rPr lang="en-US" sz="1600" b="1" kern="0" dirty="0">
                <a:solidFill>
                  <a:schemeClr val="accent5">
                    <a:lumMod val="75000"/>
                  </a:schemeClr>
                </a:solidFill>
                <a:effectLst/>
                <a:latin typeface="Arial" panose="020B0604020202020204" pitchFamily="34" charset="0"/>
                <a:ea typeface="Times New Roman" panose="02020603050405020304" pitchFamily="18" charset="0"/>
              </a:rPr>
              <a:t>You will see that it is much clearer and easier to understand.</a:t>
            </a:r>
            <a:endParaRPr lang="en-US" sz="1600" dirty="0">
              <a:solidFill>
                <a:schemeClr val="accent5">
                  <a:lumMod val="75000"/>
                </a:schemeClr>
              </a:solidFill>
            </a:endParaRPr>
          </a:p>
        </p:txBody>
      </p:sp>
      <p:pic>
        <p:nvPicPr>
          <p:cNvPr id="15" name="Picture 14">
            <a:extLst>
              <a:ext uri="{FF2B5EF4-FFF2-40B4-BE49-F238E27FC236}">
                <a16:creationId xmlns:a16="http://schemas.microsoft.com/office/drawing/2014/main" id="{ECE8C73F-CD6B-AC07-27F3-ECC6956EF229}"/>
              </a:ext>
            </a:extLst>
          </p:cNvPr>
          <p:cNvPicPr>
            <a:picLocks noChangeAspect="1"/>
          </p:cNvPicPr>
          <p:nvPr/>
        </p:nvPicPr>
        <p:blipFill>
          <a:blip r:embed="rId4"/>
          <a:stretch>
            <a:fillRect/>
          </a:stretch>
        </p:blipFill>
        <p:spPr>
          <a:xfrm>
            <a:off x="4350869" y="2879591"/>
            <a:ext cx="3490262" cy="1790855"/>
          </a:xfrm>
          <a:prstGeom prst="rect">
            <a:avLst/>
          </a:prstGeom>
        </p:spPr>
      </p:pic>
    </p:spTree>
    <p:extLst>
      <p:ext uri="{BB962C8B-B14F-4D97-AF65-F5344CB8AC3E}">
        <p14:creationId xmlns:p14="http://schemas.microsoft.com/office/powerpoint/2010/main" val="4065428996"/>
      </p:ext>
    </p:extLst>
  </p:cSld>
  <p:clrMapOvr>
    <a:masterClrMapping/>
  </p:clrMapOvr>
</p:sld>
</file>

<file path=ppt/theme/theme1.xml><?xml version="1.0" encoding="utf-8"?>
<a:theme xmlns:a="http://schemas.openxmlformats.org/drawingml/2006/main" name="BrushVTI">
  <a:themeElements>
    <a:clrScheme name="AnalogousFromLightSeedLeftStep">
      <a:dk1>
        <a:srgbClr val="000000"/>
      </a:dk1>
      <a:lt1>
        <a:srgbClr val="FFFFFF"/>
      </a:lt1>
      <a:dk2>
        <a:srgbClr val="3B213A"/>
      </a:dk2>
      <a:lt2>
        <a:srgbClr val="E3E2E8"/>
      </a:lt2>
      <a:accent1>
        <a:srgbClr val="93A94E"/>
      </a:accent1>
      <a:accent2>
        <a:srgbClr val="B6A03C"/>
      </a:accent2>
      <a:accent3>
        <a:srgbClr val="EA8946"/>
      </a:accent3>
      <a:accent4>
        <a:srgbClr val="EB4E4F"/>
      </a:accent4>
      <a:accent5>
        <a:srgbClr val="EE6EA5"/>
      </a:accent5>
      <a:accent6>
        <a:srgbClr val="EB4ED2"/>
      </a:accent6>
      <a:hlink>
        <a:srgbClr val="7A69AE"/>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3DB0A62E90A847A10EA3FCE2DAF6A9" ma:contentTypeVersion="4" ma:contentTypeDescription="Create a new document." ma:contentTypeScope="" ma:versionID="72ed6b95a4340f24bc631699069c0122">
  <xsd:schema xmlns:xsd="http://www.w3.org/2001/XMLSchema" xmlns:xs="http://www.w3.org/2001/XMLSchema" xmlns:p="http://schemas.microsoft.com/office/2006/metadata/properties" xmlns:ns2="c40eff57-ac6e-4e68-a59a-1dbf1668f713" targetNamespace="http://schemas.microsoft.com/office/2006/metadata/properties" ma:root="true" ma:fieldsID="6bca92ecdfe485eeed8d37d7df049a0a" ns2:_="">
    <xsd:import namespace="c40eff57-ac6e-4e68-a59a-1dbf1668f71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0eff57-ac6e-4e68-a59a-1dbf1668f7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1E0BBA3-A82C-436A-AF6B-9C39415064F2}"/>
</file>

<file path=customXml/itemProps2.xml><?xml version="1.0" encoding="utf-8"?>
<ds:datastoreItem xmlns:ds="http://schemas.openxmlformats.org/officeDocument/2006/customXml" ds:itemID="{DDCC940D-CB98-4005-BFD1-C27AA78188C8}"/>
</file>

<file path=customXml/itemProps3.xml><?xml version="1.0" encoding="utf-8"?>
<ds:datastoreItem xmlns:ds="http://schemas.openxmlformats.org/officeDocument/2006/customXml" ds:itemID="{FBA9F7EC-AB4C-4872-B8FF-71B3D2F0DC4E}"/>
</file>

<file path=docProps/app.xml><?xml version="1.0" encoding="utf-8"?>
<Properties xmlns="http://schemas.openxmlformats.org/officeDocument/2006/extended-properties" xmlns:vt="http://schemas.openxmlformats.org/officeDocument/2006/docPropsVTypes">
  <TotalTime>841</TotalTime>
  <Words>2826</Words>
  <Application>Microsoft Office PowerPoint</Application>
  <PresentationFormat>Widescreen</PresentationFormat>
  <Paragraphs>208</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Century Gothic</vt:lpstr>
      <vt:lpstr>Consolas</vt:lpstr>
      <vt:lpstr>Courier New</vt:lpstr>
      <vt:lpstr>Elephant</vt:lpstr>
      <vt:lpstr>Google Sans</vt:lpstr>
      <vt:lpstr>Times New Roman</vt:lpstr>
      <vt:lpstr>BrushVTI</vt:lpstr>
      <vt:lpstr>Basic Plots and Data Processing with Pandas</vt:lpstr>
      <vt:lpstr>Read Carefully</vt:lpstr>
      <vt:lpstr>Basic plots</vt:lpstr>
      <vt:lpstr>Basic plot: line plot</vt:lpstr>
      <vt:lpstr>Basic plot: line plot (cont.)</vt:lpstr>
      <vt:lpstr>Basic plot: scatter plot</vt:lpstr>
      <vt:lpstr>Basic plot: histogram plot (to explore data set and to get idea about distribution)</vt:lpstr>
      <vt:lpstr>Complete the following tasks</vt:lpstr>
      <vt:lpstr>Labels</vt:lpstr>
      <vt:lpstr>Ticks</vt:lpstr>
      <vt:lpstr>Sizes (resize dots)</vt:lpstr>
      <vt:lpstr>Colors</vt:lpstr>
      <vt:lpstr>Interpret Your Visualization</vt:lpstr>
      <vt:lpstr>Cheat Sheets Help!!!!</vt:lpstr>
      <vt:lpstr>Basic data processing with Pandas</vt:lpstr>
      <vt:lpstr>What is Pandas?</vt:lpstr>
      <vt:lpstr>First Start with Pandas</vt:lpstr>
      <vt:lpstr>PowerPoint Presentation</vt:lpstr>
      <vt:lpstr>PowerPoint Presentation</vt:lpstr>
      <vt:lpstr>PowerPoint Presentation</vt:lpstr>
      <vt:lpstr>Let’s Practice!</vt:lpstr>
      <vt:lpstr>Loop over DataFrame</vt:lpstr>
      <vt:lpstr>Add Column to DataFrame</vt:lpstr>
      <vt:lpstr>Apply() Function</vt:lpstr>
      <vt:lpstr>Grouping and Sorting</vt:lpstr>
      <vt:lpstr>Assignment</vt:lpstr>
      <vt:lpstr>Complete the following tasks.</vt:lpstr>
      <vt:lpstr>Let’s Investigate Netflix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Plots and Data Processing with Pandas</dc:title>
  <dc:creator>THANACHAI THUMTHAWATWORN</dc:creator>
  <cp:lastModifiedBy>THANACHAI THUMTHAWATWORN</cp:lastModifiedBy>
  <cp:revision>28</cp:revision>
  <dcterms:created xsi:type="dcterms:W3CDTF">2023-11-24T04:29:18Z</dcterms:created>
  <dcterms:modified xsi:type="dcterms:W3CDTF">2024-11-18T07:21:20Z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0x010100673DB0A62E90A847A10EA3FCE2DAF6A9</vt:lpwstr>
  </property>
</Properties>
</file>