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83" r:id="rId5"/>
    <p:sldId id="284" r:id="rId6"/>
    <p:sldId id="285" r:id="rId7"/>
    <p:sldId id="259"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DF3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90" y="1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11/24/2024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32151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11/24/2024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46645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11/24/2024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57926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11/24/2024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7811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11/24/2024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80588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11/24/2024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2669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11/24/2024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5888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11/24/2024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892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11/24/2024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12095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11/24/2024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37694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11/24/2024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3276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11/24/2024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90536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11/24/2024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52304264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5DA1D8-E874-4205-B6D5-557E0C072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plash of colors on a white surface">
            <a:extLst>
              <a:ext uri="{FF2B5EF4-FFF2-40B4-BE49-F238E27FC236}">
                <a16:creationId xmlns:a16="http://schemas.microsoft.com/office/drawing/2014/main" id="{A50EB32A-25A9-D33B-D422-556A3950163C}"/>
              </a:ext>
            </a:extLst>
          </p:cNvPr>
          <p:cNvPicPr>
            <a:picLocks noChangeAspect="1"/>
          </p:cNvPicPr>
          <p:nvPr/>
        </p:nvPicPr>
        <p:blipFill rotWithShape="1">
          <a:blip r:embed="rId2"/>
          <a:srcRect t="2397" b="22603"/>
          <a:stretch/>
        </p:blipFill>
        <p:spPr>
          <a:xfrm>
            <a:off x="20" y="10"/>
            <a:ext cx="12191980" cy="6857990"/>
          </a:xfrm>
          <a:custGeom>
            <a:avLst/>
            <a:gdLst/>
            <a:ahLst/>
            <a:cxnLst/>
            <a:rect l="l" t="t" r="r" b="b"/>
            <a:pathLst>
              <a:path w="12192000" h="6858000">
                <a:moveTo>
                  <a:pt x="5712609" y="3740816"/>
                </a:moveTo>
                <a:cubicBezTo>
                  <a:pt x="5738974" y="3758821"/>
                  <a:pt x="5765337" y="3776826"/>
                  <a:pt x="5791702" y="3794831"/>
                </a:cubicBezTo>
                <a:cubicBezTo>
                  <a:pt x="5776911" y="3790330"/>
                  <a:pt x="5760836" y="3785829"/>
                  <a:pt x="5745403" y="3781327"/>
                </a:cubicBezTo>
                <a:cubicBezTo>
                  <a:pt x="5732542" y="3770394"/>
                  <a:pt x="5719038" y="3760108"/>
                  <a:pt x="5706178" y="3748531"/>
                </a:cubicBezTo>
                <a:cubicBezTo>
                  <a:pt x="5708106" y="3745959"/>
                  <a:pt x="5710678" y="3743389"/>
                  <a:pt x="5712609" y="3740816"/>
                </a:cubicBezTo>
                <a:close/>
                <a:moveTo>
                  <a:pt x="6185882" y="2838635"/>
                </a:moveTo>
                <a:cubicBezTo>
                  <a:pt x="6344070" y="2946665"/>
                  <a:pt x="6502257" y="3055338"/>
                  <a:pt x="6660444" y="3163369"/>
                </a:cubicBezTo>
                <a:cubicBezTo>
                  <a:pt x="6657871" y="3165941"/>
                  <a:pt x="6655942" y="3168513"/>
                  <a:pt x="6653370" y="3171086"/>
                </a:cubicBezTo>
                <a:cubicBezTo>
                  <a:pt x="6479751" y="3079774"/>
                  <a:pt x="6315776" y="2978175"/>
                  <a:pt x="6185882" y="2838635"/>
                </a:cubicBezTo>
                <a:close/>
                <a:moveTo>
                  <a:pt x="0" y="0"/>
                </a:moveTo>
                <a:lnTo>
                  <a:pt x="12192000" y="0"/>
                </a:lnTo>
                <a:lnTo>
                  <a:pt x="12192000" y="3164490"/>
                </a:lnTo>
                <a:lnTo>
                  <a:pt x="11988395" y="3196744"/>
                </a:lnTo>
                <a:cubicBezTo>
                  <a:pt x="11473771" y="3266864"/>
                  <a:pt x="10861963" y="3302908"/>
                  <a:pt x="10185568" y="3253395"/>
                </a:cubicBezTo>
                <a:cubicBezTo>
                  <a:pt x="10116120" y="3248250"/>
                  <a:pt x="10050531" y="3245034"/>
                  <a:pt x="9983655" y="3242463"/>
                </a:cubicBezTo>
                <a:cubicBezTo>
                  <a:pt x="9392061" y="3216097"/>
                  <a:pt x="8811401" y="3203236"/>
                  <a:pt x="8566404" y="3171728"/>
                </a:cubicBezTo>
                <a:cubicBezTo>
                  <a:pt x="8374779" y="3146650"/>
                  <a:pt x="7394792" y="2934448"/>
                  <a:pt x="7107354" y="2755040"/>
                </a:cubicBezTo>
                <a:cubicBezTo>
                  <a:pt x="6813486" y="2571132"/>
                  <a:pt x="6536339" y="2367932"/>
                  <a:pt x="6260475" y="2164090"/>
                </a:cubicBezTo>
                <a:cubicBezTo>
                  <a:pt x="6140870" y="2075993"/>
                  <a:pt x="6013549" y="1995614"/>
                  <a:pt x="5905518" y="1894658"/>
                </a:cubicBezTo>
                <a:cubicBezTo>
                  <a:pt x="5797490" y="1793059"/>
                  <a:pt x="5694605" y="1687600"/>
                  <a:pt x="5577572" y="1593717"/>
                </a:cubicBezTo>
                <a:cubicBezTo>
                  <a:pt x="5544133" y="1566709"/>
                  <a:pt x="5510696" y="1537773"/>
                  <a:pt x="5461824" y="1533271"/>
                </a:cubicBezTo>
                <a:cubicBezTo>
                  <a:pt x="5450893" y="1531985"/>
                  <a:pt x="5439318" y="1532628"/>
                  <a:pt x="5428386" y="1533913"/>
                </a:cubicBezTo>
                <a:cubicBezTo>
                  <a:pt x="5416169" y="1535200"/>
                  <a:pt x="5406523" y="1541630"/>
                  <a:pt x="5402021" y="1552562"/>
                </a:cubicBezTo>
                <a:cubicBezTo>
                  <a:pt x="5397521" y="1564781"/>
                  <a:pt x="5405238" y="1571853"/>
                  <a:pt x="5414239" y="1578283"/>
                </a:cubicBezTo>
                <a:cubicBezTo>
                  <a:pt x="5420670" y="1582785"/>
                  <a:pt x="5427099" y="1589859"/>
                  <a:pt x="5435459" y="1591144"/>
                </a:cubicBezTo>
                <a:cubicBezTo>
                  <a:pt x="5488833" y="1598861"/>
                  <a:pt x="5508766" y="1638086"/>
                  <a:pt x="5533844" y="1672809"/>
                </a:cubicBezTo>
                <a:cubicBezTo>
                  <a:pt x="5544776" y="1687600"/>
                  <a:pt x="5556350" y="1699175"/>
                  <a:pt x="5536417" y="1720394"/>
                </a:cubicBezTo>
                <a:cubicBezTo>
                  <a:pt x="5519055" y="1739042"/>
                  <a:pt x="5537059" y="1748689"/>
                  <a:pt x="5555063" y="1753834"/>
                </a:cubicBezTo>
                <a:cubicBezTo>
                  <a:pt x="5580142" y="1760906"/>
                  <a:pt x="5609722" y="1759621"/>
                  <a:pt x="5638015" y="1782770"/>
                </a:cubicBezTo>
                <a:cubicBezTo>
                  <a:pt x="5531915" y="1784699"/>
                  <a:pt x="5486902" y="1723611"/>
                  <a:pt x="5438676" y="1667022"/>
                </a:cubicBezTo>
                <a:cubicBezTo>
                  <a:pt x="5420670" y="1646446"/>
                  <a:pt x="5408453" y="1622010"/>
                  <a:pt x="5393019" y="1598861"/>
                </a:cubicBezTo>
                <a:cubicBezTo>
                  <a:pt x="5373728" y="1570568"/>
                  <a:pt x="5351221" y="1569281"/>
                  <a:pt x="5322928" y="1594359"/>
                </a:cubicBezTo>
                <a:cubicBezTo>
                  <a:pt x="5297850" y="1616865"/>
                  <a:pt x="5285633" y="1614937"/>
                  <a:pt x="5277274" y="1584070"/>
                </a:cubicBezTo>
                <a:cubicBezTo>
                  <a:pt x="5264412" y="1535843"/>
                  <a:pt x="5234831" y="1501763"/>
                  <a:pt x="5184674" y="1484401"/>
                </a:cubicBezTo>
                <a:cubicBezTo>
                  <a:pt x="5179209" y="1482471"/>
                  <a:pt x="5173101" y="1479417"/>
                  <a:pt x="5167072" y="1478372"/>
                </a:cubicBezTo>
                <a:cubicBezTo>
                  <a:pt x="5161044" y="1477327"/>
                  <a:pt x="5155097" y="1478292"/>
                  <a:pt x="5149951" y="1484401"/>
                </a:cubicBezTo>
                <a:cubicBezTo>
                  <a:pt x="5140950" y="1494688"/>
                  <a:pt x="5148664" y="1506907"/>
                  <a:pt x="5155097" y="1515909"/>
                </a:cubicBezTo>
                <a:cubicBezTo>
                  <a:pt x="5166670" y="1531985"/>
                  <a:pt x="5176959" y="1547417"/>
                  <a:pt x="5181461" y="1566709"/>
                </a:cubicBezTo>
                <a:cubicBezTo>
                  <a:pt x="5184674" y="1579570"/>
                  <a:pt x="5187891" y="1593717"/>
                  <a:pt x="5178887" y="1603361"/>
                </a:cubicBezTo>
                <a:cubicBezTo>
                  <a:pt x="5141592" y="1644516"/>
                  <a:pt x="5168600" y="1663807"/>
                  <a:pt x="5200752" y="1685671"/>
                </a:cubicBezTo>
                <a:cubicBezTo>
                  <a:pt x="5245120" y="1715251"/>
                  <a:pt x="5262482" y="1758976"/>
                  <a:pt x="5252195" y="1811063"/>
                </a:cubicBezTo>
                <a:cubicBezTo>
                  <a:pt x="5248335" y="1832284"/>
                  <a:pt x="5250909" y="1845143"/>
                  <a:pt x="5277274" y="1844501"/>
                </a:cubicBezTo>
                <a:cubicBezTo>
                  <a:pt x="5287560" y="1844501"/>
                  <a:pt x="5290133" y="1851575"/>
                  <a:pt x="5293993" y="1859290"/>
                </a:cubicBezTo>
                <a:cubicBezTo>
                  <a:pt x="5376299" y="2041270"/>
                  <a:pt x="5495262" y="2200743"/>
                  <a:pt x="5634802" y="2347356"/>
                </a:cubicBezTo>
                <a:cubicBezTo>
                  <a:pt x="5747976" y="2466318"/>
                  <a:pt x="5872725" y="2573704"/>
                  <a:pt x="6001975" y="2677877"/>
                </a:cubicBezTo>
                <a:cubicBezTo>
                  <a:pt x="6005832" y="2681092"/>
                  <a:pt x="6009691" y="2684949"/>
                  <a:pt x="6011621" y="2691379"/>
                </a:cubicBezTo>
                <a:cubicBezTo>
                  <a:pt x="5950533" y="2678520"/>
                  <a:pt x="5897804" y="2652154"/>
                  <a:pt x="5847002" y="2622575"/>
                </a:cubicBezTo>
                <a:cubicBezTo>
                  <a:pt x="5711965" y="2544125"/>
                  <a:pt x="5598147" y="2442525"/>
                  <a:pt x="5483045" y="2342854"/>
                </a:cubicBezTo>
                <a:cubicBezTo>
                  <a:pt x="5412953" y="2281765"/>
                  <a:pt x="5340933" y="2222606"/>
                  <a:pt x="5263769" y="2168592"/>
                </a:cubicBezTo>
                <a:cubicBezTo>
                  <a:pt x="5250909" y="2159588"/>
                  <a:pt x="5241905" y="2148014"/>
                  <a:pt x="5232904" y="2136439"/>
                </a:cubicBezTo>
                <a:cubicBezTo>
                  <a:pt x="5227759" y="2130010"/>
                  <a:pt x="5221329" y="2124222"/>
                  <a:pt x="5211040" y="2126795"/>
                </a:cubicBezTo>
                <a:cubicBezTo>
                  <a:pt x="5198180" y="2130010"/>
                  <a:pt x="5196893" y="2139654"/>
                  <a:pt x="5195606" y="2149301"/>
                </a:cubicBezTo>
                <a:cubicBezTo>
                  <a:pt x="5191749" y="2180166"/>
                  <a:pt x="5200108" y="2207817"/>
                  <a:pt x="5216185" y="2234181"/>
                </a:cubicBezTo>
                <a:cubicBezTo>
                  <a:pt x="5257983" y="2301699"/>
                  <a:pt x="5319713" y="2353786"/>
                  <a:pt x="5383373" y="2403300"/>
                </a:cubicBezTo>
                <a:cubicBezTo>
                  <a:pt x="5465682" y="2466961"/>
                  <a:pt x="5545418" y="2533193"/>
                  <a:pt x="5618083" y="2605857"/>
                </a:cubicBezTo>
                <a:cubicBezTo>
                  <a:pt x="5623226" y="2611001"/>
                  <a:pt x="5632871" y="2614216"/>
                  <a:pt x="5629656" y="2629005"/>
                </a:cubicBezTo>
                <a:cubicBezTo>
                  <a:pt x="5584001" y="2594925"/>
                  <a:pt x="5540917" y="2561487"/>
                  <a:pt x="5497192" y="2529334"/>
                </a:cubicBezTo>
                <a:cubicBezTo>
                  <a:pt x="5454108" y="2497183"/>
                  <a:pt x="5410380" y="2465031"/>
                  <a:pt x="5367298" y="2433523"/>
                </a:cubicBezTo>
                <a:cubicBezTo>
                  <a:pt x="5357008" y="2425806"/>
                  <a:pt x="5346076" y="2414874"/>
                  <a:pt x="5331288" y="2424520"/>
                </a:cubicBezTo>
                <a:cubicBezTo>
                  <a:pt x="5315856" y="2434165"/>
                  <a:pt x="5317785" y="2450242"/>
                  <a:pt x="5321643" y="2463101"/>
                </a:cubicBezTo>
                <a:cubicBezTo>
                  <a:pt x="5333859" y="2501041"/>
                  <a:pt x="5355081" y="2534479"/>
                  <a:pt x="5383373" y="2564059"/>
                </a:cubicBezTo>
                <a:cubicBezTo>
                  <a:pt x="5479829" y="2661801"/>
                  <a:pt x="5591073" y="2746038"/>
                  <a:pt x="5694605" y="2837349"/>
                </a:cubicBezTo>
                <a:cubicBezTo>
                  <a:pt x="5750548" y="2886864"/>
                  <a:pt x="5801990" y="2939593"/>
                  <a:pt x="5850861" y="2994249"/>
                </a:cubicBezTo>
                <a:cubicBezTo>
                  <a:pt x="5861793" y="3006469"/>
                  <a:pt x="5861149" y="3018043"/>
                  <a:pt x="5857934" y="3032189"/>
                </a:cubicBezTo>
                <a:cubicBezTo>
                  <a:pt x="5845076" y="3089421"/>
                  <a:pt x="5865008" y="3108711"/>
                  <a:pt x="5929311" y="3097780"/>
                </a:cubicBezTo>
                <a:cubicBezTo>
                  <a:pt x="5949246" y="3094563"/>
                  <a:pt x="5962750" y="3097780"/>
                  <a:pt x="5974966" y="3111282"/>
                </a:cubicBezTo>
                <a:cubicBezTo>
                  <a:pt x="6122866" y="3278472"/>
                  <a:pt x="6297771" y="3419297"/>
                  <a:pt x="6488753" y="3544689"/>
                </a:cubicBezTo>
                <a:cubicBezTo>
                  <a:pt x="6566560" y="3595488"/>
                  <a:pt x="6646940" y="3643718"/>
                  <a:pt x="6728605" y="3688730"/>
                </a:cubicBezTo>
                <a:cubicBezTo>
                  <a:pt x="6728605" y="3691945"/>
                  <a:pt x="6728605" y="3695804"/>
                  <a:pt x="6728605" y="3699019"/>
                </a:cubicBezTo>
                <a:cubicBezTo>
                  <a:pt x="6727962" y="3703519"/>
                  <a:pt x="6727320" y="3706091"/>
                  <a:pt x="6726677" y="3709950"/>
                </a:cubicBezTo>
                <a:cubicBezTo>
                  <a:pt x="6611573" y="3640502"/>
                  <a:pt x="6497754" y="3569125"/>
                  <a:pt x="6386510" y="3493890"/>
                </a:cubicBezTo>
                <a:cubicBezTo>
                  <a:pt x="6084927" y="3290048"/>
                  <a:pt x="5796845" y="3071415"/>
                  <a:pt x="5504264" y="2857926"/>
                </a:cubicBezTo>
                <a:cubicBezTo>
                  <a:pt x="5405879" y="2785906"/>
                  <a:pt x="5328073" y="2693952"/>
                  <a:pt x="5239333" y="2612929"/>
                </a:cubicBezTo>
                <a:cubicBezTo>
                  <a:pt x="5180174" y="2558915"/>
                  <a:pt x="5123586" y="2502328"/>
                  <a:pt x="5054783" y="2457958"/>
                </a:cubicBezTo>
                <a:cubicBezTo>
                  <a:pt x="5026489" y="2439952"/>
                  <a:pt x="4996909" y="2423876"/>
                  <a:pt x="4958969" y="2428378"/>
                </a:cubicBezTo>
                <a:cubicBezTo>
                  <a:pt x="4944180" y="2430308"/>
                  <a:pt x="4927460" y="2434165"/>
                  <a:pt x="4922316" y="2450884"/>
                </a:cubicBezTo>
                <a:cubicBezTo>
                  <a:pt x="4917814" y="2467603"/>
                  <a:pt x="4931318" y="2475320"/>
                  <a:pt x="4943538" y="2482393"/>
                </a:cubicBezTo>
                <a:cubicBezTo>
                  <a:pt x="4946752" y="2484322"/>
                  <a:pt x="4949967" y="2486895"/>
                  <a:pt x="4953183" y="2486895"/>
                </a:cubicBezTo>
                <a:cubicBezTo>
                  <a:pt x="5014271" y="2490752"/>
                  <a:pt x="5028418" y="2539623"/>
                  <a:pt x="5057355" y="2574991"/>
                </a:cubicBezTo>
                <a:cubicBezTo>
                  <a:pt x="5066357" y="2585923"/>
                  <a:pt x="5066999" y="2596854"/>
                  <a:pt x="5057355" y="2609714"/>
                </a:cubicBezTo>
                <a:cubicBezTo>
                  <a:pt x="5039991" y="2632863"/>
                  <a:pt x="5052210" y="2643152"/>
                  <a:pt x="5075359" y="2649582"/>
                </a:cubicBezTo>
                <a:cubicBezTo>
                  <a:pt x="5098507" y="2656013"/>
                  <a:pt x="5123586" y="2657941"/>
                  <a:pt x="5148664" y="2672732"/>
                </a:cubicBezTo>
                <a:cubicBezTo>
                  <a:pt x="5108797" y="2684949"/>
                  <a:pt x="5081147" y="2672090"/>
                  <a:pt x="5055425" y="2656013"/>
                </a:cubicBezTo>
                <a:cubicBezTo>
                  <a:pt x="4997552" y="2620646"/>
                  <a:pt x="4960257" y="2568559"/>
                  <a:pt x="4924888" y="2515188"/>
                </a:cubicBezTo>
                <a:cubicBezTo>
                  <a:pt x="4917814" y="2504899"/>
                  <a:pt x="4912027" y="2493324"/>
                  <a:pt x="4902382" y="2484965"/>
                </a:cubicBezTo>
                <a:cubicBezTo>
                  <a:pt x="4884376" y="2468246"/>
                  <a:pt x="4865085" y="2466318"/>
                  <a:pt x="4843224" y="2486895"/>
                </a:cubicBezTo>
                <a:cubicBezTo>
                  <a:pt x="4814285" y="2513902"/>
                  <a:pt x="4803998" y="2511973"/>
                  <a:pt x="4794352" y="2477250"/>
                </a:cubicBezTo>
                <a:cubicBezTo>
                  <a:pt x="4781490" y="2430308"/>
                  <a:pt x="4752554" y="2397512"/>
                  <a:pt x="4703040" y="2380151"/>
                </a:cubicBezTo>
                <a:cubicBezTo>
                  <a:pt x="4692753" y="2376292"/>
                  <a:pt x="4681821" y="2371147"/>
                  <a:pt x="4670890" y="2379507"/>
                </a:cubicBezTo>
                <a:cubicBezTo>
                  <a:pt x="4659315" y="2389153"/>
                  <a:pt x="4667030" y="2398798"/>
                  <a:pt x="4671532" y="2407802"/>
                </a:cubicBezTo>
                <a:cubicBezTo>
                  <a:pt x="4677962" y="2421948"/>
                  <a:pt x="4685679" y="2436095"/>
                  <a:pt x="4691466" y="2450884"/>
                </a:cubicBezTo>
                <a:cubicBezTo>
                  <a:pt x="4701755" y="2474677"/>
                  <a:pt x="4703685" y="2499756"/>
                  <a:pt x="4684393" y="2522904"/>
                </a:cubicBezTo>
                <a:cubicBezTo>
                  <a:pt x="4670245" y="2539623"/>
                  <a:pt x="4671532" y="2550555"/>
                  <a:pt x="4690181" y="2562130"/>
                </a:cubicBezTo>
                <a:cubicBezTo>
                  <a:pt x="4749983" y="2598140"/>
                  <a:pt x="4787922" y="2645081"/>
                  <a:pt x="4767344" y="2718387"/>
                </a:cubicBezTo>
                <a:cubicBezTo>
                  <a:pt x="4764130" y="2728676"/>
                  <a:pt x="4767988" y="2738965"/>
                  <a:pt x="4780205" y="2738321"/>
                </a:cubicBezTo>
                <a:cubicBezTo>
                  <a:pt x="4807214" y="2736393"/>
                  <a:pt x="4811713" y="2753112"/>
                  <a:pt x="4819430" y="2770474"/>
                </a:cubicBezTo>
                <a:cubicBezTo>
                  <a:pt x="4894666" y="2937020"/>
                  <a:pt x="5003339" y="3082346"/>
                  <a:pt x="5128730" y="3218670"/>
                </a:cubicBezTo>
                <a:cubicBezTo>
                  <a:pt x="5252837" y="3353709"/>
                  <a:pt x="5392376" y="3474599"/>
                  <a:pt x="5540917" y="3590345"/>
                </a:cubicBezTo>
                <a:cubicBezTo>
                  <a:pt x="5499119" y="3586487"/>
                  <a:pt x="5445104" y="3562695"/>
                  <a:pt x="5393019" y="3535044"/>
                </a:cubicBezTo>
                <a:cubicBezTo>
                  <a:pt x="5255410" y="3461095"/>
                  <a:pt x="5142235" y="3360781"/>
                  <a:pt x="5027131" y="3262397"/>
                </a:cubicBezTo>
                <a:cubicBezTo>
                  <a:pt x="4946752" y="3193592"/>
                  <a:pt x="4868302" y="3122858"/>
                  <a:pt x="4778275" y="3063697"/>
                </a:cubicBezTo>
                <a:cubicBezTo>
                  <a:pt x="4767988" y="3057268"/>
                  <a:pt x="4760914" y="3048908"/>
                  <a:pt x="4755127" y="3038619"/>
                </a:cubicBezTo>
                <a:cubicBezTo>
                  <a:pt x="4749983" y="3029617"/>
                  <a:pt x="4742265" y="3021258"/>
                  <a:pt x="4728763" y="3025115"/>
                </a:cubicBezTo>
                <a:cubicBezTo>
                  <a:pt x="4715259" y="3029617"/>
                  <a:pt x="4713973" y="3041192"/>
                  <a:pt x="4713973" y="3051481"/>
                </a:cubicBezTo>
                <a:cubicBezTo>
                  <a:pt x="4715902" y="3090063"/>
                  <a:pt x="4726833" y="3124786"/>
                  <a:pt x="4750625" y="3155652"/>
                </a:cubicBezTo>
                <a:cubicBezTo>
                  <a:pt x="4796924" y="3217385"/>
                  <a:pt x="4858656" y="3265612"/>
                  <a:pt x="4920386" y="3313839"/>
                </a:cubicBezTo>
                <a:cubicBezTo>
                  <a:pt x="5005911" y="3380072"/>
                  <a:pt x="5085005" y="3452092"/>
                  <a:pt x="5156382" y="3532472"/>
                </a:cubicBezTo>
                <a:cubicBezTo>
                  <a:pt x="5104940" y="3493247"/>
                  <a:pt x="5053495" y="3453378"/>
                  <a:pt x="5001409" y="3414153"/>
                </a:cubicBezTo>
                <a:cubicBezTo>
                  <a:pt x="4962184" y="3384574"/>
                  <a:pt x="4921673" y="3356279"/>
                  <a:pt x="4881806" y="3327343"/>
                </a:cubicBezTo>
                <a:cubicBezTo>
                  <a:pt x="4872159" y="3320270"/>
                  <a:pt x="4861870" y="3312554"/>
                  <a:pt x="4848368" y="3322198"/>
                </a:cubicBezTo>
                <a:cubicBezTo>
                  <a:pt x="4836149" y="3330558"/>
                  <a:pt x="4838079" y="3342777"/>
                  <a:pt x="4840652" y="3354351"/>
                </a:cubicBezTo>
                <a:cubicBezTo>
                  <a:pt x="4850297" y="3400006"/>
                  <a:pt x="4877304" y="3436659"/>
                  <a:pt x="4910742" y="3469454"/>
                </a:cubicBezTo>
                <a:cubicBezTo>
                  <a:pt x="4951252" y="3508679"/>
                  <a:pt x="4993695" y="3545976"/>
                  <a:pt x="5037419" y="3583272"/>
                </a:cubicBezTo>
                <a:cubicBezTo>
                  <a:pt x="4990479" y="3572983"/>
                  <a:pt x="4943538" y="3562695"/>
                  <a:pt x="4896595" y="3554336"/>
                </a:cubicBezTo>
                <a:cubicBezTo>
                  <a:pt x="4917814" y="3628927"/>
                  <a:pt x="4967328" y="3643718"/>
                  <a:pt x="5011699" y="3655292"/>
                </a:cubicBezTo>
                <a:cubicBezTo>
                  <a:pt x="5071502" y="3670081"/>
                  <a:pt x="5128730" y="3688730"/>
                  <a:pt x="5185319" y="3709950"/>
                </a:cubicBezTo>
                <a:cubicBezTo>
                  <a:pt x="5209111" y="3731170"/>
                  <a:pt x="5232904" y="3751748"/>
                  <a:pt x="5256052" y="3773610"/>
                </a:cubicBezTo>
                <a:cubicBezTo>
                  <a:pt x="5279845" y="3796118"/>
                  <a:pt x="5302352" y="3818624"/>
                  <a:pt x="5324859" y="3842415"/>
                </a:cubicBezTo>
                <a:cubicBezTo>
                  <a:pt x="5340933" y="3859776"/>
                  <a:pt x="5360224" y="3874568"/>
                  <a:pt x="5341576" y="3904146"/>
                </a:cubicBezTo>
                <a:cubicBezTo>
                  <a:pt x="5333217" y="3917650"/>
                  <a:pt x="5387873" y="3990958"/>
                  <a:pt x="5405238" y="3995458"/>
                </a:cubicBezTo>
                <a:cubicBezTo>
                  <a:pt x="5407809" y="3996100"/>
                  <a:pt x="5410380" y="3996745"/>
                  <a:pt x="5412310" y="3996745"/>
                </a:cubicBezTo>
                <a:cubicBezTo>
                  <a:pt x="5449607" y="3994173"/>
                  <a:pt x="5457967" y="4016036"/>
                  <a:pt x="5458608" y="4043687"/>
                </a:cubicBezTo>
                <a:cubicBezTo>
                  <a:pt x="5459252" y="4070693"/>
                  <a:pt x="5452823" y="4104131"/>
                  <a:pt x="5503621" y="4090627"/>
                </a:cubicBezTo>
                <a:cubicBezTo>
                  <a:pt x="5509408" y="4089342"/>
                  <a:pt x="5510696" y="4093199"/>
                  <a:pt x="5513266" y="4097701"/>
                </a:cubicBezTo>
                <a:cubicBezTo>
                  <a:pt x="5568568" y="4212804"/>
                  <a:pt x="5661808" y="4301543"/>
                  <a:pt x="5753762" y="4390282"/>
                </a:cubicBezTo>
                <a:cubicBezTo>
                  <a:pt x="5758907" y="4394784"/>
                  <a:pt x="5764052" y="4399285"/>
                  <a:pt x="5769195" y="4403786"/>
                </a:cubicBezTo>
                <a:cubicBezTo>
                  <a:pt x="5672741" y="4381280"/>
                  <a:pt x="5354436" y="4352342"/>
                  <a:pt x="5261196" y="4361989"/>
                </a:cubicBezTo>
                <a:cubicBezTo>
                  <a:pt x="5178245" y="4370349"/>
                  <a:pt x="4709472" y="4230167"/>
                  <a:pt x="4612374" y="4147215"/>
                </a:cubicBezTo>
                <a:cubicBezTo>
                  <a:pt x="4598869" y="4212161"/>
                  <a:pt x="4627806" y="4237882"/>
                  <a:pt x="4650956" y="4267463"/>
                </a:cubicBezTo>
                <a:cubicBezTo>
                  <a:pt x="4683749" y="4309260"/>
                  <a:pt x="4688895" y="4338840"/>
                  <a:pt x="4627162" y="4372278"/>
                </a:cubicBezTo>
                <a:cubicBezTo>
                  <a:pt x="4450327" y="4467447"/>
                  <a:pt x="4452257" y="4470662"/>
                  <a:pt x="4618160" y="4599911"/>
                </a:cubicBezTo>
                <a:cubicBezTo>
                  <a:pt x="4625877" y="4605700"/>
                  <a:pt x="4622019" y="4624347"/>
                  <a:pt x="4623948" y="4637209"/>
                </a:cubicBezTo>
                <a:cubicBezTo>
                  <a:pt x="4580863" y="4656500"/>
                  <a:pt x="4530064" y="4606343"/>
                  <a:pt x="4478622" y="4660357"/>
                </a:cubicBezTo>
                <a:cubicBezTo>
                  <a:pt x="4700468" y="4897637"/>
                  <a:pt x="5038064" y="5123344"/>
                  <a:pt x="5344150" y="5301466"/>
                </a:cubicBezTo>
                <a:cubicBezTo>
                  <a:pt x="5096581" y="5359982"/>
                  <a:pt x="4948037" y="5154210"/>
                  <a:pt x="4766058" y="5180574"/>
                </a:cubicBezTo>
                <a:cubicBezTo>
                  <a:pt x="4675390" y="5244877"/>
                  <a:pt x="4945465" y="5349050"/>
                  <a:pt x="4687609" y="5379273"/>
                </a:cubicBezTo>
                <a:cubicBezTo>
                  <a:pt x="4799496" y="5435860"/>
                  <a:pt x="4882449" y="5491161"/>
                  <a:pt x="4959611" y="5556107"/>
                </a:cubicBezTo>
                <a:cubicBezTo>
                  <a:pt x="5096581" y="5672497"/>
                  <a:pt x="5123586" y="5749662"/>
                  <a:pt x="5060571" y="5905920"/>
                </a:cubicBezTo>
                <a:cubicBezTo>
                  <a:pt x="5018773" y="6008805"/>
                  <a:pt x="4958326" y="6103332"/>
                  <a:pt x="5011699" y="6226152"/>
                </a:cubicBezTo>
                <a:cubicBezTo>
                  <a:pt x="5048351" y="6310389"/>
                  <a:pt x="5034204" y="6365690"/>
                  <a:pt x="4895308" y="6327750"/>
                </a:cubicBezTo>
                <a:cubicBezTo>
                  <a:pt x="4745482" y="6287240"/>
                  <a:pt x="4688895" y="6363118"/>
                  <a:pt x="4726833" y="6510373"/>
                </a:cubicBezTo>
                <a:cubicBezTo>
                  <a:pt x="4751269" y="6604900"/>
                  <a:pt x="4725546" y="6634480"/>
                  <a:pt x="4622661" y="6623548"/>
                </a:cubicBezTo>
                <a:cubicBezTo>
                  <a:pt x="4508843" y="6611330"/>
                  <a:pt x="4400814" y="6549598"/>
                  <a:pt x="4259989" y="6579179"/>
                </a:cubicBezTo>
                <a:cubicBezTo>
                  <a:pt x="4358453" y="6729972"/>
                  <a:pt x="4554892" y="6711403"/>
                  <a:pt x="4690343" y="6814255"/>
                </a:cubicBezTo>
                <a:lnTo>
                  <a:pt x="4735334" y="6858000"/>
                </a:lnTo>
                <a:lnTo>
                  <a:pt x="4496011" y="6858000"/>
                </a:lnTo>
                <a:lnTo>
                  <a:pt x="4440632" y="6851514"/>
                </a:lnTo>
                <a:cubicBezTo>
                  <a:pt x="4410700" y="6846400"/>
                  <a:pt x="4381522" y="6839608"/>
                  <a:pt x="4352585" y="6830605"/>
                </a:cubicBezTo>
                <a:cubicBezTo>
                  <a:pt x="4304358" y="6815816"/>
                  <a:pt x="4251629" y="6801027"/>
                  <a:pt x="4224621" y="6850539"/>
                </a:cubicBezTo>
                <a:lnTo>
                  <a:pt x="4223115" y="6858000"/>
                </a:lnTo>
                <a:lnTo>
                  <a:pt x="0" y="6858000"/>
                </a:lnTo>
                <a:close/>
              </a:path>
            </a:pathLst>
          </a:custGeom>
        </p:spPr>
      </p:pic>
      <p:sp>
        <p:nvSpPr>
          <p:cNvPr id="2" name="Title 1">
            <a:extLst>
              <a:ext uri="{FF2B5EF4-FFF2-40B4-BE49-F238E27FC236}">
                <a16:creationId xmlns:a16="http://schemas.microsoft.com/office/drawing/2014/main" id="{95190BB2-68C0-62E9-E9E8-3444CC9AD3AE}"/>
              </a:ext>
            </a:extLst>
          </p:cNvPr>
          <p:cNvSpPr>
            <a:spLocks noGrp="1"/>
          </p:cNvSpPr>
          <p:nvPr>
            <p:ph type="ctrTitle"/>
          </p:nvPr>
        </p:nvSpPr>
        <p:spPr>
          <a:xfrm>
            <a:off x="6095999" y="3834174"/>
            <a:ext cx="5257800" cy="1701570"/>
          </a:xfrm>
        </p:spPr>
        <p:txBody>
          <a:bodyPr anchor="b">
            <a:normAutofit fontScale="90000"/>
          </a:bodyPr>
          <a:lstStyle/>
          <a:p>
            <a:r>
              <a:rPr lang="en-US" sz="4400" dirty="0"/>
              <a:t>L3 – Data Manipulation with Pandas</a:t>
            </a:r>
          </a:p>
        </p:txBody>
      </p:sp>
      <p:sp>
        <p:nvSpPr>
          <p:cNvPr id="3" name="Subtitle 2">
            <a:extLst>
              <a:ext uri="{FF2B5EF4-FFF2-40B4-BE49-F238E27FC236}">
                <a16:creationId xmlns:a16="http://schemas.microsoft.com/office/drawing/2014/main" id="{53107BCB-F103-C2E5-690C-EA58FF4B6BA3}"/>
              </a:ext>
            </a:extLst>
          </p:cNvPr>
          <p:cNvSpPr>
            <a:spLocks noGrp="1"/>
          </p:cNvSpPr>
          <p:nvPr>
            <p:ph type="subTitle" idx="1"/>
          </p:nvPr>
        </p:nvSpPr>
        <p:spPr>
          <a:xfrm>
            <a:off x="6096000" y="5592499"/>
            <a:ext cx="5147960" cy="646785"/>
          </a:xfrm>
        </p:spPr>
        <p:txBody>
          <a:bodyPr>
            <a:normAutofit/>
          </a:bodyPr>
          <a:lstStyle/>
          <a:p>
            <a:endParaRPr lang="en-US" sz="2000"/>
          </a:p>
        </p:txBody>
      </p:sp>
    </p:spTree>
    <p:extLst>
      <p:ext uri="{BB962C8B-B14F-4D97-AF65-F5344CB8AC3E}">
        <p14:creationId xmlns:p14="http://schemas.microsoft.com/office/powerpoint/2010/main" val="4172703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F4DD78-C5C3-CC57-3429-6A2652AC0153}"/>
              </a:ext>
            </a:extLst>
          </p:cNvPr>
          <p:cNvSpPr txBox="1"/>
          <p:nvPr/>
        </p:nvSpPr>
        <p:spPr>
          <a:xfrm>
            <a:off x="0" y="0"/>
            <a:ext cx="12192000" cy="369332"/>
          </a:xfrm>
          <a:prstGeom prst="rect">
            <a:avLst/>
          </a:prstGeom>
          <a:noFill/>
        </p:spPr>
        <p:txBody>
          <a:bodyPr wrap="square">
            <a:spAutoFit/>
          </a:bodyPr>
          <a:lstStyle/>
          <a:p>
            <a:r>
              <a:rPr lang="en-US" sz="1800" b="1" dirty="0">
                <a:effectLst/>
                <a:latin typeface="Arial" panose="020B0604020202020204" pitchFamily="34" charset="0"/>
                <a:ea typeface="Calibri" panose="020F0502020204030204" pitchFamily="34" charset="0"/>
              </a:rPr>
              <a:t>Let’s practice with homelessness DataFrame. Load homelessness.csv into homelessness DataFrame.</a:t>
            </a:r>
            <a:endParaRPr lang="en-US" dirty="0"/>
          </a:p>
        </p:txBody>
      </p:sp>
      <p:sp>
        <p:nvSpPr>
          <p:cNvPr id="10" name="TextBox 9">
            <a:extLst>
              <a:ext uri="{FF2B5EF4-FFF2-40B4-BE49-F238E27FC236}">
                <a16:creationId xmlns:a16="http://schemas.microsoft.com/office/drawing/2014/main" id="{F4F31BDA-5EF8-A096-1732-9D36B48F1AFE}"/>
              </a:ext>
            </a:extLst>
          </p:cNvPr>
          <p:cNvSpPr txBox="1"/>
          <p:nvPr/>
        </p:nvSpPr>
        <p:spPr>
          <a:xfrm>
            <a:off x="230980" y="538073"/>
            <a:ext cx="11732420" cy="2128147"/>
          </a:xfrm>
          <a:prstGeom prst="rect">
            <a:avLst/>
          </a:prstGeom>
          <a:noFill/>
        </p:spPr>
        <p:txBody>
          <a:bodyPr wrap="square">
            <a:spAutoFit/>
          </a:bodyPr>
          <a:lstStyle/>
          <a:p>
            <a:pPr marR="0" lvl="0">
              <a:lnSpc>
                <a:spcPct val="107000"/>
              </a:lnSpc>
              <a:spcBef>
                <a:spcPts val="0"/>
              </a:spcBef>
              <a:spcAft>
                <a:spcPts val="0"/>
              </a:spcAft>
              <a:buSzPts val="1000"/>
              <a:tabLst>
                <a:tab pos="457200" algn="l"/>
              </a:tabLst>
            </a:pPr>
            <a:r>
              <a:rPr lang="en-US" b="1" kern="0" dirty="0">
                <a:solidFill>
                  <a:srgbClr val="00B0F0"/>
                </a:solidFill>
                <a:latin typeface="Arial" panose="020B0604020202020204" pitchFamily="34" charset="0"/>
                <a:ea typeface="Times New Roman" panose="02020603050405020304" pitchFamily="18" charset="0"/>
                <a:cs typeface="Cordia New" panose="020B0304020202020204" pitchFamily="34" charset="-34"/>
              </a:rPr>
              <a:t>5. </a:t>
            </a:r>
            <a:r>
              <a:rPr lang="en-US" sz="1800" b="1"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Filter homelessness for cases where the number of individuals is greater than ten thousand, assigning to ind_gt_10k. </a:t>
            </a:r>
            <a:r>
              <a:rPr lang="en-US" sz="1800" b="1" i="1" kern="0" dirty="0">
                <a:solidFill>
                  <a:srgbClr val="00B0F0"/>
                </a:solidFill>
                <a:effectLst/>
                <a:latin typeface="Calibri" panose="020F0502020204030204" pitchFamily="34" charset="0"/>
                <a:ea typeface="Times New Roman" panose="02020603050405020304" pitchFamily="18" charset="0"/>
                <a:cs typeface="Cordia New" panose="020B0304020202020204" pitchFamily="34" charset="-34"/>
              </a:rPr>
              <a:t>View the printed result.      </a:t>
            </a:r>
            <a:endParaRPr lang="en-US" i="1" kern="100" dirty="0">
              <a:solidFill>
                <a:srgbClr val="00B0F0"/>
              </a:solidFill>
              <a:latin typeface="Calibri" panose="020F0502020204030204" pitchFamily="34" charset="0"/>
              <a:ea typeface="Calibri" panose="020F0502020204030204" pitchFamily="34" charset="0"/>
              <a:cs typeface="Cordia New" panose="020B0304020202020204" pitchFamily="34" charset="-34"/>
            </a:endParaRPr>
          </a:p>
          <a:p>
            <a:pPr marR="0" lvl="0">
              <a:lnSpc>
                <a:spcPct val="107000"/>
              </a:lnSpc>
              <a:spcBef>
                <a:spcPts val="0"/>
              </a:spcBef>
              <a:spcAft>
                <a:spcPts val="0"/>
              </a:spcAft>
              <a:buSzPts val="1000"/>
              <a:tabLst>
                <a:tab pos="457200" algn="l"/>
              </a:tabLst>
            </a:pPr>
            <a:r>
              <a:rPr lang="en-US" sz="1800" b="1" i="1" kern="100" dirty="0">
                <a:solidFill>
                  <a:srgbClr val="00B0F0"/>
                </a:solidFill>
                <a:effectLst/>
                <a:latin typeface="Calibri" panose="020F0502020204030204" pitchFamily="34" charset="0"/>
                <a:ea typeface="Calibri" panose="020F0502020204030204" pitchFamily="34" charset="0"/>
                <a:cs typeface="Cordia New" panose="020B0304020202020204" pitchFamily="34" charset="-34"/>
              </a:rPr>
              <a:t>6. </a:t>
            </a:r>
            <a:r>
              <a:rPr lang="en-US" sz="1800" b="1"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Filter homelessness for cases where the USA Census region is "Mountain", assigning to </a:t>
            </a:r>
            <a:r>
              <a:rPr lang="en-US" sz="1800" b="1" kern="0" dirty="0" err="1">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mountain_reg</a:t>
            </a:r>
            <a:r>
              <a:rPr lang="en-US" sz="1800" b="1"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 </a:t>
            </a:r>
            <a:r>
              <a:rPr lang="en-US" sz="1800" b="1" i="1" kern="0" dirty="0">
                <a:solidFill>
                  <a:srgbClr val="00B0F0"/>
                </a:solidFill>
                <a:effectLst/>
                <a:latin typeface="Calibri" panose="020F0502020204030204" pitchFamily="34" charset="0"/>
                <a:ea typeface="Times New Roman" panose="02020603050405020304" pitchFamily="18" charset="0"/>
                <a:cs typeface="Cordia New" panose="020B0304020202020204" pitchFamily="34" charset="-34"/>
              </a:rPr>
              <a:t>View the printed result.</a:t>
            </a:r>
            <a:endParaRPr lang="en-US" sz="1800" kern="100" dirty="0">
              <a:solidFill>
                <a:srgbClr val="00B0F0"/>
              </a:solidFill>
              <a:effectLst/>
              <a:latin typeface="Calibri" panose="020F0502020204030204" pitchFamily="34" charset="0"/>
              <a:ea typeface="Calibri" panose="020F0502020204030204" pitchFamily="34" charset="0"/>
              <a:cs typeface="Cordia New" panose="020B0304020202020204" pitchFamily="34" charset="-34"/>
            </a:endParaRPr>
          </a:p>
          <a:p>
            <a:pPr marL="0" marR="0">
              <a:lnSpc>
                <a:spcPct val="107000"/>
              </a:lnSpc>
              <a:spcBef>
                <a:spcPts val="0"/>
              </a:spcBef>
              <a:spcAft>
                <a:spcPts val="0"/>
              </a:spcAft>
            </a:pPr>
            <a:r>
              <a:rPr lang="en-US" sz="1800" b="1"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 </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r>
              <a:rPr lang="en-US" sz="1800" b="1" kern="0" dirty="0">
                <a:solidFill>
                  <a:srgbClr val="00B0F0"/>
                </a:solidFill>
                <a:effectLst/>
                <a:latin typeface="Arial" panose="020B0604020202020204" pitchFamily="34" charset="0"/>
                <a:ea typeface="Times New Roman" panose="02020603050405020304" pitchFamily="18" charset="0"/>
              </a:rPr>
              <a:t>7. Filter homelessness for cases where the number of </a:t>
            </a:r>
            <a:r>
              <a:rPr lang="en-US" sz="1800" b="1" kern="0" dirty="0" err="1">
                <a:solidFill>
                  <a:srgbClr val="00B0F0"/>
                </a:solidFill>
                <a:effectLst/>
                <a:latin typeface="Arial" panose="020B0604020202020204" pitchFamily="34" charset="0"/>
                <a:ea typeface="Times New Roman" panose="02020603050405020304" pitchFamily="18" charset="0"/>
              </a:rPr>
              <a:t>family_members</a:t>
            </a:r>
            <a:r>
              <a:rPr lang="en-US" sz="1800" b="1" kern="0" dirty="0">
                <a:solidFill>
                  <a:srgbClr val="00B0F0"/>
                </a:solidFill>
                <a:effectLst/>
                <a:latin typeface="Arial" panose="020B0604020202020204" pitchFamily="34" charset="0"/>
                <a:ea typeface="Times New Roman" panose="02020603050405020304" pitchFamily="18" charset="0"/>
              </a:rPr>
              <a:t> is less than one thousand and the region is "Pacific", assigning to fam_lt_1k_pac. </a:t>
            </a:r>
            <a:r>
              <a:rPr lang="en-US" sz="1800" b="1" i="1" kern="0" dirty="0">
                <a:solidFill>
                  <a:srgbClr val="00B0F0"/>
                </a:solidFill>
                <a:effectLst/>
                <a:latin typeface="Calibri" panose="020F0502020204030204" pitchFamily="34" charset="0"/>
                <a:ea typeface="Times New Roman" panose="02020603050405020304" pitchFamily="18" charset="0"/>
                <a:cs typeface="Cordia New" panose="020B0304020202020204" pitchFamily="34" charset="-34"/>
              </a:rPr>
              <a:t>View the printed result.</a:t>
            </a:r>
            <a:endParaRPr lang="en-US" dirty="0"/>
          </a:p>
        </p:txBody>
      </p:sp>
      <p:pic>
        <p:nvPicPr>
          <p:cNvPr id="2" name="Picture 1" descr="A screenshot of a computer screen&#10;&#10;Description automatically generated with low confidence">
            <a:extLst>
              <a:ext uri="{FF2B5EF4-FFF2-40B4-BE49-F238E27FC236}">
                <a16:creationId xmlns:a16="http://schemas.microsoft.com/office/drawing/2014/main" id="{48219ADD-B7A7-AA73-2B36-D9A4E22CD6D6}"/>
              </a:ext>
            </a:extLst>
          </p:cNvPr>
          <p:cNvPicPr>
            <a:picLocks noChangeAspect="1"/>
          </p:cNvPicPr>
          <p:nvPr/>
        </p:nvPicPr>
        <p:blipFill>
          <a:blip r:embed="rId2"/>
          <a:stretch>
            <a:fillRect/>
          </a:stretch>
        </p:blipFill>
        <p:spPr>
          <a:xfrm>
            <a:off x="3352800" y="2834961"/>
            <a:ext cx="5486400" cy="2940685"/>
          </a:xfrm>
          <a:prstGeom prst="rect">
            <a:avLst/>
          </a:prstGeom>
        </p:spPr>
      </p:pic>
      <p:sp>
        <p:nvSpPr>
          <p:cNvPr id="4" name="TextBox 3">
            <a:extLst>
              <a:ext uri="{FF2B5EF4-FFF2-40B4-BE49-F238E27FC236}">
                <a16:creationId xmlns:a16="http://schemas.microsoft.com/office/drawing/2014/main" id="{85960DC3-2910-B3CA-23E2-161C9E389E91}"/>
              </a:ext>
            </a:extLst>
          </p:cNvPr>
          <p:cNvSpPr txBox="1"/>
          <p:nvPr/>
        </p:nvSpPr>
        <p:spPr>
          <a:xfrm>
            <a:off x="468236" y="5840655"/>
            <a:ext cx="11286534" cy="968278"/>
          </a:xfrm>
          <a:prstGeom prst="rect">
            <a:avLst/>
          </a:prstGeom>
          <a:noFill/>
        </p:spPr>
        <p:txBody>
          <a:bodyPr wrap="square">
            <a:spAutoFit/>
          </a:bodyPr>
          <a:lstStyle/>
          <a:p>
            <a:pPr marR="0" lvl="0">
              <a:lnSpc>
                <a:spcPct val="107000"/>
              </a:lnSpc>
              <a:spcBef>
                <a:spcPts val="0"/>
              </a:spcBef>
              <a:spcAft>
                <a:spcPts val="0"/>
              </a:spcAft>
              <a:buSzPts val="1000"/>
              <a:tabLst>
                <a:tab pos="457200" algn="l"/>
              </a:tabLst>
            </a:pPr>
            <a:r>
              <a:rPr lang="en-US" b="1" i="1" kern="0" dirty="0" err="1">
                <a:solidFill>
                  <a:srgbClr val="00B0F0"/>
                </a:solidFill>
                <a:latin typeface="Calibri" panose="020F0502020204030204" pitchFamily="34" charset="0"/>
                <a:ea typeface="Times New Roman" panose="02020603050405020304" pitchFamily="18" charset="0"/>
                <a:cs typeface="Cordia New" panose="020B0304020202020204" pitchFamily="34" charset="-34"/>
              </a:rPr>
              <a:t>d</a:t>
            </a:r>
            <a:r>
              <a:rPr lang="en-US" sz="1800" b="1" i="1" kern="0" dirty="0" err="1">
                <a:solidFill>
                  <a:srgbClr val="00B0F0"/>
                </a:solidFill>
                <a:effectLst/>
                <a:latin typeface="Calibri" panose="020F0502020204030204" pitchFamily="34" charset="0"/>
                <a:ea typeface="Times New Roman" panose="02020603050405020304" pitchFamily="18" charset="0"/>
                <a:cs typeface="Cordia New" panose="020B0304020202020204" pitchFamily="34" charset="-34"/>
              </a:rPr>
              <a:t>f</a:t>
            </a:r>
            <a:r>
              <a:rPr lang="en-US" sz="1800" b="1" i="1" kern="0" dirty="0">
                <a:solidFill>
                  <a:srgbClr val="00B0F0"/>
                </a:solidFill>
                <a:effectLst/>
                <a:latin typeface="Calibri" panose="020F0502020204030204" pitchFamily="34" charset="0"/>
                <a:ea typeface="Times New Roman" panose="02020603050405020304" pitchFamily="18" charset="0"/>
                <a:cs typeface="Cordia New" panose="020B0304020202020204" pitchFamily="34" charset="-34"/>
              </a:rPr>
              <a:t>[ conditions ] or </a:t>
            </a:r>
            <a:r>
              <a:rPr lang="en-US" sz="1800" b="1" i="1" kern="0" dirty="0" err="1">
                <a:solidFill>
                  <a:srgbClr val="00B0F0"/>
                </a:solidFill>
                <a:effectLst/>
                <a:latin typeface="Calibri" panose="020F0502020204030204" pitchFamily="34" charset="0"/>
                <a:ea typeface="Times New Roman" panose="02020603050405020304" pitchFamily="18" charset="0"/>
                <a:cs typeface="Cordia New" panose="020B0304020202020204" pitchFamily="34" charset="-34"/>
              </a:rPr>
              <a:t>df</a:t>
            </a:r>
            <a:r>
              <a:rPr lang="en-US" sz="1800" b="1" i="1" kern="0" dirty="0">
                <a:solidFill>
                  <a:srgbClr val="00B0F0"/>
                </a:solidFill>
                <a:effectLst/>
                <a:latin typeface="Calibri" panose="020F0502020204030204" pitchFamily="34" charset="0"/>
                <a:ea typeface="Times New Roman" panose="02020603050405020304" pitchFamily="18" charset="0"/>
                <a:cs typeface="Cordia New" panose="020B0304020202020204" pitchFamily="34" charset="-34"/>
              </a:rPr>
              <a:t>[(condition1) &amp; (condition2)] # each condition must in put in a separate ( )</a:t>
            </a:r>
          </a:p>
          <a:p>
            <a:pPr marR="0" lvl="0">
              <a:lnSpc>
                <a:spcPct val="107000"/>
              </a:lnSpc>
              <a:spcBef>
                <a:spcPts val="0"/>
              </a:spcBef>
              <a:spcAft>
                <a:spcPts val="0"/>
              </a:spcAft>
              <a:buSzPts val="1000"/>
              <a:tabLst>
                <a:tab pos="457200" algn="l"/>
              </a:tabLst>
            </a:pPr>
            <a:r>
              <a:rPr lang="en-US" sz="1800" b="1" i="1" kern="0" dirty="0">
                <a:solidFill>
                  <a:srgbClr val="00B0F0"/>
                </a:solidFill>
                <a:effectLst/>
                <a:latin typeface="Calibri" panose="020F0502020204030204" pitchFamily="34" charset="0"/>
                <a:ea typeface="Times New Roman" panose="02020603050405020304" pitchFamily="18" charset="0"/>
                <a:cs typeface="Cordia New" panose="020B0304020202020204" pitchFamily="34" charset="-34"/>
              </a:rPr>
              <a:t>homelessness[homelessness[‘region’] == ‘Mountain’]</a:t>
            </a:r>
          </a:p>
          <a:p>
            <a:pPr marR="0" lvl="0">
              <a:lnSpc>
                <a:spcPct val="107000"/>
              </a:lnSpc>
              <a:spcBef>
                <a:spcPts val="0"/>
              </a:spcBef>
              <a:spcAft>
                <a:spcPts val="0"/>
              </a:spcAft>
              <a:buSzPts val="1000"/>
              <a:tabLst>
                <a:tab pos="457200" algn="l"/>
              </a:tabLst>
            </a:pPr>
            <a:r>
              <a:rPr lang="en-US" b="1" i="1" kern="0" dirty="0" err="1">
                <a:solidFill>
                  <a:srgbClr val="00B0F0"/>
                </a:solidFill>
                <a:latin typeface="Calibri" panose="020F0502020204030204" pitchFamily="34" charset="0"/>
                <a:ea typeface="Times New Roman" panose="02020603050405020304" pitchFamily="18" charset="0"/>
                <a:cs typeface="Cordia New" panose="020B0304020202020204" pitchFamily="34" charset="-34"/>
              </a:rPr>
              <a:t>homeless_pop</a:t>
            </a:r>
            <a:r>
              <a:rPr lang="en-US" b="1" i="1" kern="0" dirty="0">
                <a:solidFill>
                  <a:srgbClr val="00B0F0"/>
                </a:solidFill>
                <a:latin typeface="Calibri" panose="020F0502020204030204" pitchFamily="34" charset="0"/>
                <a:ea typeface="Times New Roman" panose="02020603050405020304" pitchFamily="18" charset="0"/>
                <a:cs typeface="Cordia New" panose="020B0304020202020204" pitchFamily="34" charset="-34"/>
              </a:rPr>
              <a:t> = homelessness[ homelessness[‘</a:t>
            </a:r>
            <a:r>
              <a:rPr lang="en-US" b="1" i="1" kern="0" dirty="0" err="1">
                <a:solidFill>
                  <a:srgbClr val="00B0F0"/>
                </a:solidFill>
                <a:latin typeface="Calibri" panose="020F0502020204030204" pitchFamily="34" charset="0"/>
                <a:ea typeface="Times New Roman" panose="02020603050405020304" pitchFamily="18" charset="0"/>
                <a:cs typeface="Cordia New" panose="020B0304020202020204" pitchFamily="34" charset="-34"/>
              </a:rPr>
              <a:t>state_pop</a:t>
            </a:r>
            <a:r>
              <a:rPr lang="en-US" b="1" i="1" kern="0" dirty="0">
                <a:solidFill>
                  <a:srgbClr val="00B0F0"/>
                </a:solidFill>
                <a:latin typeface="Calibri" panose="020F0502020204030204" pitchFamily="34" charset="0"/>
                <a:ea typeface="Times New Roman" panose="02020603050405020304" pitchFamily="18" charset="0"/>
                <a:cs typeface="Cordia New" panose="020B0304020202020204" pitchFamily="34" charset="-34"/>
              </a:rPr>
              <a:t>’  &gt; 2000000]]</a:t>
            </a:r>
            <a:endParaRPr lang="en-US" sz="1800" b="1" i="1" kern="0" dirty="0">
              <a:solidFill>
                <a:srgbClr val="00B0F0"/>
              </a:solidFill>
              <a:effectLst/>
              <a:latin typeface="Calibri" panose="020F0502020204030204" pitchFamily="34" charset="0"/>
              <a:ea typeface="Times New Roman" panose="02020603050405020304" pitchFamily="18" charset="0"/>
              <a:cs typeface="Cordia New" panose="020B0304020202020204" pitchFamily="34" charset="-34"/>
            </a:endParaRPr>
          </a:p>
        </p:txBody>
      </p:sp>
    </p:spTree>
    <p:extLst>
      <p:ext uri="{BB962C8B-B14F-4D97-AF65-F5344CB8AC3E}">
        <p14:creationId xmlns:p14="http://schemas.microsoft.com/office/powerpoint/2010/main" val="4248336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72B908-5BF7-CCCB-D575-D67133E12889}"/>
              </a:ext>
            </a:extLst>
          </p:cNvPr>
          <p:cNvSpPr txBox="1"/>
          <p:nvPr/>
        </p:nvSpPr>
        <p:spPr>
          <a:xfrm>
            <a:off x="142874" y="364159"/>
            <a:ext cx="11953875" cy="4918334"/>
          </a:xfrm>
          <a:prstGeom prst="rect">
            <a:avLst/>
          </a:prstGeom>
          <a:noFill/>
        </p:spPr>
        <p:txBody>
          <a:bodyPr wrap="square">
            <a:spAutoFit/>
          </a:bodyPr>
          <a:lstStyle/>
          <a:p>
            <a:pPr marR="0" lvl="0">
              <a:lnSpc>
                <a:spcPct val="107000"/>
              </a:lnSpc>
              <a:spcBef>
                <a:spcPts val="0"/>
              </a:spcBef>
              <a:spcAft>
                <a:spcPts val="0"/>
              </a:spcAft>
              <a:buSzPts val="1000"/>
              <a:tabLst>
                <a:tab pos="457200" algn="l"/>
              </a:tabLst>
            </a:pPr>
            <a:r>
              <a:rPr lang="en-US" sz="1800" b="1"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8. Filter homelessness for cases where the USA census region is "South Atlantic" or "Mid-Atlantic", assigning to </a:t>
            </a:r>
            <a:r>
              <a:rPr lang="en-US" sz="1800" b="1" kern="0" dirty="0" err="1">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south_mid_atlantic</a:t>
            </a:r>
            <a:r>
              <a:rPr lang="en-US" sz="1800" b="1"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 </a:t>
            </a:r>
            <a:r>
              <a:rPr lang="en-US" sz="2000" b="1" i="1" kern="0" dirty="0">
                <a:solidFill>
                  <a:srgbClr val="00B0F0"/>
                </a:solidFill>
                <a:effectLst/>
                <a:latin typeface="Calibri" panose="020F0502020204030204" pitchFamily="34" charset="0"/>
                <a:ea typeface="Times New Roman" panose="02020603050405020304" pitchFamily="18" charset="0"/>
                <a:cs typeface="Cordia New" panose="020B0304020202020204" pitchFamily="34" charset="-34"/>
              </a:rPr>
              <a:t>View the printed result.</a:t>
            </a:r>
          </a:p>
          <a:p>
            <a:pPr marR="0" lvl="0">
              <a:lnSpc>
                <a:spcPct val="107000"/>
              </a:lnSpc>
              <a:spcBef>
                <a:spcPts val="0"/>
              </a:spcBef>
              <a:spcAft>
                <a:spcPts val="0"/>
              </a:spcAft>
              <a:buSzPts val="1000"/>
              <a:tabLst>
                <a:tab pos="457200" algn="l"/>
              </a:tabLst>
            </a:pPr>
            <a:endParaRPr lang="en-US" sz="2000" b="1" i="1" kern="0" dirty="0">
              <a:solidFill>
                <a:srgbClr val="00B0F0"/>
              </a:solidFill>
              <a:latin typeface="Calibri" panose="020F0502020204030204" pitchFamily="34" charset="0"/>
              <a:ea typeface="Calibri" panose="020F0502020204030204" pitchFamily="34" charset="0"/>
              <a:cs typeface="Cordia New" panose="020B0304020202020204" pitchFamily="34" charset="-34"/>
            </a:endParaRPr>
          </a:p>
          <a:p>
            <a:pPr marR="0" lvl="0">
              <a:lnSpc>
                <a:spcPct val="107000"/>
              </a:lnSpc>
              <a:spcBef>
                <a:spcPts val="0"/>
              </a:spcBef>
              <a:spcAft>
                <a:spcPts val="0"/>
              </a:spcAft>
              <a:buSzPts val="1000"/>
              <a:tabLst>
                <a:tab pos="457200" algn="l"/>
              </a:tabLst>
            </a:pPr>
            <a:endParaRPr lang="en-US" sz="2000" b="1" i="1" kern="0" dirty="0">
              <a:solidFill>
                <a:srgbClr val="00B0F0"/>
              </a:solidFill>
              <a:effectLst/>
              <a:latin typeface="Calibri" panose="020F0502020204030204" pitchFamily="34" charset="0"/>
              <a:ea typeface="Calibri" panose="020F0502020204030204" pitchFamily="34" charset="0"/>
              <a:cs typeface="Cordia New" panose="020B0304020202020204" pitchFamily="34" charset="-34"/>
            </a:endParaRPr>
          </a:p>
          <a:p>
            <a:pPr marR="0" lvl="0">
              <a:lnSpc>
                <a:spcPct val="107000"/>
              </a:lnSpc>
              <a:spcBef>
                <a:spcPts val="0"/>
              </a:spcBef>
              <a:spcAft>
                <a:spcPts val="0"/>
              </a:spcAft>
              <a:buSzPts val="1000"/>
              <a:tabLst>
                <a:tab pos="457200" algn="l"/>
              </a:tabLst>
            </a:pPr>
            <a:endParaRPr lang="en-US" sz="2000" b="1" i="1" kern="0" dirty="0">
              <a:solidFill>
                <a:srgbClr val="00B0F0"/>
              </a:solidFill>
              <a:latin typeface="Calibri" panose="020F0502020204030204" pitchFamily="34" charset="0"/>
              <a:ea typeface="Calibri" panose="020F0502020204030204" pitchFamily="34" charset="0"/>
              <a:cs typeface="Cordia New" panose="020B0304020202020204" pitchFamily="34" charset="-34"/>
            </a:endParaRPr>
          </a:p>
          <a:p>
            <a:pPr marR="0" lvl="0">
              <a:lnSpc>
                <a:spcPct val="107000"/>
              </a:lnSpc>
              <a:spcBef>
                <a:spcPts val="0"/>
              </a:spcBef>
              <a:spcAft>
                <a:spcPts val="0"/>
              </a:spcAft>
              <a:buSzPts val="1000"/>
              <a:tabLst>
                <a:tab pos="457200" algn="l"/>
              </a:tabLst>
            </a:pPr>
            <a:endParaRPr lang="en-US" sz="2000" b="1" i="1" kern="0" dirty="0">
              <a:solidFill>
                <a:srgbClr val="00B0F0"/>
              </a:solidFill>
              <a:effectLst/>
              <a:latin typeface="Calibri" panose="020F0502020204030204" pitchFamily="34" charset="0"/>
              <a:ea typeface="Calibri" panose="020F0502020204030204" pitchFamily="34" charset="0"/>
              <a:cs typeface="Cordia New" panose="020B0304020202020204" pitchFamily="34" charset="-34"/>
            </a:endParaRPr>
          </a:p>
          <a:p>
            <a:pPr marR="0" lvl="0">
              <a:lnSpc>
                <a:spcPct val="107000"/>
              </a:lnSpc>
              <a:spcBef>
                <a:spcPts val="0"/>
              </a:spcBef>
              <a:spcAft>
                <a:spcPts val="0"/>
              </a:spcAft>
              <a:buSzPts val="1000"/>
              <a:tabLst>
                <a:tab pos="457200" algn="l"/>
              </a:tabLst>
            </a:pPr>
            <a:endParaRPr lang="en-US" sz="2000" b="1" i="1" kern="0" dirty="0">
              <a:solidFill>
                <a:srgbClr val="00B0F0"/>
              </a:solidFill>
              <a:latin typeface="Calibri" panose="020F0502020204030204" pitchFamily="34" charset="0"/>
              <a:ea typeface="Calibri" panose="020F0502020204030204" pitchFamily="34" charset="0"/>
              <a:cs typeface="Cordia New" panose="020B0304020202020204" pitchFamily="34" charset="-34"/>
            </a:endParaRPr>
          </a:p>
          <a:p>
            <a:pPr marR="0" lvl="0">
              <a:lnSpc>
                <a:spcPct val="107000"/>
              </a:lnSpc>
              <a:spcBef>
                <a:spcPts val="0"/>
              </a:spcBef>
              <a:spcAft>
                <a:spcPts val="0"/>
              </a:spcAft>
              <a:buSzPts val="1000"/>
              <a:tabLst>
                <a:tab pos="457200" algn="l"/>
              </a:tabLst>
            </a:pPr>
            <a:endParaRPr lang="en-US" sz="2000" b="1" i="1" kern="0" dirty="0">
              <a:solidFill>
                <a:srgbClr val="00B0F0"/>
              </a:solidFill>
              <a:effectLst/>
              <a:latin typeface="Calibri" panose="020F0502020204030204" pitchFamily="34" charset="0"/>
              <a:ea typeface="Calibri" panose="020F0502020204030204" pitchFamily="34" charset="0"/>
              <a:cs typeface="Cordia New" panose="020B0304020202020204" pitchFamily="34" charset="-34"/>
            </a:endParaRPr>
          </a:p>
          <a:p>
            <a:pPr marR="0" lvl="0">
              <a:lnSpc>
                <a:spcPct val="107000"/>
              </a:lnSpc>
              <a:spcBef>
                <a:spcPts val="0"/>
              </a:spcBef>
              <a:spcAft>
                <a:spcPts val="0"/>
              </a:spcAft>
              <a:buSzPts val="1000"/>
              <a:tabLst>
                <a:tab pos="457200" algn="l"/>
              </a:tabLst>
            </a:pPr>
            <a:endParaRPr lang="en-US" sz="2000" b="1" i="1" kern="0" dirty="0">
              <a:solidFill>
                <a:srgbClr val="00B0F0"/>
              </a:solidFill>
              <a:latin typeface="Calibri" panose="020F0502020204030204" pitchFamily="34" charset="0"/>
              <a:ea typeface="Calibri" panose="020F0502020204030204" pitchFamily="34" charset="0"/>
              <a:cs typeface="Cordia New" panose="020B0304020202020204" pitchFamily="34" charset="-34"/>
            </a:endParaRPr>
          </a:p>
          <a:p>
            <a:pPr marR="0" lvl="0">
              <a:lnSpc>
                <a:spcPct val="107000"/>
              </a:lnSpc>
              <a:spcBef>
                <a:spcPts val="0"/>
              </a:spcBef>
              <a:spcAft>
                <a:spcPts val="0"/>
              </a:spcAft>
              <a:buSzPts val="1000"/>
              <a:tabLst>
                <a:tab pos="457200" algn="l"/>
              </a:tabLst>
            </a:pPr>
            <a:endParaRPr lang="en-US" sz="2000" b="1" i="1" kern="0" dirty="0">
              <a:solidFill>
                <a:srgbClr val="00B0F0"/>
              </a:solidFill>
              <a:effectLst/>
              <a:latin typeface="Calibri" panose="020F0502020204030204" pitchFamily="34" charset="0"/>
              <a:ea typeface="Calibri" panose="020F0502020204030204" pitchFamily="34" charset="0"/>
              <a:cs typeface="Cordia New" panose="020B0304020202020204" pitchFamily="34" charset="-34"/>
            </a:endParaRPr>
          </a:p>
          <a:p>
            <a:pPr marR="0" lvl="0">
              <a:lnSpc>
                <a:spcPct val="107000"/>
              </a:lnSpc>
              <a:spcBef>
                <a:spcPts val="0"/>
              </a:spcBef>
              <a:spcAft>
                <a:spcPts val="0"/>
              </a:spcAft>
              <a:buSzPts val="1000"/>
              <a:tabLst>
                <a:tab pos="457200" algn="l"/>
              </a:tabLst>
            </a:pPr>
            <a:endParaRPr lang="en-US" sz="2000" b="1" i="1" kern="0" dirty="0">
              <a:solidFill>
                <a:srgbClr val="00B0F0"/>
              </a:solidFill>
              <a:latin typeface="Calibri" panose="020F0502020204030204" pitchFamily="34" charset="0"/>
              <a:ea typeface="Calibri" panose="020F0502020204030204" pitchFamily="34" charset="0"/>
              <a:cs typeface="Cordia New" panose="020B0304020202020204" pitchFamily="34" charset="-34"/>
            </a:endParaRPr>
          </a:p>
          <a:p>
            <a:pPr marR="0" lvl="0">
              <a:lnSpc>
                <a:spcPct val="107000"/>
              </a:lnSpc>
              <a:spcBef>
                <a:spcPts val="0"/>
              </a:spcBef>
              <a:spcAft>
                <a:spcPts val="0"/>
              </a:spcAft>
              <a:buSzPts val="1000"/>
              <a:tabLst>
                <a:tab pos="457200" algn="l"/>
              </a:tabLst>
            </a:pPr>
            <a:endParaRPr lang="en-US" sz="2000" b="1" i="1" kern="0" dirty="0">
              <a:solidFill>
                <a:srgbClr val="00B0F0"/>
              </a:solidFill>
              <a:effectLst/>
              <a:latin typeface="Calibri" panose="020F0502020204030204" pitchFamily="34" charset="0"/>
              <a:ea typeface="Calibri" panose="020F0502020204030204" pitchFamily="34" charset="0"/>
              <a:cs typeface="Cordia New" panose="020B0304020202020204" pitchFamily="34" charset="-34"/>
            </a:endParaRPr>
          </a:p>
          <a:p>
            <a:pPr marR="0" lvl="0">
              <a:lnSpc>
                <a:spcPct val="107000"/>
              </a:lnSpc>
              <a:spcBef>
                <a:spcPts val="0"/>
              </a:spcBef>
              <a:spcAft>
                <a:spcPts val="0"/>
              </a:spcAft>
              <a:buSzPts val="1000"/>
              <a:tabLst>
                <a:tab pos="457200" algn="l"/>
              </a:tabLst>
            </a:pPr>
            <a:endParaRPr lang="en-US" sz="2000" b="1" i="1" kern="0" dirty="0">
              <a:solidFill>
                <a:srgbClr val="00B0F0"/>
              </a:solidFill>
              <a:latin typeface="Calibri" panose="020F0502020204030204" pitchFamily="34" charset="0"/>
              <a:ea typeface="Calibri" panose="020F0502020204030204" pitchFamily="34" charset="0"/>
              <a:cs typeface="Cordia New" panose="020B0304020202020204" pitchFamily="34" charset="-34"/>
            </a:endParaRPr>
          </a:p>
          <a:p>
            <a:pPr marR="0" lvl="0">
              <a:lnSpc>
                <a:spcPct val="107000"/>
              </a:lnSpc>
              <a:spcBef>
                <a:spcPts val="0"/>
              </a:spcBef>
              <a:spcAft>
                <a:spcPts val="0"/>
              </a:spcAft>
              <a:buSzPts val="1000"/>
              <a:tabLst>
                <a:tab pos="457200" algn="l"/>
              </a:tabLst>
            </a:pPr>
            <a:r>
              <a:rPr lang="en-US" sz="1800" b="1" kern="0" dirty="0">
                <a:solidFill>
                  <a:srgbClr val="00B0F0"/>
                </a:solidFill>
                <a:effectLst/>
                <a:latin typeface="Arial" panose="020B0604020202020204" pitchFamily="34" charset="0"/>
                <a:ea typeface="Times New Roman" panose="02020603050405020304" pitchFamily="18" charset="0"/>
              </a:rPr>
              <a:t>9. Filter homelessness for cases where the USA census state is in the list of Mojave states, </a:t>
            </a:r>
            <a:r>
              <a:rPr lang="en-US" sz="1800" b="1" kern="0" dirty="0" err="1">
                <a:solidFill>
                  <a:srgbClr val="00B0F0"/>
                </a:solidFill>
                <a:effectLst/>
                <a:latin typeface="Arial" panose="020B0604020202020204" pitchFamily="34" charset="0"/>
                <a:ea typeface="Times New Roman" panose="02020603050405020304" pitchFamily="18" charset="0"/>
              </a:rPr>
              <a:t>canu</a:t>
            </a:r>
            <a:r>
              <a:rPr lang="en-US" sz="1800" b="1" kern="0" dirty="0">
                <a:solidFill>
                  <a:srgbClr val="00B0F0"/>
                </a:solidFill>
                <a:effectLst/>
                <a:latin typeface="Arial" panose="020B0604020202020204" pitchFamily="34" charset="0"/>
                <a:ea typeface="Times New Roman" panose="02020603050405020304" pitchFamily="18" charset="0"/>
              </a:rPr>
              <a:t>, assigning to </a:t>
            </a:r>
            <a:r>
              <a:rPr lang="en-US" sz="1800" b="1" kern="0" dirty="0" err="1">
                <a:solidFill>
                  <a:srgbClr val="00B0F0"/>
                </a:solidFill>
                <a:effectLst/>
                <a:latin typeface="Arial" panose="020B0604020202020204" pitchFamily="34" charset="0"/>
                <a:ea typeface="Times New Roman" panose="02020603050405020304" pitchFamily="18" charset="0"/>
              </a:rPr>
              <a:t>mojave_homelessness</a:t>
            </a:r>
            <a:r>
              <a:rPr lang="en-US" sz="1800" b="1" kern="0" dirty="0">
                <a:solidFill>
                  <a:srgbClr val="00B0F0"/>
                </a:solidFill>
                <a:effectLst/>
                <a:latin typeface="Arial" panose="020B0604020202020204" pitchFamily="34" charset="0"/>
                <a:ea typeface="Times New Roman" panose="02020603050405020304" pitchFamily="18" charset="0"/>
              </a:rPr>
              <a:t>. </a:t>
            </a:r>
            <a:r>
              <a:rPr lang="en-US" sz="1800" b="1" i="1" kern="0" dirty="0">
                <a:solidFill>
                  <a:srgbClr val="00B0F0"/>
                </a:solidFill>
                <a:effectLst/>
                <a:latin typeface="Calibri" panose="020F0502020204030204" pitchFamily="34" charset="0"/>
                <a:ea typeface="Times New Roman" panose="02020603050405020304" pitchFamily="18" charset="0"/>
                <a:cs typeface="Cordia New" panose="020B0304020202020204" pitchFamily="34" charset="-34"/>
              </a:rPr>
              <a:t>View the printed result.</a:t>
            </a:r>
            <a:endParaRPr lang="en-US" sz="2000" kern="100" dirty="0">
              <a:solidFill>
                <a:srgbClr val="00B0F0"/>
              </a:solidFill>
              <a:effectLst/>
              <a:latin typeface="Calibri" panose="020F0502020204030204" pitchFamily="34" charset="0"/>
              <a:ea typeface="Calibri" panose="020F0502020204030204" pitchFamily="34" charset="0"/>
              <a:cs typeface="Cordia New" panose="020B0304020202020204" pitchFamily="34" charset="-34"/>
            </a:endParaRPr>
          </a:p>
        </p:txBody>
      </p:sp>
      <p:pic>
        <p:nvPicPr>
          <p:cNvPr id="4" name="Picture 3" descr="A picture containing text, screenshot, font, number&#10;&#10;Description automatically generated">
            <a:extLst>
              <a:ext uri="{FF2B5EF4-FFF2-40B4-BE49-F238E27FC236}">
                <a16:creationId xmlns:a16="http://schemas.microsoft.com/office/drawing/2014/main" id="{939A3F2F-B5BA-0D21-747E-90AAC1CD46C4}"/>
              </a:ext>
            </a:extLst>
          </p:cNvPr>
          <p:cNvPicPr>
            <a:picLocks noChangeAspect="1"/>
          </p:cNvPicPr>
          <p:nvPr/>
        </p:nvPicPr>
        <p:blipFill>
          <a:blip r:embed="rId2"/>
          <a:stretch>
            <a:fillRect/>
          </a:stretch>
        </p:blipFill>
        <p:spPr>
          <a:xfrm>
            <a:off x="3592511" y="1067557"/>
            <a:ext cx="5054600" cy="3517265"/>
          </a:xfrm>
          <a:prstGeom prst="rect">
            <a:avLst/>
          </a:prstGeom>
        </p:spPr>
      </p:pic>
      <p:pic>
        <p:nvPicPr>
          <p:cNvPr id="5" name="Picture 4" descr="A close-up of numbers&#10;&#10;Description automatically generated with low confidence">
            <a:extLst>
              <a:ext uri="{FF2B5EF4-FFF2-40B4-BE49-F238E27FC236}">
                <a16:creationId xmlns:a16="http://schemas.microsoft.com/office/drawing/2014/main" id="{A3F9AA09-B449-12B8-E0AD-14BE6BA99B7E}"/>
              </a:ext>
            </a:extLst>
          </p:cNvPr>
          <p:cNvPicPr>
            <a:picLocks noChangeAspect="1"/>
          </p:cNvPicPr>
          <p:nvPr/>
        </p:nvPicPr>
        <p:blipFill>
          <a:blip r:embed="rId3"/>
          <a:stretch>
            <a:fillRect/>
          </a:stretch>
        </p:blipFill>
        <p:spPr>
          <a:xfrm>
            <a:off x="3592511" y="5534723"/>
            <a:ext cx="5156200" cy="902335"/>
          </a:xfrm>
          <a:prstGeom prst="rect">
            <a:avLst/>
          </a:prstGeom>
        </p:spPr>
      </p:pic>
    </p:spTree>
    <p:extLst>
      <p:ext uri="{BB962C8B-B14F-4D97-AF65-F5344CB8AC3E}">
        <p14:creationId xmlns:p14="http://schemas.microsoft.com/office/powerpoint/2010/main" val="3099855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5F05-B42F-22B8-0CFA-483836B3F802}"/>
              </a:ext>
            </a:extLst>
          </p:cNvPr>
          <p:cNvSpPr>
            <a:spLocks noGrp="1"/>
          </p:cNvSpPr>
          <p:nvPr>
            <p:ph type="title"/>
          </p:nvPr>
        </p:nvSpPr>
        <p:spPr/>
        <p:txBody>
          <a:bodyPr/>
          <a:lstStyle/>
          <a:p>
            <a:r>
              <a:rPr lang="en-US" dirty="0"/>
              <a:t>Adding a new column</a:t>
            </a:r>
          </a:p>
        </p:txBody>
      </p:sp>
      <p:pic>
        <p:nvPicPr>
          <p:cNvPr id="4" name="Picture 3">
            <a:extLst>
              <a:ext uri="{FF2B5EF4-FFF2-40B4-BE49-F238E27FC236}">
                <a16:creationId xmlns:a16="http://schemas.microsoft.com/office/drawing/2014/main" id="{A1EBE7CB-8A6E-CC7B-132C-2180DD8189FA}"/>
              </a:ext>
            </a:extLst>
          </p:cNvPr>
          <p:cNvPicPr>
            <a:picLocks noChangeAspect="1"/>
          </p:cNvPicPr>
          <p:nvPr/>
        </p:nvPicPr>
        <p:blipFill>
          <a:blip r:embed="rId2"/>
          <a:stretch>
            <a:fillRect/>
          </a:stretch>
        </p:blipFill>
        <p:spPr>
          <a:xfrm>
            <a:off x="3124200" y="1315402"/>
            <a:ext cx="5943600" cy="2722245"/>
          </a:xfrm>
          <a:prstGeom prst="rect">
            <a:avLst/>
          </a:prstGeom>
        </p:spPr>
      </p:pic>
      <p:pic>
        <p:nvPicPr>
          <p:cNvPr id="5" name="Picture 4" descr="A screenshot of a computer&#10;&#10;Description automatically generated with low confidence">
            <a:extLst>
              <a:ext uri="{FF2B5EF4-FFF2-40B4-BE49-F238E27FC236}">
                <a16:creationId xmlns:a16="http://schemas.microsoft.com/office/drawing/2014/main" id="{15975BC5-A2EC-D882-61C1-3F896B167134}"/>
              </a:ext>
            </a:extLst>
          </p:cNvPr>
          <p:cNvPicPr>
            <a:picLocks noChangeAspect="1"/>
          </p:cNvPicPr>
          <p:nvPr/>
        </p:nvPicPr>
        <p:blipFill>
          <a:blip r:embed="rId3"/>
          <a:stretch>
            <a:fillRect/>
          </a:stretch>
        </p:blipFill>
        <p:spPr>
          <a:xfrm>
            <a:off x="3124200" y="4195127"/>
            <a:ext cx="5943600" cy="2449195"/>
          </a:xfrm>
          <a:prstGeom prst="rect">
            <a:avLst/>
          </a:prstGeom>
        </p:spPr>
      </p:pic>
    </p:spTree>
    <p:extLst>
      <p:ext uri="{BB962C8B-B14F-4D97-AF65-F5344CB8AC3E}">
        <p14:creationId xmlns:p14="http://schemas.microsoft.com/office/powerpoint/2010/main" val="3772203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4EA014-91C0-99DD-5C1B-F43521AF6F4F}"/>
              </a:ext>
            </a:extLst>
          </p:cNvPr>
          <p:cNvSpPr txBox="1"/>
          <p:nvPr/>
        </p:nvSpPr>
        <p:spPr>
          <a:xfrm>
            <a:off x="0" y="0"/>
            <a:ext cx="12192000" cy="4247317"/>
          </a:xfrm>
          <a:prstGeom prst="rect">
            <a:avLst/>
          </a:prstGeom>
          <a:noFill/>
        </p:spPr>
        <p:txBody>
          <a:bodyPr wrap="square">
            <a:spAutoFit/>
          </a:bodyPr>
          <a:lstStyle/>
          <a:p>
            <a:r>
              <a:rPr lang="en-US" sz="1800" b="1" kern="0" dirty="0">
                <a:solidFill>
                  <a:srgbClr val="00B0F0"/>
                </a:solidFill>
                <a:effectLst/>
                <a:latin typeface="Arial" panose="020B0604020202020204" pitchFamily="34" charset="0"/>
                <a:ea typeface="Times New Roman" panose="02020603050405020304" pitchFamily="18" charset="0"/>
              </a:rPr>
              <a:t>10. Add a new column to homelessness, named total, containing the sum of the individuals and </a:t>
            </a:r>
            <a:r>
              <a:rPr lang="en-US" sz="1800" b="1" kern="0" dirty="0" err="1">
                <a:solidFill>
                  <a:srgbClr val="00B0F0"/>
                </a:solidFill>
                <a:effectLst/>
                <a:latin typeface="Arial" panose="020B0604020202020204" pitchFamily="34" charset="0"/>
                <a:ea typeface="Times New Roman" panose="02020603050405020304" pitchFamily="18" charset="0"/>
              </a:rPr>
              <a:t>family_members</a:t>
            </a:r>
            <a:endParaRPr lang="en-US" sz="1800" b="1" kern="0" dirty="0">
              <a:solidFill>
                <a:srgbClr val="00B0F0"/>
              </a:solidFill>
              <a:effectLst/>
              <a:latin typeface="Arial" panose="020B0604020202020204" pitchFamily="34" charset="0"/>
              <a:ea typeface="Times New Roman" panose="02020603050405020304" pitchFamily="18" charset="0"/>
            </a:endParaRPr>
          </a:p>
          <a:p>
            <a:r>
              <a:rPr lang="en-US" sz="1800" b="1" kern="0" dirty="0">
                <a:solidFill>
                  <a:srgbClr val="00B0F0"/>
                </a:solidFill>
                <a:effectLst/>
                <a:latin typeface="Arial" panose="020B0604020202020204" pitchFamily="34" charset="0"/>
                <a:ea typeface="Times New Roman" panose="02020603050405020304" pitchFamily="18" charset="0"/>
              </a:rPr>
              <a:t>columns. (Not all rows are shown. There should be 50 rows in total.)</a:t>
            </a:r>
          </a:p>
          <a:p>
            <a:endParaRPr lang="en-US" b="1" kern="0" dirty="0">
              <a:solidFill>
                <a:srgbClr val="00B0F0"/>
              </a:solidFill>
              <a:latin typeface="Arial" panose="020B0604020202020204" pitchFamily="34" charset="0"/>
            </a:endParaRPr>
          </a:p>
          <a:p>
            <a:endParaRPr lang="en-US" b="1" kern="0" dirty="0">
              <a:solidFill>
                <a:srgbClr val="00B0F0"/>
              </a:solidFill>
              <a:latin typeface="Arial" panose="020B0604020202020204" pitchFamily="34" charset="0"/>
            </a:endParaRPr>
          </a:p>
          <a:p>
            <a:endParaRPr lang="en-US" b="1" kern="0" dirty="0">
              <a:solidFill>
                <a:srgbClr val="00B0F0"/>
              </a:solidFill>
              <a:latin typeface="Arial" panose="020B0604020202020204" pitchFamily="34" charset="0"/>
            </a:endParaRPr>
          </a:p>
          <a:p>
            <a:endParaRPr lang="en-US" b="1" kern="0" dirty="0">
              <a:solidFill>
                <a:srgbClr val="00B0F0"/>
              </a:solidFill>
              <a:latin typeface="Arial" panose="020B0604020202020204" pitchFamily="34" charset="0"/>
            </a:endParaRPr>
          </a:p>
          <a:p>
            <a:endParaRPr lang="en-US" b="1" kern="0" dirty="0">
              <a:solidFill>
                <a:srgbClr val="00B0F0"/>
              </a:solidFill>
              <a:latin typeface="Arial" panose="020B0604020202020204" pitchFamily="34" charset="0"/>
            </a:endParaRPr>
          </a:p>
          <a:p>
            <a:endParaRPr lang="en-US" b="1" kern="0" dirty="0">
              <a:solidFill>
                <a:srgbClr val="00B0F0"/>
              </a:solidFill>
              <a:latin typeface="Arial" panose="020B0604020202020204" pitchFamily="34" charset="0"/>
            </a:endParaRPr>
          </a:p>
          <a:p>
            <a:endParaRPr lang="en-US" sz="1800" b="1" kern="0" dirty="0">
              <a:solidFill>
                <a:srgbClr val="00B0F0"/>
              </a:solidFill>
              <a:effectLst/>
              <a:latin typeface="Arial" panose="020B0604020202020204" pitchFamily="34" charset="0"/>
              <a:ea typeface="Times New Roman" panose="02020603050405020304" pitchFamily="18" charset="0"/>
            </a:endParaRPr>
          </a:p>
          <a:p>
            <a:endParaRPr lang="en-US" b="1" kern="0" dirty="0">
              <a:solidFill>
                <a:srgbClr val="00B0F0"/>
              </a:solidFill>
              <a:latin typeface="Arial" panose="020B0604020202020204" pitchFamily="34" charset="0"/>
              <a:ea typeface="Times New Roman" panose="02020603050405020304" pitchFamily="18" charset="0"/>
            </a:endParaRPr>
          </a:p>
          <a:p>
            <a:endParaRPr lang="en-US" sz="1800" b="1" kern="0" dirty="0">
              <a:solidFill>
                <a:srgbClr val="00B0F0"/>
              </a:solidFill>
              <a:effectLst/>
              <a:latin typeface="Arial" panose="020B0604020202020204" pitchFamily="34" charset="0"/>
              <a:ea typeface="Times New Roman" panose="02020603050405020304" pitchFamily="18" charset="0"/>
            </a:endParaRPr>
          </a:p>
          <a:p>
            <a:endParaRPr lang="en-US" sz="1800" b="1" kern="0" dirty="0">
              <a:solidFill>
                <a:srgbClr val="00B0F0"/>
              </a:solidFill>
              <a:effectLst/>
              <a:latin typeface="Arial" panose="020B0604020202020204" pitchFamily="34" charset="0"/>
              <a:ea typeface="Times New Roman" panose="02020603050405020304" pitchFamily="18" charset="0"/>
            </a:endParaRPr>
          </a:p>
          <a:p>
            <a:r>
              <a:rPr lang="en-US" sz="1800" b="1" kern="0" dirty="0">
                <a:solidFill>
                  <a:srgbClr val="00B0F0"/>
                </a:solidFill>
                <a:effectLst/>
                <a:latin typeface="Arial" panose="020B0604020202020204" pitchFamily="34" charset="0"/>
                <a:ea typeface="Times New Roman" panose="02020603050405020304" pitchFamily="18" charset="0"/>
              </a:rPr>
              <a:t>11. Add another column to homelessness, named </a:t>
            </a:r>
            <a:r>
              <a:rPr lang="en-US" sz="1800" b="1" kern="0" dirty="0" err="1">
                <a:solidFill>
                  <a:srgbClr val="00B0F0"/>
                </a:solidFill>
                <a:effectLst/>
                <a:latin typeface="Arial" panose="020B0604020202020204" pitchFamily="34" charset="0"/>
                <a:ea typeface="Times New Roman" panose="02020603050405020304" pitchFamily="18" charset="0"/>
              </a:rPr>
              <a:t>p_individuals</a:t>
            </a:r>
            <a:r>
              <a:rPr lang="en-US" sz="1800" b="1" kern="0" dirty="0">
                <a:solidFill>
                  <a:srgbClr val="00B0F0"/>
                </a:solidFill>
                <a:effectLst/>
                <a:latin typeface="Arial" panose="020B0604020202020204" pitchFamily="34" charset="0"/>
                <a:ea typeface="Times New Roman" panose="02020603050405020304" pitchFamily="18" charset="0"/>
              </a:rPr>
              <a:t>, containing the proportion of homeless people in each state who are individuals.</a:t>
            </a:r>
            <a:endParaRPr lang="en-US" dirty="0"/>
          </a:p>
        </p:txBody>
      </p:sp>
      <p:pic>
        <p:nvPicPr>
          <p:cNvPr id="4" name="Picture 3" descr="A screenshot of a computer&#10;&#10;Description automatically generated with low confidence">
            <a:extLst>
              <a:ext uri="{FF2B5EF4-FFF2-40B4-BE49-F238E27FC236}">
                <a16:creationId xmlns:a16="http://schemas.microsoft.com/office/drawing/2014/main" id="{388AA2EF-C371-07B9-6096-EDCE0D2148E8}"/>
              </a:ext>
            </a:extLst>
          </p:cNvPr>
          <p:cNvPicPr>
            <a:picLocks noChangeAspect="1"/>
          </p:cNvPicPr>
          <p:nvPr/>
        </p:nvPicPr>
        <p:blipFill>
          <a:blip r:embed="rId2"/>
          <a:stretch>
            <a:fillRect/>
          </a:stretch>
        </p:blipFill>
        <p:spPr>
          <a:xfrm>
            <a:off x="1797162" y="659174"/>
            <a:ext cx="8597675" cy="2247987"/>
          </a:xfrm>
          <a:prstGeom prst="rect">
            <a:avLst/>
          </a:prstGeom>
        </p:spPr>
      </p:pic>
      <p:pic>
        <p:nvPicPr>
          <p:cNvPr id="5" name="Picture 4" descr="A screenshot of a computer&#10;&#10;Description automatically generated with low confidence">
            <a:extLst>
              <a:ext uri="{FF2B5EF4-FFF2-40B4-BE49-F238E27FC236}">
                <a16:creationId xmlns:a16="http://schemas.microsoft.com/office/drawing/2014/main" id="{685FEFDA-DE3E-7105-C594-41C9B2707B6F}"/>
              </a:ext>
            </a:extLst>
          </p:cNvPr>
          <p:cNvPicPr>
            <a:picLocks noChangeAspect="1"/>
          </p:cNvPicPr>
          <p:nvPr/>
        </p:nvPicPr>
        <p:blipFill>
          <a:blip r:embed="rId3"/>
          <a:stretch>
            <a:fillRect/>
          </a:stretch>
        </p:blipFill>
        <p:spPr>
          <a:xfrm>
            <a:off x="1716275" y="4311046"/>
            <a:ext cx="9253978" cy="2127415"/>
          </a:xfrm>
          <a:prstGeom prst="rect">
            <a:avLst/>
          </a:prstGeom>
        </p:spPr>
      </p:pic>
    </p:spTree>
    <p:extLst>
      <p:ext uri="{BB962C8B-B14F-4D97-AF65-F5344CB8AC3E}">
        <p14:creationId xmlns:p14="http://schemas.microsoft.com/office/powerpoint/2010/main" val="3078030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4F2588-B605-41FA-8A26-2C7A415C439F}"/>
              </a:ext>
            </a:extLst>
          </p:cNvPr>
          <p:cNvSpPr txBox="1"/>
          <p:nvPr/>
        </p:nvSpPr>
        <p:spPr>
          <a:xfrm>
            <a:off x="0" y="58910"/>
            <a:ext cx="12192000" cy="3370090"/>
          </a:xfrm>
          <a:prstGeom prst="rect">
            <a:avLst/>
          </a:prstGeom>
          <a:noFill/>
        </p:spPr>
        <p:txBody>
          <a:bodyPr wrap="square">
            <a:spAutoFit/>
          </a:bodyPr>
          <a:lstStyle/>
          <a:p>
            <a:pPr marR="0" lvl="0">
              <a:lnSpc>
                <a:spcPct val="107000"/>
              </a:lnSpc>
              <a:spcBef>
                <a:spcPts val="0"/>
              </a:spcBef>
              <a:spcAft>
                <a:spcPts val="0"/>
              </a:spcAft>
              <a:buSzPts val="1000"/>
              <a:tabLst>
                <a:tab pos="457200" algn="l"/>
              </a:tabLst>
            </a:pPr>
            <a:r>
              <a:rPr lang="en-US" sz="1600" b="1"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12. Combo Attack…..</a:t>
            </a:r>
            <a:endParaRPr lang="en-US" kern="100" dirty="0">
              <a:solidFill>
                <a:srgbClr val="00B0F0"/>
              </a:solidFill>
              <a:effectLst/>
              <a:latin typeface="Calibri" panose="020F0502020204030204" pitchFamily="34" charset="0"/>
              <a:ea typeface="Calibri" panose="020F0502020204030204" pitchFamily="34" charset="0"/>
              <a:cs typeface="Cordia New" panose="020B0304020202020204" pitchFamily="34" charset="-34"/>
            </a:endParaRPr>
          </a:p>
          <a:p>
            <a:pPr marL="457200" marR="0">
              <a:lnSpc>
                <a:spcPct val="107000"/>
              </a:lnSpc>
              <a:spcBef>
                <a:spcPts val="0"/>
              </a:spcBef>
              <a:spcAft>
                <a:spcPts val="800"/>
              </a:spcAft>
            </a:pPr>
            <a:r>
              <a:rPr lang="en-US" sz="1600" b="1"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 </a:t>
            </a:r>
            <a:endParaRPr lang="en-US" kern="100" dirty="0">
              <a:effectLst/>
              <a:latin typeface="Calibri" panose="020F0502020204030204" pitchFamily="34" charset="0"/>
              <a:ea typeface="Calibri" panose="020F0502020204030204" pitchFamily="34" charset="0"/>
              <a:cs typeface="Cordia New" panose="020B0304020202020204" pitchFamily="34" charset="-34"/>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600" b="1" kern="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Add a column to homelessness, indiv_per_10k, containing the number of homeless individuals per ten thousand people in each state.</a:t>
            </a:r>
            <a:endParaRPr lang="en-US"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sz="1600" b="1"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 </a:t>
            </a:r>
            <a:endParaRPr lang="en-US" kern="100" dirty="0">
              <a:effectLst/>
              <a:latin typeface="Calibri" panose="020F0502020204030204" pitchFamily="34" charset="0"/>
              <a:ea typeface="Calibri" panose="020F0502020204030204" pitchFamily="34" charset="0"/>
              <a:cs typeface="Cordia New" panose="020B0304020202020204" pitchFamily="34" charset="-34"/>
            </a:endParaRPr>
          </a:p>
          <a:p>
            <a:pPr marL="914400" marR="0">
              <a:lnSpc>
                <a:spcPct val="107000"/>
              </a:lnSpc>
              <a:spcBef>
                <a:spcPts val="0"/>
              </a:spcBef>
              <a:spcAft>
                <a:spcPts val="0"/>
              </a:spcAft>
            </a:pPr>
            <a:r>
              <a:rPr lang="en-US" sz="1600"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Hint: 10000 * homelessness['individuals'] / homelessness['</a:t>
            </a:r>
            <a:r>
              <a:rPr lang="en-US" sz="1600" kern="0" dirty="0" err="1">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state_pop</a:t>
            </a:r>
            <a:r>
              <a:rPr lang="en-US" sz="1600"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a:t>
            </a:r>
            <a:endParaRPr lang="en-US" kern="100" dirty="0">
              <a:effectLst/>
              <a:latin typeface="Calibri" panose="020F0502020204030204" pitchFamily="34" charset="0"/>
              <a:ea typeface="Calibri" panose="020F0502020204030204" pitchFamily="34" charset="0"/>
              <a:cs typeface="Cordia New" panose="020B0304020202020204" pitchFamily="34" charset="-34"/>
            </a:endParaRPr>
          </a:p>
          <a:p>
            <a:pPr marL="457200" marR="0">
              <a:lnSpc>
                <a:spcPct val="107000"/>
              </a:lnSpc>
              <a:spcBef>
                <a:spcPts val="0"/>
              </a:spcBef>
              <a:spcAft>
                <a:spcPts val="0"/>
              </a:spcAft>
            </a:pPr>
            <a:r>
              <a:rPr lang="en-US" sz="1600" b="1"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 </a:t>
            </a:r>
            <a:endParaRPr lang="en-US" kern="100" dirty="0">
              <a:effectLst/>
              <a:latin typeface="Calibri" panose="020F0502020204030204" pitchFamily="34" charset="0"/>
              <a:ea typeface="Calibri" panose="020F0502020204030204" pitchFamily="34" charset="0"/>
              <a:cs typeface="Cordia New" panose="020B0304020202020204" pitchFamily="34" charset="-34"/>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600" b="1" kern="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Subset rows where indiv_per_10k is higher than 20, assigning to </a:t>
            </a:r>
            <a:r>
              <a:rPr lang="en-US" sz="1600" b="1" kern="0" dirty="0" err="1">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high_homelessness</a:t>
            </a:r>
            <a:r>
              <a:rPr lang="en-US" sz="1600" b="1" kern="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1600" b="1"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 </a:t>
            </a:r>
            <a:endParaRPr lang="en-US" kern="100" dirty="0">
              <a:effectLst/>
              <a:latin typeface="Calibri" panose="020F0502020204030204" pitchFamily="34" charset="0"/>
              <a:ea typeface="Calibri" panose="020F0502020204030204" pitchFamily="34" charset="0"/>
              <a:cs typeface="Cordia New" panose="020B0304020202020204" pitchFamily="34" charset="-34"/>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600" b="1" kern="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Sort </a:t>
            </a:r>
            <a:r>
              <a:rPr lang="en-US" sz="1600" b="1" kern="0" dirty="0" err="1">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high_homelessness</a:t>
            </a:r>
            <a:r>
              <a:rPr lang="en-US" sz="1600" b="1" kern="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 by descending indiv_per_10k, assigning to </a:t>
            </a:r>
            <a:r>
              <a:rPr lang="en-US" sz="1600" b="1" kern="0" dirty="0" err="1">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high_homelessness_srt</a:t>
            </a:r>
            <a:r>
              <a:rPr lang="en-US" sz="1600" b="1" kern="0" dirty="0">
                <a:solidFill>
                  <a:srgbClr val="00B0F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kern="1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endParaRPr lang="en-US" b="1"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600" b="1" kern="0" dirty="0">
                <a:solidFill>
                  <a:srgbClr val="00B0F0"/>
                </a:solidFill>
                <a:effectLst/>
                <a:latin typeface="Arial" panose="020B0604020202020204" pitchFamily="34" charset="0"/>
                <a:ea typeface="Times New Roman" panose="02020603050405020304" pitchFamily="18" charset="0"/>
              </a:rPr>
              <a:t>Select only the state and indiv_per_10k columns of </a:t>
            </a:r>
            <a:r>
              <a:rPr lang="en-US" sz="1600" b="1" kern="0" dirty="0" err="1">
                <a:solidFill>
                  <a:srgbClr val="00B0F0"/>
                </a:solidFill>
                <a:effectLst/>
                <a:latin typeface="Arial" panose="020B0604020202020204" pitchFamily="34" charset="0"/>
                <a:ea typeface="Times New Roman" panose="02020603050405020304" pitchFamily="18" charset="0"/>
              </a:rPr>
              <a:t>high_homelessness_srt</a:t>
            </a:r>
            <a:r>
              <a:rPr lang="en-US" sz="1600" b="1" kern="0" dirty="0">
                <a:solidFill>
                  <a:srgbClr val="00B0F0"/>
                </a:solidFill>
                <a:effectLst/>
                <a:latin typeface="Arial" panose="020B0604020202020204" pitchFamily="34" charset="0"/>
                <a:ea typeface="Times New Roman" panose="02020603050405020304" pitchFamily="18" charset="0"/>
              </a:rPr>
              <a:t> and save a result. Look at the result.</a:t>
            </a:r>
            <a:endParaRPr lang="en-US" sz="3200" dirty="0"/>
          </a:p>
        </p:txBody>
      </p:sp>
      <p:pic>
        <p:nvPicPr>
          <p:cNvPr id="4" name="Picture 3" descr="A picture containing text, font, screenshot, number&#10;&#10;Description automatically generated">
            <a:extLst>
              <a:ext uri="{FF2B5EF4-FFF2-40B4-BE49-F238E27FC236}">
                <a16:creationId xmlns:a16="http://schemas.microsoft.com/office/drawing/2014/main" id="{96B633E1-BFBA-CECA-4AE0-F7FE5D248449}"/>
              </a:ext>
            </a:extLst>
          </p:cNvPr>
          <p:cNvPicPr>
            <a:picLocks noChangeAspect="1"/>
          </p:cNvPicPr>
          <p:nvPr/>
        </p:nvPicPr>
        <p:blipFill>
          <a:blip r:embed="rId2"/>
          <a:stretch>
            <a:fillRect/>
          </a:stretch>
        </p:blipFill>
        <p:spPr>
          <a:xfrm>
            <a:off x="3741235" y="3758247"/>
            <a:ext cx="4709530" cy="2175828"/>
          </a:xfrm>
          <a:prstGeom prst="rect">
            <a:avLst/>
          </a:prstGeom>
        </p:spPr>
      </p:pic>
    </p:spTree>
    <p:extLst>
      <p:ext uri="{BB962C8B-B14F-4D97-AF65-F5344CB8AC3E}">
        <p14:creationId xmlns:p14="http://schemas.microsoft.com/office/powerpoint/2010/main" val="1786426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26AD-FBAA-C3AA-96A2-FBE881CA3CDA}"/>
              </a:ext>
            </a:extLst>
          </p:cNvPr>
          <p:cNvSpPr>
            <a:spLocks noGrp="1"/>
          </p:cNvSpPr>
          <p:nvPr>
            <p:ph type="title"/>
          </p:nvPr>
        </p:nvSpPr>
        <p:spPr/>
        <p:txBody>
          <a:bodyPr/>
          <a:lstStyle/>
          <a:p>
            <a:r>
              <a:rPr lang="en-US" dirty="0"/>
              <a:t>Basic Summary Statistics with Pandas</a:t>
            </a:r>
          </a:p>
        </p:txBody>
      </p:sp>
      <p:pic>
        <p:nvPicPr>
          <p:cNvPr id="4" name="Picture 3" descr="A picture containing text, screenshot, font&#10;&#10;Description automatically generated">
            <a:extLst>
              <a:ext uri="{FF2B5EF4-FFF2-40B4-BE49-F238E27FC236}">
                <a16:creationId xmlns:a16="http://schemas.microsoft.com/office/drawing/2014/main" id="{68CA62CB-DCEA-0672-67EA-15E950BF6361}"/>
              </a:ext>
            </a:extLst>
          </p:cNvPr>
          <p:cNvPicPr>
            <a:picLocks noChangeAspect="1"/>
          </p:cNvPicPr>
          <p:nvPr/>
        </p:nvPicPr>
        <p:blipFill>
          <a:blip r:embed="rId2"/>
          <a:stretch>
            <a:fillRect/>
          </a:stretch>
        </p:blipFill>
        <p:spPr>
          <a:xfrm>
            <a:off x="838200" y="1507807"/>
            <a:ext cx="5943600" cy="1594485"/>
          </a:xfrm>
          <a:prstGeom prst="rect">
            <a:avLst/>
          </a:prstGeom>
        </p:spPr>
      </p:pic>
      <p:pic>
        <p:nvPicPr>
          <p:cNvPr id="5" name="Picture 4" descr="A screenshot of a computer&#10;&#10;Description automatically generated with low confidence">
            <a:extLst>
              <a:ext uri="{FF2B5EF4-FFF2-40B4-BE49-F238E27FC236}">
                <a16:creationId xmlns:a16="http://schemas.microsoft.com/office/drawing/2014/main" id="{7D54BCEA-9144-54BB-C7A8-D6092DE56168}"/>
              </a:ext>
            </a:extLst>
          </p:cNvPr>
          <p:cNvPicPr>
            <a:picLocks noChangeAspect="1"/>
          </p:cNvPicPr>
          <p:nvPr/>
        </p:nvPicPr>
        <p:blipFill>
          <a:blip r:embed="rId3"/>
          <a:stretch>
            <a:fillRect/>
          </a:stretch>
        </p:blipFill>
        <p:spPr>
          <a:xfrm>
            <a:off x="6096000" y="1509077"/>
            <a:ext cx="5943600" cy="2648585"/>
          </a:xfrm>
          <a:prstGeom prst="rect">
            <a:avLst/>
          </a:prstGeom>
        </p:spPr>
      </p:pic>
      <p:pic>
        <p:nvPicPr>
          <p:cNvPr id="6" name="Picture 5" descr="A picture containing text, screenshot, font&#10;&#10;Description automatically generated">
            <a:extLst>
              <a:ext uri="{FF2B5EF4-FFF2-40B4-BE49-F238E27FC236}">
                <a16:creationId xmlns:a16="http://schemas.microsoft.com/office/drawing/2014/main" id="{0B08A059-4C83-6520-87DF-8C9E9C4DC6A2}"/>
              </a:ext>
            </a:extLst>
          </p:cNvPr>
          <p:cNvPicPr>
            <a:picLocks noChangeAspect="1"/>
          </p:cNvPicPr>
          <p:nvPr/>
        </p:nvPicPr>
        <p:blipFill>
          <a:blip r:embed="rId4"/>
          <a:stretch>
            <a:fillRect/>
          </a:stretch>
        </p:blipFill>
        <p:spPr>
          <a:xfrm>
            <a:off x="6096000" y="4471035"/>
            <a:ext cx="5943600" cy="1755775"/>
          </a:xfrm>
          <a:prstGeom prst="rect">
            <a:avLst/>
          </a:prstGeom>
        </p:spPr>
      </p:pic>
      <p:sp>
        <p:nvSpPr>
          <p:cNvPr id="8" name="TextBox 7">
            <a:extLst>
              <a:ext uri="{FF2B5EF4-FFF2-40B4-BE49-F238E27FC236}">
                <a16:creationId xmlns:a16="http://schemas.microsoft.com/office/drawing/2014/main" id="{47E24DCA-DBC1-B8B2-E87A-EA580DA94B1C}"/>
              </a:ext>
            </a:extLst>
          </p:cNvPr>
          <p:cNvSpPr txBox="1"/>
          <p:nvPr/>
        </p:nvSpPr>
        <p:spPr>
          <a:xfrm>
            <a:off x="952500" y="5009712"/>
            <a:ext cx="6096000" cy="369332"/>
          </a:xfrm>
          <a:prstGeom prst="rect">
            <a:avLst/>
          </a:prstGeom>
          <a:noFill/>
        </p:spPr>
        <p:txBody>
          <a:bodyPr wrap="square">
            <a:spAutoFit/>
          </a:bodyPr>
          <a:lstStyle/>
          <a:p>
            <a:r>
              <a:rPr lang="en-US" sz="1800" b="1" dirty="0">
                <a:effectLst/>
                <a:latin typeface="Arial" panose="020B0604020202020204" pitchFamily="34" charset="0"/>
                <a:ea typeface="Calibri" panose="020F0502020204030204" pitchFamily="34" charset="0"/>
              </a:rPr>
              <a:t>Writing your own function is also possible</a:t>
            </a:r>
            <a:endParaRPr lang="en-US" dirty="0"/>
          </a:p>
        </p:txBody>
      </p:sp>
    </p:spTree>
    <p:extLst>
      <p:ext uri="{BB962C8B-B14F-4D97-AF65-F5344CB8AC3E}">
        <p14:creationId xmlns:p14="http://schemas.microsoft.com/office/powerpoint/2010/main" val="1228045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with low confidence">
            <a:extLst>
              <a:ext uri="{FF2B5EF4-FFF2-40B4-BE49-F238E27FC236}">
                <a16:creationId xmlns:a16="http://schemas.microsoft.com/office/drawing/2014/main" id="{58839547-7014-99D1-1A6F-72FE0234EED1}"/>
              </a:ext>
            </a:extLst>
          </p:cNvPr>
          <p:cNvPicPr>
            <a:picLocks noChangeAspect="1"/>
          </p:cNvPicPr>
          <p:nvPr/>
        </p:nvPicPr>
        <p:blipFill>
          <a:blip r:embed="rId2"/>
          <a:stretch>
            <a:fillRect/>
          </a:stretch>
        </p:blipFill>
        <p:spPr>
          <a:xfrm>
            <a:off x="3124200" y="79534"/>
            <a:ext cx="5943600" cy="1508760"/>
          </a:xfrm>
          <a:prstGeom prst="rect">
            <a:avLst/>
          </a:prstGeom>
        </p:spPr>
      </p:pic>
      <p:pic>
        <p:nvPicPr>
          <p:cNvPr id="3" name="Picture 2" descr="A screenshot of a computer&#10;&#10;Description automatically generated with low confidence">
            <a:extLst>
              <a:ext uri="{FF2B5EF4-FFF2-40B4-BE49-F238E27FC236}">
                <a16:creationId xmlns:a16="http://schemas.microsoft.com/office/drawing/2014/main" id="{05B361E8-6380-9879-6058-5CE5C33A57EF}"/>
              </a:ext>
            </a:extLst>
          </p:cNvPr>
          <p:cNvPicPr>
            <a:picLocks noChangeAspect="1"/>
          </p:cNvPicPr>
          <p:nvPr/>
        </p:nvPicPr>
        <p:blipFill>
          <a:blip r:embed="rId3"/>
          <a:stretch>
            <a:fillRect/>
          </a:stretch>
        </p:blipFill>
        <p:spPr>
          <a:xfrm>
            <a:off x="3124200" y="1839912"/>
            <a:ext cx="5943600" cy="2174240"/>
          </a:xfrm>
          <a:prstGeom prst="rect">
            <a:avLst/>
          </a:prstGeom>
        </p:spPr>
      </p:pic>
      <p:pic>
        <p:nvPicPr>
          <p:cNvPr id="4" name="Picture 3" descr="A screenshot of a computer&#10;&#10;Description automatically generated with medium confidence">
            <a:extLst>
              <a:ext uri="{FF2B5EF4-FFF2-40B4-BE49-F238E27FC236}">
                <a16:creationId xmlns:a16="http://schemas.microsoft.com/office/drawing/2014/main" id="{61D9FCCF-E73E-78C9-DF41-EE63F84B844D}"/>
              </a:ext>
            </a:extLst>
          </p:cNvPr>
          <p:cNvPicPr>
            <a:picLocks noChangeAspect="1"/>
          </p:cNvPicPr>
          <p:nvPr/>
        </p:nvPicPr>
        <p:blipFill>
          <a:blip r:embed="rId4"/>
          <a:stretch>
            <a:fillRect/>
          </a:stretch>
        </p:blipFill>
        <p:spPr>
          <a:xfrm>
            <a:off x="3124200" y="4265771"/>
            <a:ext cx="5943600" cy="2512695"/>
          </a:xfrm>
          <a:prstGeom prst="rect">
            <a:avLst/>
          </a:prstGeom>
        </p:spPr>
      </p:pic>
    </p:spTree>
    <p:extLst>
      <p:ext uri="{BB962C8B-B14F-4D97-AF65-F5344CB8AC3E}">
        <p14:creationId xmlns:p14="http://schemas.microsoft.com/office/powerpoint/2010/main" val="1469979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CCDB-9576-02EA-93F8-AB8E0ADF724C}"/>
              </a:ext>
            </a:extLst>
          </p:cNvPr>
          <p:cNvSpPr>
            <a:spLocks noGrp="1"/>
          </p:cNvSpPr>
          <p:nvPr>
            <p:ph type="title"/>
          </p:nvPr>
        </p:nvSpPr>
        <p:spPr>
          <a:xfrm>
            <a:off x="838200" y="365126"/>
            <a:ext cx="10515600" cy="654050"/>
          </a:xfrm>
        </p:spPr>
        <p:txBody>
          <a:bodyPr/>
          <a:lstStyle/>
          <a:p>
            <a:r>
              <a:rPr lang="en-US" dirty="0"/>
              <a:t>Summary Statistics (cont.)</a:t>
            </a:r>
          </a:p>
        </p:txBody>
      </p:sp>
      <p:sp>
        <p:nvSpPr>
          <p:cNvPr id="3" name="Content Placeholder 2">
            <a:extLst>
              <a:ext uri="{FF2B5EF4-FFF2-40B4-BE49-F238E27FC236}">
                <a16:creationId xmlns:a16="http://schemas.microsoft.com/office/drawing/2014/main" id="{16420474-9A5C-9C03-A2F9-6DFC06A10424}"/>
              </a:ext>
            </a:extLst>
          </p:cNvPr>
          <p:cNvSpPr>
            <a:spLocks noGrp="1"/>
          </p:cNvSpPr>
          <p:nvPr>
            <p:ph idx="1"/>
          </p:nvPr>
        </p:nvSpPr>
        <p:spPr>
          <a:xfrm>
            <a:off x="838200" y="1019176"/>
            <a:ext cx="10515600" cy="5153024"/>
          </a:xfrm>
        </p:spPr>
        <p:txBody>
          <a:bodyPr/>
          <a:lstStyle/>
          <a:p>
            <a:r>
              <a:rPr lang="en-US" sz="1800" dirty="0">
                <a:latin typeface="Arial" panose="020B0604020202020204" pitchFamily="34" charset="0"/>
                <a:ea typeface="Calibri" panose="020F0502020204030204" pitchFamily="34" charset="0"/>
              </a:rPr>
              <a:t>Let’s see summary statistics in actions. </a:t>
            </a:r>
            <a:r>
              <a:rPr lang="en-US" sz="1800" b="1" dirty="0">
                <a:effectLst/>
                <a:latin typeface="Arial" panose="020B0604020202020204" pitchFamily="34" charset="0"/>
                <a:ea typeface="Calibri" panose="020F0502020204030204" pitchFamily="34" charset="0"/>
              </a:rPr>
              <a:t>Load sales_subset.csv to sales and try the following codes</a:t>
            </a:r>
            <a:endParaRPr lang="en-US" sz="1800" dirty="0">
              <a:latin typeface="Arial" panose="020B060402020202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E537C1BC-D74B-CD67-B92D-1B2BC82FD4B1}"/>
              </a:ext>
            </a:extLst>
          </p:cNvPr>
          <p:cNvSpPr txBox="1"/>
          <p:nvPr/>
        </p:nvSpPr>
        <p:spPr>
          <a:xfrm>
            <a:off x="1149180" y="1673226"/>
            <a:ext cx="7624119" cy="3598421"/>
          </a:xfrm>
          <a:prstGeom prst="rect">
            <a:avLst/>
          </a:prstGeom>
          <a:solidFill>
            <a:schemeClr val="tx1"/>
          </a:solidFill>
        </p:spPr>
        <p:txBody>
          <a:bodyPr wrap="square">
            <a:spAutoFit/>
          </a:bodyPr>
          <a:lstStyle/>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Print the head of the sales DataFrame</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print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a:t>
            </a:r>
            <a:r>
              <a:rPr lang="en-US" sz="18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head</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Print the info about the sales DataFrame</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print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info</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Print the mean of </a:t>
            </a:r>
            <a:r>
              <a:rPr lang="en-US" sz="1800" kern="0" dirty="0" err="1">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weekly_sales</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print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weekly_sales</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mean</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Print the median of </a:t>
            </a:r>
            <a:r>
              <a:rPr lang="en-US" sz="1800" kern="0" dirty="0" err="1">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weekly_sales</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print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weekly_sales</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median</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20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Print the maximum of the date column</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print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'date'</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max</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Print the minimum of the date column</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print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'date'</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min</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1466938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69737D-1C8F-0A47-057A-AB5EF074CA50}"/>
              </a:ext>
            </a:extLst>
          </p:cNvPr>
          <p:cNvSpPr txBox="1"/>
          <p:nvPr/>
        </p:nvSpPr>
        <p:spPr>
          <a:xfrm>
            <a:off x="0" y="103143"/>
            <a:ext cx="11467070" cy="1477328"/>
          </a:xfrm>
          <a:prstGeom prst="rect">
            <a:avLst/>
          </a:prstGeom>
          <a:noFill/>
        </p:spPr>
        <p:txBody>
          <a:bodyPr wrap="square">
            <a:spAutoFit/>
          </a:bodyPr>
          <a:lstStyle/>
          <a:p>
            <a:r>
              <a:rPr lang="en-US" sz="1800" b="1" dirty="0">
                <a:effectLst/>
                <a:latin typeface="Arial" panose="020B0604020202020204" pitchFamily="34" charset="0"/>
                <a:ea typeface="Calibri" panose="020F0502020204030204" pitchFamily="34" charset="0"/>
              </a:rPr>
              <a:t>Create a DataFrame, sales_1_1, which</a:t>
            </a:r>
            <a:r>
              <a:rPr lang="en-US" sz="1800" dirty="0">
                <a:solidFill>
                  <a:srgbClr val="05192D"/>
                </a:solidFill>
                <a:effectLst/>
                <a:latin typeface="Arial" panose="020B0604020202020204" pitchFamily="34" charset="0"/>
                <a:ea typeface="Calibri" panose="020F0502020204030204" pitchFamily="34" charset="0"/>
              </a:rPr>
              <a:t> </a:t>
            </a:r>
            <a:r>
              <a:rPr lang="en-US" sz="1800" b="1" dirty="0">
                <a:effectLst/>
                <a:latin typeface="Arial" panose="020B0604020202020204" pitchFamily="34" charset="0"/>
                <a:ea typeface="Calibri" panose="020F0502020204030204" pitchFamily="34" charset="0"/>
              </a:rPr>
              <a:t>contains the sales data for department 1 of store 1.</a:t>
            </a:r>
          </a:p>
          <a:p>
            <a:endParaRPr lang="en-US" b="1" dirty="0">
              <a:latin typeface="Arial" panose="020B0604020202020204" pitchFamily="34" charset="0"/>
              <a:ea typeface="Calibri" panose="020F0502020204030204" pitchFamily="34" charset="0"/>
            </a:endParaRPr>
          </a:p>
          <a:p>
            <a:r>
              <a:rPr lang="en-US" b="1" dirty="0">
                <a:latin typeface="Arial" panose="020B0604020202020204" pitchFamily="34" charset="0"/>
                <a:ea typeface="Calibri" panose="020F0502020204030204" pitchFamily="34" charset="0"/>
              </a:rPr>
              <a:t>Hint:    </a:t>
            </a:r>
            <a:r>
              <a:rPr lang="en-US" sz="1800" b="1" dirty="0">
                <a:solidFill>
                  <a:srgbClr val="FF0000"/>
                </a:solidFill>
                <a:effectLst/>
                <a:latin typeface="Arial" panose="020B0604020202020204" pitchFamily="34" charset="0"/>
                <a:ea typeface="Calibri" panose="020F0502020204030204" pitchFamily="34" charset="0"/>
              </a:rPr>
              <a:t>sales_1_1 = sales[(sales[‘</a:t>
            </a:r>
            <a:r>
              <a:rPr lang="en-US" sz="1800" b="1" dirty="0" err="1">
                <a:solidFill>
                  <a:srgbClr val="FF0000"/>
                </a:solidFill>
                <a:effectLst/>
                <a:latin typeface="Arial" panose="020B0604020202020204" pitchFamily="34" charset="0"/>
                <a:ea typeface="Calibri" panose="020F0502020204030204" pitchFamily="34" charset="0"/>
              </a:rPr>
              <a:t>deparment</a:t>
            </a:r>
            <a:r>
              <a:rPr lang="en-US" sz="1800" b="1" dirty="0">
                <a:solidFill>
                  <a:srgbClr val="FF0000"/>
                </a:solidFill>
                <a:effectLst/>
                <a:latin typeface="Arial" panose="020B0604020202020204" pitchFamily="34" charset="0"/>
                <a:ea typeface="Calibri" panose="020F0502020204030204" pitchFamily="34" charset="0"/>
              </a:rPr>
              <a:t>’] == ……) &amp; (…………………) ]</a:t>
            </a:r>
          </a:p>
          <a:p>
            <a:endParaRPr lang="en-US" b="1" dirty="0">
              <a:solidFill>
                <a:srgbClr val="FF0000"/>
              </a:solidFill>
              <a:latin typeface="Arial" panose="020B0604020202020204" pitchFamily="34" charset="0"/>
              <a:ea typeface="Calibri" panose="020F0502020204030204" pitchFamily="34" charset="0"/>
            </a:endParaRPr>
          </a:p>
          <a:p>
            <a:r>
              <a:rPr lang="en-US" b="1" dirty="0">
                <a:solidFill>
                  <a:srgbClr val="00B0F0"/>
                </a:solidFill>
                <a:latin typeface="Arial" panose="020B0604020202020204" pitchFamily="34" charset="0"/>
                <a:ea typeface="Calibri" panose="020F0502020204030204" pitchFamily="34" charset="0"/>
              </a:rPr>
              <a:t>Then try the following codes.</a:t>
            </a:r>
            <a:endParaRPr lang="en-US" dirty="0">
              <a:solidFill>
                <a:srgbClr val="00B0F0"/>
              </a:solidFill>
            </a:endParaRPr>
          </a:p>
        </p:txBody>
      </p:sp>
      <p:sp>
        <p:nvSpPr>
          <p:cNvPr id="5" name="TextBox 4">
            <a:extLst>
              <a:ext uri="{FF2B5EF4-FFF2-40B4-BE49-F238E27FC236}">
                <a16:creationId xmlns:a16="http://schemas.microsoft.com/office/drawing/2014/main" id="{90ADB402-CAC9-16BA-F7B2-77388947739C}"/>
              </a:ext>
            </a:extLst>
          </p:cNvPr>
          <p:cNvSpPr txBox="1"/>
          <p:nvPr/>
        </p:nvSpPr>
        <p:spPr>
          <a:xfrm>
            <a:off x="263610" y="1603883"/>
            <a:ext cx="11664779" cy="2367315"/>
          </a:xfrm>
          <a:prstGeom prst="rect">
            <a:avLst/>
          </a:prstGeom>
          <a:solidFill>
            <a:schemeClr val="tx1">
              <a:lumMod val="95000"/>
              <a:lumOff val="5000"/>
            </a:schemeClr>
          </a:solidFill>
        </p:spPr>
        <p:txBody>
          <a:bodyPr wrap="square">
            <a:spAutoFit/>
          </a:bodyPr>
          <a:lstStyle/>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Sort sales_1_1 by date</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sales_1_1</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sales_1_1</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sort_values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'date'</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ascending</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True</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Get the cumulative sum of </a:t>
            </a:r>
            <a:r>
              <a:rPr lang="en-US" sz="1800" kern="0" dirty="0" err="1">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weekly_sales</a:t>
            </a: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add as </a:t>
            </a:r>
            <a:r>
              <a:rPr lang="en-US" sz="1800" kern="0" dirty="0" err="1">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cum_weekly_sales</a:t>
            </a: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col</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sales_1_1</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cum_weekly_sales</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weekly_sales</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cumsum</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Get the cumulative max of </a:t>
            </a:r>
            <a:r>
              <a:rPr lang="en-US" sz="1800" kern="0" dirty="0" err="1">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weekly_sales</a:t>
            </a: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add as </a:t>
            </a:r>
            <a:r>
              <a:rPr lang="en-US" sz="1800" kern="0" dirty="0" err="1">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cum_max_sales</a:t>
            </a: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col</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sales_1_1</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cum_max_sales</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weekly_sales</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cummax</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See the columns you calculated</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print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sales_1_1</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"date"</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weekly_sales</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cum_weekly_sales</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cum_max_sales</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6" name="Picture 5" descr="A picture containing text, font, screenshot, menu&#10;&#10;Description automatically generated">
            <a:extLst>
              <a:ext uri="{FF2B5EF4-FFF2-40B4-BE49-F238E27FC236}">
                <a16:creationId xmlns:a16="http://schemas.microsoft.com/office/drawing/2014/main" id="{6BF8EDE5-C8BF-4424-86D8-D12A1B4CB456}"/>
              </a:ext>
            </a:extLst>
          </p:cNvPr>
          <p:cNvPicPr>
            <a:picLocks noChangeAspect="1"/>
          </p:cNvPicPr>
          <p:nvPr/>
        </p:nvPicPr>
        <p:blipFill>
          <a:blip r:embed="rId2"/>
          <a:stretch>
            <a:fillRect/>
          </a:stretch>
        </p:blipFill>
        <p:spPr>
          <a:xfrm>
            <a:off x="3997324" y="4247642"/>
            <a:ext cx="4197350" cy="2012950"/>
          </a:xfrm>
          <a:prstGeom prst="rect">
            <a:avLst/>
          </a:prstGeom>
        </p:spPr>
      </p:pic>
    </p:spTree>
    <p:extLst>
      <p:ext uri="{BB962C8B-B14F-4D97-AF65-F5344CB8AC3E}">
        <p14:creationId xmlns:p14="http://schemas.microsoft.com/office/powerpoint/2010/main" val="1849131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A707-69EF-7DD8-BA86-91F607CAC0C0}"/>
              </a:ext>
            </a:extLst>
          </p:cNvPr>
          <p:cNvSpPr>
            <a:spLocks noGrp="1"/>
          </p:cNvSpPr>
          <p:nvPr>
            <p:ph type="title"/>
          </p:nvPr>
        </p:nvSpPr>
        <p:spPr/>
        <p:txBody>
          <a:bodyPr/>
          <a:lstStyle/>
          <a:p>
            <a:r>
              <a:rPr lang="en-US" dirty="0"/>
              <a:t>Dropping Duplicates</a:t>
            </a:r>
          </a:p>
        </p:txBody>
      </p:sp>
      <p:sp>
        <p:nvSpPr>
          <p:cNvPr id="3" name="Content Placeholder 2">
            <a:extLst>
              <a:ext uri="{FF2B5EF4-FFF2-40B4-BE49-F238E27FC236}">
                <a16:creationId xmlns:a16="http://schemas.microsoft.com/office/drawing/2014/main" id="{5826F3F1-5803-4AE4-2105-F8D817059EF3}"/>
              </a:ext>
            </a:extLst>
          </p:cNvPr>
          <p:cNvSpPr>
            <a:spLocks noGrp="1"/>
          </p:cNvSpPr>
          <p:nvPr>
            <p:ph idx="1"/>
          </p:nvPr>
        </p:nvSpPr>
        <p:spPr/>
        <p:txBody>
          <a:bodyPr/>
          <a:lstStyle/>
          <a:p>
            <a:r>
              <a:rPr lang="en-US" sz="1800" b="1" dirty="0">
                <a:effectLst/>
                <a:latin typeface="Arial" panose="020B0604020202020204" pitchFamily="34" charset="0"/>
                <a:ea typeface="Calibri" panose="020F0502020204030204" pitchFamily="34" charset="0"/>
              </a:rPr>
              <a:t>It is possible that the data set contains duplicated values and sometimes we do not want to have them in the analysis.</a:t>
            </a:r>
            <a:endParaRPr lang="en-US" dirty="0"/>
          </a:p>
        </p:txBody>
      </p:sp>
      <p:pic>
        <p:nvPicPr>
          <p:cNvPr id="4" name="Picture 3" descr="A screenshot of a computer&#10;&#10;Description automatically generated with medium confidence">
            <a:extLst>
              <a:ext uri="{FF2B5EF4-FFF2-40B4-BE49-F238E27FC236}">
                <a16:creationId xmlns:a16="http://schemas.microsoft.com/office/drawing/2014/main" id="{BA62AE52-812F-B137-271E-24F8D7190AEA}"/>
              </a:ext>
            </a:extLst>
          </p:cNvPr>
          <p:cNvPicPr>
            <a:picLocks noChangeAspect="1"/>
          </p:cNvPicPr>
          <p:nvPr/>
        </p:nvPicPr>
        <p:blipFill>
          <a:blip r:embed="rId2"/>
          <a:stretch>
            <a:fillRect/>
          </a:stretch>
        </p:blipFill>
        <p:spPr>
          <a:xfrm>
            <a:off x="97893" y="2875914"/>
            <a:ext cx="6199896" cy="274579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DC93A225-A107-B830-4927-DE125A8CCCB4}"/>
              </a:ext>
            </a:extLst>
          </p:cNvPr>
          <p:cNvPicPr>
            <a:picLocks noChangeAspect="1"/>
          </p:cNvPicPr>
          <p:nvPr/>
        </p:nvPicPr>
        <p:blipFill>
          <a:blip r:embed="rId3"/>
          <a:stretch>
            <a:fillRect/>
          </a:stretch>
        </p:blipFill>
        <p:spPr>
          <a:xfrm>
            <a:off x="6218676" y="2875914"/>
            <a:ext cx="5973324" cy="2745791"/>
          </a:xfrm>
          <a:prstGeom prst="rect">
            <a:avLst/>
          </a:prstGeom>
        </p:spPr>
      </p:pic>
    </p:spTree>
    <p:extLst>
      <p:ext uri="{BB962C8B-B14F-4D97-AF65-F5344CB8AC3E}">
        <p14:creationId xmlns:p14="http://schemas.microsoft.com/office/powerpoint/2010/main" val="419604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8B8A-7B48-B288-D176-498B12D1972A}"/>
              </a:ext>
            </a:extLst>
          </p:cNvPr>
          <p:cNvSpPr>
            <a:spLocks noGrp="1"/>
          </p:cNvSpPr>
          <p:nvPr>
            <p:ph type="title"/>
          </p:nvPr>
        </p:nvSpPr>
        <p:spPr/>
        <p:txBody>
          <a:bodyPr/>
          <a:lstStyle/>
          <a:p>
            <a:r>
              <a:rPr lang="en-US" dirty="0"/>
              <a:t>Read Carefully</a:t>
            </a:r>
          </a:p>
        </p:txBody>
      </p:sp>
      <p:sp>
        <p:nvSpPr>
          <p:cNvPr id="3" name="Content Placeholder 2">
            <a:extLst>
              <a:ext uri="{FF2B5EF4-FFF2-40B4-BE49-F238E27FC236}">
                <a16:creationId xmlns:a16="http://schemas.microsoft.com/office/drawing/2014/main" id="{44F68C56-F982-9EA9-19AC-848A8EB7DB5F}"/>
              </a:ext>
            </a:extLst>
          </p:cNvPr>
          <p:cNvSpPr>
            <a:spLocks noGrp="1"/>
          </p:cNvSpPr>
          <p:nvPr>
            <p:ph idx="1"/>
          </p:nvPr>
        </p:nvSpPr>
        <p:spPr/>
        <p:txBody>
          <a:bodyPr/>
          <a:lstStyle/>
          <a:p>
            <a:r>
              <a:rPr lang="en-US" dirty="0"/>
              <a:t>For each week’s in-class exercises and/or homework, please create a new Jupyter notebook file with the following naming convention:</a:t>
            </a:r>
          </a:p>
          <a:p>
            <a:pPr marL="0" indent="0">
              <a:buNone/>
            </a:pPr>
            <a:endParaRPr lang="en-US" dirty="0"/>
          </a:p>
          <a:p>
            <a:pPr marL="0" indent="0" algn="ctr">
              <a:buNone/>
            </a:pPr>
            <a:r>
              <a:rPr lang="en-US" dirty="0" err="1"/>
              <a:t>ID_Name_C</a:t>
            </a:r>
            <a:r>
              <a:rPr lang="en-US" dirty="0"/>
              <a:t>(no.).</a:t>
            </a:r>
            <a:r>
              <a:rPr lang="en-US" dirty="0" err="1"/>
              <a:t>ipynb</a:t>
            </a:r>
            <a:endParaRPr lang="en-US" dirty="0"/>
          </a:p>
          <a:p>
            <a:pPr marL="0" indent="0" algn="ctr">
              <a:buNone/>
            </a:pPr>
            <a:r>
              <a:rPr lang="en-US" dirty="0"/>
              <a:t>for example,</a:t>
            </a:r>
          </a:p>
          <a:p>
            <a:pPr marL="0" indent="0" algn="ctr">
              <a:buNone/>
            </a:pPr>
            <a:r>
              <a:rPr lang="en-US" dirty="0"/>
              <a:t>6619999_Johnwick_C3.ipynb</a:t>
            </a:r>
          </a:p>
        </p:txBody>
      </p:sp>
    </p:spTree>
    <p:extLst>
      <p:ext uri="{BB962C8B-B14F-4D97-AF65-F5344CB8AC3E}">
        <p14:creationId xmlns:p14="http://schemas.microsoft.com/office/powerpoint/2010/main" val="2859080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9D28EA-8FC3-CF69-141C-94B9260EF239}"/>
              </a:ext>
            </a:extLst>
          </p:cNvPr>
          <p:cNvSpPr txBox="1"/>
          <p:nvPr/>
        </p:nvSpPr>
        <p:spPr>
          <a:xfrm>
            <a:off x="0" y="100568"/>
            <a:ext cx="12192000" cy="3970318"/>
          </a:xfrm>
          <a:prstGeom prst="rect">
            <a:avLst/>
          </a:prstGeom>
          <a:noFill/>
        </p:spPr>
        <p:txBody>
          <a:bodyPr wrap="square">
            <a:spAutoFit/>
          </a:bodyPr>
          <a:lstStyle/>
          <a:p>
            <a:r>
              <a:rPr lang="en-US" sz="1800" b="1" dirty="0">
                <a:effectLst/>
                <a:latin typeface="Arial" panose="020B0604020202020204" pitchFamily="34" charset="0"/>
                <a:ea typeface="Calibri" panose="020F0502020204030204" pitchFamily="34" charset="0"/>
              </a:rPr>
              <a:t>Since Max and Max are different breeds, we can drop the rows with pairs of name and breed listed earlier in the dataset.</a:t>
            </a:r>
          </a:p>
          <a:p>
            <a:endParaRPr lang="en-US" b="1" dirty="0">
              <a:latin typeface="Arial" panose="020B0604020202020204" pitchFamily="34" charset="0"/>
              <a:ea typeface="Calibri" panose="020F0502020204030204" pitchFamily="34" charset="0"/>
            </a:endParaRPr>
          </a:p>
          <a:p>
            <a:endParaRPr lang="en-US" b="1" dirty="0">
              <a:latin typeface="Arial" panose="020B0604020202020204" pitchFamily="34" charset="0"/>
              <a:ea typeface="Calibri" panose="020F0502020204030204" pitchFamily="34" charset="0"/>
            </a:endParaRPr>
          </a:p>
          <a:p>
            <a:endParaRPr lang="en-US" b="1" dirty="0">
              <a:latin typeface="Arial" panose="020B0604020202020204" pitchFamily="34" charset="0"/>
              <a:ea typeface="Calibri" panose="020F0502020204030204" pitchFamily="34" charset="0"/>
            </a:endParaRPr>
          </a:p>
          <a:p>
            <a:endParaRPr lang="en-US" b="1" dirty="0">
              <a:latin typeface="Arial" panose="020B0604020202020204" pitchFamily="34" charset="0"/>
              <a:ea typeface="Calibri" panose="020F0502020204030204" pitchFamily="34" charset="0"/>
            </a:endParaRPr>
          </a:p>
          <a:p>
            <a:endParaRPr lang="en-US" b="1" dirty="0">
              <a:latin typeface="Arial" panose="020B0604020202020204" pitchFamily="34" charset="0"/>
              <a:ea typeface="Calibri" panose="020F0502020204030204" pitchFamily="34" charset="0"/>
            </a:endParaRPr>
          </a:p>
          <a:p>
            <a:endParaRPr lang="en-US" b="1" dirty="0">
              <a:latin typeface="Arial" panose="020B0604020202020204" pitchFamily="34" charset="0"/>
              <a:ea typeface="Calibri" panose="020F0502020204030204" pitchFamily="34" charset="0"/>
            </a:endParaRPr>
          </a:p>
          <a:p>
            <a:endParaRPr lang="en-US" b="1" dirty="0">
              <a:latin typeface="Arial" panose="020B0604020202020204" pitchFamily="34" charset="0"/>
              <a:ea typeface="Calibri" panose="020F0502020204030204" pitchFamily="34" charset="0"/>
            </a:endParaRPr>
          </a:p>
          <a:p>
            <a:endParaRPr lang="en-US" b="1" dirty="0">
              <a:latin typeface="Arial" panose="020B0604020202020204" pitchFamily="34" charset="0"/>
              <a:ea typeface="Calibri" panose="020F0502020204030204" pitchFamily="34" charset="0"/>
            </a:endParaRPr>
          </a:p>
          <a:p>
            <a:endParaRPr lang="en-US" b="1" dirty="0">
              <a:latin typeface="Arial" panose="020B0604020202020204" pitchFamily="34" charset="0"/>
              <a:ea typeface="Calibri" panose="020F0502020204030204" pitchFamily="34" charset="0"/>
            </a:endParaRPr>
          </a:p>
          <a:p>
            <a:endParaRPr lang="en-US" b="1" dirty="0">
              <a:latin typeface="Arial" panose="020B0604020202020204" pitchFamily="34" charset="0"/>
              <a:ea typeface="Calibri" panose="020F0502020204030204" pitchFamily="34" charset="0"/>
            </a:endParaRPr>
          </a:p>
          <a:p>
            <a:endParaRPr lang="en-US" b="1" dirty="0">
              <a:latin typeface="Arial" panose="020B0604020202020204" pitchFamily="34" charset="0"/>
              <a:ea typeface="Calibri" panose="020F0502020204030204" pitchFamily="34" charset="0"/>
            </a:endParaRPr>
          </a:p>
          <a:p>
            <a:r>
              <a:rPr lang="en-US" sz="1800" b="1" dirty="0">
                <a:effectLst/>
                <a:latin typeface="Arial" panose="020B0604020202020204" pitchFamily="34" charset="0"/>
                <a:ea typeface="Calibri" panose="020F0502020204030204" pitchFamily="34" charset="0"/>
              </a:rPr>
              <a:t>After dropping duplicates, you may want to count the values.</a:t>
            </a:r>
            <a:endParaRPr lang="en-US" dirty="0"/>
          </a:p>
        </p:txBody>
      </p:sp>
      <p:pic>
        <p:nvPicPr>
          <p:cNvPr id="4" name="Picture 3" descr="A screenshot of a computer&#10;&#10;Description automatically generated with medium confidence">
            <a:extLst>
              <a:ext uri="{FF2B5EF4-FFF2-40B4-BE49-F238E27FC236}">
                <a16:creationId xmlns:a16="http://schemas.microsoft.com/office/drawing/2014/main" id="{0DF42D21-6EF6-E96F-BB00-F3849CBF1BFC}"/>
              </a:ext>
            </a:extLst>
          </p:cNvPr>
          <p:cNvPicPr>
            <a:picLocks noChangeAspect="1"/>
          </p:cNvPicPr>
          <p:nvPr/>
        </p:nvPicPr>
        <p:blipFill>
          <a:blip r:embed="rId2"/>
          <a:stretch>
            <a:fillRect/>
          </a:stretch>
        </p:blipFill>
        <p:spPr>
          <a:xfrm>
            <a:off x="2808525" y="531526"/>
            <a:ext cx="6574949" cy="3075624"/>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008323AC-5917-8062-A048-24B2CFEB6504}"/>
              </a:ext>
            </a:extLst>
          </p:cNvPr>
          <p:cNvPicPr>
            <a:picLocks noChangeAspect="1"/>
          </p:cNvPicPr>
          <p:nvPr/>
        </p:nvPicPr>
        <p:blipFill>
          <a:blip r:embed="rId3"/>
          <a:stretch>
            <a:fillRect/>
          </a:stretch>
        </p:blipFill>
        <p:spPr>
          <a:xfrm>
            <a:off x="2736894" y="4102465"/>
            <a:ext cx="6646580" cy="2409480"/>
          </a:xfrm>
          <a:prstGeom prst="rect">
            <a:avLst/>
          </a:prstGeom>
        </p:spPr>
      </p:pic>
    </p:spTree>
    <p:extLst>
      <p:ext uri="{BB962C8B-B14F-4D97-AF65-F5344CB8AC3E}">
        <p14:creationId xmlns:p14="http://schemas.microsoft.com/office/powerpoint/2010/main" val="3192754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AEDD0D-0389-1C87-F684-AA3943AA4978}"/>
              </a:ext>
            </a:extLst>
          </p:cNvPr>
          <p:cNvSpPr txBox="1"/>
          <p:nvPr/>
        </p:nvSpPr>
        <p:spPr>
          <a:xfrm>
            <a:off x="0" y="630195"/>
            <a:ext cx="12192000" cy="646331"/>
          </a:xfrm>
          <a:prstGeom prst="rect">
            <a:avLst/>
          </a:prstGeom>
          <a:noFill/>
        </p:spPr>
        <p:txBody>
          <a:bodyPr wrap="square">
            <a:spAutoFit/>
          </a:bodyPr>
          <a:lstStyle/>
          <a:p>
            <a:r>
              <a:rPr lang="en-US" sz="1800" b="1" dirty="0">
                <a:effectLst/>
                <a:latin typeface="Arial" panose="020B0604020202020204" pitchFamily="34" charset="0"/>
                <a:ea typeface="Calibri" panose="020F0502020204030204" pitchFamily="34" charset="0"/>
              </a:rPr>
              <a:t>Normalization helps us to understand data better. The normalize argument can be used to turn the counts into proportions of the total. 25% of the dogs that go to this vet are Labradors.</a:t>
            </a:r>
            <a:endParaRPr lang="en-US" dirty="0"/>
          </a:p>
        </p:txBody>
      </p:sp>
      <p:pic>
        <p:nvPicPr>
          <p:cNvPr id="4" name="Picture 3" descr="A screenshot of a computer&#10;&#10;Description automatically generated with medium confidence">
            <a:extLst>
              <a:ext uri="{FF2B5EF4-FFF2-40B4-BE49-F238E27FC236}">
                <a16:creationId xmlns:a16="http://schemas.microsoft.com/office/drawing/2014/main" id="{DB0B7606-F28A-818F-0A4A-4EC4F8FB1CE6}"/>
              </a:ext>
            </a:extLst>
          </p:cNvPr>
          <p:cNvPicPr>
            <a:picLocks noChangeAspect="1"/>
          </p:cNvPicPr>
          <p:nvPr/>
        </p:nvPicPr>
        <p:blipFill rotWithShape="1">
          <a:blip r:embed="rId2"/>
          <a:srcRect t="12220"/>
          <a:stretch/>
        </p:blipFill>
        <p:spPr bwMode="auto">
          <a:xfrm>
            <a:off x="634957" y="1570246"/>
            <a:ext cx="11135157" cy="37900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0781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AFF6F8-2D94-754D-2F4D-7BB18F0288EC}"/>
              </a:ext>
            </a:extLst>
          </p:cNvPr>
          <p:cNvSpPr txBox="1"/>
          <p:nvPr/>
        </p:nvSpPr>
        <p:spPr>
          <a:xfrm>
            <a:off x="-2058" y="0"/>
            <a:ext cx="12194058" cy="369332"/>
          </a:xfrm>
          <a:prstGeom prst="rect">
            <a:avLst/>
          </a:prstGeom>
          <a:noFill/>
        </p:spPr>
        <p:txBody>
          <a:bodyPr wrap="square">
            <a:spAutoFit/>
          </a:bodyPr>
          <a:lstStyle/>
          <a:p>
            <a:r>
              <a:rPr lang="en-US" sz="1800" b="1" dirty="0">
                <a:effectLst/>
                <a:latin typeface="Arial" panose="020B0604020202020204" pitchFamily="34" charset="0"/>
                <a:ea typeface="Calibri" panose="020F0502020204030204" pitchFamily="34" charset="0"/>
              </a:rPr>
              <a:t>Let’s practice. Load sales_subset.csv to sales DataFrame</a:t>
            </a:r>
            <a:endParaRPr lang="en-US" dirty="0"/>
          </a:p>
        </p:txBody>
      </p:sp>
      <p:sp>
        <p:nvSpPr>
          <p:cNvPr id="5" name="TextBox 4">
            <a:extLst>
              <a:ext uri="{FF2B5EF4-FFF2-40B4-BE49-F238E27FC236}">
                <a16:creationId xmlns:a16="http://schemas.microsoft.com/office/drawing/2014/main" id="{204DE792-1D09-ED5E-3F64-A62CBBDF900F}"/>
              </a:ext>
            </a:extLst>
          </p:cNvPr>
          <p:cNvSpPr txBox="1"/>
          <p:nvPr/>
        </p:nvSpPr>
        <p:spPr>
          <a:xfrm>
            <a:off x="0" y="607294"/>
            <a:ext cx="12192000" cy="6118855"/>
          </a:xfrm>
          <a:prstGeom prst="rect">
            <a:avLst/>
          </a:prstGeom>
          <a:noFill/>
        </p:spPr>
        <p:txBody>
          <a:bodyPr wrap="square">
            <a:spAutoFit/>
          </a:bodyPr>
          <a:lstStyle/>
          <a:p>
            <a:pPr marR="0" lvl="0">
              <a:lnSpc>
                <a:spcPct val="107000"/>
              </a:lnSpc>
              <a:spcBef>
                <a:spcPts val="0"/>
              </a:spcBef>
              <a:spcAft>
                <a:spcPts val="0"/>
              </a:spcAft>
              <a:buSzPts val="1000"/>
              <a:tabLst>
                <a:tab pos="457200" algn="l"/>
              </a:tabLst>
            </a:pPr>
            <a:r>
              <a:rPr lang="en-US" sz="1800" b="1"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Dropping Duplicates</a:t>
            </a:r>
            <a:endParaRPr lang="en-US" sz="2000" kern="100" dirty="0">
              <a:solidFill>
                <a:srgbClr val="00B0F0"/>
              </a:solidFill>
              <a:effectLst/>
              <a:latin typeface="Calibri" panose="020F0502020204030204" pitchFamily="34" charset="0"/>
              <a:ea typeface="Calibri" panose="020F0502020204030204" pitchFamily="34" charset="0"/>
              <a:cs typeface="Cordia New" panose="020B0304020202020204" pitchFamily="34" charset="-34"/>
            </a:endParaRPr>
          </a:p>
          <a:p>
            <a:pPr marL="285750" indent="-285750">
              <a:buFont typeface="Arial" panose="020B0604020202020204" pitchFamily="34" charset="0"/>
              <a:buChar char="•"/>
            </a:pPr>
            <a:endParaRPr lang="en-US" sz="1800" kern="0" dirty="0">
              <a:solidFill>
                <a:srgbClr val="00B0F0"/>
              </a:solidFill>
              <a:effectLst/>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sz="1800" kern="0" dirty="0">
                <a:solidFill>
                  <a:srgbClr val="00B0F0"/>
                </a:solidFill>
                <a:effectLst/>
                <a:latin typeface="Arial" panose="020B0604020202020204" pitchFamily="34" charset="0"/>
                <a:ea typeface="Times New Roman" panose="02020603050405020304" pitchFamily="18" charset="0"/>
              </a:rPr>
              <a:t>Remove rows of </a:t>
            </a:r>
            <a:r>
              <a:rPr lang="en-US" sz="1400" kern="0" dirty="0">
                <a:solidFill>
                  <a:srgbClr val="00B0F0"/>
                </a:solidFill>
                <a:effectLst/>
                <a:latin typeface="Courier New" panose="02070309020205020404" pitchFamily="49" charset="0"/>
                <a:ea typeface="Times New Roman" panose="02020603050405020304" pitchFamily="18" charset="0"/>
              </a:rPr>
              <a:t>sales</a:t>
            </a:r>
            <a:r>
              <a:rPr lang="en-US" sz="1800" kern="0" dirty="0">
                <a:solidFill>
                  <a:srgbClr val="00B0F0"/>
                </a:solidFill>
                <a:effectLst/>
                <a:latin typeface="Arial" panose="020B0604020202020204" pitchFamily="34" charset="0"/>
                <a:ea typeface="Times New Roman" panose="02020603050405020304" pitchFamily="18" charset="0"/>
              </a:rPr>
              <a:t> with duplicate pairs of </a:t>
            </a:r>
            <a:r>
              <a:rPr lang="en-US" sz="1400" kern="0" dirty="0">
                <a:solidFill>
                  <a:srgbClr val="00B0F0"/>
                </a:solidFill>
                <a:effectLst/>
                <a:latin typeface="Courier New" panose="02070309020205020404" pitchFamily="49" charset="0"/>
                <a:ea typeface="Times New Roman" panose="02020603050405020304" pitchFamily="18" charset="0"/>
              </a:rPr>
              <a:t>store</a:t>
            </a:r>
            <a:r>
              <a:rPr lang="en-US" sz="1800" kern="0" dirty="0">
                <a:solidFill>
                  <a:srgbClr val="00B0F0"/>
                </a:solidFill>
                <a:effectLst/>
                <a:latin typeface="Arial" panose="020B0604020202020204" pitchFamily="34" charset="0"/>
                <a:ea typeface="Times New Roman" panose="02020603050405020304" pitchFamily="18" charset="0"/>
              </a:rPr>
              <a:t> and </a:t>
            </a:r>
            <a:r>
              <a:rPr lang="en-US" sz="1400" kern="0" dirty="0">
                <a:solidFill>
                  <a:srgbClr val="00B0F0"/>
                </a:solidFill>
                <a:effectLst/>
                <a:latin typeface="Courier New" panose="02070309020205020404" pitchFamily="49" charset="0"/>
                <a:ea typeface="Times New Roman" panose="02020603050405020304" pitchFamily="18" charset="0"/>
              </a:rPr>
              <a:t>type</a:t>
            </a:r>
            <a:r>
              <a:rPr lang="en-US" sz="1800" kern="0" dirty="0">
                <a:solidFill>
                  <a:srgbClr val="00B0F0"/>
                </a:solidFill>
                <a:effectLst/>
                <a:latin typeface="Arial" panose="020B0604020202020204" pitchFamily="34" charset="0"/>
                <a:ea typeface="Times New Roman" panose="02020603050405020304" pitchFamily="18" charset="0"/>
              </a:rPr>
              <a:t> and save as </a:t>
            </a:r>
            <a:r>
              <a:rPr lang="en-US" sz="1400" kern="0" dirty="0" err="1">
                <a:solidFill>
                  <a:srgbClr val="00B0F0"/>
                </a:solidFill>
                <a:effectLst/>
                <a:latin typeface="Courier New" panose="02070309020205020404" pitchFamily="49" charset="0"/>
                <a:ea typeface="Times New Roman" panose="02020603050405020304" pitchFamily="18" charset="0"/>
              </a:rPr>
              <a:t>store_types</a:t>
            </a:r>
            <a:r>
              <a:rPr lang="en-US" sz="1800" kern="0" dirty="0">
                <a:solidFill>
                  <a:srgbClr val="00B0F0"/>
                </a:solidFill>
                <a:effectLst/>
                <a:latin typeface="Arial" panose="020B0604020202020204" pitchFamily="34" charset="0"/>
                <a:ea typeface="Times New Roman" panose="02020603050405020304" pitchFamily="18" charset="0"/>
              </a:rPr>
              <a:t> and print the head.</a:t>
            </a:r>
          </a:p>
          <a:p>
            <a:pPr marL="285750" indent="-285750">
              <a:buFont typeface="Arial" panose="020B0604020202020204" pitchFamily="34" charset="0"/>
              <a:buChar char="•"/>
            </a:pPr>
            <a:endParaRPr lang="en-US" kern="0" dirty="0">
              <a:solidFill>
                <a:srgbClr val="00B0F0"/>
              </a:solidFill>
              <a:latin typeface="Arial" panose="020B0604020202020204" pitchFamily="34" charset="0"/>
            </a:endParaRPr>
          </a:p>
          <a:p>
            <a:pPr marL="285750" indent="-285750">
              <a:buFont typeface="Arial" panose="020B0604020202020204" pitchFamily="34" charset="0"/>
              <a:buChar char="•"/>
            </a:pPr>
            <a:endParaRPr lang="en-US" sz="1800" kern="0" dirty="0">
              <a:solidFill>
                <a:srgbClr val="00B0F0"/>
              </a:solidFill>
              <a:effectLst/>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US" kern="0" dirty="0">
              <a:solidFill>
                <a:srgbClr val="00B0F0"/>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US" sz="1800" kern="0" dirty="0">
              <a:solidFill>
                <a:srgbClr val="00B0F0"/>
              </a:solidFill>
              <a:effectLst/>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sz="1800" kern="0" dirty="0">
                <a:solidFill>
                  <a:srgbClr val="00B0F0"/>
                </a:solidFill>
                <a:effectLst/>
                <a:latin typeface="Arial" panose="020B0604020202020204" pitchFamily="34" charset="0"/>
                <a:ea typeface="Times New Roman" panose="02020603050405020304" pitchFamily="18" charset="0"/>
              </a:rPr>
              <a:t>Remove rows of </a:t>
            </a:r>
            <a:r>
              <a:rPr lang="en-US" sz="1800" kern="0" dirty="0">
                <a:solidFill>
                  <a:srgbClr val="00B0F0"/>
                </a:solidFill>
                <a:effectLst/>
                <a:latin typeface="Courier New" panose="02070309020205020404" pitchFamily="49" charset="0"/>
                <a:ea typeface="Times New Roman" panose="02020603050405020304" pitchFamily="18" charset="0"/>
              </a:rPr>
              <a:t>sales</a:t>
            </a:r>
            <a:r>
              <a:rPr lang="en-US" sz="1800" kern="0" dirty="0">
                <a:solidFill>
                  <a:srgbClr val="00B0F0"/>
                </a:solidFill>
                <a:effectLst/>
                <a:latin typeface="Arial" panose="020B0604020202020204" pitchFamily="34" charset="0"/>
                <a:ea typeface="Times New Roman" panose="02020603050405020304" pitchFamily="18" charset="0"/>
              </a:rPr>
              <a:t> with duplicate pairs of </a:t>
            </a:r>
            <a:r>
              <a:rPr lang="en-US" sz="1800" kern="0" dirty="0">
                <a:solidFill>
                  <a:srgbClr val="00B0F0"/>
                </a:solidFill>
                <a:effectLst/>
                <a:latin typeface="Courier New" panose="02070309020205020404" pitchFamily="49" charset="0"/>
                <a:ea typeface="Times New Roman" panose="02020603050405020304" pitchFamily="18" charset="0"/>
              </a:rPr>
              <a:t>store</a:t>
            </a:r>
            <a:r>
              <a:rPr lang="en-US" sz="1800" kern="0" dirty="0">
                <a:solidFill>
                  <a:srgbClr val="00B0F0"/>
                </a:solidFill>
                <a:effectLst/>
                <a:latin typeface="Arial" panose="020B0604020202020204" pitchFamily="34" charset="0"/>
                <a:ea typeface="Times New Roman" panose="02020603050405020304" pitchFamily="18" charset="0"/>
              </a:rPr>
              <a:t> and </a:t>
            </a:r>
            <a:r>
              <a:rPr lang="en-US" sz="1800" kern="0" dirty="0">
                <a:solidFill>
                  <a:srgbClr val="00B0F0"/>
                </a:solidFill>
                <a:effectLst/>
                <a:latin typeface="Courier New" panose="02070309020205020404" pitchFamily="49" charset="0"/>
                <a:ea typeface="Times New Roman" panose="02020603050405020304" pitchFamily="18" charset="0"/>
              </a:rPr>
              <a:t>department</a:t>
            </a:r>
            <a:r>
              <a:rPr lang="en-US" sz="1800" kern="0" dirty="0">
                <a:solidFill>
                  <a:srgbClr val="00B0F0"/>
                </a:solidFill>
                <a:effectLst/>
                <a:latin typeface="Arial" panose="020B0604020202020204" pitchFamily="34" charset="0"/>
                <a:ea typeface="Times New Roman" panose="02020603050405020304" pitchFamily="18" charset="0"/>
              </a:rPr>
              <a:t> and save as </a:t>
            </a:r>
            <a:r>
              <a:rPr lang="en-US" sz="1800" kern="0" dirty="0" err="1">
                <a:solidFill>
                  <a:srgbClr val="00B0F0"/>
                </a:solidFill>
                <a:effectLst/>
                <a:latin typeface="Courier New" panose="02070309020205020404" pitchFamily="49" charset="0"/>
                <a:ea typeface="Times New Roman" panose="02020603050405020304" pitchFamily="18" charset="0"/>
              </a:rPr>
              <a:t>store_depts</a:t>
            </a:r>
            <a:r>
              <a:rPr lang="en-US" sz="1800" kern="0" dirty="0">
                <a:solidFill>
                  <a:srgbClr val="00B0F0"/>
                </a:solidFill>
                <a:effectLst/>
                <a:latin typeface="Arial" panose="020B0604020202020204" pitchFamily="34" charset="0"/>
                <a:ea typeface="Times New Roman" panose="02020603050405020304" pitchFamily="18" charset="0"/>
              </a:rPr>
              <a:t> and print the head.</a:t>
            </a:r>
          </a:p>
          <a:p>
            <a:pPr marL="285750" indent="-285750">
              <a:buFont typeface="Arial" panose="020B0604020202020204" pitchFamily="34" charset="0"/>
              <a:buChar char="•"/>
            </a:pPr>
            <a:endParaRPr lang="en-US" kern="0" dirty="0">
              <a:solidFill>
                <a:srgbClr val="00B0F0"/>
              </a:solidFill>
              <a:latin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685800" algn="l"/>
              </a:tabLst>
            </a:pPr>
            <a:r>
              <a:rPr lang="en-US" sz="1800"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Subset the rows that are holiday weeks using the </a:t>
            </a:r>
            <a:r>
              <a:rPr lang="en-US" sz="1800" kern="0" dirty="0" err="1">
                <a:solidFill>
                  <a:srgbClr val="00B0F0"/>
                </a:solidFill>
                <a:effectLst/>
                <a:latin typeface="Courier New" panose="02070309020205020404" pitchFamily="49" charset="0"/>
                <a:ea typeface="Times New Roman" panose="02020603050405020304" pitchFamily="18" charset="0"/>
                <a:cs typeface="Cordia New" panose="020B0304020202020204" pitchFamily="34" charset="-34"/>
              </a:rPr>
              <a:t>is_holiday</a:t>
            </a:r>
            <a:r>
              <a:rPr lang="en-US" sz="1800"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 column, and drop the duplicate </a:t>
            </a:r>
            <a:r>
              <a:rPr lang="en-US" sz="1800" kern="0" dirty="0">
                <a:solidFill>
                  <a:srgbClr val="00B0F0"/>
                </a:solidFill>
                <a:effectLst/>
                <a:latin typeface="Courier New" panose="02070309020205020404" pitchFamily="49" charset="0"/>
                <a:ea typeface="Times New Roman" panose="02020603050405020304" pitchFamily="18" charset="0"/>
                <a:cs typeface="Cordia New" panose="020B0304020202020204" pitchFamily="34" charset="-34"/>
              </a:rPr>
              <a:t>date</a:t>
            </a:r>
            <a:r>
              <a:rPr lang="en-US" sz="1800"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s, saving as </a:t>
            </a:r>
            <a:r>
              <a:rPr lang="en-US" sz="1800" kern="0" dirty="0" err="1">
                <a:solidFill>
                  <a:srgbClr val="00B0F0"/>
                </a:solidFill>
                <a:effectLst/>
                <a:latin typeface="Courier New" panose="02070309020205020404" pitchFamily="49" charset="0"/>
                <a:ea typeface="Times New Roman" panose="02020603050405020304" pitchFamily="18" charset="0"/>
                <a:cs typeface="Cordia New" panose="020B0304020202020204" pitchFamily="34" charset="-34"/>
              </a:rPr>
              <a:t>holiday_dates</a:t>
            </a:r>
            <a:r>
              <a:rPr lang="en-US" sz="1800"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a:t>
            </a:r>
            <a:r>
              <a:rPr lang="en-US" kern="100" dirty="0">
                <a:latin typeface="Calibri" panose="020F0502020204030204" pitchFamily="34" charset="0"/>
                <a:ea typeface="Calibri" panose="020F0502020204030204" pitchFamily="34" charset="0"/>
                <a:cs typeface="Cordia New" panose="020B0304020202020204" pitchFamily="34" charset="-34"/>
              </a:rPr>
              <a:t> </a:t>
            </a:r>
            <a:r>
              <a:rPr lang="en-US" sz="1800" kern="0" dirty="0">
                <a:solidFill>
                  <a:srgbClr val="00B0F0"/>
                </a:solidFill>
                <a:effectLst/>
                <a:latin typeface="Arial" panose="020B0604020202020204" pitchFamily="34" charset="0"/>
                <a:ea typeface="Times New Roman" panose="02020603050405020304" pitchFamily="18" charset="0"/>
              </a:rPr>
              <a:t>Select the </a:t>
            </a:r>
            <a:r>
              <a:rPr lang="en-US" sz="1800" kern="0" dirty="0">
                <a:solidFill>
                  <a:srgbClr val="00B0F0"/>
                </a:solidFill>
                <a:effectLst/>
                <a:latin typeface="Courier New" panose="02070309020205020404" pitchFamily="49" charset="0"/>
                <a:ea typeface="Times New Roman" panose="02020603050405020304" pitchFamily="18" charset="0"/>
              </a:rPr>
              <a:t>date</a:t>
            </a:r>
            <a:r>
              <a:rPr lang="en-US" sz="1800" kern="0" dirty="0">
                <a:solidFill>
                  <a:srgbClr val="00B0F0"/>
                </a:solidFill>
                <a:effectLst/>
                <a:latin typeface="Arial" panose="020B0604020202020204" pitchFamily="34" charset="0"/>
                <a:ea typeface="Times New Roman" panose="02020603050405020304" pitchFamily="18" charset="0"/>
              </a:rPr>
              <a:t> column of </a:t>
            </a:r>
            <a:r>
              <a:rPr lang="en-US" sz="1800" kern="0" dirty="0" err="1">
                <a:solidFill>
                  <a:srgbClr val="00B0F0"/>
                </a:solidFill>
                <a:effectLst/>
                <a:latin typeface="Courier New" panose="02070309020205020404" pitchFamily="49" charset="0"/>
                <a:ea typeface="Times New Roman" panose="02020603050405020304" pitchFamily="18" charset="0"/>
              </a:rPr>
              <a:t>holiday_dates</a:t>
            </a:r>
            <a:r>
              <a:rPr lang="en-US" sz="1800" kern="0" dirty="0">
                <a:solidFill>
                  <a:srgbClr val="00B0F0"/>
                </a:solidFill>
                <a:effectLst/>
                <a:latin typeface="Arial" panose="020B0604020202020204" pitchFamily="34" charset="0"/>
                <a:ea typeface="Times New Roman" panose="02020603050405020304" pitchFamily="18" charset="0"/>
              </a:rPr>
              <a:t>, and print.</a:t>
            </a:r>
          </a:p>
          <a:p>
            <a:pPr marL="342900" marR="0" lvl="0" indent="-342900">
              <a:lnSpc>
                <a:spcPct val="107000"/>
              </a:lnSpc>
              <a:spcBef>
                <a:spcPts val="0"/>
              </a:spcBef>
              <a:spcAft>
                <a:spcPts val="0"/>
              </a:spcAft>
              <a:buSzPts val="1000"/>
              <a:buFont typeface="Symbol" panose="05050102010706020507" pitchFamily="18" charset="2"/>
              <a:buChar char=""/>
              <a:tabLst>
                <a:tab pos="685800" algn="l"/>
              </a:tabLst>
            </a:pPr>
            <a:endParaRPr lang="en-US" kern="0" dirty="0">
              <a:solidFill>
                <a:srgbClr val="00B0F0"/>
              </a:solidFill>
              <a:latin typeface="Arial" panose="020B0604020202020204" pitchFamily="34" charset="0"/>
              <a:ea typeface="Times New Roman" panose="02020603050405020304" pitchFamily="18" charset="0"/>
            </a:endParaRPr>
          </a:p>
          <a:p>
            <a:pPr>
              <a:lnSpc>
                <a:spcPct val="107000"/>
              </a:lnSpc>
              <a:buSzPts val="1000"/>
              <a:tabLst>
                <a:tab pos="685800" algn="l"/>
              </a:tabLst>
            </a:pPr>
            <a:r>
              <a:rPr lang="en-US" b="1" kern="0" dirty="0">
                <a:solidFill>
                  <a:srgbClr val="00B0F0"/>
                </a:solidFill>
                <a:latin typeface="Arial" panose="020B0604020202020204" pitchFamily="34" charset="0"/>
                <a:cs typeface="Cordia New" panose="020B0304020202020204" pitchFamily="34" charset="-34"/>
              </a:rPr>
              <a:t>Counting and Normalization</a:t>
            </a:r>
          </a:p>
          <a:p>
            <a:pPr marL="342900" marR="0" lvl="0" indent="-342900">
              <a:lnSpc>
                <a:spcPct val="107000"/>
              </a:lnSpc>
              <a:spcBef>
                <a:spcPts val="0"/>
              </a:spcBef>
              <a:spcAft>
                <a:spcPts val="0"/>
              </a:spcAft>
              <a:buSzPts val="1000"/>
              <a:buFont typeface="Symbol" panose="05050102010706020507" pitchFamily="18" charset="2"/>
              <a:buChar char=""/>
              <a:tabLst>
                <a:tab pos="685800" algn="l"/>
              </a:tabLst>
            </a:pPr>
            <a:r>
              <a:rPr lang="en-US" sz="1800"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Count the number of stores of each store </a:t>
            </a:r>
            <a:r>
              <a:rPr lang="en-US" sz="1800" kern="0" dirty="0">
                <a:solidFill>
                  <a:srgbClr val="00B0F0"/>
                </a:solidFill>
                <a:effectLst/>
                <a:latin typeface="Courier New" panose="02070309020205020404" pitchFamily="49" charset="0"/>
                <a:ea typeface="Times New Roman" panose="02020603050405020304" pitchFamily="18" charset="0"/>
                <a:cs typeface="Cordia New" panose="020B0304020202020204" pitchFamily="34" charset="-34"/>
              </a:rPr>
              <a:t>type</a:t>
            </a:r>
            <a:r>
              <a:rPr lang="en-US" sz="1800"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 in </a:t>
            </a:r>
            <a:r>
              <a:rPr lang="en-US" sz="1800" kern="0" dirty="0" err="1">
                <a:solidFill>
                  <a:srgbClr val="00B0F0"/>
                </a:solidFill>
                <a:effectLst/>
                <a:latin typeface="Courier New" panose="02070309020205020404" pitchFamily="49" charset="0"/>
                <a:ea typeface="Times New Roman" panose="02020603050405020304" pitchFamily="18" charset="0"/>
                <a:cs typeface="Cordia New" panose="020B0304020202020204" pitchFamily="34" charset="-34"/>
              </a:rPr>
              <a:t>store_types</a:t>
            </a:r>
            <a:r>
              <a:rPr lang="en-US" sz="1800"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07000"/>
              </a:lnSpc>
              <a:spcBef>
                <a:spcPts val="0"/>
              </a:spcBef>
              <a:spcAft>
                <a:spcPts val="0"/>
              </a:spcAft>
              <a:buSzPts val="1000"/>
              <a:buFont typeface="Symbol" panose="05050102010706020507" pitchFamily="18" charset="2"/>
              <a:buChar char=""/>
              <a:tabLst>
                <a:tab pos="685800" algn="l"/>
              </a:tabLst>
            </a:pPr>
            <a:r>
              <a:rPr lang="en-US" sz="1800"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Count the proportion (</a:t>
            </a:r>
            <a:r>
              <a:rPr lang="en-US" sz="1800" kern="0" dirty="0" err="1">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normailization</a:t>
            </a:r>
            <a:r>
              <a:rPr lang="en-US" sz="1800"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 of stores of each store </a:t>
            </a:r>
            <a:r>
              <a:rPr lang="en-US" sz="1800" kern="0" dirty="0">
                <a:solidFill>
                  <a:srgbClr val="00B0F0"/>
                </a:solidFill>
                <a:effectLst/>
                <a:latin typeface="Courier New" panose="02070309020205020404" pitchFamily="49" charset="0"/>
                <a:ea typeface="Times New Roman" panose="02020603050405020304" pitchFamily="18" charset="0"/>
                <a:cs typeface="Cordia New" panose="020B0304020202020204" pitchFamily="34" charset="-34"/>
              </a:rPr>
              <a:t>type</a:t>
            </a:r>
            <a:r>
              <a:rPr lang="en-US" sz="1800"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 in </a:t>
            </a:r>
            <a:r>
              <a:rPr lang="en-US" sz="1800" kern="0" dirty="0" err="1">
                <a:solidFill>
                  <a:srgbClr val="00B0F0"/>
                </a:solidFill>
                <a:effectLst/>
                <a:latin typeface="Courier New" panose="02070309020205020404" pitchFamily="49" charset="0"/>
                <a:ea typeface="Times New Roman" panose="02020603050405020304" pitchFamily="18" charset="0"/>
                <a:cs typeface="Cordia New" panose="020B0304020202020204" pitchFamily="34" charset="-34"/>
              </a:rPr>
              <a:t>store_types</a:t>
            </a:r>
            <a:r>
              <a:rPr lang="en-US" sz="1800"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07000"/>
              </a:lnSpc>
              <a:spcBef>
                <a:spcPts val="0"/>
              </a:spcBef>
              <a:spcAft>
                <a:spcPts val="0"/>
              </a:spcAft>
              <a:buSzPts val="1000"/>
              <a:buFont typeface="Symbol" panose="05050102010706020507" pitchFamily="18" charset="2"/>
              <a:buChar char=""/>
              <a:tabLst>
                <a:tab pos="685800" algn="l"/>
              </a:tabLst>
            </a:pPr>
            <a:endParaRPr lang="en-US" sz="1800"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endParaRPr>
          </a:p>
          <a:p>
            <a:pPr marL="342900" marR="0" lvl="0" indent="-342900">
              <a:lnSpc>
                <a:spcPct val="107000"/>
              </a:lnSpc>
              <a:spcBef>
                <a:spcPts val="0"/>
              </a:spcBef>
              <a:spcAft>
                <a:spcPts val="0"/>
              </a:spcAft>
              <a:buSzPts val="1000"/>
              <a:buFont typeface="Symbol" panose="05050102010706020507" pitchFamily="18" charset="2"/>
              <a:buChar char=""/>
              <a:tabLst>
                <a:tab pos="685800" algn="l"/>
              </a:tabLst>
            </a:pPr>
            <a:r>
              <a:rPr lang="en-US" sz="1800"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Count the number of different </a:t>
            </a:r>
            <a:r>
              <a:rPr lang="en-US" sz="1800" kern="0" dirty="0">
                <a:solidFill>
                  <a:srgbClr val="00B0F0"/>
                </a:solidFill>
                <a:effectLst/>
                <a:latin typeface="Courier New" panose="02070309020205020404" pitchFamily="49" charset="0"/>
                <a:ea typeface="Times New Roman" panose="02020603050405020304" pitchFamily="18" charset="0"/>
                <a:cs typeface="Cordia New" panose="020B0304020202020204" pitchFamily="34" charset="-34"/>
              </a:rPr>
              <a:t>department</a:t>
            </a:r>
            <a:r>
              <a:rPr lang="en-US" sz="1800"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s in </a:t>
            </a:r>
            <a:r>
              <a:rPr lang="en-US" sz="1800" kern="0" dirty="0" err="1">
                <a:solidFill>
                  <a:srgbClr val="00B0F0"/>
                </a:solidFill>
                <a:effectLst/>
                <a:latin typeface="Courier New" panose="02070309020205020404" pitchFamily="49" charset="0"/>
                <a:ea typeface="Times New Roman" panose="02020603050405020304" pitchFamily="18" charset="0"/>
                <a:cs typeface="Cordia New" panose="020B0304020202020204" pitchFamily="34" charset="-34"/>
              </a:rPr>
              <a:t>store_depts</a:t>
            </a:r>
            <a:r>
              <a:rPr lang="en-US" sz="1800" kern="0" dirty="0">
                <a:solidFill>
                  <a:srgbClr val="00B0F0"/>
                </a:solidFill>
                <a:effectLst/>
                <a:latin typeface="Arial" panose="020B0604020202020204" pitchFamily="34" charset="0"/>
                <a:ea typeface="Times New Roman" panose="02020603050405020304" pitchFamily="18" charset="0"/>
                <a:cs typeface="Cordia New" panose="020B0304020202020204" pitchFamily="34" charset="-34"/>
              </a:rPr>
              <a:t>, sorting the counts in descending order.</a:t>
            </a:r>
            <a:endParaRPr lang="en-US" kern="100" dirty="0">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07000"/>
              </a:lnSpc>
              <a:spcBef>
                <a:spcPts val="0"/>
              </a:spcBef>
              <a:spcAft>
                <a:spcPts val="0"/>
              </a:spcAft>
              <a:buSzPts val="1000"/>
              <a:buFont typeface="Symbol" panose="05050102010706020507" pitchFamily="18" charset="2"/>
              <a:buChar char=""/>
              <a:tabLst>
                <a:tab pos="685800" algn="l"/>
              </a:tabLst>
            </a:pPr>
            <a:endParaRPr lang="en-US" sz="1800" kern="100" dirty="0">
              <a:solidFill>
                <a:srgbClr val="00B0F0"/>
              </a:solidFill>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07000"/>
              </a:lnSpc>
              <a:spcBef>
                <a:spcPts val="0"/>
              </a:spcBef>
              <a:spcAft>
                <a:spcPts val="0"/>
              </a:spcAft>
              <a:buSzPts val="1000"/>
              <a:buFont typeface="Symbol" panose="05050102010706020507" pitchFamily="18" charset="2"/>
              <a:buChar char=""/>
              <a:tabLst>
                <a:tab pos="685800" algn="l"/>
              </a:tabLst>
            </a:pPr>
            <a:r>
              <a:rPr lang="en-US" sz="1800" kern="0" dirty="0">
                <a:solidFill>
                  <a:srgbClr val="00B0F0"/>
                </a:solidFill>
                <a:effectLst/>
                <a:latin typeface="Arial" panose="020B0604020202020204" pitchFamily="34" charset="0"/>
                <a:ea typeface="Times New Roman" panose="02020603050405020304" pitchFamily="18" charset="0"/>
              </a:rPr>
              <a:t>Count the proportion of different </a:t>
            </a:r>
            <a:r>
              <a:rPr lang="en-US" sz="1800" kern="0" dirty="0">
                <a:solidFill>
                  <a:srgbClr val="00B0F0"/>
                </a:solidFill>
                <a:effectLst/>
                <a:latin typeface="Courier New" panose="02070309020205020404" pitchFamily="49" charset="0"/>
                <a:ea typeface="Times New Roman" panose="02020603050405020304" pitchFamily="18" charset="0"/>
              </a:rPr>
              <a:t>department</a:t>
            </a:r>
            <a:r>
              <a:rPr lang="en-US" sz="1800" kern="0" dirty="0">
                <a:solidFill>
                  <a:srgbClr val="00B0F0"/>
                </a:solidFill>
                <a:effectLst/>
                <a:latin typeface="Arial" panose="020B0604020202020204" pitchFamily="34" charset="0"/>
                <a:ea typeface="Times New Roman" panose="02020603050405020304" pitchFamily="18" charset="0"/>
              </a:rPr>
              <a:t>s in </a:t>
            </a:r>
            <a:r>
              <a:rPr lang="en-US" sz="1800" kern="0" dirty="0" err="1">
                <a:solidFill>
                  <a:srgbClr val="00B0F0"/>
                </a:solidFill>
                <a:effectLst/>
                <a:latin typeface="Courier New" panose="02070309020205020404" pitchFamily="49" charset="0"/>
                <a:ea typeface="Times New Roman" panose="02020603050405020304" pitchFamily="18" charset="0"/>
              </a:rPr>
              <a:t>store_depts</a:t>
            </a:r>
            <a:r>
              <a:rPr lang="en-US" sz="1800" kern="0" dirty="0">
                <a:solidFill>
                  <a:srgbClr val="00B0F0"/>
                </a:solidFill>
                <a:effectLst/>
                <a:latin typeface="Arial" panose="020B0604020202020204" pitchFamily="34" charset="0"/>
                <a:ea typeface="Times New Roman" panose="02020603050405020304" pitchFamily="18" charset="0"/>
              </a:rPr>
              <a:t>, sorting the proportions in descending order.</a:t>
            </a:r>
          </a:p>
          <a:p>
            <a:pPr marL="342900" marR="0" lvl="0" indent="-342900">
              <a:lnSpc>
                <a:spcPct val="107000"/>
              </a:lnSpc>
              <a:spcBef>
                <a:spcPts val="0"/>
              </a:spcBef>
              <a:spcAft>
                <a:spcPts val="0"/>
              </a:spcAft>
              <a:buSzPts val="1000"/>
              <a:buFont typeface="Symbol" panose="05050102010706020507" pitchFamily="18" charset="2"/>
              <a:buChar char=""/>
              <a:tabLst>
                <a:tab pos="685800" algn="l"/>
              </a:tabLst>
            </a:pPr>
            <a:endParaRPr lang="en-US" dirty="0"/>
          </a:p>
        </p:txBody>
      </p:sp>
      <p:pic>
        <p:nvPicPr>
          <p:cNvPr id="6" name="Picture 5" descr="A screenshot of a computer&#10;&#10;Description automatically generated with low confidence">
            <a:extLst>
              <a:ext uri="{FF2B5EF4-FFF2-40B4-BE49-F238E27FC236}">
                <a16:creationId xmlns:a16="http://schemas.microsoft.com/office/drawing/2014/main" id="{82F2B196-4768-6251-A0BD-694A79B7E67B}"/>
              </a:ext>
            </a:extLst>
          </p:cNvPr>
          <p:cNvPicPr>
            <a:picLocks noChangeAspect="1"/>
          </p:cNvPicPr>
          <p:nvPr/>
        </p:nvPicPr>
        <p:blipFill>
          <a:blip r:embed="rId2"/>
          <a:stretch>
            <a:fillRect/>
          </a:stretch>
        </p:blipFill>
        <p:spPr>
          <a:xfrm>
            <a:off x="7389255" y="111676"/>
            <a:ext cx="4654550" cy="991235"/>
          </a:xfrm>
          <a:prstGeom prst="rect">
            <a:avLst/>
          </a:prstGeom>
        </p:spPr>
      </p:pic>
      <p:pic>
        <p:nvPicPr>
          <p:cNvPr id="7" name="Picture 6" descr="A screenshot of a computer&#10;&#10;Description automatically generated with low confidence">
            <a:extLst>
              <a:ext uri="{FF2B5EF4-FFF2-40B4-BE49-F238E27FC236}">
                <a16:creationId xmlns:a16="http://schemas.microsoft.com/office/drawing/2014/main" id="{F12606E7-2DE5-A0D4-3C87-0A3877FFBACF}"/>
              </a:ext>
            </a:extLst>
          </p:cNvPr>
          <p:cNvPicPr>
            <a:picLocks noChangeAspect="1"/>
          </p:cNvPicPr>
          <p:nvPr/>
        </p:nvPicPr>
        <p:blipFill>
          <a:blip r:embed="rId3"/>
          <a:stretch>
            <a:fillRect/>
          </a:stretch>
        </p:blipFill>
        <p:spPr>
          <a:xfrm>
            <a:off x="7389255" y="1570937"/>
            <a:ext cx="4622800" cy="984250"/>
          </a:xfrm>
          <a:prstGeom prst="rect">
            <a:avLst/>
          </a:prstGeom>
        </p:spPr>
      </p:pic>
      <p:pic>
        <p:nvPicPr>
          <p:cNvPr id="8" name="Picture 7" descr="A picture containing text, font, screenshot, white&#10;&#10;Description automatically generated">
            <a:extLst>
              <a:ext uri="{FF2B5EF4-FFF2-40B4-BE49-F238E27FC236}">
                <a16:creationId xmlns:a16="http://schemas.microsoft.com/office/drawing/2014/main" id="{BA237CD8-2FBC-E996-4F78-EE00E4644FA5}"/>
              </a:ext>
            </a:extLst>
          </p:cNvPr>
          <p:cNvPicPr>
            <a:picLocks noChangeAspect="1"/>
          </p:cNvPicPr>
          <p:nvPr/>
        </p:nvPicPr>
        <p:blipFill>
          <a:blip r:embed="rId4"/>
          <a:stretch>
            <a:fillRect/>
          </a:stretch>
        </p:blipFill>
        <p:spPr>
          <a:xfrm>
            <a:off x="10449955" y="3776081"/>
            <a:ext cx="1562100" cy="1053465"/>
          </a:xfrm>
          <a:prstGeom prst="rect">
            <a:avLst/>
          </a:prstGeom>
        </p:spPr>
      </p:pic>
      <p:pic>
        <p:nvPicPr>
          <p:cNvPr id="9" name="Picture 8" descr="A black text on a white background&#10;&#10;Description automatically generated with low confidence">
            <a:extLst>
              <a:ext uri="{FF2B5EF4-FFF2-40B4-BE49-F238E27FC236}">
                <a16:creationId xmlns:a16="http://schemas.microsoft.com/office/drawing/2014/main" id="{6FF5B009-0C27-E2D8-8F19-607A3048A2A8}"/>
              </a:ext>
            </a:extLst>
          </p:cNvPr>
          <p:cNvPicPr>
            <a:picLocks noChangeAspect="1"/>
          </p:cNvPicPr>
          <p:nvPr/>
        </p:nvPicPr>
        <p:blipFill>
          <a:blip r:embed="rId5"/>
          <a:stretch>
            <a:fillRect/>
          </a:stretch>
        </p:blipFill>
        <p:spPr>
          <a:xfrm>
            <a:off x="7129763" y="4156683"/>
            <a:ext cx="1687213" cy="697893"/>
          </a:xfrm>
          <a:prstGeom prst="rect">
            <a:avLst/>
          </a:prstGeom>
        </p:spPr>
      </p:pic>
    </p:spTree>
    <p:extLst>
      <p:ext uri="{BB962C8B-B14F-4D97-AF65-F5344CB8AC3E}">
        <p14:creationId xmlns:p14="http://schemas.microsoft.com/office/powerpoint/2010/main" val="3441466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with medium confidence">
            <a:extLst>
              <a:ext uri="{FF2B5EF4-FFF2-40B4-BE49-F238E27FC236}">
                <a16:creationId xmlns:a16="http://schemas.microsoft.com/office/drawing/2014/main" id="{BE88B109-B3AF-E605-C3C5-2F5B24E650B5}"/>
              </a:ext>
            </a:extLst>
          </p:cNvPr>
          <p:cNvPicPr>
            <a:picLocks noChangeAspect="1"/>
          </p:cNvPicPr>
          <p:nvPr/>
        </p:nvPicPr>
        <p:blipFill>
          <a:blip r:embed="rId2"/>
          <a:stretch>
            <a:fillRect/>
          </a:stretch>
        </p:blipFill>
        <p:spPr>
          <a:xfrm>
            <a:off x="3401274" y="274746"/>
            <a:ext cx="5389451" cy="6308508"/>
          </a:xfrm>
          <a:prstGeom prst="rect">
            <a:avLst/>
          </a:prstGeom>
        </p:spPr>
      </p:pic>
    </p:spTree>
    <p:extLst>
      <p:ext uri="{BB962C8B-B14F-4D97-AF65-F5344CB8AC3E}">
        <p14:creationId xmlns:p14="http://schemas.microsoft.com/office/powerpoint/2010/main" val="955091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FBDD8-E66B-1E53-48A0-702A9C1885EB}"/>
              </a:ext>
            </a:extLst>
          </p:cNvPr>
          <p:cNvSpPr>
            <a:spLocks noGrp="1"/>
          </p:cNvSpPr>
          <p:nvPr>
            <p:ph type="title"/>
          </p:nvPr>
        </p:nvSpPr>
        <p:spPr>
          <a:xfrm>
            <a:off x="838200" y="365126"/>
            <a:ext cx="10515600" cy="635772"/>
          </a:xfrm>
        </p:spPr>
        <p:txBody>
          <a:bodyPr>
            <a:normAutofit fontScale="90000"/>
          </a:bodyPr>
          <a:lstStyle/>
          <a:p>
            <a:r>
              <a:rPr lang="en-US" dirty="0"/>
              <a:t>Summaries by Group</a:t>
            </a:r>
          </a:p>
        </p:txBody>
      </p:sp>
      <p:pic>
        <p:nvPicPr>
          <p:cNvPr id="4" name="Picture 3" descr="A screenshot of a computer program&#10;&#10;Description automatically generated with low confidence">
            <a:extLst>
              <a:ext uri="{FF2B5EF4-FFF2-40B4-BE49-F238E27FC236}">
                <a16:creationId xmlns:a16="http://schemas.microsoft.com/office/drawing/2014/main" id="{07D3C342-8ADF-9212-33E0-93DF10952092}"/>
              </a:ext>
            </a:extLst>
          </p:cNvPr>
          <p:cNvPicPr>
            <a:picLocks noChangeAspect="1"/>
          </p:cNvPicPr>
          <p:nvPr/>
        </p:nvPicPr>
        <p:blipFill>
          <a:blip r:embed="rId2"/>
          <a:stretch>
            <a:fillRect/>
          </a:stretch>
        </p:blipFill>
        <p:spPr>
          <a:xfrm>
            <a:off x="3076193" y="1000898"/>
            <a:ext cx="6039614" cy="2747250"/>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8C7014F3-50D4-0E83-76D8-A95D39427A89}"/>
              </a:ext>
            </a:extLst>
          </p:cNvPr>
          <p:cNvPicPr>
            <a:picLocks noChangeAspect="1"/>
          </p:cNvPicPr>
          <p:nvPr/>
        </p:nvPicPr>
        <p:blipFill>
          <a:blip r:embed="rId3"/>
          <a:stretch>
            <a:fillRect/>
          </a:stretch>
        </p:blipFill>
        <p:spPr>
          <a:xfrm>
            <a:off x="3076192" y="4127199"/>
            <a:ext cx="6040021" cy="2365675"/>
          </a:xfrm>
          <a:prstGeom prst="rect">
            <a:avLst/>
          </a:prstGeom>
        </p:spPr>
      </p:pic>
    </p:spTree>
    <p:extLst>
      <p:ext uri="{BB962C8B-B14F-4D97-AF65-F5344CB8AC3E}">
        <p14:creationId xmlns:p14="http://schemas.microsoft.com/office/powerpoint/2010/main" val="1930599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with medium confidence">
            <a:extLst>
              <a:ext uri="{FF2B5EF4-FFF2-40B4-BE49-F238E27FC236}">
                <a16:creationId xmlns:a16="http://schemas.microsoft.com/office/drawing/2014/main" id="{4CA0E32D-8A45-60CA-3E36-E1CA6DE50D4B}"/>
              </a:ext>
            </a:extLst>
          </p:cNvPr>
          <p:cNvPicPr>
            <a:picLocks noChangeAspect="1"/>
          </p:cNvPicPr>
          <p:nvPr/>
        </p:nvPicPr>
        <p:blipFill>
          <a:blip r:embed="rId2"/>
          <a:stretch>
            <a:fillRect/>
          </a:stretch>
        </p:blipFill>
        <p:spPr>
          <a:xfrm>
            <a:off x="2239406" y="193357"/>
            <a:ext cx="7713188" cy="3045143"/>
          </a:xfrm>
          <a:prstGeom prst="rect">
            <a:avLst/>
          </a:prstGeom>
        </p:spPr>
      </p:pic>
      <p:pic>
        <p:nvPicPr>
          <p:cNvPr id="3" name="Picture 2" descr="A screenshot of a computer program&#10;&#10;Description automatically generated with low confidence">
            <a:extLst>
              <a:ext uri="{FF2B5EF4-FFF2-40B4-BE49-F238E27FC236}">
                <a16:creationId xmlns:a16="http://schemas.microsoft.com/office/drawing/2014/main" id="{FAA513FA-8FCE-22E5-417B-9126E3F35AA6}"/>
              </a:ext>
            </a:extLst>
          </p:cNvPr>
          <p:cNvPicPr>
            <a:picLocks noChangeAspect="1"/>
          </p:cNvPicPr>
          <p:nvPr/>
        </p:nvPicPr>
        <p:blipFill>
          <a:blip r:embed="rId3"/>
          <a:stretch>
            <a:fillRect/>
          </a:stretch>
        </p:blipFill>
        <p:spPr>
          <a:xfrm>
            <a:off x="2572265" y="3308152"/>
            <a:ext cx="7047469" cy="3356491"/>
          </a:xfrm>
          <a:prstGeom prst="rect">
            <a:avLst/>
          </a:prstGeom>
        </p:spPr>
      </p:pic>
    </p:spTree>
    <p:extLst>
      <p:ext uri="{BB962C8B-B14F-4D97-AF65-F5344CB8AC3E}">
        <p14:creationId xmlns:p14="http://schemas.microsoft.com/office/powerpoint/2010/main" val="1244496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with medium confidence">
            <a:extLst>
              <a:ext uri="{FF2B5EF4-FFF2-40B4-BE49-F238E27FC236}">
                <a16:creationId xmlns:a16="http://schemas.microsoft.com/office/drawing/2014/main" id="{57BBC9A5-917E-1A8E-C29A-B8A5D3EB4955}"/>
              </a:ext>
            </a:extLst>
          </p:cNvPr>
          <p:cNvPicPr>
            <a:picLocks noChangeAspect="1"/>
          </p:cNvPicPr>
          <p:nvPr/>
        </p:nvPicPr>
        <p:blipFill>
          <a:blip r:embed="rId2"/>
          <a:stretch>
            <a:fillRect/>
          </a:stretch>
        </p:blipFill>
        <p:spPr>
          <a:xfrm>
            <a:off x="600533" y="905827"/>
            <a:ext cx="10990934" cy="5046345"/>
          </a:xfrm>
          <a:prstGeom prst="rect">
            <a:avLst/>
          </a:prstGeom>
        </p:spPr>
      </p:pic>
    </p:spTree>
    <p:extLst>
      <p:ext uri="{BB962C8B-B14F-4D97-AF65-F5344CB8AC3E}">
        <p14:creationId xmlns:p14="http://schemas.microsoft.com/office/powerpoint/2010/main" val="768337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A8739B-695A-FD84-370F-25E8D7A1EA2F}"/>
              </a:ext>
            </a:extLst>
          </p:cNvPr>
          <p:cNvSpPr txBox="1"/>
          <p:nvPr/>
        </p:nvSpPr>
        <p:spPr>
          <a:xfrm>
            <a:off x="0" y="315010"/>
            <a:ext cx="12192000" cy="369332"/>
          </a:xfrm>
          <a:prstGeom prst="rect">
            <a:avLst/>
          </a:prstGeom>
          <a:noFill/>
        </p:spPr>
        <p:txBody>
          <a:bodyPr wrap="square">
            <a:spAutoFit/>
          </a:bodyPr>
          <a:lstStyle/>
          <a:p>
            <a:r>
              <a:rPr lang="en-US" sz="1800" b="1" dirty="0">
                <a:effectLst/>
                <a:latin typeface="Arial" panose="020B0604020202020204" pitchFamily="34" charset="0"/>
                <a:ea typeface="Calibri" panose="020F0502020204030204" pitchFamily="34" charset="0"/>
              </a:rPr>
              <a:t>Let’s see how multiple grouped summaries work. Try the following codes.</a:t>
            </a:r>
            <a:endParaRPr lang="en-US" dirty="0"/>
          </a:p>
        </p:txBody>
      </p:sp>
      <p:sp>
        <p:nvSpPr>
          <p:cNvPr id="5" name="TextBox 4">
            <a:extLst>
              <a:ext uri="{FF2B5EF4-FFF2-40B4-BE49-F238E27FC236}">
                <a16:creationId xmlns:a16="http://schemas.microsoft.com/office/drawing/2014/main" id="{57F580CB-E46A-492E-2727-FC17AECB16B7}"/>
              </a:ext>
            </a:extLst>
          </p:cNvPr>
          <p:cNvSpPr txBox="1"/>
          <p:nvPr/>
        </p:nvSpPr>
        <p:spPr>
          <a:xfrm>
            <a:off x="476250" y="1834974"/>
            <a:ext cx="11239500" cy="3188052"/>
          </a:xfrm>
          <a:prstGeom prst="rect">
            <a:avLst/>
          </a:prstGeom>
          <a:solidFill>
            <a:schemeClr val="tx1">
              <a:lumMod val="95000"/>
              <a:lumOff val="5000"/>
            </a:schemeClr>
          </a:solidFill>
        </p:spPr>
        <p:txBody>
          <a:bodyPr wrap="square">
            <a:spAutoFit/>
          </a:bodyPr>
          <a:lstStyle/>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Calc total weekly sales</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sales_all</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weekly_sales</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sum</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Subset for type A stores, calc total weekly sales</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sales_A</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"type"</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weekly_sales</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sum</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Subset for type B stores, calc total weekly sales</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sales_B</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"type"</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"B"</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weekly_sales</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sum</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Subset for type C stores, calc total weekly sales</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sales_C</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"type"</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"C"</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weekly_sales</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sum</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Get proportion for each type</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sales_propn_by_type</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sales_A</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sales_B</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sales_C</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sales_all</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print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sales_propn_by_type</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1775161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E09EA7-5882-A2C7-E8BA-03010A4E8D41}"/>
              </a:ext>
            </a:extLst>
          </p:cNvPr>
          <p:cNvSpPr txBox="1"/>
          <p:nvPr/>
        </p:nvSpPr>
        <p:spPr>
          <a:xfrm>
            <a:off x="228600" y="272534"/>
            <a:ext cx="6096000" cy="369332"/>
          </a:xfrm>
          <a:prstGeom prst="rect">
            <a:avLst/>
          </a:prstGeom>
          <a:noFill/>
        </p:spPr>
        <p:txBody>
          <a:bodyPr wrap="square">
            <a:spAutoFit/>
          </a:bodyPr>
          <a:lstStyle/>
          <a:p>
            <a:r>
              <a:rPr lang="en-US" sz="1800" b="1" dirty="0">
                <a:effectLst/>
                <a:latin typeface="Arial" panose="020B0604020202020204" pitchFamily="34" charset="0"/>
                <a:ea typeface="Calibri" panose="020F0502020204030204" pitchFamily="34" charset="0"/>
              </a:rPr>
              <a:t>Now let’s try the following codes.</a:t>
            </a:r>
            <a:endParaRPr lang="en-US" dirty="0"/>
          </a:p>
        </p:txBody>
      </p:sp>
      <p:sp>
        <p:nvSpPr>
          <p:cNvPr id="5" name="TextBox 4">
            <a:extLst>
              <a:ext uri="{FF2B5EF4-FFF2-40B4-BE49-F238E27FC236}">
                <a16:creationId xmlns:a16="http://schemas.microsoft.com/office/drawing/2014/main" id="{E0EFF9D4-0F12-D264-AE99-81982C7F5D8F}"/>
              </a:ext>
            </a:extLst>
          </p:cNvPr>
          <p:cNvSpPr txBox="1"/>
          <p:nvPr/>
        </p:nvSpPr>
        <p:spPr>
          <a:xfrm>
            <a:off x="228600" y="1219421"/>
            <a:ext cx="11772900" cy="3393237"/>
          </a:xfrm>
          <a:prstGeom prst="rect">
            <a:avLst/>
          </a:prstGeom>
          <a:solidFill>
            <a:schemeClr val="tx1">
              <a:lumMod val="95000"/>
              <a:lumOff val="5000"/>
            </a:schemeClr>
          </a:solidFill>
        </p:spPr>
        <p:txBody>
          <a:bodyPr wrap="square">
            <a:spAutoFit/>
          </a:bodyPr>
          <a:lstStyle/>
          <a:p>
            <a:pPr marL="0" marR="0">
              <a:lnSpc>
                <a:spcPts val="1575"/>
              </a:lnSpc>
              <a:spcBef>
                <a:spcPts val="0"/>
              </a:spcBef>
              <a:spcAft>
                <a:spcPts val="0"/>
              </a:spcAft>
            </a:pPr>
            <a:r>
              <a:rPr lang="en-US" sz="16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Import </a:t>
            </a:r>
            <a:r>
              <a:rPr lang="en-US" sz="1600" kern="0" dirty="0" err="1">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numpy</a:t>
            </a:r>
            <a:r>
              <a:rPr lang="en-US" sz="16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with the alias np</a:t>
            </a:r>
            <a:endParaRPr lang="en-US" sz="14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6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import</a:t>
            </a:r>
            <a:r>
              <a:rPr lang="en-US" sz="16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6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numpy</a:t>
            </a:r>
            <a:r>
              <a:rPr lang="en-US" sz="16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6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as</a:t>
            </a:r>
            <a:r>
              <a:rPr lang="en-US" sz="16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6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np</a:t>
            </a:r>
            <a:endParaRPr lang="en-US" sz="14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6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4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6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For each store type, aggregate </a:t>
            </a:r>
            <a:r>
              <a:rPr lang="en-US" sz="1600" kern="0" dirty="0" err="1">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weekly_sales</a:t>
            </a:r>
            <a:r>
              <a:rPr lang="en-US" sz="16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get min, max, mean, and median</a:t>
            </a:r>
            <a:endParaRPr lang="en-US" sz="14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6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sales_stats</a:t>
            </a:r>
            <a:r>
              <a:rPr lang="en-US" sz="16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6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a:t>
            </a:r>
            <a:r>
              <a:rPr lang="en-US" sz="16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groupby</a:t>
            </a:r>
            <a:r>
              <a:rPr lang="en-US" sz="16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'type'</a:t>
            </a:r>
            <a:r>
              <a:rPr lang="en-US" sz="16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weekly_sales</a:t>
            </a:r>
            <a:r>
              <a:rPr lang="en-US" sz="16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agg</a:t>
            </a:r>
            <a:r>
              <a:rPr lang="en-US" sz="16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min</a:t>
            </a:r>
            <a:r>
              <a:rPr lang="en-US" sz="16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6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max</a:t>
            </a:r>
            <a:r>
              <a:rPr lang="en-US" sz="16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6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np</a:t>
            </a:r>
            <a:r>
              <a:rPr lang="en-US" sz="16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mean</a:t>
            </a:r>
            <a:r>
              <a:rPr lang="en-US" sz="16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6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np</a:t>
            </a:r>
            <a:r>
              <a:rPr lang="en-US" sz="16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median</a:t>
            </a:r>
            <a:r>
              <a:rPr lang="en-US" sz="16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4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6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4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6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Print </a:t>
            </a:r>
            <a:r>
              <a:rPr lang="en-US" sz="1600" kern="0" dirty="0" err="1">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sales_stats</a:t>
            </a:r>
            <a:endParaRPr lang="en-US" sz="14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6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print</a:t>
            </a:r>
            <a:r>
              <a:rPr lang="en-US" sz="16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sales_stats</a:t>
            </a:r>
            <a:r>
              <a:rPr lang="en-US" sz="16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4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6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4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6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For each store type, aggregate unemployment and </a:t>
            </a:r>
            <a:r>
              <a:rPr lang="en-US" sz="1600" kern="0" dirty="0" err="1">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fuel_price_usd_per_l</a:t>
            </a:r>
            <a:r>
              <a:rPr lang="en-US" sz="16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get min, max, mean, and median</a:t>
            </a:r>
            <a:endParaRPr lang="en-US" sz="14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6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unemp_fuel_stats</a:t>
            </a:r>
            <a:r>
              <a:rPr lang="en-US" sz="16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6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sales</a:t>
            </a:r>
            <a:r>
              <a:rPr lang="en-US" sz="16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groupby</a:t>
            </a:r>
            <a:r>
              <a:rPr lang="en-US" sz="16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'type'</a:t>
            </a:r>
            <a:r>
              <a:rPr lang="en-US" sz="16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'unemployment'</a:t>
            </a:r>
            <a:r>
              <a:rPr lang="en-US" sz="16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fuel_price_usd_per_l</a:t>
            </a:r>
            <a:r>
              <a:rPr lang="en-US" sz="16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agg</a:t>
            </a:r>
            <a:r>
              <a:rPr lang="en-US" sz="16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min</a:t>
            </a:r>
            <a:r>
              <a:rPr lang="en-US" sz="16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6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max</a:t>
            </a:r>
            <a:r>
              <a:rPr lang="en-US" sz="16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6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np</a:t>
            </a:r>
            <a:r>
              <a:rPr lang="en-US" sz="16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mean</a:t>
            </a:r>
            <a:r>
              <a:rPr lang="en-US" sz="16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6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np</a:t>
            </a:r>
            <a:r>
              <a:rPr lang="en-US" sz="16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median</a:t>
            </a:r>
            <a:r>
              <a:rPr lang="en-US" sz="16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4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6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4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6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Print </a:t>
            </a:r>
            <a:r>
              <a:rPr lang="en-US" sz="1600" kern="0" dirty="0" err="1">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unemp_fuel_stats</a:t>
            </a:r>
            <a:endParaRPr lang="en-US" sz="14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6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print</a:t>
            </a:r>
            <a:r>
              <a:rPr lang="en-US" sz="16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unemp_fuel_stats</a:t>
            </a:r>
            <a:r>
              <a:rPr lang="en-US" sz="16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400" kern="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6" name="Picture 5" descr="A screenshot of a computer&#10;&#10;Description automatically generated with low confidence">
            <a:extLst>
              <a:ext uri="{FF2B5EF4-FFF2-40B4-BE49-F238E27FC236}">
                <a16:creationId xmlns:a16="http://schemas.microsoft.com/office/drawing/2014/main" id="{96B992A1-B000-F622-8D34-0001B7D2BB53}"/>
              </a:ext>
            </a:extLst>
          </p:cNvPr>
          <p:cNvPicPr>
            <a:picLocks noChangeAspect="1"/>
          </p:cNvPicPr>
          <p:nvPr/>
        </p:nvPicPr>
        <p:blipFill>
          <a:blip r:embed="rId2"/>
          <a:stretch>
            <a:fillRect/>
          </a:stretch>
        </p:blipFill>
        <p:spPr>
          <a:xfrm>
            <a:off x="3835400" y="4699532"/>
            <a:ext cx="4521200" cy="2043430"/>
          </a:xfrm>
          <a:prstGeom prst="rect">
            <a:avLst/>
          </a:prstGeom>
        </p:spPr>
      </p:pic>
    </p:spTree>
    <p:extLst>
      <p:ext uri="{BB962C8B-B14F-4D97-AF65-F5344CB8AC3E}">
        <p14:creationId xmlns:p14="http://schemas.microsoft.com/office/powerpoint/2010/main" val="3493419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FFAA-0C45-CF84-04CE-535EC32F900C}"/>
              </a:ext>
            </a:extLst>
          </p:cNvPr>
          <p:cNvSpPr>
            <a:spLocks noGrp="1"/>
          </p:cNvSpPr>
          <p:nvPr>
            <p:ph type="title"/>
          </p:nvPr>
        </p:nvSpPr>
        <p:spPr/>
        <p:txBody>
          <a:bodyPr>
            <a:normAutofit/>
          </a:bodyPr>
          <a:lstStyle/>
          <a:p>
            <a:r>
              <a:rPr lang="en-US" sz="3600" dirty="0"/>
              <a:t>Multi-level Indexes (Hierarchical Indexes)</a:t>
            </a:r>
          </a:p>
        </p:txBody>
      </p:sp>
      <p:pic>
        <p:nvPicPr>
          <p:cNvPr id="4" name="Picture 3" descr="A screenshot of a computer code&#10;&#10;Description automatically generated with medium confidence">
            <a:extLst>
              <a:ext uri="{FF2B5EF4-FFF2-40B4-BE49-F238E27FC236}">
                <a16:creationId xmlns:a16="http://schemas.microsoft.com/office/drawing/2014/main" id="{6907CFAE-3BE4-09EF-FF0E-6D0D912A2B4C}"/>
              </a:ext>
            </a:extLst>
          </p:cNvPr>
          <p:cNvPicPr>
            <a:picLocks noChangeAspect="1"/>
          </p:cNvPicPr>
          <p:nvPr/>
        </p:nvPicPr>
        <p:blipFill>
          <a:blip r:embed="rId2"/>
          <a:stretch>
            <a:fillRect/>
          </a:stretch>
        </p:blipFill>
        <p:spPr>
          <a:xfrm>
            <a:off x="1625940" y="1690688"/>
            <a:ext cx="8940119" cy="4263236"/>
          </a:xfrm>
          <a:prstGeom prst="rect">
            <a:avLst/>
          </a:prstGeom>
        </p:spPr>
      </p:pic>
    </p:spTree>
    <p:extLst>
      <p:ext uri="{BB962C8B-B14F-4D97-AF65-F5344CB8AC3E}">
        <p14:creationId xmlns:p14="http://schemas.microsoft.com/office/powerpoint/2010/main" val="29077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930F-3DC1-00C7-79CB-BD0A7C238CB4}"/>
              </a:ext>
            </a:extLst>
          </p:cNvPr>
          <p:cNvSpPr>
            <a:spLocks noGrp="1"/>
          </p:cNvSpPr>
          <p:nvPr>
            <p:ph type="title"/>
          </p:nvPr>
        </p:nvSpPr>
        <p:spPr/>
        <p:txBody>
          <a:bodyPr/>
          <a:lstStyle/>
          <a:p>
            <a:r>
              <a:rPr lang="en-US" dirty="0"/>
              <a:t>Data Loading – What is Pickle Files (.p or .</a:t>
            </a:r>
            <a:r>
              <a:rPr lang="en-US" dirty="0" err="1"/>
              <a:t>pkl</a:t>
            </a:r>
            <a:r>
              <a:rPr lang="en-US" dirty="0"/>
              <a:t>)?</a:t>
            </a:r>
          </a:p>
        </p:txBody>
      </p:sp>
      <p:sp>
        <p:nvSpPr>
          <p:cNvPr id="3" name="Content Placeholder 2">
            <a:extLst>
              <a:ext uri="{FF2B5EF4-FFF2-40B4-BE49-F238E27FC236}">
                <a16:creationId xmlns:a16="http://schemas.microsoft.com/office/drawing/2014/main" id="{AEBABF74-E665-E12B-4B42-68860FFE1C26}"/>
              </a:ext>
            </a:extLst>
          </p:cNvPr>
          <p:cNvSpPr>
            <a:spLocks noGrp="1"/>
          </p:cNvSpPr>
          <p:nvPr>
            <p:ph idx="1"/>
          </p:nvPr>
        </p:nvSpPr>
        <p:spPr>
          <a:xfrm>
            <a:off x="838200" y="2011679"/>
            <a:ext cx="10515600" cy="4481195"/>
          </a:xfrm>
        </p:spPr>
        <p:txBody>
          <a:bodyPr>
            <a:normAutofit/>
          </a:bodyPr>
          <a:lstStyle/>
          <a:p>
            <a:r>
              <a:rPr lang="en-US" sz="1800" kern="0" dirty="0">
                <a:solidFill>
                  <a:srgbClr val="05192D"/>
                </a:solidFill>
                <a:effectLst/>
                <a:latin typeface="Arial" panose="020B0604020202020204" pitchFamily="34" charset="0"/>
                <a:ea typeface="Times New Roman" panose="02020603050405020304" pitchFamily="18" charset="0"/>
              </a:rPr>
              <a:t>Apart from .csv files, there are many other file formats that Pandas can read. For example,</a:t>
            </a:r>
          </a:p>
          <a:p>
            <a:r>
              <a:rPr lang="en-US" sz="1800" kern="0" dirty="0">
                <a:solidFill>
                  <a:srgbClr val="05192D"/>
                </a:solidFill>
                <a:effectLst/>
                <a:latin typeface="Arial" panose="020B0604020202020204" pitchFamily="34" charset="0"/>
                <a:ea typeface="Times New Roman" panose="02020603050405020304" pitchFamily="18" charset="0"/>
              </a:rPr>
              <a:t>Pickle is a serialized way of storing a Pandas dataframe. Basically, you are writing down the exact representation of the dataframe to disk. This means the types of the columns are and the indices are the same. Download </a:t>
            </a:r>
            <a:r>
              <a:rPr lang="en-US" sz="1800" kern="0" dirty="0" err="1">
                <a:solidFill>
                  <a:srgbClr val="05192D"/>
                </a:solidFill>
                <a:effectLst/>
                <a:latin typeface="Arial" panose="020B0604020202020204" pitchFamily="34" charset="0"/>
                <a:ea typeface="Times New Roman" panose="02020603050405020304" pitchFamily="18" charset="0"/>
              </a:rPr>
              <a:t>taxi_owners.p</a:t>
            </a:r>
            <a:r>
              <a:rPr lang="en-US" sz="1800" kern="0" dirty="0">
                <a:solidFill>
                  <a:srgbClr val="05192D"/>
                </a:solidFill>
                <a:effectLst/>
                <a:latin typeface="Arial" panose="020B0604020202020204" pitchFamily="34" charset="0"/>
                <a:ea typeface="Times New Roman" panose="02020603050405020304" pitchFamily="18" charset="0"/>
              </a:rPr>
              <a:t> and load the data using </a:t>
            </a:r>
            <a:r>
              <a:rPr lang="en-US" sz="1800" kern="0" dirty="0" err="1">
                <a:solidFill>
                  <a:srgbClr val="05192D"/>
                </a:solidFill>
                <a:effectLst/>
                <a:latin typeface="Arial" panose="020B0604020202020204" pitchFamily="34" charset="0"/>
                <a:ea typeface="Times New Roman" panose="02020603050405020304" pitchFamily="18" charset="0"/>
              </a:rPr>
              <a:t>pd.read_pickle</a:t>
            </a:r>
            <a:r>
              <a:rPr lang="en-US" sz="1800" kern="0" dirty="0">
                <a:solidFill>
                  <a:srgbClr val="05192D"/>
                </a:solidFill>
                <a:effectLst/>
                <a:latin typeface="Arial" panose="020B0604020202020204" pitchFamily="34" charset="0"/>
                <a:ea typeface="Times New Roman" panose="02020603050405020304" pitchFamily="18" charset="0"/>
              </a:rPr>
              <a:t>()</a:t>
            </a:r>
            <a:endParaRPr lang="en-US" sz="1800" kern="0" dirty="0">
              <a:solidFill>
                <a:srgbClr val="05192D"/>
              </a:solidFill>
              <a:latin typeface="Arial" panose="020B0604020202020204" pitchFamily="34" charset="0"/>
            </a:endParaRPr>
          </a:p>
          <a:p>
            <a:endParaRPr lang="en-US" dirty="0"/>
          </a:p>
          <a:p>
            <a:endParaRPr lang="en-US" sz="1800" kern="0" dirty="0">
              <a:solidFill>
                <a:srgbClr val="05192D"/>
              </a:solidFill>
              <a:latin typeface="Arial" panose="020B0604020202020204" pitchFamily="34" charset="0"/>
            </a:endParaRPr>
          </a:p>
          <a:p>
            <a:endParaRPr lang="en-US" sz="1800" kern="0" dirty="0">
              <a:solidFill>
                <a:srgbClr val="05192D"/>
              </a:solidFill>
              <a:latin typeface="Arial" panose="020B0604020202020204" pitchFamily="34" charset="0"/>
            </a:endParaRPr>
          </a:p>
          <a:p>
            <a:endParaRPr lang="en-US" sz="1800" kern="0" dirty="0">
              <a:solidFill>
                <a:srgbClr val="05192D"/>
              </a:solidFill>
              <a:latin typeface="Arial" panose="020B0604020202020204" pitchFamily="34" charset="0"/>
            </a:endParaRPr>
          </a:p>
          <a:p>
            <a:endParaRPr lang="en-US" sz="1800" kern="0" dirty="0">
              <a:solidFill>
                <a:srgbClr val="05192D"/>
              </a:solidFill>
              <a:latin typeface="Arial" panose="020B0604020202020204" pitchFamily="34" charset="0"/>
            </a:endParaRPr>
          </a:p>
          <a:p>
            <a:endParaRPr lang="en-US" sz="1800" kern="0" dirty="0">
              <a:solidFill>
                <a:srgbClr val="05192D"/>
              </a:solidFill>
              <a:latin typeface="Arial" panose="020B0604020202020204" pitchFamily="34" charset="0"/>
            </a:endParaRPr>
          </a:p>
          <a:p>
            <a:r>
              <a:rPr lang="en-US" sz="1800" kern="0" dirty="0">
                <a:solidFill>
                  <a:srgbClr val="05192D"/>
                </a:solidFill>
                <a:latin typeface="Arial" panose="020B0604020202020204" pitchFamily="34" charset="0"/>
              </a:rPr>
              <a:t>Today we will be trying Pickle files as well. Back to that soon</a:t>
            </a:r>
          </a:p>
        </p:txBody>
      </p:sp>
      <p:sp>
        <p:nvSpPr>
          <p:cNvPr id="5" name="Rectangle 1">
            <a:extLst>
              <a:ext uri="{FF2B5EF4-FFF2-40B4-BE49-F238E27FC236}">
                <a16:creationId xmlns:a16="http://schemas.microsoft.com/office/drawing/2014/main" id="{4E4834B3-0DB2-7128-EE26-29BE83672D01}"/>
              </a:ext>
            </a:extLst>
          </p:cNvPr>
          <p:cNvSpPr>
            <a:spLocks noChangeArrowheads="1"/>
          </p:cNvSpPr>
          <p:nvPr/>
        </p:nvSpPr>
        <p:spPr bwMode="auto">
          <a:xfrm>
            <a:off x="3314699" y="3607629"/>
            <a:ext cx="5562601" cy="492443"/>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taxi_owner</a:t>
            </a:r>
            <a:r>
              <a:rPr kumimoji="0" lang="en-US" altLang="en-US" sz="1600" b="0" i="0" u="none" strike="noStrike" cap="none" normalizeH="0" baseline="0" dirty="0">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 = </a:t>
            </a:r>
            <a:r>
              <a:rPr kumimoji="0" lang="en-US" altLang="en-US" sz="1600" b="0" i="0" u="none" strike="noStrike" cap="none" normalizeH="0" baseline="0" dirty="0" err="1">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pd.read_pickle</a:t>
            </a:r>
            <a:r>
              <a:rPr kumimoji="0" lang="en-US" altLang="en-US" sz="1600" b="0" i="0" u="none" strike="noStrike" cap="none" normalizeH="0" baseline="0" dirty="0">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err="1">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taxi_owners.p</a:t>
            </a:r>
            <a:r>
              <a:rPr kumimoji="0" lang="en-US" altLang="en-US" sz="1600" b="0" i="0" u="none" strike="noStrike" cap="none" normalizeH="0" baseline="0" dirty="0">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taxi_owner.head</a:t>
            </a:r>
            <a:r>
              <a:rPr kumimoji="0" lang="en-US" altLang="en-US" sz="1600" b="0" i="0" u="none" strike="noStrike" cap="none" normalizeH="0" baseline="0" dirty="0">
                <a:ln>
                  <a:noFill/>
                </a:ln>
                <a:solidFill>
                  <a:srgbClr val="B2CCD6"/>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05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8" name="Picture 7" descr="A screenshot of a computer&#10;&#10;Description automatically generated with low confidence">
            <a:extLst>
              <a:ext uri="{FF2B5EF4-FFF2-40B4-BE49-F238E27FC236}">
                <a16:creationId xmlns:a16="http://schemas.microsoft.com/office/drawing/2014/main" id="{CF2F3999-7F80-EF39-C776-9AFAE8B4AA7E}"/>
              </a:ext>
            </a:extLst>
          </p:cNvPr>
          <p:cNvPicPr>
            <a:picLocks noChangeAspect="1"/>
          </p:cNvPicPr>
          <p:nvPr/>
        </p:nvPicPr>
        <p:blipFill>
          <a:blip r:embed="rId2"/>
          <a:stretch>
            <a:fillRect/>
          </a:stretch>
        </p:blipFill>
        <p:spPr>
          <a:xfrm>
            <a:off x="3988005" y="4091940"/>
            <a:ext cx="4215988" cy="1500853"/>
          </a:xfrm>
          <a:prstGeom prst="rect">
            <a:avLst/>
          </a:prstGeom>
        </p:spPr>
      </p:pic>
    </p:spTree>
    <p:extLst>
      <p:ext uri="{BB962C8B-B14F-4D97-AF65-F5344CB8AC3E}">
        <p14:creationId xmlns:p14="http://schemas.microsoft.com/office/powerpoint/2010/main" val="797316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picture containing text, screenshot, font, number&#10;&#10;Description automatically generated">
            <a:extLst>
              <a:ext uri="{FF2B5EF4-FFF2-40B4-BE49-F238E27FC236}">
                <a16:creationId xmlns:a16="http://schemas.microsoft.com/office/drawing/2014/main" id="{77B4EDC7-B227-8CC8-8252-A978F5F86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593" y="304670"/>
            <a:ext cx="9607283" cy="3169568"/>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 descr="A screenshot of a computer&#10;&#10;Description automatically generated with medium confidence">
            <a:extLst>
              <a:ext uri="{FF2B5EF4-FFF2-40B4-BE49-F238E27FC236}">
                <a16:creationId xmlns:a16="http://schemas.microsoft.com/office/drawing/2014/main" id="{EB06302D-F09E-6F20-6F9C-3B2B8BB7E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593" y="3778908"/>
            <a:ext cx="9607283" cy="28260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602E0DD7-768D-39F0-096C-609E187B5FD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F7F9CB95-FAC5-F946-7008-FAF41E034DEF}"/>
              </a:ext>
            </a:extLst>
          </p:cNvPr>
          <p:cNvSpPr>
            <a:spLocks noChangeArrowheads="1"/>
          </p:cNvSpPr>
          <p:nvPr/>
        </p:nvSpPr>
        <p:spPr bwMode="auto">
          <a:xfrm>
            <a:off x="0" y="2141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5">
            <a:extLst>
              <a:ext uri="{FF2B5EF4-FFF2-40B4-BE49-F238E27FC236}">
                <a16:creationId xmlns:a16="http://schemas.microsoft.com/office/drawing/2014/main" id="{BE1AFCCB-0D07-2A6B-E010-7FA37DBECBC7}"/>
              </a:ext>
            </a:extLst>
          </p:cNvPr>
          <p:cNvSpPr>
            <a:spLocks noChangeArrowheads="1"/>
          </p:cNvSpPr>
          <p:nvPr/>
        </p:nvSpPr>
        <p:spPr bwMode="auto">
          <a:xfrm>
            <a:off x="0" y="4100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67891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1E19AD-6F19-DACE-26BB-270A16D98CE2}"/>
              </a:ext>
            </a:extLst>
          </p:cNvPr>
          <p:cNvSpPr txBox="1"/>
          <p:nvPr/>
        </p:nvSpPr>
        <p:spPr>
          <a:xfrm>
            <a:off x="108122" y="216929"/>
            <a:ext cx="6098058" cy="369332"/>
          </a:xfrm>
          <a:prstGeom prst="rect">
            <a:avLst/>
          </a:prstGeom>
          <a:noFill/>
        </p:spPr>
        <p:txBody>
          <a:bodyPr wrap="square">
            <a:spAutoFit/>
          </a:bodyPr>
          <a:lstStyle/>
          <a:p>
            <a:r>
              <a:rPr lang="en-US" sz="1800" b="1" dirty="0">
                <a:effectLst/>
                <a:latin typeface="Arial" panose="020B0604020202020204" pitchFamily="34" charset="0"/>
                <a:ea typeface="Calibri" panose="020F0502020204030204" pitchFamily="34" charset="0"/>
              </a:rPr>
              <a:t>Let’s see some examples.</a:t>
            </a:r>
            <a:endParaRPr lang="en-US" dirty="0"/>
          </a:p>
        </p:txBody>
      </p:sp>
      <p:sp>
        <p:nvSpPr>
          <p:cNvPr id="5" name="TextBox 4">
            <a:extLst>
              <a:ext uri="{FF2B5EF4-FFF2-40B4-BE49-F238E27FC236}">
                <a16:creationId xmlns:a16="http://schemas.microsoft.com/office/drawing/2014/main" id="{905C3D83-4CB4-9BDE-E891-5A7325005FD7}"/>
              </a:ext>
            </a:extLst>
          </p:cNvPr>
          <p:cNvSpPr txBox="1"/>
          <p:nvPr/>
        </p:nvSpPr>
        <p:spPr>
          <a:xfrm>
            <a:off x="108122" y="586261"/>
            <a:ext cx="9480721" cy="369332"/>
          </a:xfrm>
          <a:prstGeom prst="rect">
            <a:avLst/>
          </a:prstGeom>
          <a:noFill/>
        </p:spPr>
        <p:txBody>
          <a:bodyPr wrap="square">
            <a:spAutoFit/>
          </a:bodyPr>
          <a:lstStyle/>
          <a:p>
            <a:r>
              <a:rPr lang="en-US" sz="1800" b="1" dirty="0">
                <a:effectLst/>
                <a:latin typeface="Arial" panose="020B0604020202020204" pitchFamily="34" charset="0"/>
                <a:ea typeface="Calibri" panose="020F0502020204030204" pitchFamily="34" charset="0"/>
              </a:rPr>
              <a:t>Load temperatures.csv to temperatures dataframe and try the following codes.</a:t>
            </a:r>
            <a:endParaRPr lang="en-US" dirty="0"/>
          </a:p>
        </p:txBody>
      </p:sp>
      <p:sp>
        <p:nvSpPr>
          <p:cNvPr id="7" name="TextBox 6">
            <a:extLst>
              <a:ext uri="{FF2B5EF4-FFF2-40B4-BE49-F238E27FC236}">
                <a16:creationId xmlns:a16="http://schemas.microsoft.com/office/drawing/2014/main" id="{775548ED-EEA9-3C43-EB2D-E6DBBE5B8A51}"/>
              </a:ext>
            </a:extLst>
          </p:cNvPr>
          <p:cNvSpPr txBox="1"/>
          <p:nvPr/>
        </p:nvSpPr>
        <p:spPr>
          <a:xfrm>
            <a:off x="288324" y="1324925"/>
            <a:ext cx="11615351" cy="4624343"/>
          </a:xfrm>
          <a:prstGeom prst="rect">
            <a:avLst/>
          </a:prstGeom>
          <a:solidFill>
            <a:schemeClr val="tx1">
              <a:lumMod val="95000"/>
              <a:lumOff val="5000"/>
            </a:schemeClr>
          </a:solidFill>
        </p:spPr>
        <p:txBody>
          <a:bodyPr wrap="square">
            <a:spAutoFit/>
          </a:bodyPr>
          <a:lstStyle/>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Look at temperatures</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print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temperatures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Set the index of temperatures to city</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temperatures_ind</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temperatures</a:t>
            </a:r>
            <a:r>
              <a:rPr lang="en-US" sz="18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set_index</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'city'</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Look at </a:t>
            </a:r>
            <a:r>
              <a:rPr lang="en-US" sz="1800" kern="0" dirty="0" err="1">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temperatures_ind</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print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temperatures_ind</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Reset the </a:t>
            </a:r>
            <a:r>
              <a:rPr lang="en-US" sz="1800" kern="0" dirty="0" err="1">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temperatures_ind</a:t>
            </a: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index, keeping its contents</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print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temperatures_ind</a:t>
            </a:r>
            <a:r>
              <a:rPr lang="en-US" sz="18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reset_index</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Reset the </a:t>
            </a:r>
            <a:r>
              <a:rPr lang="en-US" sz="1800" kern="0" dirty="0" err="1">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temperatures_ind</a:t>
            </a: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index, dropping its contents</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800"/>
              </a:spcAft>
            </a:pP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print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temperatures_ind</a:t>
            </a:r>
            <a:r>
              <a:rPr lang="en-US" sz="18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reset_index</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drop</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True</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600" kern="100" dirty="0">
                <a:solidFill>
                  <a:srgbClr val="00C53B"/>
                </a:solidFill>
                <a:effectLst/>
                <a:latin typeface="Courier New" panose="02070309020205020404" pitchFamily="49" charset="0"/>
                <a:ea typeface="Calibri" panose="020F0502020204030204" pitchFamily="34"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80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Make a list of cities to subset on</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cities</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"Moscow"</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"Saint Petersburg"</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Subset temperatures using square brackets</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print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temperatures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temperatures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'city'</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isin</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cities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Subset </a:t>
            </a:r>
            <a:r>
              <a:rPr lang="en-US" sz="1800" kern="0" dirty="0" err="1">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temperatures_ind</a:t>
            </a: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using .loc[]</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print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temperatures_ind</a:t>
            </a:r>
            <a:r>
              <a:rPr lang="en-US" sz="18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loc</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cities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4280544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E62B-F718-CCC1-ECA8-CBB656BAB559}"/>
              </a:ext>
            </a:extLst>
          </p:cNvPr>
          <p:cNvSpPr>
            <a:spLocks noGrp="1"/>
          </p:cNvSpPr>
          <p:nvPr>
            <p:ph type="title"/>
          </p:nvPr>
        </p:nvSpPr>
        <p:spPr>
          <a:xfrm>
            <a:off x="838200" y="365126"/>
            <a:ext cx="10515600" cy="722270"/>
          </a:xfrm>
        </p:spPr>
        <p:txBody>
          <a:bodyPr/>
          <a:lstStyle/>
          <a:p>
            <a:r>
              <a:rPr lang="en-US" dirty="0"/>
              <a:t>Layering Plots</a:t>
            </a:r>
          </a:p>
        </p:txBody>
      </p:sp>
      <p:sp>
        <p:nvSpPr>
          <p:cNvPr id="5" name="TextBox 4">
            <a:extLst>
              <a:ext uri="{FF2B5EF4-FFF2-40B4-BE49-F238E27FC236}">
                <a16:creationId xmlns:a16="http://schemas.microsoft.com/office/drawing/2014/main" id="{1BFC4DC8-B437-FDFF-37DB-66F37A32D980}"/>
              </a:ext>
            </a:extLst>
          </p:cNvPr>
          <p:cNvSpPr txBox="1"/>
          <p:nvPr/>
        </p:nvSpPr>
        <p:spPr>
          <a:xfrm>
            <a:off x="838200" y="1139541"/>
            <a:ext cx="8838170" cy="800219"/>
          </a:xfrm>
          <a:prstGeom prst="rect">
            <a:avLst/>
          </a:prstGeom>
          <a:noFill/>
        </p:spPr>
        <p:txBody>
          <a:bodyPr wrap="square">
            <a:spAutoFit/>
          </a:bodyPr>
          <a:lstStyle/>
          <a:p>
            <a:pPr marL="0" marR="0">
              <a:spcBef>
                <a:spcPts val="0"/>
              </a:spcBef>
              <a:spcAft>
                <a:spcPts val="1200"/>
              </a:spcAft>
            </a:pPr>
            <a:r>
              <a:rPr lang="en-US" sz="1800" b="1" dirty="0">
                <a:effectLst/>
                <a:latin typeface="Arial" panose="020B0604020202020204" pitchFamily="34" charset="0"/>
                <a:ea typeface="Times New Roman" panose="02020603050405020304" pitchFamily="18" charset="0"/>
              </a:rPr>
              <a:t>Let’s see what we can do if we have overlapping plots.</a:t>
            </a:r>
            <a:endParaRPr lang="en-US" sz="2400" dirty="0">
              <a:effectLst/>
              <a:latin typeface="Times New Roman" panose="02020603050405020304" pitchFamily="18" charset="0"/>
              <a:ea typeface="Times New Roman" panose="02020603050405020304" pitchFamily="18" charset="0"/>
            </a:endParaRPr>
          </a:p>
          <a:p>
            <a:pPr marL="0" marR="0">
              <a:spcBef>
                <a:spcPts val="0"/>
              </a:spcBef>
              <a:spcAft>
                <a:spcPts val="1200"/>
              </a:spcAft>
            </a:pPr>
            <a:r>
              <a:rPr lang="en-US" sz="1800" b="1" dirty="0">
                <a:effectLst/>
                <a:latin typeface="Arial" panose="020B0604020202020204" pitchFamily="34" charset="0"/>
                <a:ea typeface="Times New Roman" panose="02020603050405020304" pitchFamily="18" charset="0"/>
              </a:rPr>
              <a:t>Load </a:t>
            </a:r>
            <a:r>
              <a:rPr lang="en-US" sz="1800" b="1" dirty="0" err="1">
                <a:effectLst/>
                <a:latin typeface="Arial" panose="020B0604020202020204" pitchFamily="34" charset="0"/>
                <a:ea typeface="Times New Roman" panose="02020603050405020304" pitchFamily="18" charset="0"/>
              </a:rPr>
              <a:t>avoplotto.pkl</a:t>
            </a:r>
            <a:r>
              <a:rPr lang="en-US" sz="1800" b="1" dirty="0">
                <a:effectLst/>
                <a:latin typeface="Arial" panose="020B0604020202020204" pitchFamily="34" charset="0"/>
                <a:ea typeface="Times New Roman" panose="02020603050405020304" pitchFamily="18" charset="0"/>
              </a:rPr>
              <a:t> (pickle file) to avocados dataframe and try the following.</a:t>
            </a:r>
            <a:endParaRPr lang="en-US" sz="24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D6357518-9B97-E8BB-BAF6-4C8562038134}"/>
              </a:ext>
            </a:extLst>
          </p:cNvPr>
          <p:cNvSpPr txBox="1"/>
          <p:nvPr/>
        </p:nvSpPr>
        <p:spPr>
          <a:xfrm>
            <a:off x="838199" y="2507119"/>
            <a:ext cx="10515599" cy="2982868"/>
          </a:xfrm>
          <a:prstGeom prst="rect">
            <a:avLst/>
          </a:prstGeom>
          <a:solidFill>
            <a:schemeClr val="tx1">
              <a:lumMod val="95000"/>
              <a:lumOff val="5000"/>
            </a:schemeClr>
          </a:solidFill>
        </p:spPr>
        <p:txBody>
          <a:bodyPr wrap="square">
            <a:spAutoFit/>
          </a:bodyPr>
          <a:lstStyle/>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Import </a:t>
            </a:r>
            <a:r>
              <a:rPr lang="en-US" sz="1800" kern="0" dirty="0" err="1">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matplotlib.pyplot</a:t>
            </a: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with alias </a:t>
            </a:r>
            <a:r>
              <a:rPr lang="en-US" sz="1800" kern="0" dirty="0" err="1">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plt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import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matplotlib</a:t>
            </a:r>
            <a:r>
              <a:rPr lang="en-US" sz="18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pyplot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as</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plt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Look at the first few rows of data</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print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avocados</a:t>
            </a:r>
            <a:r>
              <a:rPr lang="en-US" sz="18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head</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Get the total number of avocados sold of each size</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nb_sold_by_size</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avocados</a:t>
            </a:r>
            <a:r>
              <a:rPr lang="en-US" sz="18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groupby</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'size'</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nb_sold</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sum</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Create a bar plot of the number of avocados sold by size</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nb_sold_by_size</a:t>
            </a:r>
            <a:r>
              <a:rPr lang="en-US" sz="18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plot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kind</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'bar'</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Show the plot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plt</a:t>
            </a:r>
            <a:r>
              <a:rPr lang="en-US" sz="18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show</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1712374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5DC4E0-22A5-9D0E-4B81-45A56177BE17}"/>
              </a:ext>
            </a:extLst>
          </p:cNvPr>
          <p:cNvSpPr txBox="1"/>
          <p:nvPr/>
        </p:nvSpPr>
        <p:spPr>
          <a:xfrm>
            <a:off x="812457" y="923170"/>
            <a:ext cx="10469262" cy="1751762"/>
          </a:xfrm>
          <a:prstGeom prst="rect">
            <a:avLst/>
          </a:prstGeom>
          <a:solidFill>
            <a:schemeClr val="tx1">
              <a:lumMod val="95000"/>
              <a:lumOff val="5000"/>
            </a:schemeClr>
          </a:solidFill>
        </p:spPr>
        <p:txBody>
          <a:bodyPr wrap="square">
            <a:spAutoFit/>
          </a:bodyPr>
          <a:lstStyle/>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Get the total number of avocados sold on each date</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nb_sold_by_date</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avocados</a:t>
            </a:r>
            <a:r>
              <a:rPr lang="en-US" sz="18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groupby</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'date'</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nb_sold</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sum</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Create a line plot of the number of avocados sold by date</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nb_sold_by_date</a:t>
            </a:r>
            <a:r>
              <a:rPr lang="en-US" sz="18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plot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kind</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'line'</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rot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45</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Show the plot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plt</a:t>
            </a:r>
            <a:r>
              <a:rPr lang="en-US" sz="18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show</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5" name="TextBox 4">
            <a:extLst>
              <a:ext uri="{FF2B5EF4-FFF2-40B4-BE49-F238E27FC236}">
                <a16:creationId xmlns:a16="http://schemas.microsoft.com/office/drawing/2014/main" id="{9FF3D4D4-944B-EE23-92DB-B145A16D4B92}"/>
              </a:ext>
            </a:extLst>
          </p:cNvPr>
          <p:cNvSpPr txBox="1"/>
          <p:nvPr/>
        </p:nvSpPr>
        <p:spPr>
          <a:xfrm>
            <a:off x="812456" y="3307188"/>
            <a:ext cx="10469261" cy="1546577"/>
          </a:xfrm>
          <a:prstGeom prst="rect">
            <a:avLst/>
          </a:prstGeom>
          <a:solidFill>
            <a:schemeClr val="tx1">
              <a:lumMod val="95000"/>
              <a:lumOff val="5000"/>
            </a:schemeClr>
          </a:solidFill>
        </p:spPr>
        <p:txBody>
          <a:bodyPr wrap="square">
            <a:spAutoFit/>
          </a:bodyPr>
          <a:lstStyle/>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Scatter plot of </a:t>
            </a:r>
            <a:r>
              <a:rPr lang="en-US" sz="1800" kern="0" dirty="0" err="1">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avg_price</a:t>
            </a: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vs. </a:t>
            </a:r>
            <a:r>
              <a:rPr lang="en-US" sz="1800" kern="0" dirty="0" err="1">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nb_sold</a:t>
            </a: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with title</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endPar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endParaRPr>
          </a:p>
          <a:p>
            <a:pPr marL="0" marR="0">
              <a:lnSpc>
                <a:spcPts val="1575"/>
              </a:lnSpc>
              <a:spcBef>
                <a:spcPts val="0"/>
              </a:spcBef>
              <a:spcAft>
                <a:spcPts val="0"/>
              </a:spcAft>
            </a:pP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avocados</a:t>
            </a:r>
            <a:r>
              <a:rPr lang="en-US" sz="18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plot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x</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nb_sold</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y</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avg_price</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kind</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'scatter'</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title</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'Number of avocados sold vs. average price'</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Show the plot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plt</a:t>
            </a:r>
            <a:r>
              <a:rPr lang="en-US" sz="18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show</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295553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D8DB31-810F-6EF1-4DED-FD589B2877E4}"/>
              </a:ext>
            </a:extLst>
          </p:cNvPr>
          <p:cNvSpPr txBox="1"/>
          <p:nvPr/>
        </p:nvSpPr>
        <p:spPr>
          <a:xfrm>
            <a:off x="750672" y="866267"/>
            <a:ext cx="10839965" cy="2367315"/>
          </a:xfrm>
          <a:prstGeom prst="rect">
            <a:avLst/>
          </a:prstGeom>
          <a:solidFill>
            <a:schemeClr val="tx1">
              <a:lumMod val="95000"/>
              <a:lumOff val="5000"/>
            </a:schemeClr>
          </a:solidFill>
        </p:spPr>
        <p:txBody>
          <a:bodyPr wrap="square">
            <a:spAutoFit/>
          </a:bodyPr>
          <a:lstStyle/>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Histogram of conventional </a:t>
            </a:r>
            <a:r>
              <a:rPr lang="en-US" sz="1800" kern="0" dirty="0" err="1">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avg_price</a:t>
            </a: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avocados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avocados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'type'</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'conventional'</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avg_price</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plot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kind</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'hist'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Histogram of organic </a:t>
            </a:r>
            <a:r>
              <a:rPr lang="en-US" sz="1800" kern="0" dirty="0" err="1">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avg_price</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avocados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avocados</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'type'</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'organic'</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avg_price</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plot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kind</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'hist'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Add a legend</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plt</a:t>
            </a:r>
            <a:r>
              <a:rPr lang="en-US" sz="18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legend</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conventional'</a:t>
            </a:r>
            <a:r>
              <a:rPr lang="en-US" sz="1800" kern="0" dirty="0" err="1">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'organic</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Show the plot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plt</a:t>
            </a:r>
            <a:r>
              <a:rPr lang="en-US" sz="18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show</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4" name="Picture 3" descr="A picture containing screenshot, text, diagram, pixel&#10;&#10;Description automatically generated">
            <a:extLst>
              <a:ext uri="{FF2B5EF4-FFF2-40B4-BE49-F238E27FC236}">
                <a16:creationId xmlns:a16="http://schemas.microsoft.com/office/drawing/2014/main" id="{E8160F53-03A9-F557-5A39-203EA96D9E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4633" y="3624419"/>
            <a:ext cx="4647564" cy="2961732"/>
          </a:xfrm>
          <a:prstGeom prst="rect">
            <a:avLst/>
          </a:prstGeom>
          <a:noFill/>
          <a:ln>
            <a:noFill/>
          </a:ln>
        </p:spPr>
      </p:pic>
      <p:sp>
        <p:nvSpPr>
          <p:cNvPr id="6" name="TextBox 5">
            <a:extLst>
              <a:ext uri="{FF2B5EF4-FFF2-40B4-BE49-F238E27FC236}">
                <a16:creationId xmlns:a16="http://schemas.microsoft.com/office/drawing/2014/main" id="{C74C6A41-22CE-8682-7170-5B8DE7352094}"/>
              </a:ext>
            </a:extLst>
          </p:cNvPr>
          <p:cNvSpPr txBox="1"/>
          <p:nvPr/>
        </p:nvSpPr>
        <p:spPr>
          <a:xfrm>
            <a:off x="5775238" y="5228853"/>
            <a:ext cx="6098058" cy="1077218"/>
          </a:xfrm>
          <a:prstGeom prst="rect">
            <a:avLst/>
          </a:prstGeom>
          <a:noFill/>
        </p:spPr>
        <p:txBody>
          <a:bodyPr wrap="square">
            <a:spAutoFit/>
          </a:bodyPr>
          <a:lstStyle/>
          <a:p>
            <a:pPr marL="0" marR="0">
              <a:spcBef>
                <a:spcPts val="0"/>
              </a:spcBef>
              <a:spcAft>
                <a:spcPts val="1200"/>
              </a:spcAft>
            </a:pPr>
            <a:r>
              <a:rPr lang="en-US" sz="1800" b="1" dirty="0">
                <a:effectLst/>
                <a:latin typeface="Arial" panose="020B0604020202020204" pitchFamily="34" charset="0"/>
                <a:ea typeface="Times New Roman" panose="02020603050405020304" pitchFamily="18" charset="0"/>
              </a:rPr>
              <a:t>You can see a complete overlapped plots. The organic blocks the conventional plot.</a:t>
            </a:r>
          </a:p>
          <a:p>
            <a:pPr marL="0" marR="0">
              <a:spcBef>
                <a:spcPts val="0"/>
              </a:spcBef>
              <a:spcAft>
                <a:spcPts val="1200"/>
              </a:spcAft>
            </a:pPr>
            <a:r>
              <a:rPr lang="en-US" sz="1800" b="1" dirty="0">
                <a:effectLst/>
                <a:latin typeface="Arial" panose="020B0604020202020204" pitchFamily="34" charset="0"/>
                <a:ea typeface="Times New Roman" panose="02020603050405020304" pitchFamily="18" charset="0"/>
              </a:rPr>
              <a:t>Try add alpha = 0.6 in plot() and run again.</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27843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7EC9-8B0D-D86F-4645-9F867D3A51B5}"/>
              </a:ext>
            </a:extLst>
          </p:cNvPr>
          <p:cNvSpPr>
            <a:spLocks noGrp="1"/>
          </p:cNvSpPr>
          <p:nvPr>
            <p:ph type="title"/>
          </p:nvPr>
        </p:nvSpPr>
        <p:spPr>
          <a:xfrm>
            <a:off x="838200" y="365126"/>
            <a:ext cx="10515600" cy="787400"/>
          </a:xfrm>
        </p:spPr>
        <p:txBody>
          <a:bodyPr/>
          <a:lstStyle/>
          <a:p>
            <a:r>
              <a:rPr lang="en-US" dirty="0"/>
              <a:t>Missing Values in DataFrame</a:t>
            </a:r>
          </a:p>
        </p:txBody>
      </p:sp>
      <p:sp>
        <p:nvSpPr>
          <p:cNvPr id="3" name="Content Placeholder 2">
            <a:extLst>
              <a:ext uri="{FF2B5EF4-FFF2-40B4-BE49-F238E27FC236}">
                <a16:creationId xmlns:a16="http://schemas.microsoft.com/office/drawing/2014/main" id="{91C5749E-5C1E-842C-10D5-9B51C50489E3}"/>
              </a:ext>
            </a:extLst>
          </p:cNvPr>
          <p:cNvSpPr>
            <a:spLocks noGrp="1"/>
          </p:cNvSpPr>
          <p:nvPr>
            <p:ph idx="1"/>
          </p:nvPr>
        </p:nvSpPr>
        <p:spPr>
          <a:xfrm>
            <a:off x="838200" y="1285875"/>
            <a:ext cx="10515600" cy="4886325"/>
          </a:xfrm>
        </p:spPr>
        <p:txBody>
          <a:bodyPr/>
          <a:lstStyle/>
          <a:p>
            <a:r>
              <a:rPr lang="en-US" sz="1800" dirty="0">
                <a:latin typeface="Arial" panose="020B0604020202020204" pitchFamily="34" charset="0"/>
                <a:ea typeface="Calibri" panose="020F0502020204030204" pitchFamily="34" charset="0"/>
              </a:rPr>
              <a:t>In a pandas DataFrame, missing values are indicated with N-a-N, which stands for "not a number.“</a:t>
            </a:r>
          </a:p>
          <a:p>
            <a:endParaRPr lang="en-US" sz="1800" dirty="0">
              <a:latin typeface="Arial" panose="020B0604020202020204" pitchFamily="34" charset="0"/>
              <a:ea typeface="Calibri" panose="020F0502020204030204" pitchFamily="34" charset="0"/>
            </a:endParaRPr>
          </a:p>
          <a:p>
            <a:endParaRPr lang="en-US" sz="1800" dirty="0">
              <a:latin typeface="Arial" panose="020B0604020202020204" pitchFamily="34" charset="0"/>
              <a:ea typeface="Calibri" panose="020F0502020204030204" pitchFamily="34" charset="0"/>
            </a:endParaRPr>
          </a:p>
          <a:p>
            <a:endParaRPr lang="en-US" sz="1800" dirty="0">
              <a:latin typeface="Arial" panose="020B0604020202020204" pitchFamily="34" charset="0"/>
              <a:ea typeface="Calibri" panose="020F0502020204030204" pitchFamily="34" charset="0"/>
            </a:endParaRPr>
          </a:p>
          <a:p>
            <a:endParaRPr lang="en-US" sz="1800" dirty="0">
              <a:latin typeface="Arial" panose="020B0604020202020204" pitchFamily="34" charset="0"/>
              <a:ea typeface="Calibri" panose="020F0502020204030204" pitchFamily="34" charset="0"/>
            </a:endParaRPr>
          </a:p>
          <a:p>
            <a:endParaRPr lang="en-US" sz="1800" dirty="0">
              <a:latin typeface="Arial" panose="020B0604020202020204" pitchFamily="34" charset="0"/>
              <a:ea typeface="Calibri" panose="020F0502020204030204" pitchFamily="34" charset="0"/>
            </a:endParaRPr>
          </a:p>
          <a:p>
            <a:endParaRPr lang="en-US" sz="1800" dirty="0">
              <a:latin typeface="Arial" panose="020B0604020202020204" pitchFamily="34" charset="0"/>
              <a:ea typeface="Calibri" panose="020F0502020204030204" pitchFamily="34" charset="0"/>
            </a:endParaRPr>
          </a:p>
          <a:p>
            <a:endParaRPr lang="en-US" sz="1800" dirty="0">
              <a:latin typeface="Arial" panose="020B0604020202020204" pitchFamily="34" charset="0"/>
              <a:ea typeface="Calibri" panose="020F0502020204030204" pitchFamily="34" charset="0"/>
            </a:endParaRPr>
          </a:p>
        </p:txBody>
      </p:sp>
      <p:pic>
        <p:nvPicPr>
          <p:cNvPr id="4" name="Picture 3" descr="A picture containing text, screenshot, font, number&#10;&#10;Description automatically generated">
            <a:extLst>
              <a:ext uri="{FF2B5EF4-FFF2-40B4-BE49-F238E27FC236}">
                <a16:creationId xmlns:a16="http://schemas.microsoft.com/office/drawing/2014/main" id="{38C019DA-FE6D-EF72-5379-59C1ED78D7A9}"/>
              </a:ext>
            </a:extLst>
          </p:cNvPr>
          <p:cNvPicPr>
            <a:picLocks noChangeAspect="1"/>
          </p:cNvPicPr>
          <p:nvPr/>
        </p:nvPicPr>
        <p:blipFill>
          <a:blip r:embed="rId2"/>
          <a:stretch>
            <a:fillRect/>
          </a:stretch>
        </p:blipFill>
        <p:spPr>
          <a:xfrm>
            <a:off x="3917950" y="1778635"/>
            <a:ext cx="4165600" cy="2100580"/>
          </a:xfrm>
          <a:prstGeom prst="rect">
            <a:avLst/>
          </a:prstGeom>
        </p:spPr>
      </p:pic>
      <p:pic>
        <p:nvPicPr>
          <p:cNvPr id="6" name="Picture 5" descr="A screenshot of a computer&#10;&#10;Description automatically generated with medium confidence">
            <a:extLst>
              <a:ext uri="{FF2B5EF4-FFF2-40B4-BE49-F238E27FC236}">
                <a16:creationId xmlns:a16="http://schemas.microsoft.com/office/drawing/2014/main" id="{045F3FFA-9CB0-535A-F79E-6BC40A016C23}"/>
              </a:ext>
            </a:extLst>
          </p:cNvPr>
          <p:cNvPicPr>
            <a:picLocks noChangeAspect="1"/>
          </p:cNvPicPr>
          <p:nvPr/>
        </p:nvPicPr>
        <p:blipFill>
          <a:blip r:embed="rId3"/>
          <a:stretch>
            <a:fillRect/>
          </a:stretch>
        </p:blipFill>
        <p:spPr>
          <a:xfrm>
            <a:off x="3286125" y="4152265"/>
            <a:ext cx="5943600" cy="2512695"/>
          </a:xfrm>
          <a:prstGeom prst="rect">
            <a:avLst/>
          </a:prstGeom>
        </p:spPr>
      </p:pic>
    </p:spTree>
    <p:extLst>
      <p:ext uri="{BB962C8B-B14F-4D97-AF65-F5344CB8AC3E}">
        <p14:creationId xmlns:p14="http://schemas.microsoft.com/office/powerpoint/2010/main" val="4027721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36D919-76A7-5A2D-A491-F401531FC4EC}"/>
              </a:ext>
            </a:extLst>
          </p:cNvPr>
          <p:cNvSpPr txBox="1"/>
          <p:nvPr/>
        </p:nvSpPr>
        <p:spPr>
          <a:xfrm>
            <a:off x="209549" y="205085"/>
            <a:ext cx="11839575" cy="646331"/>
          </a:xfrm>
          <a:prstGeom prst="rect">
            <a:avLst/>
          </a:prstGeom>
          <a:noFill/>
        </p:spPr>
        <p:txBody>
          <a:bodyPr wrap="square">
            <a:spAutoFit/>
          </a:bodyPr>
          <a:lstStyle/>
          <a:p>
            <a:r>
              <a:rPr lang="en-US" sz="1800" dirty="0">
                <a:solidFill>
                  <a:srgbClr val="05192D"/>
                </a:solidFill>
                <a:effectLst/>
                <a:latin typeface="Arial" panose="020B0604020202020204" pitchFamily="34" charset="0"/>
                <a:ea typeface="Calibri" panose="020F0502020204030204" pitchFamily="34" charset="0"/>
              </a:rPr>
              <a:t>If we chain .</a:t>
            </a:r>
            <a:r>
              <a:rPr lang="en-US" sz="1800" dirty="0" err="1">
                <a:solidFill>
                  <a:srgbClr val="05192D"/>
                </a:solidFill>
                <a:effectLst/>
                <a:latin typeface="Arial" panose="020B0604020202020204" pitchFamily="34" charset="0"/>
                <a:ea typeface="Calibri" panose="020F0502020204030204" pitchFamily="34" charset="0"/>
              </a:rPr>
              <a:t>isna</a:t>
            </a:r>
            <a:r>
              <a:rPr lang="en-US" sz="1800" dirty="0">
                <a:solidFill>
                  <a:srgbClr val="05192D"/>
                </a:solidFill>
                <a:effectLst/>
                <a:latin typeface="Arial" panose="020B0604020202020204" pitchFamily="34" charset="0"/>
                <a:ea typeface="Calibri" panose="020F0502020204030204" pitchFamily="34" charset="0"/>
              </a:rPr>
              <a:t>() with .any(), we get one value for each variable that tells us if there are any missing values in that column.</a:t>
            </a:r>
            <a:endParaRPr lang="en-US" dirty="0"/>
          </a:p>
        </p:txBody>
      </p:sp>
      <p:pic>
        <p:nvPicPr>
          <p:cNvPr id="4" name="Picture 3" descr="A blue rectangle with white text&#10;&#10;Description automatically generated with low confidence">
            <a:extLst>
              <a:ext uri="{FF2B5EF4-FFF2-40B4-BE49-F238E27FC236}">
                <a16:creationId xmlns:a16="http://schemas.microsoft.com/office/drawing/2014/main" id="{CD0D14D9-D5DB-E5CE-1AB8-8A52EB891719}"/>
              </a:ext>
            </a:extLst>
          </p:cNvPr>
          <p:cNvPicPr>
            <a:picLocks noChangeAspect="1"/>
          </p:cNvPicPr>
          <p:nvPr/>
        </p:nvPicPr>
        <p:blipFill>
          <a:blip r:embed="rId2"/>
          <a:stretch>
            <a:fillRect/>
          </a:stretch>
        </p:blipFill>
        <p:spPr>
          <a:xfrm>
            <a:off x="2373837" y="765692"/>
            <a:ext cx="7444325" cy="2922056"/>
          </a:xfrm>
          <a:prstGeom prst="rect">
            <a:avLst/>
          </a:prstGeom>
        </p:spPr>
      </p:pic>
      <p:pic>
        <p:nvPicPr>
          <p:cNvPr id="5" name="Picture 4" descr="A blue rectangle with white text&#10;&#10;Description automatically generated with low confidence">
            <a:extLst>
              <a:ext uri="{FF2B5EF4-FFF2-40B4-BE49-F238E27FC236}">
                <a16:creationId xmlns:a16="http://schemas.microsoft.com/office/drawing/2014/main" id="{95783F33-166F-0E24-279C-5B8434ABEB43}"/>
              </a:ext>
            </a:extLst>
          </p:cNvPr>
          <p:cNvPicPr>
            <a:picLocks noChangeAspect="1"/>
          </p:cNvPicPr>
          <p:nvPr/>
        </p:nvPicPr>
        <p:blipFill>
          <a:blip r:embed="rId3"/>
          <a:stretch>
            <a:fillRect/>
          </a:stretch>
        </p:blipFill>
        <p:spPr>
          <a:xfrm>
            <a:off x="2373838" y="3832342"/>
            <a:ext cx="7444324" cy="2937963"/>
          </a:xfrm>
          <a:prstGeom prst="rect">
            <a:avLst/>
          </a:prstGeom>
        </p:spPr>
      </p:pic>
    </p:spTree>
    <p:extLst>
      <p:ext uri="{BB962C8B-B14F-4D97-AF65-F5344CB8AC3E}">
        <p14:creationId xmlns:p14="http://schemas.microsoft.com/office/powerpoint/2010/main" val="3286321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screenshot, line, rectangle&#10;&#10;Description automatically generated">
            <a:extLst>
              <a:ext uri="{FF2B5EF4-FFF2-40B4-BE49-F238E27FC236}">
                <a16:creationId xmlns:a16="http://schemas.microsoft.com/office/drawing/2014/main" id="{DC784F65-4119-ECCB-F3F4-740CA3C8B0F8}"/>
              </a:ext>
            </a:extLst>
          </p:cNvPr>
          <p:cNvPicPr>
            <a:picLocks noChangeAspect="1"/>
          </p:cNvPicPr>
          <p:nvPr/>
        </p:nvPicPr>
        <p:blipFill>
          <a:blip r:embed="rId2"/>
          <a:stretch>
            <a:fillRect/>
          </a:stretch>
        </p:blipFill>
        <p:spPr>
          <a:xfrm>
            <a:off x="1838324" y="1668938"/>
            <a:ext cx="8195531" cy="3520123"/>
          </a:xfrm>
          <a:prstGeom prst="rect">
            <a:avLst/>
          </a:prstGeom>
        </p:spPr>
      </p:pic>
    </p:spTree>
    <p:extLst>
      <p:ext uri="{BB962C8B-B14F-4D97-AF65-F5344CB8AC3E}">
        <p14:creationId xmlns:p14="http://schemas.microsoft.com/office/powerpoint/2010/main" val="2642325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CCE304-9710-E434-7F99-77F9D6CA3249}"/>
              </a:ext>
            </a:extLst>
          </p:cNvPr>
          <p:cNvSpPr txBox="1"/>
          <p:nvPr/>
        </p:nvSpPr>
        <p:spPr>
          <a:xfrm>
            <a:off x="228600" y="270986"/>
            <a:ext cx="11677650" cy="923330"/>
          </a:xfrm>
          <a:prstGeom prst="rect">
            <a:avLst/>
          </a:prstGeom>
          <a:noFill/>
        </p:spPr>
        <p:txBody>
          <a:bodyPr wrap="square">
            <a:spAutoFit/>
          </a:bodyPr>
          <a:lstStyle/>
          <a:p>
            <a:r>
              <a:rPr lang="en-US" sz="1800" dirty="0">
                <a:solidFill>
                  <a:srgbClr val="05192D"/>
                </a:solidFill>
                <a:effectLst/>
                <a:latin typeface="Arial" panose="020B0604020202020204" pitchFamily="34" charset="0"/>
                <a:ea typeface="Calibri" panose="020F0502020204030204" pitchFamily="34" charset="0"/>
              </a:rPr>
              <a:t>One option is to remove the rows in the DataFrame that contain missing values. This can be done using the .</a:t>
            </a:r>
            <a:r>
              <a:rPr lang="en-US" sz="1800" dirty="0" err="1">
                <a:solidFill>
                  <a:srgbClr val="05192D"/>
                </a:solidFill>
                <a:effectLst/>
                <a:latin typeface="Arial" panose="020B0604020202020204" pitchFamily="34" charset="0"/>
                <a:ea typeface="Calibri" panose="020F0502020204030204" pitchFamily="34" charset="0"/>
              </a:rPr>
              <a:t>dropna</a:t>
            </a:r>
            <a:r>
              <a:rPr lang="en-US" sz="1800" dirty="0">
                <a:solidFill>
                  <a:srgbClr val="05192D"/>
                </a:solidFill>
                <a:effectLst/>
                <a:latin typeface="Arial" panose="020B0604020202020204" pitchFamily="34" charset="0"/>
                <a:ea typeface="Calibri" panose="020F0502020204030204" pitchFamily="34" charset="0"/>
              </a:rPr>
              <a:t>() method. However, this may not be ideal if you have a lot of missing data, since that means losing a lot of observations.</a:t>
            </a:r>
            <a:endParaRPr lang="en-US" dirty="0"/>
          </a:p>
        </p:txBody>
      </p:sp>
      <p:pic>
        <p:nvPicPr>
          <p:cNvPr id="4" name="Picture 3" descr="A screenshot of a computer&#10;&#10;Description automatically generated with low confidence">
            <a:extLst>
              <a:ext uri="{FF2B5EF4-FFF2-40B4-BE49-F238E27FC236}">
                <a16:creationId xmlns:a16="http://schemas.microsoft.com/office/drawing/2014/main" id="{2F3423BC-E31A-2A62-62FA-E7AD84E04AB1}"/>
              </a:ext>
            </a:extLst>
          </p:cNvPr>
          <p:cNvPicPr>
            <a:picLocks noChangeAspect="1"/>
          </p:cNvPicPr>
          <p:nvPr/>
        </p:nvPicPr>
        <p:blipFill>
          <a:blip r:embed="rId2"/>
          <a:stretch>
            <a:fillRect/>
          </a:stretch>
        </p:blipFill>
        <p:spPr>
          <a:xfrm>
            <a:off x="2579183" y="1194316"/>
            <a:ext cx="7033633" cy="2559264"/>
          </a:xfrm>
          <a:prstGeom prst="rect">
            <a:avLst/>
          </a:prstGeom>
        </p:spPr>
      </p:pic>
      <p:pic>
        <p:nvPicPr>
          <p:cNvPr id="5" name="Picture 4" descr="A screenshot of a computer&#10;&#10;Description automatically generated with low confidence">
            <a:extLst>
              <a:ext uri="{FF2B5EF4-FFF2-40B4-BE49-F238E27FC236}">
                <a16:creationId xmlns:a16="http://schemas.microsoft.com/office/drawing/2014/main" id="{3727CB61-6F22-911C-4DD3-59AD3D88823E}"/>
              </a:ext>
            </a:extLst>
          </p:cNvPr>
          <p:cNvPicPr>
            <a:picLocks noChangeAspect="1"/>
          </p:cNvPicPr>
          <p:nvPr/>
        </p:nvPicPr>
        <p:blipFill>
          <a:blip r:embed="rId3"/>
          <a:stretch>
            <a:fillRect/>
          </a:stretch>
        </p:blipFill>
        <p:spPr>
          <a:xfrm>
            <a:off x="2579182" y="3861236"/>
            <a:ext cx="7033633" cy="2996764"/>
          </a:xfrm>
          <a:prstGeom prst="rect">
            <a:avLst/>
          </a:prstGeom>
        </p:spPr>
      </p:pic>
    </p:spTree>
    <p:extLst>
      <p:ext uri="{BB962C8B-B14F-4D97-AF65-F5344CB8AC3E}">
        <p14:creationId xmlns:p14="http://schemas.microsoft.com/office/powerpoint/2010/main" val="1414499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889158-48CC-F011-027A-65B612393C68}"/>
              </a:ext>
            </a:extLst>
          </p:cNvPr>
          <p:cNvSpPr txBox="1"/>
          <p:nvPr/>
        </p:nvSpPr>
        <p:spPr>
          <a:xfrm>
            <a:off x="152399" y="248335"/>
            <a:ext cx="11801475" cy="369332"/>
          </a:xfrm>
          <a:prstGeom prst="rect">
            <a:avLst/>
          </a:prstGeom>
          <a:noFill/>
        </p:spPr>
        <p:txBody>
          <a:bodyPr wrap="square">
            <a:spAutoFit/>
          </a:bodyPr>
          <a:lstStyle/>
          <a:p>
            <a:r>
              <a:rPr lang="en-US" sz="1800" b="1" dirty="0">
                <a:effectLst/>
                <a:latin typeface="Arial" panose="020B0604020202020204" pitchFamily="34" charset="0"/>
                <a:ea typeface="Calibri" panose="020F0502020204030204" pitchFamily="34" charset="0"/>
              </a:rPr>
              <a:t>Import avocados_2016.csv to avocados dataframe and try the following codes.</a:t>
            </a:r>
            <a:endParaRPr lang="en-US" dirty="0"/>
          </a:p>
        </p:txBody>
      </p:sp>
      <p:sp>
        <p:nvSpPr>
          <p:cNvPr id="5" name="TextBox 4">
            <a:extLst>
              <a:ext uri="{FF2B5EF4-FFF2-40B4-BE49-F238E27FC236}">
                <a16:creationId xmlns:a16="http://schemas.microsoft.com/office/drawing/2014/main" id="{2A483046-367D-BBD1-6718-72B91CB87F4E}"/>
              </a:ext>
            </a:extLst>
          </p:cNvPr>
          <p:cNvSpPr txBox="1"/>
          <p:nvPr/>
        </p:nvSpPr>
        <p:spPr>
          <a:xfrm>
            <a:off x="571500" y="1106709"/>
            <a:ext cx="10934700" cy="3652282"/>
          </a:xfrm>
          <a:prstGeom prst="rect">
            <a:avLst/>
          </a:prstGeom>
          <a:solidFill>
            <a:schemeClr val="tx1">
              <a:lumMod val="95000"/>
              <a:lumOff val="5000"/>
            </a:schemeClr>
          </a:solidFill>
        </p:spPr>
        <p:txBody>
          <a:bodyPr wrap="square">
            <a:spAutoFit/>
          </a:bodyPr>
          <a:lstStyle/>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Check individual values for missing values</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print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avocados_2016</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isna</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Check each column for missing values</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print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avocados_2016</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isna</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any</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Bar plot of missing values by variable</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avocados_2016</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isna</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009BD8"/>
                </a:solidFill>
                <a:effectLst/>
                <a:latin typeface="Courier New" panose="02070309020205020404" pitchFamily="49" charset="0"/>
                <a:ea typeface="Times New Roman" panose="02020603050405020304" pitchFamily="18" charset="0"/>
                <a:cs typeface="Cordia New" panose="020B0304020202020204" pitchFamily="34" charset="-34"/>
              </a:rPr>
              <a:t>sum</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plot</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kind</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DC4D8B"/>
                </a:solidFill>
                <a:effectLst/>
                <a:latin typeface="Courier New" panose="02070309020205020404" pitchFamily="49" charset="0"/>
                <a:ea typeface="Times New Roman" panose="02020603050405020304" pitchFamily="18" charset="0"/>
                <a:cs typeface="Cordia New" panose="020B0304020202020204" pitchFamily="34" charset="-34"/>
              </a:rPr>
              <a:t>'bar'</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Show plot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plt</a:t>
            </a:r>
            <a:r>
              <a:rPr lang="en-US" sz="1800" kern="0" dirty="0" err="1">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show</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p>
          <a:p>
            <a:pPr marL="0" marR="0">
              <a:lnSpc>
                <a:spcPts val="1575"/>
              </a:lnSpc>
              <a:spcBef>
                <a:spcPts val="0"/>
              </a:spcBef>
              <a:spcAft>
                <a:spcPts val="0"/>
              </a:spcAft>
            </a:pPr>
            <a:endParaRPr lang="en-US" kern="0" dirty="0">
              <a:solidFill>
                <a:srgbClr val="DCDCDC"/>
              </a:solidFill>
              <a:latin typeface="Courier New" panose="02070309020205020404" pitchFamily="49"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Remove rows with missing values</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err="1">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avocados_complete</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 </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avocados_2016</a:t>
            </a: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a:t>
            </a:r>
            <a:r>
              <a:rPr lang="en-US" sz="1800" kern="0" dirty="0">
                <a:solidFill>
                  <a:srgbClr val="FFFFFF"/>
                </a:solidFill>
                <a:effectLst/>
                <a:latin typeface="Courier New" panose="02070309020205020404" pitchFamily="49" charset="0"/>
                <a:ea typeface="Times New Roman" panose="02020603050405020304" pitchFamily="18" charset="0"/>
                <a:cs typeface="Cordia New" panose="020B0304020202020204" pitchFamily="34" charset="-34"/>
              </a:rPr>
              <a:t>dropna</a:t>
            </a:r>
            <a:r>
              <a:rPr lang="en-US" sz="1800" kern="0" dirty="0">
                <a:solidFill>
                  <a:srgbClr val="DCDCDC"/>
                </a:solidFill>
                <a:effectLst/>
                <a:latin typeface="Courier New" panose="02070309020205020404" pitchFamily="49" charset="0"/>
                <a:ea typeface="Times New Roman" panose="02020603050405020304" pitchFamily="18" charset="0"/>
                <a:cs typeface="Cordia New" panose="020B0304020202020204" pitchFamily="34" charset="-34"/>
              </a:rPr>
              <a:t>()</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D4D4D4"/>
                </a:solidFill>
                <a:effectLst/>
                <a:latin typeface="Courier New" panose="02070309020205020404" pitchFamily="49" charset="0"/>
                <a:ea typeface="Times New Roman" panose="02020603050405020304" pitchFamily="18" charset="0"/>
                <a:cs typeface="Cordia New" panose="020B0304020202020204" pitchFamily="34" charset="-34"/>
              </a:rPr>
              <a:t> </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ts val="1575"/>
              </a:lnSpc>
              <a:spcBef>
                <a:spcPts val="0"/>
              </a:spcBef>
              <a:spcAft>
                <a:spcPts val="0"/>
              </a:spcAft>
            </a:pPr>
            <a:r>
              <a:rPr lang="en-US" sz="1800" kern="0" dirty="0">
                <a:solidFill>
                  <a:srgbClr val="00C53B"/>
                </a:solidFill>
                <a:effectLst/>
                <a:latin typeface="Courier New" panose="02070309020205020404" pitchFamily="49" charset="0"/>
                <a:ea typeface="Times New Roman" panose="02020603050405020304" pitchFamily="18" charset="0"/>
                <a:cs typeface="Cordia New" panose="020B0304020202020204" pitchFamily="34" charset="-34"/>
              </a:rPr>
              <a:t># Check if any columns contain missing values</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r>
              <a:rPr lang="en-US" sz="1800" kern="0" dirty="0">
                <a:solidFill>
                  <a:srgbClr val="009BD8"/>
                </a:solidFill>
                <a:effectLst/>
                <a:latin typeface="Courier New" panose="02070309020205020404" pitchFamily="49" charset="0"/>
                <a:ea typeface="Times New Roman" panose="02020603050405020304" pitchFamily="18" charset="0"/>
              </a:rPr>
              <a:t>print</a:t>
            </a:r>
            <a:r>
              <a:rPr lang="en-US" sz="1800" kern="0" dirty="0">
                <a:solidFill>
                  <a:srgbClr val="DCDCDC"/>
                </a:solidFill>
                <a:effectLst/>
                <a:latin typeface="Courier New" panose="02070309020205020404" pitchFamily="49" charset="0"/>
                <a:ea typeface="Times New Roman" panose="02020603050405020304" pitchFamily="18" charset="0"/>
              </a:rPr>
              <a:t>(</a:t>
            </a:r>
            <a:r>
              <a:rPr lang="en-US" sz="1800" kern="0" dirty="0" err="1">
                <a:solidFill>
                  <a:srgbClr val="FFFFFF"/>
                </a:solidFill>
                <a:effectLst/>
                <a:latin typeface="Courier New" panose="02070309020205020404" pitchFamily="49" charset="0"/>
                <a:ea typeface="Times New Roman" panose="02020603050405020304" pitchFamily="18" charset="0"/>
              </a:rPr>
              <a:t>avocados_complete</a:t>
            </a:r>
            <a:r>
              <a:rPr lang="en-US" sz="1800" kern="0" dirty="0" err="1">
                <a:solidFill>
                  <a:srgbClr val="D4D4D4"/>
                </a:solidFill>
                <a:effectLst/>
                <a:latin typeface="Courier New" panose="02070309020205020404" pitchFamily="49" charset="0"/>
                <a:ea typeface="Times New Roman" panose="02020603050405020304" pitchFamily="18" charset="0"/>
              </a:rPr>
              <a:t>.</a:t>
            </a:r>
            <a:r>
              <a:rPr lang="en-US" sz="1800" kern="0" dirty="0" err="1">
                <a:solidFill>
                  <a:srgbClr val="FFFFFF"/>
                </a:solidFill>
                <a:effectLst/>
                <a:latin typeface="Courier New" panose="02070309020205020404" pitchFamily="49" charset="0"/>
                <a:ea typeface="Times New Roman" panose="02020603050405020304" pitchFamily="18" charset="0"/>
              </a:rPr>
              <a:t>isna</a:t>
            </a:r>
            <a:r>
              <a:rPr lang="en-US" sz="1800" kern="0" dirty="0">
                <a:solidFill>
                  <a:srgbClr val="DCDCDC"/>
                </a:solidFill>
                <a:effectLst/>
                <a:latin typeface="Courier New" panose="02070309020205020404" pitchFamily="49" charset="0"/>
                <a:ea typeface="Times New Roman" panose="02020603050405020304" pitchFamily="18" charset="0"/>
              </a:rPr>
              <a:t>()</a:t>
            </a:r>
            <a:r>
              <a:rPr lang="en-US" sz="1800" kern="0" dirty="0">
                <a:solidFill>
                  <a:srgbClr val="D4D4D4"/>
                </a:solidFill>
                <a:effectLst/>
                <a:latin typeface="Courier New" panose="02070309020205020404" pitchFamily="49" charset="0"/>
                <a:ea typeface="Times New Roman" panose="02020603050405020304" pitchFamily="18" charset="0"/>
              </a:rPr>
              <a:t>.</a:t>
            </a:r>
            <a:r>
              <a:rPr lang="en-US" sz="1800" kern="0" dirty="0">
                <a:solidFill>
                  <a:srgbClr val="009BD8"/>
                </a:solidFill>
                <a:effectLst/>
                <a:latin typeface="Courier New" panose="02070309020205020404" pitchFamily="49" charset="0"/>
                <a:ea typeface="Times New Roman" panose="02020603050405020304" pitchFamily="18" charset="0"/>
              </a:rPr>
              <a:t>any</a:t>
            </a:r>
            <a:r>
              <a:rPr lang="en-US" sz="1800" kern="0" dirty="0">
                <a:solidFill>
                  <a:srgbClr val="DCDCDC"/>
                </a:solidFill>
                <a:effectLst/>
                <a:latin typeface="Courier New" panose="02070309020205020404" pitchFamily="49" charset="0"/>
                <a:ea typeface="Times New Roman" panose="02020603050405020304" pitchFamily="18" charset="0"/>
              </a:rPr>
              <a:t>())</a:t>
            </a:r>
            <a:endParaRPr lang="en-US" sz="16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3974951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D4F7-CC57-B66D-9BAB-9951824AB730}"/>
              </a:ext>
            </a:extLst>
          </p:cNvPr>
          <p:cNvSpPr>
            <a:spLocks noGrp="1"/>
          </p:cNvSpPr>
          <p:nvPr>
            <p:ph type="title"/>
          </p:nvPr>
        </p:nvSpPr>
        <p:spPr/>
        <p:txBody>
          <a:bodyPr/>
          <a:lstStyle/>
          <a:p>
            <a:r>
              <a:rPr lang="en-US" dirty="0"/>
              <a:t>Basic Data Exploration</a:t>
            </a:r>
          </a:p>
        </p:txBody>
      </p:sp>
      <p:sp>
        <p:nvSpPr>
          <p:cNvPr id="3" name="Content Placeholder 2">
            <a:extLst>
              <a:ext uri="{FF2B5EF4-FFF2-40B4-BE49-F238E27FC236}">
                <a16:creationId xmlns:a16="http://schemas.microsoft.com/office/drawing/2014/main" id="{9990B874-E6CF-5A42-C5C8-527BD409D379}"/>
              </a:ext>
            </a:extLst>
          </p:cNvPr>
          <p:cNvSpPr>
            <a:spLocks noGrp="1"/>
          </p:cNvSpPr>
          <p:nvPr>
            <p:ph idx="1"/>
          </p:nvPr>
        </p:nvSpPr>
        <p:spPr>
          <a:xfrm>
            <a:off x="838200" y="2011680"/>
            <a:ext cx="10515600" cy="4734560"/>
          </a:xfrm>
        </p:spPr>
        <p:txBody>
          <a:bodyPr>
            <a:normAutofit/>
          </a:bodyPr>
          <a:lstStyle/>
          <a:p>
            <a:r>
              <a:rPr lang="en-US" sz="1800" kern="0" dirty="0">
                <a:solidFill>
                  <a:srgbClr val="05192D"/>
                </a:solidFill>
                <a:latin typeface="Arial" panose="020B0604020202020204" pitchFamily="34" charset="0"/>
              </a:rPr>
              <a:t>There are several ways to store data for analysis, but rectangular data, sometimes called "tabular data" is the most common form. In this example, with dogs, each observation, or each dog, is a row, and each variable, or each dog property, is a column.</a:t>
            </a:r>
          </a:p>
          <a:p>
            <a:r>
              <a:rPr lang="en-US" sz="1800" kern="0" dirty="0">
                <a:solidFill>
                  <a:srgbClr val="05192D"/>
                </a:solidFill>
                <a:latin typeface="Arial" panose="020B0604020202020204" pitchFamily="34" charset="0"/>
              </a:rPr>
              <a:t>Exploring a DataFrame can be done by many methods such as .head(), .info(). The .info() method displays the names of columns, the data types they contain, and whether they have any missing values.</a:t>
            </a:r>
          </a:p>
          <a:p>
            <a:endParaRPr lang="en-US" sz="1800" kern="0" dirty="0">
              <a:solidFill>
                <a:srgbClr val="05192D"/>
              </a:solidFill>
              <a:latin typeface="Arial" panose="020B0604020202020204" pitchFamily="34" charset="0"/>
            </a:endParaRPr>
          </a:p>
          <a:p>
            <a:endParaRPr lang="en-US" sz="1800" kern="0" dirty="0">
              <a:solidFill>
                <a:srgbClr val="05192D"/>
              </a:solidFill>
              <a:latin typeface="Arial" panose="020B0604020202020204" pitchFamily="34" charset="0"/>
            </a:endParaRPr>
          </a:p>
          <a:p>
            <a:endParaRPr lang="en-US" sz="1800" kern="0" dirty="0">
              <a:solidFill>
                <a:srgbClr val="05192D"/>
              </a:solidFill>
              <a:latin typeface="Arial" panose="020B0604020202020204" pitchFamily="34" charset="0"/>
            </a:endParaRPr>
          </a:p>
          <a:p>
            <a:endParaRPr lang="en-US" sz="1800" kern="0" dirty="0">
              <a:solidFill>
                <a:srgbClr val="05192D"/>
              </a:solidFill>
              <a:latin typeface="Arial" panose="020B0604020202020204" pitchFamily="34" charset="0"/>
            </a:endParaRPr>
          </a:p>
          <a:p>
            <a:endParaRPr lang="en-US" sz="1800" kern="0" dirty="0">
              <a:solidFill>
                <a:srgbClr val="05192D"/>
              </a:solidFill>
              <a:latin typeface="Arial" panose="020B0604020202020204" pitchFamily="34" charset="0"/>
            </a:endParaRPr>
          </a:p>
          <a:p>
            <a:r>
              <a:rPr lang="en-US" sz="1800" kern="0" dirty="0">
                <a:solidFill>
                  <a:srgbClr val="05192D"/>
                </a:solidFill>
                <a:latin typeface="Arial" panose="020B0604020202020204" pitchFamily="34" charset="0"/>
              </a:rPr>
              <a:t>Let’s load </a:t>
            </a:r>
            <a:r>
              <a:rPr lang="en-US" sz="1800" kern="0" dirty="0">
                <a:solidFill>
                  <a:srgbClr val="FF0000"/>
                </a:solidFill>
                <a:latin typeface="Arial" panose="020B0604020202020204" pitchFamily="34" charset="0"/>
              </a:rPr>
              <a:t>homelessness.csv </a:t>
            </a:r>
            <a:r>
              <a:rPr lang="en-US" sz="1800" kern="0" dirty="0">
                <a:solidFill>
                  <a:srgbClr val="05192D"/>
                </a:solidFill>
                <a:latin typeface="Arial" panose="020B0604020202020204" pitchFamily="34" charset="0"/>
              </a:rPr>
              <a:t>to </a:t>
            </a:r>
            <a:r>
              <a:rPr lang="en-US" sz="1800" kern="0" dirty="0">
                <a:solidFill>
                  <a:srgbClr val="FF0000"/>
                </a:solidFill>
                <a:latin typeface="Arial" panose="020B0604020202020204" pitchFamily="34" charset="0"/>
              </a:rPr>
              <a:t>homelessness</a:t>
            </a:r>
            <a:r>
              <a:rPr lang="en-US" sz="1800" kern="0" dirty="0">
                <a:solidFill>
                  <a:srgbClr val="05192D"/>
                </a:solidFill>
                <a:latin typeface="Arial" panose="020B0604020202020204" pitchFamily="34" charset="0"/>
              </a:rPr>
              <a:t> DataFrame and explore the data with above methods.</a:t>
            </a:r>
          </a:p>
        </p:txBody>
      </p:sp>
      <p:pic>
        <p:nvPicPr>
          <p:cNvPr id="4" name="Picture 3" descr="A picture containing text, screenshot, font, number&#10;&#10;Description automatically generated">
            <a:extLst>
              <a:ext uri="{FF2B5EF4-FFF2-40B4-BE49-F238E27FC236}">
                <a16:creationId xmlns:a16="http://schemas.microsoft.com/office/drawing/2014/main" id="{52A7F3B5-265C-937F-ACAD-8680A3CC26DD}"/>
              </a:ext>
            </a:extLst>
          </p:cNvPr>
          <p:cNvPicPr>
            <a:picLocks noChangeAspect="1"/>
          </p:cNvPicPr>
          <p:nvPr/>
        </p:nvPicPr>
        <p:blipFill>
          <a:blip r:embed="rId2"/>
          <a:stretch>
            <a:fillRect/>
          </a:stretch>
        </p:blipFill>
        <p:spPr>
          <a:xfrm>
            <a:off x="8301990" y="111760"/>
            <a:ext cx="3890010" cy="1899920"/>
          </a:xfrm>
          <a:prstGeom prst="rect">
            <a:avLst/>
          </a:prstGeom>
        </p:spPr>
      </p:pic>
      <p:pic>
        <p:nvPicPr>
          <p:cNvPr id="6" name="Picture 5">
            <a:extLst>
              <a:ext uri="{FF2B5EF4-FFF2-40B4-BE49-F238E27FC236}">
                <a16:creationId xmlns:a16="http://schemas.microsoft.com/office/drawing/2014/main" id="{740D15C4-53E7-F8AC-5963-B1FADE50AE77}"/>
              </a:ext>
            </a:extLst>
          </p:cNvPr>
          <p:cNvPicPr>
            <a:picLocks noChangeAspect="1"/>
          </p:cNvPicPr>
          <p:nvPr/>
        </p:nvPicPr>
        <p:blipFill>
          <a:blip r:embed="rId3"/>
          <a:stretch>
            <a:fillRect/>
          </a:stretch>
        </p:blipFill>
        <p:spPr>
          <a:xfrm>
            <a:off x="3120132" y="3728016"/>
            <a:ext cx="5951736" cy="1592718"/>
          </a:xfrm>
          <a:prstGeom prst="rect">
            <a:avLst/>
          </a:prstGeom>
        </p:spPr>
      </p:pic>
    </p:spTree>
    <p:extLst>
      <p:ext uri="{BB962C8B-B14F-4D97-AF65-F5344CB8AC3E}">
        <p14:creationId xmlns:p14="http://schemas.microsoft.com/office/powerpoint/2010/main" val="1993273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0B0CB3-ADD1-8F58-760C-7C9542E1B01A}"/>
              </a:ext>
            </a:extLst>
          </p:cNvPr>
          <p:cNvSpPr txBox="1"/>
          <p:nvPr/>
        </p:nvSpPr>
        <p:spPr>
          <a:xfrm>
            <a:off x="148346" y="148388"/>
            <a:ext cx="9003872" cy="3785652"/>
          </a:xfrm>
          <a:prstGeom prst="rect">
            <a:avLst/>
          </a:prstGeom>
          <a:noFill/>
        </p:spPr>
        <p:txBody>
          <a:bodyPr wrap="square">
            <a:spAutoFit/>
          </a:bodyPr>
          <a:lstStyle/>
          <a:p>
            <a:pPr marL="0" marR="0">
              <a:spcAft>
                <a:spcPts val="1200"/>
              </a:spcAft>
            </a:pPr>
            <a:r>
              <a:rPr lang="en-US" sz="1800" b="1" dirty="0">
                <a:effectLst/>
                <a:latin typeface="Arial" panose="020B0604020202020204" pitchFamily="34" charset="0"/>
                <a:ea typeface="Times New Roman" panose="02020603050405020304" pitchFamily="18" charset="0"/>
              </a:rPr>
              <a:t>From WorldBank_GDP.csv, answer the following questions.</a:t>
            </a:r>
            <a:endParaRPr lang="en-US" sz="2400" dirty="0">
              <a:effectLst/>
              <a:latin typeface="Times New Roman" panose="02020603050405020304" pitchFamily="18" charset="0"/>
              <a:ea typeface="Times New Roman" panose="02020603050405020304" pitchFamily="18" charset="0"/>
            </a:endParaRPr>
          </a:p>
          <a:p>
            <a:pPr marL="342900" marR="0" lvl="0" indent="-342900">
              <a:spcAft>
                <a:spcPts val="1200"/>
              </a:spcAft>
              <a:buFont typeface="+mj-lt"/>
              <a:buAutoNum type="arabicPeriod"/>
            </a:pPr>
            <a:r>
              <a:rPr lang="en-US" sz="1800" b="1" dirty="0">
                <a:effectLst/>
                <a:latin typeface="Arial" panose="020B0604020202020204" pitchFamily="34" charset="0"/>
                <a:ea typeface="Times New Roman" panose="02020603050405020304" pitchFamily="18" charset="0"/>
              </a:rPr>
              <a:t>Which country’s GDP is growing during the Year 2010 and Year 2018? </a:t>
            </a:r>
            <a:r>
              <a:rPr lang="en-US" sz="1800" b="1" dirty="0">
                <a:solidFill>
                  <a:srgbClr val="FF0000"/>
                </a:solidFill>
                <a:effectLst/>
                <a:latin typeface="Arial" panose="020B0604020202020204" pitchFamily="34" charset="0"/>
                <a:ea typeface="Times New Roman" panose="02020603050405020304" pitchFamily="18" charset="0"/>
              </a:rPr>
              <a:t>Support your answer with visualizations.</a:t>
            </a:r>
            <a:endParaRPr lang="en-US" sz="2400" dirty="0">
              <a:effectLst/>
              <a:latin typeface="Times New Roman" panose="02020603050405020304" pitchFamily="18" charset="0"/>
              <a:ea typeface="Times New Roman" panose="02020603050405020304" pitchFamily="18" charset="0"/>
            </a:endParaRPr>
          </a:p>
          <a:p>
            <a:pPr marL="0" marR="0">
              <a:spcAft>
                <a:spcPts val="1200"/>
              </a:spcAft>
            </a:pPr>
            <a:r>
              <a:rPr lang="en-US" sz="1800" b="1" dirty="0">
                <a:effectLst/>
                <a:latin typeface="Arial" panose="020B0604020202020204" pitchFamily="34"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0" marR="0">
              <a:spcAft>
                <a:spcPts val="1200"/>
              </a:spcAft>
            </a:pPr>
            <a:r>
              <a:rPr lang="en-US" sz="1800" b="1" dirty="0">
                <a:effectLst/>
                <a:latin typeface="Arial" panose="020B0604020202020204" pitchFamily="34" charset="0"/>
                <a:ea typeface="Times New Roman" panose="02020603050405020304" pitchFamily="18" charset="0"/>
              </a:rPr>
              <a:t>From temperatures.csv, answer the following questions.</a:t>
            </a:r>
            <a:endParaRPr lang="en-US" sz="2400" dirty="0">
              <a:effectLst/>
              <a:latin typeface="Times New Roman" panose="02020603050405020304" pitchFamily="18" charset="0"/>
              <a:ea typeface="Times New Roman" panose="02020603050405020304" pitchFamily="18" charset="0"/>
            </a:endParaRPr>
          </a:p>
          <a:p>
            <a:pPr marL="342900" marR="0" lvl="0" indent="-342900">
              <a:spcAft>
                <a:spcPts val="1200"/>
              </a:spcAft>
              <a:buFont typeface="+mj-lt"/>
              <a:buAutoNum type="arabicPeriod"/>
            </a:pPr>
            <a:r>
              <a:rPr lang="en-US" sz="1800" b="1" dirty="0">
                <a:effectLst/>
                <a:latin typeface="Arial" panose="020B0604020202020204" pitchFamily="34" charset="0"/>
                <a:ea typeface="Times New Roman" panose="02020603050405020304" pitchFamily="18" charset="0"/>
              </a:rPr>
              <a:t>Find out which country has the highest average temperature.</a:t>
            </a:r>
            <a:endParaRPr lang="en-US" sz="2400" dirty="0">
              <a:effectLst/>
              <a:latin typeface="Times New Roman" panose="02020603050405020304" pitchFamily="18" charset="0"/>
              <a:ea typeface="Times New Roman" panose="02020603050405020304" pitchFamily="18" charset="0"/>
            </a:endParaRPr>
          </a:p>
          <a:p>
            <a:pPr marL="342900" marR="0" lvl="0" indent="-342900">
              <a:spcAft>
                <a:spcPts val="1200"/>
              </a:spcAft>
              <a:buFont typeface="+mj-lt"/>
              <a:buAutoNum type="arabicPeriod"/>
            </a:pPr>
            <a:r>
              <a:rPr lang="en-US" sz="1800" b="1" dirty="0">
                <a:effectLst/>
                <a:latin typeface="Arial" panose="020B0604020202020204" pitchFamily="34" charset="0"/>
                <a:ea typeface="Times New Roman" panose="02020603050405020304" pitchFamily="18" charset="0"/>
              </a:rPr>
              <a:t>Find out how many countries where the average temperature is in the range of 20 and 30 Celsius. Show all the countries and their average temperature.</a:t>
            </a:r>
            <a:endParaRPr lang="en-US" sz="2400" dirty="0">
              <a:effectLst/>
              <a:latin typeface="Times New Roman" panose="02020603050405020304" pitchFamily="18" charset="0"/>
              <a:ea typeface="Times New Roman" panose="02020603050405020304" pitchFamily="18" charset="0"/>
            </a:endParaRPr>
          </a:p>
          <a:p>
            <a:pPr marL="342900" marR="0" lvl="0" indent="-342900">
              <a:spcAft>
                <a:spcPts val="1200"/>
              </a:spcAft>
              <a:buFont typeface="+mj-lt"/>
              <a:buAutoNum type="arabicPeriod"/>
            </a:pPr>
            <a:r>
              <a:rPr lang="en-US" sz="1800" b="1" dirty="0">
                <a:effectLst/>
                <a:latin typeface="Arial" panose="020B0604020202020204" pitchFamily="34" charset="0"/>
                <a:ea typeface="Times New Roman" panose="02020603050405020304" pitchFamily="18" charset="0"/>
              </a:rPr>
              <a:t>Show the average temperature of Thailand during 2005-01-01 and 2010-01-01 and also find the average temperature during that period.</a:t>
            </a:r>
            <a:endParaRPr lang="en-US" sz="2400" dirty="0">
              <a:effectLst/>
              <a:latin typeface="Times New Roman" panose="02020603050405020304" pitchFamily="18" charset="0"/>
              <a:ea typeface="Times New Roman" panose="02020603050405020304" pitchFamily="18" charset="0"/>
            </a:endParaRPr>
          </a:p>
        </p:txBody>
      </p:sp>
      <p:pic>
        <p:nvPicPr>
          <p:cNvPr id="4" name="Picture 3" descr="A screenshot of a computer&#10;&#10;Description automatically generated with low confidence">
            <a:extLst>
              <a:ext uri="{FF2B5EF4-FFF2-40B4-BE49-F238E27FC236}">
                <a16:creationId xmlns:a16="http://schemas.microsoft.com/office/drawing/2014/main" id="{BC554CEB-4A3F-12F4-F3C4-79C4F2752C01}"/>
              </a:ext>
            </a:extLst>
          </p:cNvPr>
          <p:cNvPicPr>
            <a:picLocks noChangeAspect="1"/>
          </p:cNvPicPr>
          <p:nvPr/>
        </p:nvPicPr>
        <p:blipFill>
          <a:blip r:embed="rId2"/>
          <a:stretch>
            <a:fillRect/>
          </a:stretch>
        </p:blipFill>
        <p:spPr>
          <a:xfrm>
            <a:off x="9356499" y="2513802"/>
            <a:ext cx="2377287" cy="2614268"/>
          </a:xfrm>
          <a:prstGeom prst="rect">
            <a:avLst/>
          </a:prstGeom>
        </p:spPr>
      </p:pic>
      <p:pic>
        <p:nvPicPr>
          <p:cNvPr id="5" name="Picture 4">
            <a:extLst>
              <a:ext uri="{FF2B5EF4-FFF2-40B4-BE49-F238E27FC236}">
                <a16:creationId xmlns:a16="http://schemas.microsoft.com/office/drawing/2014/main" id="{6D4B764F-FD82-1062-44F2-BED8216D4E32}"/>
              </a:ext>
            </a:extLst>
          </p:cNvPr>
          <p:cNvPicPr>
            <a:picLocks noChangeAspect="1"/>
          </p:cNvPicPr>
          <p:nvPr/>
        </p:nvPicPr>
        <p:blipFill>
          <a:blip r:embed="rId3"/>
          <a:stretch>
            <a:fillRect/>
          </a:stretch>
        </p:blipFill>
        <p:spPr>
          <a:xfrm>
            <a:off x="662495" y="4327390"/>
            <a:ext cx="5239385" cy="323850"/>
          </a:xfrm>
          <a:prstGeom prst="rect">
            <a:avLst/>
          </a:prstGeom>
        </p:spPr>
      </p:pic>
    </p:spTree>
    <p:extLst>
      <p:ext uri="{BB962C8B-B14F-4D97-AF65-F5344CB8AC3E}">
        <p14:creationId xmlns:p14="http://schemas.microsoft.com/office/powerpoint/2010/main" val="1391982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A017-4FF2-A7A8-3E3A-52119849F8BC}"/>
              </a:ext>
            </a:extLst>
          </p:cNvPr>
          <p:cNvSpPr>
            <a:spLocks noGrp="1"/>
          </p:cNvSpPr>
          <p:nvPr>
            <p:ph type="title"/>
          </p:nvPr>
        </p:nvSpPr>
        <p:spPr/>
        <p:txBody>
          <a:bodyPr/>
          <a:lstStyle/>
          <a:p>
            <a:r>
              <a:rPr lang="en-US" dirty="0"/>
              <a:t>Sorting and Subnetting (Filtering)</a:t>
            </a:r>
          </a:p>
        </p:txBody>
      </p:sp>
      <p:sp>
        <p:nvSpPr>
          <p:cNvPr id="3" name="Content Placeholder 2">
            <a:extLst>
              <a:ext uri="{FF2B5EF4-FFF2-40B4-BE49-F238E27FC236}">
                <a16:creationId xmlns:a16="http://schemas.microsoft.com/office/drawing/2014/main" id="{FC6D2636-CF68-07E8-58BD-BF53C586FE5C}"/>
              </a:ext>
            </a:extLst>
          </p:cNvPr>
          <p:cNvSpPr>
            <a:spLocks noGrp="1"/>
          </p:cNvSpPr>
          <p:nvPr>
            <p:ph idx="1"/>
          </p:nvPr>
        </p:nvSpPr>
        <p:spPr/>
        <p:txBody>
          <a:bodyPr/>
          <a:lstStyle/>
          <a:p>
            <a:r>
              <a:rPr lang="en-US" sz="1800" kern="0" dirty="0">
                <a:solidFill>
                  <a:srgbClr val="05192D"/>
                </a:solidFill>
                <a:latin typeface="Arial" panose="020B0604020202020204" pitchFamily="34" charset="0"/>
              </a:rPr>
              <a:t>Data can be sorted by a label. For example,</a:t>
            </a:r>
          </a:p>
          <a:p>
            <a:endParaRPr lang="en-US" sz="1800" kern="0" dirty="0">
              <a:solidFill>
                <a:srgbClr val="05192D"/>
              </a:solidFill>
              <a:latin typeface="Arial" panose="020B0604020202020204" pitchFamily="34" charset="0"/>
            </a:endParaRPr>
          </a:p>
          <a:p>
            <a:endParaRPr lang="en-US" sz="1800" kern="0" dirty="0">
              <a:solidFill>
                <a:srgbClr val="05192D"/>
              </a:solidFill>
              <a:latin typeface="Arial" panose="020B0604020202020204" pitchFamily="34" charset="0"/>
            </a:endParaRPr>
          </a:p>
          <a:p>
            <a:endParaRPr lang="en-US" sz="1800" kern="0" dirty="0">
              <a:solidFill>
                <a:srgbClr val="05192D"/>
              </a:solidFill>
              <a:latin typeface="Arial" panose="020B0604020202020204" pitchFamily="34" charset="0"/>
            </a:endParaRPr>
          </a:p>
          <a:p>
            <a:endParaRPr lang="en-US" sz="1800" kern="0" dirty="0">
              <a:solidFill>
                <a:srgbClr val="05192D"/>
              </a:solidFill>
              <a:latin typeface="Arial" panose="020B0604020202020204" pitchFamily="34" charset="0"/>
            </a:endParaRPr>
          </a:p>
          <a:p>
            <a:r>
              <a:rPr lang="en-US" sz="1800" dirty="0">
                <a:effectLst/>
                <a:latin typeface="Arial" panose="020B0604020202020204" pitchFamily="34" charset="0"/>
                <a:ea typeface="Calibri" panose="020F0502020204030204" pitchFamily="34" charset="0"/>
              </a:rPr>
              <a:t>Setting the ascending argument to False will sort the data the other way around, from heaviest dog to lightest dog.</a:t>
            </a:r>
            <a:endParaRPr lang="en-US" sz="1800" kern="0" dirty="0">
              <a:solidFill>
                <a:srgbClr val="05192D"/>
              </a:solidFill>
              <a:latin typeface="Arial" panose="020B060402020202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E309C0FD-ABCE-8BDF-84E0-63973804D10D}"/>
              </a:ext>
            </a:extLst>
          </p:cNvPr>
          <p:cNvPicPr>
            <a:picLocks noChangeAspect="1"/>
          </p:cNvPicPr>
          <p:nvPr/>
        </p:nvPicPr>
        <p:blipFill>
          <a:blip r:embed="rId2"/>
          <a:stretch>
            <a:fillRect/>
          </a:stretch>
        </p:blipFill>
        <p:spPr>
          <a:xfrm>
            <a:off x="6229985" y="1690688"/>
            <a:ext cx="5123815" cy="2181225"/>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70E46225-EF80-B327-93A0-DCB652148F35}"/>
              </a:ext>
            </a:extLst>
          </p:cNvPr>
          <p:cNvPicPr>
            <a:picLocks noChangeAspect="1"/>
          </p:cNvPicPr>
          <p:nvPr/>
        </p:nvPicPr>
        <p:blipFill>
          <a:blip r:embed="rId3"/>
          <a:stretch>
            <a:fillRect/>
          </a:stretch>
        </p:blipFill>
        <p:spPr>
          <a:xfrm>
            <a:off x="6229985" y="4536720"/>
            <a:ext cx="5138980" cy="2181225"/>
          </a:xfrm>
          <a:prstGeom prst="rect">
            <a:avLst/>
          </a:prstGeom>
        </p:spPr>
      </p:pic>
    </p:spTree>
    <p:extLst>
      <p:ext uri="{BB962C8B-B14F-4D97-AF65-F5344CB8AC3E}">
        <p14:creationId xmlns:p14="http://schemas.microsoft.com/office/powerpoint/2010/main" val="71864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A017-4FF2-A7A8-3E3A-52119849F8BC}"/>
              </a:ext>
            </a:extLst>
          </p:cNvPr>
          <p:cNvSpPr>
            <a:spLocks noGrp="1"/>
          </p:cNvSpPr>
          <p:nvPr>
            <p:ph type="title"/>
          </p:nvPr>
        </p:nvSpPr>
        <p:spPr/>
        <p:txBody>
          <a:bodyPr/>
          <a:lstStyle/>
          <a:p>
            <a:r>
              <a:rPr lang="en-US" dirty="0"/>
              <a:t>Sorting and Subnetting (cont.)</a:t>
            </a:r>
          </a:p>
        </p:txBody>
      </p:sp>
      <p:sp>
        <p:nvSpPr>
          <p:cNvPr id="3" name="Content Placeholder 2">
            <a:extLst>
              <a:ext uri="{FF2B5EF4-FFF2-40B4-BE49-F238E27FC236}">
                <a16:creationId xmlns:a16="http://schemas.microsoft.com/office/drawing/2014/main" id="{FC6D2636-CF68-07E8-58BD-BF53C586FE5C}"/>
              </a:ext>
            </a:extLst>
          </p:cNvPr>
          <p:cNvSpPr>
            <a:spLocks noGrp="1"/>
          </p:cNvSpPr>
          <p:nvPr>
            <p:ph idx="1"/>
          </p:nvPr>
        </p:nvSpPr>
        <p:spPr/>
        <p:txBody>
          <a:bodyPr/>
          <a:lstStyle/>
          <a:p>
            <a:r>
              <a:rPr lang="en-US" sz="1800" b="1" dirty="0">
                <a:effectLst/>
                <a:latin typeface="Arial" panose="020B0604020202020204" pitchFamily="34" charset="0"/>
                <a:ea typeface="Calibri" panose="020F0502020204030204" pitchFamily="34" charset="0"/>
              </a:rPr>
              <a:t>We can sort with multiple variables. </a:t>
            </a:r>
          </a:p>
          <a:p>
            <a:r>
              <a:rPr lang="en-US" sz="1800" b="1" dirty="0">
                <a:effectLst/>
                <a:latin typeface="Arial" panose="020B0604020202020204" pitchFamily="34" charset="0"/>
                <a:ea typeface="Calibri" panose="020F0502020204030204" pitchFamily="34" charset="0"/>
              </a:rPr>
              <a:t>You need to pass a list of variables as an argument.</a:t>
            </a:r>
            <a:endParaRPr lang="en-US" sz="1800" kern="0" dirty="0">
              <a:solidFill>
                <a:srgbClr val="05192D"/>
              </a:solidFill>
              <a:latin typeface="Arial" panose="020B0604020202020204" pitchFamily="34" charset="0"/>
            </a:endParaRPr>
          </a:p>
          <a:p>
            <a:endParaRPr lang="en-US" sz="1800" kern="0" dirty="0">
              <a:solidFill>
                <a:srgbClr val="05192D"/>
              </a:solidFill>
              <a:latin typeface="Arial" panose="020B0604020202020204" pitchFamily="34" charset="0"/>
            </a:endParaRPr>
          </a:p>
          <a:p>
            <a:endParaRPr lang="en-US" sz="1800" kern="0" dirty="0">
              <a:solidFill>
                <a:srgbClr val="05192D"/>
              </a:solidFill>
              <a:latin typeface="Arial" panose="020B0604020202020204" pitchFamily="34" charset="0"/>
            </a:endParaRPr>
          </a:p>
          <a:p>
            <a:endParaRPr lang="en-US" sz="1800" kern="0" dirty="0">
              <a:solidFill>
                <a:srgbClr val="05192D"/>
              </a:solidFill>
              <a:latin typeface="Arial" panose="020B0604020202020204" pitchFamily="34" charset="0"/>
            </a:endParaRPr>
          </a:p>
          <a:p>
            <a:r>
              <a:rPr lang="en-US" sz="1800" dirty="0">
                <a:effectLst/>
                <a:latin typeface="Arial" panose="020B0604020202020204" pitchFamily="34" charset="0"/>
                <a:ea typeface="Calibri" panose="020F0502020204030204" pitchFamily="34" charset="0"/>
              </a:rPr>
              <a:t>To change the direction values are sorted in, pass a list to the ascending argument to specify which direction sorting should be done for each variable.</a:t>
            </a:r>
            <a:endParaRPr lang="en-US" sz="1800" kern="0" dirty="0">
              <a:solidFill>
                <a:srgbClr val="05192D"/>
              </a:solidFill>
              <a:latin typeface="Arial" panose="020B0604020202020204" pitchFamily="34" charset="0"/>
            </a:endParaRPr>
          </a:p>
        </p:txBody>
      </p:sp>
      <p:pic>
        <p:nvPicPr>
          <p:cNvPr id="6" name="Picture 5" descr="A screenshot of a computer&#10;&#10;Description automatically generated with medium confidence">
            <a:extLst>
              <a:ext uri="{FF2B5EF4-FFF2-40B4-BE49-F238E27FC236}">
                <a16:creationId xmlns:a16="http://schemas.microsoft.com/office/drawing/2014/main" id="{A19635AB-5E6A-CA69-B16E-4E1605C0923D}"/>
              </a:ext>
            </a:extLst>
          </p:cNvPr>
          <p:cNvPicPr>
            <a:picLocks noChangeAspect="1"/>
          </p:cNvPicPr>
          <p:nvPr/>
        </p:nvPicPr>
        <p:blipFill>
          <a:blip r:embed="rId2"/>
          <a:stretch>
            <a:fillRect/>
          </a:stretch>
        </p:blipFill>
        <p:spPr>
          <a:xfrm>
            <a:off x="7151238" y="1469578"/>
            <a:ext cx="4998782" cy="2135798"/>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FEEC7E06-3672-EFFB-D6E7-8E3CD54558C6}"/>
              </a:ext>
            </a:extLst>
          </p:cNvPr>
          <p:cNvPicPr>
            <a:picLocks noChangeAspect="1"/>
          </p:cNvPicPr>
          <p:nvPr/>
        </p:nvPicPr>
        <p:blipFill>
          <a:blip r:embed="rId3"/>
          <a:stretch>
            <a:fillRect/>
          </a:stretch>
        </p:blipFill>
        <p:spPr>
          <a:xfrm>
            <a:off x="7151238" y="4737736"/>
            <a:ext cx="5040761" cy="2135798"/>
          </a:xfrm>
          <a:prstGeom prst="rect">
            <a:avLst/>
          </a:prstGeom>
        </p:spPr>
      </p:pic>
    </p:spTree>
    <p:extLst>
      <p:ext uri="{BB962C8B-B14F-4D97-AF65-F5344CB8AC3E}">
        <p14:creationId xmlns:p14="http://schemas.microsoft.com/office/powerpoint/2010/main" val="172509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A3F5-0E3D-CF9A-0892-7E0E1D58641D}"/>
              </a:ext>
            </a:extLst>
          </p:cNvPr>
          <p:cNvSpPr>
            <a:spLocks noGrp="1"/>
          </p:cNvSpPr>
          <p:nvPr>
            <p:ph type="title"/>
          </p:nvPr>
        </p:nvSpPr>
        <p:spPr/>
        <p:txBody>
          <a:bodyPr/>
          <a:lstStyle/>
          <a:p>
            <a:r>
              <a:rPr lang="en-US" dirty="0" err="1"/>
              <a:t>Subsetting</a:t>
            </a:r>
            <a:r>
              <a:rPr lang="en-US" dirty="0"/>
              <a:t> Data</a:t>
            </a:r>
          </a:p>
        </p:txBody>
      </p:sp>
      <p:sp>
        <p:nvSpPr>
          <p:cNvPr id="3" name="Content Placeholder 2">
            <a:extLst>
              <a:ext uri="{FF2B5EF4-FFF2-40B4-BE49-F238E27FC236}">
                <a16:creationId xmlns:a16="http://schemas.microsoft.com/office/drawing/2014/main" id="{009B7DFD-FA8A-45C0-B321-E0EBEEA91592}"/>
              </a:ext>
            </a:extLst>
          </p:cNvPr>
          <p:cNvSpPr>
            <a:spLocks noGrp="1"/>
          </p:cNvSpPr>
          <p:nvPr>
            <p:ph idx="1"/>
          </p:nvPr>
        </p:nvSpPr>
        <p:spPr>
          <a:xfrm>
            <a:off x="838200" y="1852613"/>
            <a:ext cx="10515600" cy="4319587"/>
          </a:xfrm>
        </p:spPr>
        <p:txBody>
          <a:bodyPr>
            <a:normAutofit/>
          </a:bodyPr>
          <a:lstStyle/>
          <a:p>
            <a:r>
              <a:rPr lang="en-US" sz="1800" dirty="0">
                <a:effectLst/>
                <a:latin typeface="Arial" panose="020B0604020202020204" pitchFamily="34" charset="0"/>
                <a:ea typeface="Calibri" panose="020F0502020204030204" pitchFamily="34" charset="0"/>
              </a:rPr>
              <a:t>Selecting column(s) or </a:t>
            </a:r>
            <a:r>
              <a:rPr lang="en-US" sz="1800" dirty="0" err="1">
                <a:effectLst/>
                <a:latin typeface="Arial" panose="020B0604020202020204" pitchFamily="34" charset="0"/>
                <a:ea typeface="Calibri" panose="020F0502020204030204" pitchFamily="34" charset="0"/>
              </a:rPr>
              <a:t>subsetting</a:t>
            </a:r>
            <a:r>
              <a:rPr lang="en-US" sz="1800" dirty="0">
                <a:effectLst/>
                <a:latin typeface="Arial" panose="020B0604020202020204" pitchFamily="34" charset="0"/>
                <a:ea typeface="Calibri" panose="020F0502020204030204" pitchFamily="34" charset="0"/>
              </a:rPr>
              <a:t> column(s) can be done as follows.</a:t>
            </a:r>
          </a:p>
          <a:p>
            <a:endParaRPr lang="en-US" sz="1800" kern="0" dirty="0">
              <a:solidFill>
                <a:srgbClr val="05192D"/>
              </a:solidFill>
              <a:latin typeface="Arial" panose="020B0604020202020204" pitchFamily="34" charset="0"/>
            </a:endParaRPr>
          </a:p>
        </p:txBody>
      </p:sp>
      <p:pic>
        <p:nvPicPr>
          <p:cNvPr id="6" name="Picture 5" descr="A screenshot of a computer&#10;&#10;Description automatically generated with medium confidence">
            <a:extLst>
              <a:ext uri="{FF2B5EF4-FFF2-40B4-BE49-F238E27FC236}">
                <a16:creationId xmlns:a16="http://schemas.microsoft.com/office/drawing/2014/main" id="{832549B8-9585-62B9-4895-246580139183}"/>
              </a:ext>
            </a:extLst>
          </p:cNvPr>
          <p:cNvPicPr>
            <a:picLocks noChangeAspect="1"/>
          </p:cNvPicPr>
          <p:nvPr/>
        </p:nvPicPr>
        <p:blipFill>
          <a:blip r:embed="rId2"/>
          <a:stretch>
            <a:fillRect/>
          </a:stretch>
        </p:blipFill>
        <p:spPr>
          <a:xfrm>
            <a:off x="3509645" y="2284094"/>
            <a:ext cx="5172710" cy="2354580"/>
          </a:xfrm>
          <a:prstGeom prst="rect">
            <a:avLst/>
          </a:prstGeom>
        </p:spPr>
      </p:pic>
      <p:pic>
        <p:nvPicPr>
          <p:cNvPr id="9" name="Picture 8" descr="A screenshot of a computer&#10;&#10;Description automatically generated with low confidence">
            <a:extLst>
              <a:ext uri="{FF2B5EF4-FFF2-40B4-BE49-F238E27FC236}">
                <a16:creationId xmlns:a16="http://schemas.microsoft.com/office/drawing/2014/main" id="{DEBDF582-2105-C532-FB1E-45DC9101B6AB}"/>
              </a:ext>
            </a:extLst>
          </p:cNvPr>
          <p:cNvPicPr>
            <a:picLocks noChangeAspect="1"/>
          </p:cNvPicPr>
          <p:nvPr/>
        </p:nvPicPr>
        <p:blipFill>
          <a:blip r:embed="rId3"/>
          <a:stretch>
            <a:fillRect/>
          </a:stretch>
        </p:blipFill>
        <p:spPr>
          <a:xfrm>
            <a:off x="0" y="5005387"/>
            <a:ext cx="5943604" cy="1533526"/>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51C766F2-2740-4310-EDCB-E80E389B9A2D}"/>
              </a:ext>
            </a:extLst>
          </p:cNvPr>
          <p:cNvPicPr>
            <a:picLocks noChangeAspect="1"/>
          </p:cNvPicPr>
          <p:nvPr/>
        </p:nvPicPr>
        <p:blipFill>
          <a:blip r:embed="rId4"/>
          <a:stretch>
            <a:fillRect/>
          </a:stretch>
        </p:blipFill>
        <p:spPr>
          <a:xfrm>
            <a:off x="6248400" y="5005387"/>
            <a:ext cx="5943600" cy="1738630"/>
          </a:xfrm>
          <a:prstGeom prst="rect">
            <a:avLst/>
          </a:prstGeom>
        </p:spPr>
      </p:pic>
    </p:spTree>
    <p:extLst>
      <p:ext uri="{BB962C8B-B14F-4D97-AF65-F5344CB8AC3E}">
        <p14:creationId xmlns:p14="http://schemas.microsoft.com/office/powerpoint/2010/main" val="319945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code&#10;&#10;Description automatically generated with low confidence">
            <a:extLst>
              <a:ext uri="{FF2B5EF4-FFF2-40B4-BE49-F238E27FC236}">
                <a16:creationId xmlns:a16="http://schemas.microsoft.com/office/drawing/2014/main" id="{17073C34-E2A9-D758-8E16-E6673DA34372}"/>
              </a:ext>
            </a:extLst>
          </p:cNvPr>
          <p:cNvPicPr>
            <a:picLocks noChangeAspect="1"/>
          </p:cNvPicPr>
          <p:nvPr/>
        </p:nvPicPr>
        <p:blipFill>
          <a:blip r:embed="rId2"/>
          <a:stretch>
            <a:fillRect/>
          </a:stretch>
        </p:blipFill>
        <p:spPr>
          <a:xfrm>
            <a:off x="2595562" y="723900"/>
            <a:ext cx="7000875" cy="2552028"/>
          </a:xfrm>
          <a:prstGeom prst="rect">
            <a:avLst/>
          </a:prstGeom>
        </p:spPr>
      </p:pic>
      <p:pic>
        <p:nvPicPr>
          <p:cNvPr id="3" name="Picture 2" descr="A screenshot of a computer code&#10;&#10;Description automatically generated with low confidence">
            <a:extLst>
              <a:ext uri="{FF2B5EF4-FFF2-40B4-BE49-F238E27FC236}">
                <a16:creationId xmlns:a16="http://schemas.microsoft.com/office/drawing/2014/main" id="{0C9015DE-A6C7-B1A9-B49F-C76D1713C94C}"/>
              </a:ext>
            </a:extLst>
          </p:cNvPr>
          <p:cNvPicPr>
            <a:picLocks noChangeAspect="1"/>
          </p:cNvPicPr>
          <p:nvPr/>
        </p:nvPicPr>
        <p:blipFill>
          <a:blip r:embed="rId3"/>
          <a:stretch>
            <a:fillRect/>
          </a:stretch>
        </p:blipFill>
        <p:spPr>
          <a:xfrm>
            <a:off x="2595561" y="3639663"/>
            <a:ext cx="7000875" cy="2494437"/>
          </a:xfrm>
          <a:prstGeom prst="rect">
            <a:avLst/>
          </a:prstGeom>
        </p:spPr>
      </p:pic>
    </p:spTree>
    <p:extLst>
      <p:ext uri="{BB962C8B-B14F-4D97-AF65-F5344CB8AC3E}">
        <p14:creationId xmlns:p14="http://schemas.microsoft.com/office/powerpoint/2010/main" val="3226266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F4DD78-C5C3-CC57-3429-6A2652AC0153}"/>
              </a:ext>
            </a:extLst>
          </p:cNvPr>
          <p:cNvSpPr txBox="1"/>
          <p:nvPr/>
        </p:nvSpPr>
        <p:spPr>
          <a:xfrm>
            <a:off x="0" y="0"/>
            <a:ext cx="12192000" cy="369332"/>
          </a:xfrm>
          <a:prstGeom prst="rect">
            <a:avLst/>
          </a:prstGeom>
          <a:noFill/>
        </p:spPr>
        <p:txBody>
          <a:bodyPr wrap="square">
            <a:spAutoFit/>
          </a:bodyPr>
          <a:lstStyle/>
          <a:p>
            <a:r>
              <a:rPr lang="en-US" sz="1800" b="1" dirty="0">
                <a:effectLst/>
                <a:latin typeface="Arial" panose="020B0604020202020204" pitchFamily="34" charset="0"/>
                <a:ea typeface="Calibri" panose="020F0502020204030204" pitchFamily="34" charset="0"/>
              </a:rPr>
              <a:t>Let’s practice with homelessness DataFrame. Load homelessness.csv into homelessness DataFrame.</a:t>
            </a:r>
            <a:endParaRPr lang="en-US" dirty="0"/>
          </a:p>
        </p:txBody>
      </p:sp>
      <p:sp>
        <p:nvSpPr>
          <p:cNvPr id="10" name="TextBox 9">
            <a:extLst>
              <a:ext uri="{FF2B5EF4-FFF2-40B4-BE49-F238E27FC236}">
                <a16:creationId xmlns:a16="http://schemas.microsoft.com/office/drawing/2014/main" id="{F4F31BDA-5EF8-A096-1732-9D36B48F1AFE}"/>
              </a:ext>
            </a:extLst>
          </p:cNvPr>
          <p:cNvSpPr txBox="1"/>
          <p:nvPr/>
        </p:nvSpPr>
        <p:spPr>
          <a:xfrm>
            <a:off x="230980" y="538073"/>
            <a:ext cx="11732420" cy="5632311"/>
          </a:xfrm>
          <a:prstGeom prst="rect">
            <a:avLst/>
          </a:prstGeom>
          <a:noFill/>
        </p:spPr>
        <p:txBody>
          <a:bodyPr wrap="square">
            <a:spAutoFit/>
          </a:bodyPr>
          <a:lstStyle/>
          <a:p>
            <a:pPr marL="342900" indent="-342900">
              <a:buFont typeface="+mj-lt"/>
              <a:buAutoNum type="arabicPeriod"/>
            </a:pPr>
            <a:r>
              <a:rPr lang="en-US" sz="1800" b="1" kern="0" dirty="0">
                <a:solidFill>
                  <a:srgbClr val="00B0F0"/>
                </a:solidFill>
                <a:effectLst/>
                <a:latin typeface="Arial" panose="020B0604020202020204" pitchFamily="34" charset="0"/>
                <a:ea typeface="Times New Roman" panose="02020603050405020304" pitchFamily="18" charset="0"/>
              </a:rPr>
              <a:t>Sort homelessness by the number of homeless individuals, from smallest to largest, and save this as </a:t>
            </a:r>
            <a:r>
              <a:rPr lang="en-US" sz="1800" b="1" kern="0" dirty="0" err="1">
                <a:solidFill>
                  <a:srgbClr val="00B0F0"/>
                </a:solidFill>
                <a:effectLst/>
                <a:latin typeface="Arial" panose="020B0604020202020204" pitchFamily="34" charset="0"/>
                <a:ea typeface="Times New Roman" panose="02020603050405020304" pitchFamily="18" charset="0"/>
              </a:rPr>
              <a:t>homelessness_ind</a:t>
            </a:r>
            <a:r>
              <a:rPr lang="en-US" sz="1800" b="1" kern="0" dirty="0">
                <a:solidFill>
                  <a:srgbClr val="00B0F0"/>
                </a:solidFill>
                <a:effectLst/>
                <a:latin typeface="Arial" panose="020B0604020202020204" pitchFamily="34" charset="0"/>
                <a:ea typeface="Times New Roman" panose="02020603050405020304" pitchFamily="18" charset="0"/>
              </a:rPr>
              <a:t>. Print the head of the sorted DataFrame.</a:t>
            </a:r>
          </a:p>
          <a:p>
            <a:pPr marL="342900" indent="-342900">
              <a:buFont typeface="+mj-lt"/>
              <a:buAutoNum type="arabicPeriod"/>
            </a:pPr>
            <a:endParaRPr lang="en-US" b="1" kern="0" dirty="0">
              <a:solidFill>
                <a:srgbClr val="00B0F0"/>
              </a:solidFill>
              <a:latin typeface="Arial" panose="020B0604020202020204" pitchFamily="34" charset="0"/>
              <a:ea typeface="Times New Roman" panose="02020603050405020304" pitchFamily="18" charset="0"/>
            </a:endParaRPr>
          </a:p>
          <a:p>
            <a:pPr marL="342900" indent="-342900">
              <a:buFont typeface="+mj-lt"/>
              <a:buAutoNum type="arabicPeriod"/>
            </a:pPr>
            <a:endParaRPr lang="en-US" sz="1800" b="1" kern="0" dirty="0">
              <a:solidFill>
                <a:srgbClr val="00B0F0"/>
              </a:solidFill>
              <a:effectLst/>
              <a:latin typeface="Arial" panose="020B0604020202020204" pitchFamily="34" charset="0"/>
              <a:ea typeface="Times New Roman" panose="02020603050405020304" pitchFamily="18" charset="0"/>
            </a:endParaRPr>
          </a:p>
          <a:p>
            <a:pPr marL="342900" indent="-342900">
              <a:buFont typeface="+mj-lt"/>
              <a:buAutoNum type="arabicPeriod"/>
            </a:pPr>
            <a:endParaRPr lang="en-US" b="1" kern="0" dirty="0">
              <a:solidFill>
                <a:srgbClr val="00B0F0"/>
              </a:solidFill>
              <a:latin typeface="Arial" panose="020B0604020202020204" pitchFamily="34" charset="0"/>
              <a:ea typeface="Times New Roman" panose="02020603050405020304" pitchFamily="18" charset="0"/>
            </a:endParaRPr>
          </a:p>
          <a:p>
            <a:pPr marL="342900" indent="-342900">
              <a:buFont typeface="+mj-lt"/>
              <a:buAutoNum type="arabicPeriod"/>
            </a:pPr>
            <a:endParaRPr lang="en-US" sz="1800" b="1" kern="0" dirty="0">
              <a:solidFill>
                <a:srgbClr val="00B0F0"/>
              </a:solidFill>
              <a:effectLst/>
              <a:latin typeface="Arial" panose="020B0604020202020204" pitchFamily="34" charset="0"/>
              <a:ea typeface="Times New Roman" panose="02020603050405020304" pitchFamily="18" charset="0"/>
            </a:endParaRPr>
          </a:p>
          <a:p>
            <a:pPr marL="342900" indent="-342900">
              <a:buFont typeface="+mj-lt"/>
              <a:buAutoNum type="arabicPeriod"/>
            </a:pPr>
            <a:r>
              <a:rPr lang="en-US" sz="1800" b="1" kern="0" dirty="0">
                <a:solidFill>
                  <a:srgbClr val="00B0F0"/>
                </a:solidFill>
                <a:effectLst/>
                <a:latin typeface="Arial" panose="020B0604020202020204" pitchFamily="34" charset="0"/>
                <a:ea typeface="Times New Roman" panose="02020603050405020304" pitchFamily="18" charset="0"/>
              </a:rPr>
              <a:t>Sort </a:t>
            </a:r>
            <a:r>
              <a:rPr lang="en-US" sz="1800" kern="0" dirty="0">
                <a:effectLst/>
                <a:latin typeface="Arial" panose="020B0604020202020204" pitchFamily="34" charset="0"/>
                <a:ea typeface="Times New Roman" panose="02020603050405020304" pitchFamily="18" charset="0"/>
              </a:rPr>
              <a:t>homelessness</a:t>
            </a:r>
            <a:r>
              <a:rPr lang="en-US" sz="1800" b="1" kern="0" dirty="0">
                <a:solidFill>
                  <a:srgbClr val="00B0F0"/>
                </a:solidFill>
                <a:effectLst/>
                <a:latin typeface="Arial" panose="020B0604020202020204" pitchFamily="34" charset="0"/>
                <a:ea typeface="Times New Roman" panose="02020603050405020304" pitchFamily="18" charset="0"/>
              </a:rPr>
              <a:t> by the number of homeless </a:t>
            </a:r>
            <a:r>
              <a:rPr lang="en-US" sz="1800" kern="0" dirty="0" err="1">
                <a:effectLst/>
                <a:latin typeface="Arial" panose="020B0604020202020204" pitchFamily="34" charset="0"/>
                <a:ea typeface="Times New Roman" panose="02020603050405020304" pitchFamily="18" charset="0"/>
              </a:rPr>
              <a:t>family_members</a:t>
            </a:r>
            <a:r>
              <a:rPr lang="en-US" sz="1800" b="1" kern="0" dirty="0">
                <a:solidFill>
                  <a:srgbClr val="00B0F0"/>
                </a:solidFill>
                <a:effectLst/>
                <a:latin typeface="Arial" panose="020B0604020202020204" pitchFamily="34" charset="0"/>
                <a:ea typeface="Times New Roman" panose="02020603050405020304" pitchFamily="18" charset="0"/>
              </a:rPr>
              <a:t> in descending order, and save this as </a:t>
            </a:r>
            <a:r>
              <a:rPr lang="en-US" sz="1800" kern="0" dirty="0" err="1">
                <a:effectLst/>
                <a:latin typeface="Arial" panose="020B0604020202020204" pitchFamily="34" charset="0"/>
                <a:ea typeface="Times New Roman" panose="02020603050405020304" pitchFamily="18" charset="0"/>
              </a:rPr>
              <a:t>homelessness_fam</a:t>
            </a:r>
            <a:r>
              <a:rPr lang="en-US" sz="1800" b="1" kern="0" dirty="0">
                <a:solidFill>
                  <a:srgbClr val="00B0F0"/>
                </a:solidFill>
                <a:effectLst/>
                <a:latin typeface="Arial" panose="020B0604020202020204" pitchFamily="34" charset="0"/>
                <a:ea typeface="Times New Roman" panose="02020603050405020304" pitchFamily="18" charset="0"/>
              </a:rPr>
              <a:t>. Print the head of the sorted DataFrame.</a:t>
            </a:r>
          </a:p>
          <a:p>
            <a:pPr marL="342900" indent="-342900">
              <a:buFont typeface="+mj-lt"/>
              <a:buAutoNum type="arabicPeriod"/>
            </a:pPr>
            <a:endParaRPr lang="en-US" b="1" kern="0" dirty="0">
              <a:solidFill>
                <a:srgbClr val="00B0F0"/>
              </a:solidFill>
              <a:latin typeface="Arial" panose="020B0604020202020204" pitchFamily="34" charset="0"/>
            </a:endParaRPr>
          </a:p>
          <a:p>
            <a:pPr marL="342900" indent="-342900">
              <a:buFont typeface="+mj-lt"/>
              <a:buAutoNum type="arabicPeriod"/>
            </a:pPr>
            <a:endParaRPr lang="en-US" b="1" kern="0" dirty="0">
              <a:solidFill>
                <a:srgbClr val="00B0F0"/>
              </a:solidFill>
              <a:latin typeface="Arial" panose="020B0604020202020204" pitchFamily="34" charset="0"/>
            </a:endParaRPr>
          </a:p>
          <a:p>
            <a:pPr marL="342900" indent="-342900">
              <a:buFont typeface="+mj-lt"/>
              <a:buAutoNum type="arabicPeriod"/>
            </a:pPr>
            <a:endParaRPr lang="en-US" b="1" kern="0" dirty="0">
              <a:solidFill>
                <a:srgbClr val="00B0F0"/>
              </a:solidFill>
              <a:latin typeface="Arial" panose="020B0604020202020204" pitchFamily="34" charset="0"/>
            </a:endParaRPr>
          </a:p>
          <a:p>
            <a:pPr marL="342900" indent="-342900">
              <a:buFont typeface="+mj-lt"/>
              <a:buAutoNum type="arabicPeriod"/>
            </a:pPr>
            <a:endParaRPr lang="en-US" sz="1800" b="1" kern="0" dirty="0">
              <a:solidFill>
                <a:srgbClr val="00B0F0"/>
              </a:solidFill>
              <a:effectLst/>
              <a:latin typeface="Arial" panose="020B0604020202020204" pitchFamily="34" charset="0"/>
              <a:ea typeface="Times New Roman" panose="02020603050405020304" pitchFamily="18" charset="0"/>
            </a:endParaRPr>
          </a:p>
          <a:p>
            <a:pPr marL="342900" indent="-342900">
              <a:buFont typeface="+mj-lt"/>
              <a:buAutoNum type="arabicPeriod"/>
            </a:pPr>
            <a:r>
              <a:rPr lang="en-US" sz="1800" b="1" kern="0" dirty="0">
                <a:solidFill>
                  <a:srgbClr val="00B0F0"/>
                </a:solidFill>
                <a:effectLst/>
                <a:latin typeface="Arial" panose="020B0604020202020204" pitchFamily="34" charset="0"/>
                <a:ea typeface="Times New Roman" panose="02020603050405020304" pitchFamily="18" charset="0"/>
              </a:rPr>
              <a:t>Sort </a:t>
            </a:r>
            <a:r>
              <a:rPr lang="en-US" sz="1800" kern="0" dirty="0">
                <a:effectLst/>
                <a:latin typeface="Arial" panose="020B0604020202020204" pitchFamily="34" charset="0"/>
                <a:ea typeface="Times New Roman" panose="02020603050405020304" pitchFamily="18" charset="0"/>
              </a:rPr>
              <a:t>homelessness</a:t>
            </a:r>
            <a:r>
              <a:rPr lang="en-US" sz="1800" b="1" kern="0" dirty="0">
                <a:solidFill>
                  <a:srgbClr val="00B0F0"/>
                </a:solidFill>
                <a:effectLst/>
                <a:latin typeface="Arial" panose="020B0604020202020204" pitchFamily="34" charset="0"/>
                <a:ea typeface="Times New Roman" panose="02020603050405020304" pitchFamily="18" charset="0"/>
              </a:rPr>
              <a:t> first by region (ascending), and then by number of family members (descending). Save this as </a:t>
            </a:r>
            <a:r>
              <a:rPr lang="en-US" sz="1800" kern="0" dirty="0" err="1">
                <a:effectLst/>
                <a:latin typeface="Arial" panose="020B0604020202020204" pitchFamily="34" charset="0"/>
                <a:ea typeface="Times New Roman" panose="02020603050405020304" pitchFamily="18" charset="0"/>
              </a:rPr>
              <a:t>homelessness_reg_fam</a:t>
            </a:r>
            <a:r>
              <a:rPr lang="en-US" sz="1800" b="1" kern="0" dirty="0">
                <a:solidFill>
                  <a:srgbClr val="00B0F0"/>
                </a:solidFill>
                <a:effectLst/>
                <a:latin typeface="Arial" panose="020B0604020202020204" pitchFamily="34" charset="0"/>
                <a:ea typeface="Times New Roman" panose="02020603050405020304" pitchFamily="18" charset="0"/>
              </a:rPr>
              <a:t>. Print the head of the sorted DataFrame.</a:t>
            </a:r>
          </a:p>
          <a:p>
            <a:pPr marL="342900" indent="-342900">
              <a:buFont typeface="+mj-lt"/>
              <a:buAutoNum type="arabicPeriod"/>
            </a:pPr>
            <a:endParaRPr lang="en-US" b="1" kern="0" dirty="0">
              <a:solidFill>
                <a:srgbClr val="00B0F0"/>
              </a:solidFill>
              <a:latin typeface="Arial" panose="020B0604020202020204" pitchFamily="34" charset="0"/>
            </a:endParaRPr>
          </a:p>
          <a:p>
            <a:pPr marL="342900" indent="-342900">
              <a:buFont typeface="+mj-lt"/>
              <a:buAutoNum type="arabicPeriod"/>
            </a:pPr>
            <a:endParaRPr lang="en-US" b="1" kern="0" dirty="0">
              <a:solidFill>
                <a:srgbClr val="00B0F0"/>
              </a:solidFill>
              <a:latin typeface="Arial" panose="020B0604020202020204" pitchFamily="34" charset="0"/>
            </a:endParaRPr>
          </a:p>
          <a:p>
            <a:pPr marL="342900" indent="-342900">
              <a:buFont typeface="+mj-lt"/>
              <a:buAutoNum type="arabicPeriod"/>
            </a:pPr>
            <a:endParaRPr lang="en-US" b="1" kern="0" dirty="0">
              <a:solidFill>
                <a:srgbClr val="00B0F0"/>
              </a:solidFill>
              <a:latin typeface="Arial" panose="020B0604020202020204" pitchFamily="34" charset="0"/>
            </a:endParaRPr>
          </a:p>
          <a:p>
            <a:pPr marL="342900" indent="-342900">
              <a:buFont typeface="+mj-lt"/>
              <a:buAutoNum type="arabicPeriod"/>
            </a:pPr>
            <a:endParaRPr lang="en-US" b="1" kern="0" dirty="0">
              <a:solidFill>
                <a:srgbClr val="00B0F0"/>
              </a:solidFill>
              <a:latin typeface="Arial" panose="020B0604020202020204" pitchFamily="34" charset="0"/>
            </a:endParaRPr>
          </a:p>
          <a:p>
            <a:pPr marL="342900" indent="-342900">
              <a:buFont typeface="+mj-lt"/>
              <a:buAutoNum type="arabicPeriod"/>
            </a:pPr>
            <a:r>
              <a:rPr lang="en-US" sz="1800" b="1" kern="0" dirty="0">
                <a:solidFill>
                  <a:srgbClr val="00B0F0"/>
                </a:solidFill>
                <a:effectLst/>
                <a:latin typeface="Arial" panose="020B0604020202020204" pitchFamily="34" charset="0"/>
                <a:ea typeface="Times New Roman" panose="02020603050405020304" pitchFamily="18" charset="0"/>
              </a:rPr>
              <a:t>Create a DataFrame called </a:t>
            </a:r>
            <a:r>
              <a:rPr lang="en-US" sz="1800" b="1" kern="0" dirty="0" err="1">
                <a:solidFill>
                  <a:srgbClr val="00B0F0"/>
                </a:solidFill>
                <a:effectLst/>
                <a:latin typeface="Arial" panose="020B0604020202020204" pitchFamily="34" charset="0"/>
                <a:ea typeface="Times New Roman" panose="02020603050405020304" pitchFamily="18" charset="0"/>
              </a:rPr>
              <a:t>state_fam</a:t>
            </a:r>
            <a:r>
              <a:rPr lang="en-US" sz="1800" b="1" kern="0" dirty="0">
                <a:solidFill>
                  <a:srgbClr val="00B0F0"/>
                </a:solidFill>
                <a:effectLst/>
                <a:latin typeface="Arial" panose="020B0604020202020204" pitchFamily="34" charset="0"/>
                <a:ea typeface="Times New Roman" panose="02020603050405020304" pitchFamily="18" charset="0"/>
              </a:rPr>
              <a:t> that contains only the state and </a:t>
            </a:r>
            <a:r>
              <a:rPr lang="en-US" sz="1800" b="1" kern="0" dirty="0" err="1">
                <a:solidFill>
                  <a:srgbClr val="00B0F0"/>
                </a:solidFill>
                <a:effectLst/>
                <a:latin typeface="Arial" panose="020B0604020202020204" pitchFamily="34" charset="0"/>
                <a:ea typeface="Times New Roman" panose="02020603050405020304" pitchFamily="18" charset="0"/>
              </a:rPr>
              <a:t>family_members</a:t>
            </a:r>
            <a:r>
              <a:rPr lang="en-US" sz="1800" b="1" kern="0" dirty="0">
                <a:solidFill>
                  <a:srgbClr val="00B0F0"/>
                </a:solidFill>
                <a:effectLst/>
                <a:latin typeface="Arial" panose="020B0604020202020204" pitchFamily="34" charset="0"/>
                <a:ea typeface="Times New Roman" panose="02020603050405020304" pitchFamily="18" charset="0"/>
              </a:rPr>
              <a:t> columns of homelessness, in that order. Print the head of the result.</a:t>
            </a:r>
            <a:endParaRPr lang="en-US" dirty="0"/>
          </a:p>
        </p:txBody>
      </p:sp>
      <p:pic>
        <p:nvPicPr>
          <p:cNvPr id="13" name="Picture 12" descr="A picture containing text, receipt, font, white&#10;&#10;Description automatically generated">
            <a:extLst>
              <a:ext uri="{FF2B5EF4-FFF2-40B4-BE49-F238E27FC236}">
                <a16:creationId xmlns:a16="http://schemas.microsoft.com/office/drawing/2014/main" id="{EF6F8EAD-B7EE-BA13-21E3-619151619509}"/>
              </a:ext>
            </a:extLst>
          </p:cNvPr>
          <p:cNvPicPr>
            <a:picLocks noChangeAspect="1"/>
          </p:cNvPicPr>
          <p:nvPr/>
        </p:nvPicPr>
        <p:blipFill>
          <a:blip r:embed="rId2"/>
          <a:stretch>
            <a:fillRect/>
          </a:stretch>
        </p:blipFill>
        <p:spPr>
          <a:xfrm>
            <a:off x="5981700" y="1147762"/>
            <a:ext cx="5295900" cy="981075"/>
          </a:xfrm>
          <a:prstGeom prst="rect">
            <a:avLst/>
          </a:prstGeom>
        </p:spPr>
      </p:pic>
      <p:pic>
        <p:nvPicPr>
          <p:cNvPr id="14" name="Picture 13" descr="A picture containing text, font, receipt, white&#10;&#10;Description automatically generated">
            <a:extLst>
              <a:ext uri="{FF2B5EF4-FFF2-40B4-BE49-F238E27FC236}">
                <a16:creationId xmlns:a16="http://schemas.microsoft.com/office/drawing/2014/main" id="{ACAF9D58-AEC3-5E35-09DF-D9D6253BB2C3}"/>
              </a:ext>
            </a:extLst>
          </p:cNvPr>
          <p:cNvPicPr>
            <a:picLocks noChangeAspect="1"/>
          </p:cNvPicPr>
          <p:nvPr/>
        </p:nvPicPr>
        <p:blipFill>
          <a:blip r:embed="rId3"/>
          <a:stretch>
            <a:fillRect/>
          </a:stretch>
        </p:blipFill>
        <p:spPr>
          <a:xfrm>
            <a:off x="5981700" y="2881153"/>
            <a:ext cx="5295900" cy="946150"/>
          </a:xfrm>
          <a:prstGeom prst="rect">
            <a:avLst/>
          </a:prstGeom>
        </p:spPr>
      </p:pic>
      <p:pic>
        <p:nvPicPr>
          <p:cNvPr id="15" name="Picture 14" descr="A picture containing text, font, white, screenshot&#10;&#10;Description automatically generated">
            <a:extLst>
              <a:ext uri="{FF2B5EF4-FFF2-40B4-BE49-F238E27FC236}">
                <a16:creationId xmlns:a16="http://schemas.microsoft.com/office/drawing/2014/main" id="{1952A82B-8F7D-52E8-E5D3-2B1B560972FB}"/>
              </a:ext>
            </a:extLst>
          </p:cNvPr>
          <p:cNvPicPr>
            <a:picLocks noChangeAspect="1"/>
          </p:cNvPicPr>
          <p:nvPr/>
        </p:nvPicPr>
        <p:blipFill>
          <a:blip r:embed="rId4"/>
          <a:stretch>
            <a:fillRect/>
          </a:stretch>
        </p:blipFill>
        <p:spPr>
          <a:xfrm>
            <a:off x="5981700" y="4508146"/>
            <a:ext cx="5359400" cy="996950"/>
          </a:xfrm>
          <a:prstGeom prst="rect">
            <a:avLst/>
          </a:prstGeom>
        </p:spPr>
      </p:pic>
      <p:pic>
        <p:nvPicPr>
          <p:cNvPr id="16" name="Picture 15" descr="A picture containing text, font, receipt, white&#10;&#10;Description automatically generated">
            <a:extLst>
              <a:ext uri="{FF2B5EF4-FFF2-40B4-BE49-F238E27FC236}">
                <a16:creationId xmlns:a16="http://schemas.microsoft.com/office/drawing/2014/main" id="{DC77EAAA-903A-04F2-50C2-045F9F60B674}"/>
              </a:ext>
            </a:extLst>
          </p:cNvPr>
          <p:cNvPicPr>
            <a:picLocks noChangeAspect="1"/>
          </p:cNvPicPr>
          <p:nvPr/>
        </p:nvPicPr>
        <p:blipFill>
          <a:blip r:embed="rId5"/>
          <a:stretch>
            <a:fillRect/>
          </a:stretch>
        </p:blipFill>
        <p:spPr>
          <a:xfrm>
            <a:off x="9169400" y="5843015"/>
            <a:ext cx="2171700" cy="1017905"/>
          </a:xfrm>
          <a:prstGeom prst="rect">
            <a:avLst/>
          </a:prstGeom>
        </p:spPr>
      </p:pic>
    </p:spTree>
    <p:extLst>
      <p:ext uri="{BB962C8B-B14F-4D97-AF65-F5344CB8AC3E}">
        <p14:creationId xmlns:p14="http://schemas.microsoft.com/office/powerpoint/2010/main" val="1643820931"/>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3B213A"/>
      </a:dk2>
      <a:lt2>
        <a:srgbClr val="E3E2E8"/>
      </a:lt2>
      <a:accent1>
        <a:srgbClr val="93A94E"/>
      </a:accent1>
      <a:accent2>
        <a:srgbClr val="B6A03C"/>
      </a:accent2>
      <a:accent3>
        <a:srgbClr val="EA8946"/>
      </a:accent3>
      <a:accent4>
        <a:srgbClr val="EB4E4F"/>
      </a:accent4>
      <a:accent5>
        <a:srgbClr val="EE6EA5"/>
      </a:accent5>
      <a:accent6>
        <a:srgbClr val="EB4ED2"/>
      </a:accent6>
      <a:hlink>
        <a:srgbClr val="7A69AE"/>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3DB0A62E90A847A10EA3FCE2DAF6A9" ma:contentTypeVersion="4" ma:contentTypeDescription="Create a new document." ma:contentTypeScope="" ma:versionID="72ed6b95a4340f24bc631699069c0122">
  <xsd:schema xmlns:xsd="http://www.w3.org/2001/XMLSchema" xmlns:xs="http://www.w3.org/2001/XMLSchema" xmlns:p="http://schemas.microsoft.com/office/2006/metadata/properties" xmlns:ns2="c40eff57-ac6e-4e68-a59a-1dbf1668f713" targetNamespace="http://schemas.microsoft.com/office/2006/metadata/properties" ma:root="true" ma:fieldsID="6bca92ecdfe485eeed8d37d7df049a0a" ns2:_="">
    <xsd:import namespace="c40eff57-ac6e-4e68-a59a-1dbf1668f71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0eff57-ac6e-4e68-a59a-1dbf1668f7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59E2B7-213C-4DF7-86D2-83946E7D308B}"/>
</file>

<file path=customXml/itemProps2.xml><?xml version="1.0" encoding="utf-8"?>
<ds:datastoreItem xmlns:ds="http://schemas.openxmlformats.org/officeDocument/2006/customXml" ds:itemID="{D886BE72-0B35-48B3-968B-206CFA32C990}"/>
</file>

<file path=customXml/itemProps3.xml><?xml version="1.0" encoding="utf-8"?>
<ds:datastoreItem xmlns:ds="http://schemas.openxmlformats.org/officeDocument/2006/customXml" ds:itemID="{CA08F89A-73E5-48FF-B166-3DDFB67CF24D}"/>
</file>

<file path=docProps/app.xml><?xml version="1.0" encoding="utf-8"?>
<Properties xmlns="http://schemas.openxmlformats.org/officeDocument/2006/extended-properties" xmlns:vt="http://schemas.openxmlformats.org/officeDocument/2006/docPropsVTypes">
  <TotalTime>598</TotalTime>
  <Words>2716</Words>
  <Application>Microsoft Office PowerPoint</Application>
  <PresentationFormat>Widescreen</PresentationFormat>
  <Paragraphs>313</Paragraphs>
  <Slides>40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Century Gothic</vt:lpstr>
      <vt:lpstr>Consolas</vt:lpstr>
      <vt:lpstr>Courier New</vt:lpstr>
      <vt:lpstr>Elephant</vt:lpstr>
      <vt:lpstr>Symbol</vt:lpstr>
      <vt:lpstr>Times New Roman</vt:lpstr>
      <vt:lpstr>BrushVTI</vt:lpstr>
      <vt:lpstr>L3 – Data Manipulation with Pandas</vt:lpstr>
      <vt:lpstr>Read Carefully</vt:lpstr>
      <vt:lpstr>Data Loading – What is Pickle Files (.p or .pkl)?</vt:lpstr>
      <vt:lpstr>Basic Data Exploration</vt:lpstr>
      <vt:lpstr>Sorting and Subnetting (Filtering)</vt:lpstr>
      <vt:lpstr>Sorting and Subnetting (cont.)</vt:lpstr>
      <vt:lpstr>Subsetting Data</vt:lpstr>
      <vt:lpstr>PowerPoint Presentation</vt:lpstr>
      <vt:lpstr>PowerPoint Presentation</vt:lpstr>
      <vt:lpstr>PowerPoint Presentation</vt:lpstr>
      <vt:lpstr>PowerPoint Presentation</vt:lpstr>
      <vt:lpstr>Adding a new column</vt:lpstr>
      <vt:lpstr>PowerPoint Presentation</vt:lpstr>
      <vt:lpstr>PowerPoint Presentation</vt:lpstr>
      <vt:lpstr>Basic Summary Statistics with Pandas</vt:lpstr>
      <vt:lpstr>PowerPoint Presentation</vt:lpstr>
      <vt:lpstr>Summary Statistics (cont.)</vt:lpstr>
      <vt:lpstr>PowerPoint Presentation</vt:lpstr>
      <vt:lpstr>Dropping Duplicates</vt:lpstr>
      <vt:lpstr>PowerPoint Presentation</vt:lpstr>
      <vt:lpstr>PowerPoint Presentation</vt:lpstr>
      <vt:lpstr>PowerPoint Presentation</vt:lpstr>
      <vt:lpstr>PowerPoint Presentation</vt:lpstr>
      <vt:lpstr>Summaries by Group</vt:lpstr>
      <vt:lpstr>PowerPoint Presentation</vt:lpstr>
      <vt:lpstr>PowerPoint Presentation</vt:lpstr>
      <vt:lpstr>PowerPoint Presentation</vt:lpstr>
      <vt:lpstr>PowerPoint Presentation</vt:lpstr>
      <vt:lpstr>Multi-level Indexes (Hierarchical Indexes)</vt:lpstr>
      <vt:lpstr>PowerPoint Presentation</vt:lpstr>
      <vt:lpstr>PowerPoint Presentation</vt:lpstr>
      <vt:lpstr>Layering Plots</vt:lpstr>
      <vt:lpstr>PowerPoint Presentation</vt:lpstr>
      <vt:lpstr>PowerPoint Presentation</vt:lpstr>
      <vt:lpstr>Missing Values in DataFrame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Plots and Data Processing with Pandas</dc:title>
  <dc:creator>THANACHAI THUMTHAWATWORN</dc:creator>
  <cp:lastModifiedBy>THANACHAI THUMTHAWATWORN</cp:lastModifiedBy>
  <cp:revision>34</cp:revision>
  <dcterms:created xsi:type="dcterms:W3CDTF">2023-11-24T04:29:18Z</dcterms:created>
  <dcterms:modified xsi:type="dcterms:W3CDTF">2024-11-24T13:55:57Z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0x010100673DB0A62E90A847A10EA3FCE2DAF6A9</vt:lpwstr>
  </property>
</Properties>
</file>