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9" r:id="rId1"/>
  </p:sldMasterIdLst>
  <p:notesMasterIdLst>
    <p:notesMasterId r:id="rId12"/>
  </p:notesMasterIdLst>
  <p:sldIdLst>
    <p:sldId id="256" r:id="rId2"/>
    <p:sldId id="259" r:id="rId3"/>
    <p:sldId id="257" r:id="rId4"/>
    <p:sldId id="285" r:id="rId5"/>
    <p:sldId id="281" r:id="rId6"/>
    <p:sldId id="273" r:id="rId7"/>
    <p:sldId id="278" r:id="rId8"/>
    <p:sldId id="283" r:id="rId9"/>
    <p:sldId id="284" r:id="rId10"/>
    <p:sldId id="275" r:id="rId11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3915-3D05-4D27-9626-40D8469C16B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F1254-2975-467D-9FE9-E5A4E3E38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85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F1254-2975-467D-9FE9-E5A4E3E3865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14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5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19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47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6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6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7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815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858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5000" y="313933"/>
            <a:ext cx="705399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65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4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79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76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1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6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47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42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27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8.png"/><Relationship Id="rId3" Type="http://schemas.openxmlformats.org/officeDocument/2006/relationships/image" Target="../media/image12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1.png"/><Relationship Id="rId17" Type="http://schemas.openxmlformats.org/officeDocument/2006/relationships/image" Target="../media/image7.png"/><Relationship Id="rId2" Type="http://schemas.openxmlformats.org/officeDocument/2006/relationships/image" Target="../media/image11.png"/><Relationship Id="rId16" Type="http://schemas.openxmlformats.org/officeDocument/2006/relationships/image" Target="../media/image2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19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.png"/><Relationship Id="rId22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4.jpe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4.jpe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24.jpeg"/><Relationship Id="rId10" Type="http://schemas.openxmlformats.org/officeDocument/2006/relationships/image" Target="../media/image49.png"/><Relationship Id="rId4" Type="http://schemas.openxmlformats.org/officeDocument/2006/relationships/image" Target="../media/image42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4.jpe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5116" y="437776"/>
            <a:ext cx="3272790" cy="112268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3600" spc="-100" dirty="0">
                <a:solidFill>
                  <a:srgbClr val="FFFFFF"/>
                </a:solidFill>
              </a:rPr>
              <a:t>PROJETO        </a:t>
            </a:r>
            <a:r>
              <a:rPr lang="pt-BR" sz="3600" spc="-95" dirty="0">
                <a:solidFill>
                  <a:srgbClr val="FFFFFF"/>
                </a:solidFill>
              </a:rPr>
              <a:t>               </a:t>
            </a:r>
            <a:r>
              <a:rPr lang="pt-BR" sz="3600" spc="-180" dirty="0">
                <a:solidFill>
                  <a:srgbClr val="FFFFFF"/>
                </a:solidFill>
              </a:rPr>
              <a:t>  </a:t>
            </a:r>
            <a:r>
              <a:rPr lang="pt-BR" sz="3600" spc="-180" dirty="0" err="1">
                <a:solidFill>
                  <a:srgbClr val="FFFFFF"/>
                </a:solidFill>
              </a:rPr>
              <a:t>iNTEGRADOR</a:t>
            </a:r>
            <a:endParaRPr lang="pt-BR" sz="3600" dirty="0"/>
          </a:p>
        </p:txBody>
      </p:sp>
      <p:sp>
        <p:nvSpPr>
          <p:cNvPr id="8" name="object 8"/>
          <p:cNvSpPr/>
          <p:nvPr/>
        </p:nvSpPr>
        <p:spPr>
          <a:xfrm>
            <a:off x="382050" y="297274"/>
            <a:ext cx="3969385" cy="21590"/>
          </a:xfrm>
          <a:custGeom>
            <a:avLst/>
            <a:gdLst/>
            <a:ahLst/>
            <a:cxnLst/>
            <a:rect l="l" t="t" r="r" b="b"/>
            <a:pathLst>
              <a:path w="3969385" h="21589">
                <a:moveTo>
                  <a:pt x="3968999" y="20999"/>
                </a:moveTo>
                <a:lnTo>
                  <a:pt x="0" y="20999"/>
                </a:lnTo>
                <a:lnTo>
                  <a:pt x="0" y="0"/>
                </a:lnTo>
                <a:lnTo>
                  <a:pt x="3968999" y="0"/>
                </a:lnTo>
                <a:lnTo>
                  <a:pt x="3968999" y="2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8601" y="2011538"/>
            <a:ext cx="2957406" cy="240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4690">
              <a:lnSpc>
                <a:spcPct val="229999"/>
              </a:lnSpc>
            </a:pPr>
            <a:r>
              <a:rPr sz="1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erdana"/>
                <a:cs typeface="Verdana"/>
              </a:rPr>
              <a:t>Fernando de Oliveira </a:t>
            </a:r>
            <a:endParaRPr lang="pt-BR" sz="14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/>
              <a:cs typeface="Verdana"/>
            </a:endParaRPr>
          </a:p>
          <a:p>
            <a:pPr marL="12700" marR="694690">
              <a:lnSpc>
                <a:spcPct val="229999"/>
              </a:lnSpc>
            </a:pPr>
            <a:r>
              <a:rPr lang="pt-BR" sz="1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erdana"/>
                <a:cs typeface="Verdana"/>
              </a:rPr>
              <a:t>Lucas </a:t>
            </a:r>
            <a:r>
              <a:rPr lang="pt-BR" sz="14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erdana"/>
                <a:cs typeface="Verdana"/>
              </a:rPr>
              <a:t>Mezadri</a:t>
            </a:r>
            <a:endParaRPr lang="pt-BR" sz="14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/>
              <a:cs typeface="Verdana"/>
            </a:endParaRPr>
          </a:p>
          <a:p>
            <a:pPr marL="12700" marR="694690">
              <a:lnSpc>
                <a:spcPct val="229999"/>
              </a:lnSpc>
            </a:pPr>
            <a:r>
              <a:rPr lang="pt-BR" sz="1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erdana"/>
                <a:cs typeface="Verdana"/>
              </a:rPr>
              <a:t>Eduardo Santiago</a:t>
            </a:r>
          </a:p>
          <a:p>
            <a:pPr marL="12700" marR="694690">
              <a:lnSpc>
                <a:spcPct val="229999"/>
              </a:lnSpc>
            </a:pPr>
            <a:r>
              <a:rPr lang="pt-BR" sz="1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erdana"/>
                <a:cs typeface="Verdana"/>
              </a:rPr>
              <a:t>Raul Monteiro</a:t>
            </a:r>
          </a:p>
          <a:p>
            <a:pPr marL="12700" marR="694690">
              <a:lnSpc>
                <a:spcPct val="229999"/>
              </a:lnSpc>
            </a:pPr>
            <a:r>
              <a:rPr lang="pt-BR" sz="1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erdana"/>
                <a:cs typeface="Verdana"/>
              </a:rPr>
              <a:t>Daniel </a:t>
            </a:r>
            <a:r>
              <a:rPr lang="pt-BR" sz="14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erdana"/>
                <a:cs typeface="Verdana"/>
              </a:rPr>
              <a:t>Briquez</a:t>
            </a:r>
            <a:endParaRPr lang="pt-BR" sz="14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57" name="object 21">
            <a:extLst>
              <a:ext uri="{FF2B5EF4-FFF2-40B4-BE49-F238E27FC236}">
                <a16:creationId xmlns:a16="http://schemas.microsoft.com/office/drawing/2014/main" id="{EBF23BEB-32B6-63B7-EFA1-B7154CA5D3A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7049" y="2220894"/>
            <a:ext cx="282631" cy="27049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BB89E76-808D-2C66-3E64-57F4F0545129}"/>
              </a:ext>
            </a:extLst>
          </p:cNvPr>
          <p:cNvSpPr txBox="1"/>
          <p:nvPr/>
        </p:nvSpPr>
        <p:spPr>
          <a:xfrm>
            <a:off x="5755209" y="3372740"/>
            <a:ext cx="277919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MAUÁmados</a:t>
            </a:r>
            <a:endParaRPr lang="pt-BR" sz="28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2D5C239-8422-D77E-63CE-F10895085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109" y="2173036"/>
            <a:ext cx="299812" cy="366213"/>
          </a:xfrm>
          <a:prstGeom prst="rect">
            <a:avLst/>
          </a:prstGeom>
        </p:spPr>
      </p:pic>
      <p:pic>
        <p:nvPicPr>
          <p:cNvPr id="45" name="Imagem 44" descr="Ícone&#10;&#10;Descrição gerada automaticamente">
            <a:extLst>
              <a:ext uri="{FF2B5EF4-FFF2-40B4-BE49-F238E27FC236}">
                <a16:creationId xmlns:a16="http://schemas.microsoft.com/office/drawing/2014/main" id="{6B2783F1-6EF5-FDA1-6A95-212B640E54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83" y="2674551"/>
            <a:ext cx="239894" cy="330325"/>
          </a:xfrm>
          <a:prstGeom prst="rect">
            <a:avLst/>
          </a:prstGeom>
        </p:spPr>
      </p:pic>
      <p:pic>
        <p:nvPicPr>
          <p:cNvPr id="51" name="object 16">
            <a:extLst>
              <a:ext uri="{FF2B5EF4-FFF2-40B4-BE49-F238E27FC236}">
                <a16:creationId xmlns:a16="http://schemas.microsoft.com/office/drawing/2014/main" id="{E8FF0EF7-2C7E-D621-42AD-F31B31AAADD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49460" y="2117094"/>
            <a:ext cx="457649" cy="478098"/>
          </a:xfrm>
          <a:prstGeom prst="rect">
            <a:avLst/>
          </a:prstGeom>
        </p:spPr>
      </p:pic>
      <p:pic>
        <p:nvPicPr>
          <p:cNvPr id="28" name="object 21">
            <a:extLst>
              <a:ext uri="{FF2B5EF4-FFF2-40B4-BE49-F238E27FC236}">
                <a16:creationId xmlns:a16="http://schemas.microsoft.com/office/drawing/2014/main" id="{CC2A07AE-1B94-4A2F-9309-5D9D33BB26A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2694313"/>
            <a:ext cx="282631" cy="270498"/>
          </a:xfrm>
          <a:prstGeom prst="rect">
            <a:avLst/>
          </a:prstGeom>
        </p:spPr>
      </p:pic>
      <p:pic>
        <p:nvPicPr>
          <p:cNvPr id="29" name="object 21">
            <a:extLst>
              <a:ext uri="{FF2B5EF4-FFF2-40B4-BE49-F238E27FC236}">
                <a16:creationId xmlns:a16="http://schemas.microsoft.com/office/drawing/2014/main" id="{BCED5FFF-3DA9-4B83-A325-8203176244A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4782" y="3180040"/>
            <a:ext cx="282631" cy="270498"/>
          </a:xfrm>
          <a:prstGeom prst="rect">
            <a:avLst/>
          </a:prstGeom>
        </p:spPr>
      </p:pic>
      <p:pic>
        <p:nvPicPr>
          <p:cNvPr id="30" name="object 21">
            <a:extLst>
              <a:ext uri="{FF2B5EF4-FFF2-40B4-BE49-F238E27FC236}">
                <a16:creationId xmlns:a16="http://schemas.microsoft.com/office/drawing/2014/main" id="{76365C24-2ED7-4B6C-A586-EA4DCF05F72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190" y="3669601"/>
            <a:ext cx="282631" cy="270498"/>
          </a:xfrm>
          <a:prstGeom prst="rect">
            <a:avLst/>
          </a:prstGeom>
        </p:spPr>
      </p:pic>
      <p:pic>
        <p:nvPicPr>
          <p:cNvPr id="31" name="object 21">
            <a:extLst>
              <a:ext uri="{FF2B5EF4-FFF2-40B4-BE49-F238E27FC236}">
                <a16:creationId xmlns:a16="http://schemas.microsoft.com/office/drawing/2014/main" id="{8C8FF957-1ABF-4F4F-AD67-807C2BDD128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7201" y="4198920"/>
            <a:ext cx="282631" cy="270498"/>
          </a:xfrm>
          <a:prstGeom prst="rect">
            <a:avLst/>
          </a:prstGeom>
        </p:spPr>
      </p:pic>
      <p:pic>
        <p:nvPicPr>
          <p:cNvPr id="32" name="object 16">
            <a:extLst>
              <a:ext uri="{FF2B5EF4-FFF2-40B4-BE49-F238E27FC236}">
                <a16:creationId xmlns:a16="http://schemas.microsoft.com/office/drawing/2014/main" id="{ED9A9648-E30A-4910-B357-F36C13A2331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2843" y="2588951"/>
            <a:ext cx="457649" cy="478098"/>
          </a:xfrm>
          <a:prstGeom prst="rect">
            <a:avLst/>
          </a:prstGeom>
        </p:spPr>
      </p:pic>
      <p:pic>
        <p:nvPicPr>
          <p:cNvPr id="33" name="object 16">
            <a:extLst>
              <a:ext uri="{FF2B5EF4-FFF2-40B4-BE49-F238E27FC236}">
                <a16:creationId xmlns:a16="http://schemas.microsoft.com/office/drawing/2014/main" id="{6D955AE8-C4F0-4E96-A115-CD45CA72C18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76037" y="3565801"/>
            <a:ext cx="457649" cy="478098"/>
          </a:xfrm>
          <a:prstGeom prst="rect">
            <a:avLst/>
          </a:prstGeom>
        </p:spPr>
      </p:pic>
      <p:pic>
        <p:nvPicPr>
          <p:cNvPr id="34" name="object 16">
            <a:extLst>
              <a:ext uri="{FF2B5EF4-FFF2-40B4-BE49-F238E27FC236}">
                <a16:creationId xmlns:a16="http://schemas.microsoft.com/office/drawing/2014/main" id="{555E5039-B8D7-49DB-923C-D79B5CF0E20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03585" y="3087703"/>
            <a:ext cx="457649" cy="478098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EB7B978-CC0F-4018-92D9-612F2C36D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679" y="4154226"/>
            <a:ext cx="299812" cy="366213"/>
          </a:xfrm>
          <a:prstGeom prst="rect">
            <a:avLst/>
          </a:prstGeom>
        </p:spPr>
      </p:pic>
      <p:pic>
        <p:nvPicPr>
          <p:cNvPr id="1028" name="Picture 4" descr="Mr.Milú - Flutter for Cross-Platform Applications">
            <a:extLst>
              <a:ext uri="{FF2B5EF4-FFF2-40B4-BE49-F238E27FC236}">
                <a16:creationId xmlns:a16="http://schemas.microsoft.com/office/drawing/2014/main" id="{544484C4-E0DF-4527-8F53-B4E4A7054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866" y="3147314"/>
            <a:ext cx="420916" cy="42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Mr.Milú - Flutter for Cross-Platform Applications">
            <a:extLst>
              <a:ext uri="{FF2B5EF4-FFF2-40B4-BE49-F238E27FC236}">
                <a16:creationId xmlns:a16="http://schemas.microsoft.com/office/drawing/2014/main" id="{7A6B6721-AD1E-44EA-969E-7C3B54F3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916" y="3612941"/>
            <a:ext cx="420916" cy="42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Dart logo.png - Wikimedia Commons">
            <a:extLst>
              <a:ext uri="{FF2B5EF4-FFF2-40B4-BE49-F238E27FC236}">
                <a16:creationId xmlns:a16="http://schemas.microsoft.com/office/drawing/2014/main" id="{B7B1A0EE-8605-4F4E-BB2C-A3129B41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491" y="3134384"/>
            <a:ext cx="448661" cy="4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File:Dart logo.png - Wikimedia Commons">
            <a:extLst>
              <a:ext uri="{FF2B5EF4-FFF2-40B4-BE49-F238E27FC236}">
                <a16:creationId xmlns:a16="http://schemas.microsoft.com/office/drawing/2014/main" id="{D7A720A3-38BE-49A6-82D1-476D657FE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03" y="3625243"/>
            <a:ext cx="448661" cy="4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stapi Logo PNG Vector (SVG) Free Download">
            <a:extLst>
              <a:ext uri="{FF2B5EF4-FFF2-40B4-BE49-F238E27FC236}">
                <a16:creationId xmlns:a16="http://schemas.microsoft.com/office/drawing/2014/main" id="{B4AE553C-F260-46F6-8578-D36E66BE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5" y="4163921"/>
            <a:ext cx="388794" cy="38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Fastapi Logo PNG Vector (SVG) Free Download">
            <a:extLst>
              <a:ext uri="{FF2B5EF4-FFF2-40B4-BE49-F238E27FC236}">
                <a16:creationId xmlns:a16="http://schemas.microsoft.com/office/drawing/2014/main" id="{CCE124D8-5A9E-4D69-89D5-6D0BBAA5F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776" y="2177275"/>
            <a:ext cx="388794" cy="38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cheiro:MongoDB Logo.svg – Wikipédia, a enciclopédia livre">
            <a:extLst>
              <a:ext uri="{FF2B5EF4-FFF2-40B4-BE49-F238E27FC236}">
                <a16:creationId xmlns:a16="http://schemas.microsoft.com/office/drawing/2014/main" id="{AF1B1C15-AAB5-4A20-A596-CE2B2284B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87" y="2220894"/>
            <a:ext cx="1069177" cy="28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Ficheiro:MongoDB Logo.svg – Wikipédia, a enciclopédia livre">
            <a:extLst>
              <a:ext uri="{FF2B5EF4-FFF2-40B4-BE49-F238E27FC236}">
                <a16:creationId xmlns:a16="http://schemas.microsoft.com/office/drawing/2014/main" id="{74454B4C-7531-480C-A1E7-EA189D934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105" y="4198920"/>
            <a:ext cx="1069177" cy="28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Draw io Download png">
            <a:extLst>
              <a:ext uri="{FF2B5EF4-FFF2-40B4-BE49-F238E27FC236}">
                <a16:creationId xmlns:a16="http://schemas.microsoft.com/office/drawing/2014/main" id="{466EE9FA-D3BB-433E-A3D0-BF07BAFC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13" y="2649805"/>
            <a:ext cx="432438" cy="4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19C9F7-8D70-4730-88B0-D9D08260E62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95" y="551571"/>
            <a:ext cx="2330926" cy="23309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5000" y="313933"/>
            <a:ext cx="4974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spc="-35" dirty="0">
                <a:solidFill>
                  <a:srgbClr val="F0F3F3"/>
                </a:solidFill>
                <a:latin typeface="Verdana"/>
                <a:cs typeface="Verdana"/>
              </a:rPr>
              <a:t>Dúvidas, </a:t>
            </a:r>
            <a:r>
              <a:rPr sz="2400" b="1" spc="-35" dirty="0" err="1">
                <a:solidFill>
                  <a:srgbClr val="F0F3F3"/>
                </a:solidFill>
                <a:latin typeface="Verdana"/>
                <a:cs typeface="Verdana"/>
              </a:rPr>
              <a:t>P</a:t>
            </a:r>
            <a:r>
              <a:rPr sz="2400" b="1" spc="-140" dirty="0" err="1">
                <a:solidFill>
                  <a:srgbClr val="F0F3F3"/>
                </a:solidFill>
                <a:latin typeface="Verdana"/>
                <a:cs typeface="Verdana"/>
              </a:rPr>
              <a:t>e</a:t>
            </a:r>
            <a:r>
              <a:rPr sz="2400" b="1" spc="-125" dirty="0" err="1">
                <a:solidFill>
                  <a:srgbClr val="F0F3F3"/>
                </a:solidFill>
                <a:latin typeface="Verdana"/>
                <a:cs typeface="Verdana"/>
              </a:rPr>
              <a:t>r</a:t>
            </a:r>
            <a:r>
              <a:rPr sz="2400" b="1" spc="-75" dirty="0" err="1">
                <a:solidFill>
                  <a:srgbClr val="F0F3F3"/>
                </a:solidFill>
                <a:latin typeface="Verdana"/>
                <a:cs typeface="Verdana"/>
              </a:rPr>
              <a:t>guntas</a:t>
            </a:r>
            <a:r>
              <a:rPr lang="pt-BR" sz="2400" b="1" spc="-75" dirty="0">
                <a:solidFill>
                  <a:srgbClr val="F0F3F3"/>
                </a:solidFill>
                <a:latin typeface="Verdana"/>
                <a:cs typeface="Verdana"/>
              </a:rPr>
              <a:t> e Crises</a:t>
            </a:r>
            <a:endParaRPr sz="2400" dirty="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937" y="927112"/>
            <a:ext cx="8530590" cy="31115"/>
            <a:chOff x="306937" y="927112"/>
            <a:chExt cx="8530590" cy="31115"/>
          </a:xfrm>
        </p:grpSpPr>
        <p:sp>
          <p:nvSpPr>
            <p:cNvPr id="4" name="object 4"/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8520599" y="20999"/>
                  </a:moveTo>
                  <a:lnTo>
                    <a:pt x="0" y="20999"/>
                  </a:lnTo>
                  <a:lnTo>
                    <a:pt x="0" y="0"/>
                  </a:lnTo>
                  <a:lnTo>
                    <a:pt x="8520599" y="0"/>
                  </a:lnTo>
                  <a:lnTo>
                    <a:pt x="8520599" y="2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0" y="0"/>
                  </a:moveTo>
                  <a:lnTo>
                    <a:pt x="8520599" y="0"/>
                  </a:lnTo>
                  <a:lnTo>
                    <a:pt x="8520599" y="20999"/>
                  </a:lnTo>
                  <a:lnTo>
                    <a:pt x="0" y="2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18126" y="2149012"/>
            <a:ext cx="41078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935" marR="5080" indent="-864869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FFFFFF"/>
                </a:solidFill>
                <a:latin typeface="Verdana"/>
                <a:cs typeface="Verdana"/>
              </a:rPr>
              <a:t>OBRIGADO</a:t>
            </a:r>
            <a:r>
              <a:rPr sz="3600" b="1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b="1" spc="-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b="1" spc="-2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3600" b="1" spc="-100" dirty="0">
                <a:solidFill>
                  <a:srgbClr val="FFFFFF"/>
                </a:solidFill>
                <a:latin typeface="Verdana"/>
                <a:cs typeface="Verdana"/>
              </a:rPr>
              <a:t>ATENÇÃO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150" y="277538"/>
            <a:ext cx="523824" cy="523824"/>
          </a:xfrm>
          <a:prstGeom prst="rect">
            <a:avLst/>
          </a:prstGeom>
        </p:spPr>
      </p:pic>
      <p:pic>
        <p:nvPicPr>
          <p:cNvPr id="6" name="Imagem 5" descr="Texto, Logotipo&#10;&#10;Descrição gerada automaticamente">
            <a:extLst>
              <a:ext uri="{FF2B5EF4-FFF2-40B4-BE49-F238E27FC236}">
                <a16:creationId xmlns:a16="http://schemas.microsoft.com/office/drawing/2014/main" id="{AAFE1094-23CA-B230-99F2-1553C8524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55" y="4607003"/>
            <a:ext cx="886018" cy="44512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001C5C2-0E73-841F-39D5-DFC7290EC1A9}"/>
              </a:ext>
            </a:extLst>
          </p:cNvPr>
          <p:cNvSpPr/>
          <p:nvPr/>
        </p:nvSpPr>
        <p:spPr>
          <a:xfrm>
            <a:off x="0" y="0"/>
            <a:ext cx="9144000" cy="101499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55E0EFB-35CA-67D5-16C8-E48A28E8F0F3}"/>
              </a:ext>
            </a:extLst>
          </p:cNvPr>
          <p:cNvSpPr/>
          <p:nvPr/>
        </p:nvSpPr>
        <p:spPr>
          <a:xfrm>
            <a:off x="0" y="1014990"/>
            <a:ext cx="9144000" cy="41285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object 10">
            <a:extLst>
              <a:ext uri="{FF2B5EF4-FFF2-40B4-BE49-F238E27FC236}">
                <a16:creationId xmlns:a16="http://schemas.microsoft.com/office/drawing/2014/main" id="{E2C631B3-3254-BD37-61FB-4E657B0EE2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794" y="1910252"/>
            <a:ext cx="1600200" cy="16002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3BF3B4-B00A-9D96-06BB-716D18B284D5}"/>
              </a:ext>
            </a:extLst>
          </p:cNvPr>
          <p:cNvSpPr txBox="1"/>
          <p:nvPr/>
        </p:nvSpPr>
        <p:spPr>
          <a:xfrm>
            <a:off x="2629960" y="2318738"/>
            <a:ext cx="45825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b="1" spc="-35" dirty="0">
                <a:solidFill>
                  <a:schemeClr val="bg1"/>
                </a:solidFill>
                <a:latin typeface="Verdana"/>
                <a:cs typeface="Verdana"/>
              </a:rPr>
              <a:t>Dúvidas, P</a:t>
            </a:r>
            <a:r>
              <a:rPr lang="pt-BR" sz="2500" b="1" spc="-14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pt-BR" sz="2500" b="1" spc="-12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pt-BR" sz="2500" b="1" spc="-75" dirty="0">
                <a:solidFill>
                  <a:schemeClr val="bg1"/>
                </a:solidFill>
                <a:latin typeface="Verdana"/>
                <a:cs typeface="Verdana"/>
              </a:rPr>
              <a:t>guntas e Crises</a:t>
            </a:r>
            <a:endParaRPr lang="pt-BR" sz="25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F7F2850-D537-4779-99A4-0FC1576401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79" y="108585"/>
            <a:ext cx="761046" cy="7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8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000" y="313933"/>
            <a:ext cx="65004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70" dirty="0"/>
              <a:t>Processos e Ferramentas</a:t>
            </a:r>
            <a:endParaRPr spc="-450" dirty="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6087" y="2129412"/>
            <a:ext cx="140024" cy="116924"/>
          </a:xfrm>
          <a:prstGeom prst="rect">
            <a:avLst/>
          </a:prstGeom>
        </p:spPr>
      </p:pic>
      <p:pic>
        <p:nvPicPr>
          <p:cNvPr id="18" name="object 17">
            <a:extLst>
              <a:ext uri="{FF2B5EF4-FFF2-40B4-BE49-F238E27FC236}">
                <a16:creationId xmlns:a16="http://schemas.microsoft.com/office/drawing/2014/main" id="{B4B0EFA7-44E8-2C25-F011-FC417278A37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7156" y="2419074"/>
            <a:ext cx="608654" cy="544830"/>
          </a:xfrm>
          <a:prstGeom prst="rect">
            <a:avLst/>
          </a:prstGeom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958EE090-EEB1-00AD-8C93-0EFE5B0976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212342"/>
            <a:ext cx="585337" cy="585337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99EF560C-8729-9D28-9AEC-50DE96FCC1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0" y="2303145"/>
            <a:ext cx="776688" cy="776688"/>
          </a:xfrm>
          <a:prstGeom prst="rect">
            <a:avLst/>
          </a:prstGeom>
        </p:spPr>
      </p:pic>
      <p:pic>
        <p:nvPicPr>
          <p:cNvPr id="35" name="object 17">
            <a:extLst>
              <a:ext uri="{FF2B5EF4-FFF2-40B4-BE49-F238E27FC236}">
                <a16:creationId xmlns:a16="http://schemas.microsoft.com/office/drawing/2014/main" id="{40A6E7A5-B4E6-ED3E-9516-B2A2CE711F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7433" y="2325665"/>
            <a:ext cx="608654" cy="544830"/>
          </a:xfrm>
          <a:prstGeom prst="rect">
            <a:avLst/>
          </a:prstGeom>
        </p:spPr>
      </p:pic>
      <p:pic>
        <p:nvPicPr>
          <p:cNvPr id="36" name="object 16">
            <a:extLst>
              <a:ext uri="{FF2B5EF4-FFF2-40B4-BE49-F238E27FC236}">
                <a16:creationId xmlns:a16="http://schemas.microsoft.com/office/drawing/2014/main" id="{21F1950C-EDDA-D2CF-4701-66297E215BC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82138" y="1982765"/>
            <a:ext cx="981461" cy="1230630"/>
          </a:xfrm>
          <a:prstGeom prst="rect">
            <a:avLst/>
          </a:prstGeom>
        </p:spPr>
      </p:pic>
      <p:pic>
        <p:nvPicPr>
          <p:cNvPr id="37" name="object 17">
            <a:extLst>
              <a:ext uri="{FF2B5EF4-FFF2-40B4-BE49-F238E27FC236}">
                <a16:creationId xmlns:a16="http://schemas.microsoft.com/office/drawing/2014/main" id="{856A3203-DED6-13ED-B86F-211979271CE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3539" y="2299335"/>
            <a:ext cx="608654" cy="54483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AC5688BC-6042-B178-6AFD-2FC7C4974D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778" y="2780336"/>
            <a:ext cx="522115" cy="554091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38430F70-6B85-49F8-A1CF-625E6AA8C2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2430" y="1824492"/>
            <a:ext cx="608654" cy="608654"/>
          </a:xfrm>
          <a:prstGeom prst="rect">
            <a:avLst/>
          </a:prstGeom>
        </p:spPr>
      </p:pic>
      <p:pic>
        <p:nvPicPr>
          <p:cNvPr id="40" name="object 17">
            <a:extLst>
              <a:ext uri="{FF2B5EF4-FFF2-40B4-BE49-F238E27FC236}">
                <a16:creationId xmlns:a16="http://schemas.microsoft.com/office/drawing/2014/main" id="{1A7D89C5-1A3F-9C55-2702-AF9B8D665C9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6659" y="2303145"/>
            <a:ext cx="608654" cy="544830"/>
          </a:xfrm>
          <a:prstGeom prst="rect">
            <a:avLst/>
          </a:prstGeom>
        </p:spPr>
      </p:pic>
      <p:pic>
        <p:nvPicPr>
          <p:cNvPr id="42" name="object 17">
            <a:extLst>
              <a:ext uri="{FF2B5EF4-FFF2-40B4-BE49-F238E27FC236}">
                <a16:creationId xmlns:a16="http://schemas.microsoft.com/office/drawing/2014/main" id="{5279D1D8-EBE0-87BB-27A0-D6ECCDAA5B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2983" y="2310765"/>
            <a:ext cx="608654" cy="544830"/>
          </a:xfrm>
          <a:prstGeom prst="rect">
            <a:avLst/>
          </a:prstGeom>
        </p:spPr>
      </p:pic>
      <p:pic>
        <p:nvPicPr>
          <p:cNvPr id="43" name="Imagem 42" descr="Logotipo, Ícone&#10;&#10;Descrição gerada automaticamente">
            <a:extLst>
              <a:ext uri="{FF2B5EF4-FFF2-40B4-BE49-F238E27FC236}">
                <a16:creationId xmlns:a16="http://schemas.microsoft.com/office/drawing/2014/main" id="{8B5E1F2A-2A2B-2607-8F03-239B576DFF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189" y="2780336"/>
            <a:ext cx="431629" cy="523220"/>
          </a:xfrm>
          <a:prstGeom prst="rect">
            <a:avLst/>
          </a:prstGeom>
        </p:spPr>
      </p:pic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B31D047F-62EA-DAF4-D6F9-BCFC92FC8AD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019" y="2180917"/>
            <a:ext cx="876465" cy="8764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0F2A9D-592F-E7C8-2CAA-155E0273D69E}"/>
              </a:ext>
            </a:extLst>
          </p:cNvPr>
          <p:cNvSpPr txBox="1"/>
          <p:nvPr/>
        </p:nvSpPr>
        <p:spPr>
          <a:xfrm>
            <a:off x="306846" y="3213395"/>
            <a:ext cx="99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Idealização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1551D7-9F7F-1F3D-EC80-10296609EAC4}"/>
              </a:ext>
            </a:extLst>
          </p:cNvPr>
          <p:cNvSpPr txBox="1"/>
          <p:nvPr/>
        </p:nvSpPr>
        <p:spPr>
          <a:xfrm>
            <a:off x="1657297" y="3350406"/>
            <a:ext cx="1285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Documentação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9711E6-0C22-C9AB-4C13-EB68851EB110}"/>
              </a:ext>
            </a:extLst>
          </p:cNvPr>
          <p:cNvSpPr txBox="1"/>
          <p:nvPr/>
        </p:nvSpPr>
        <p:spPr>
          <a:xfrm>
            <a:off x="1732574" y="1485318"/>
            <a:ext cx="1134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Questionário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B389B19-EB77-DF1A-C681-953C1ACB0E57}"/>
              </a:ext>
            </a:extLst>
          </p:cNvPr>
          <p:cNvSpPr txBox="1"/>
          <p:nvPr/>
        </p:nvSpPr>
        <p:spPr>
          <a:xfrm>
            <a:off x="3211962" y="3125744"/>
            <a:ext cx="1185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Prototipagem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8A39F08-8DC9-F843-8DA6-1A3401C10439}"/>
              </a:ext>
            </a:extLst>
          </p:cNvPr>
          <p:cNvSpPr txBox="1"/>
          <p:nvPr/>
        </p:nvSpPr>
        <p:spPr>
          <a:xfrm>
            <a:off x="4828519" y="34335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Estilização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431D34E-43CD-FC22-D186-516C9F8FE05D}"/>
              </a:ext>
            </a:extLst>
          </p:cNvPr>
          <p:cNvSpPr txBox="1"/>
          <p:nvPr/>
        </p:nvSpPr>
        <p:spPr>
          <a:xfrm>
            <a:off x="4765171" y="1433739"/>
            <a:ext cx="1115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Estruturação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55C55E3-0672-0CE9-4E22-6510031714B8}"/>
              </a:ext>
            </a:extLst>
          </p:cNvPr>
          <p:cNvSpPr txBox="1"/>
          <p:nvPr/>
        </p:nvSpPr>
        <p:spPr>
          <a:xfrm>
            <a:off x="6436767" y="3255571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Back-</a:t>
            </a:r>
            <a:r>
              <a:rPr lang="pt-BR" sz="1400" dirty="0" err="1"/>
              <a:t>End</a:t>
            </a:r>
            <a:endParaRPr lang="pt-BR" sz="14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1A57410-5E3A-BD36-568B-D8ED78FA9C89}"/>
              </a:ext>
            </a:extLst>
          </p:cNvPr>
          <p:cNvSpPr txBox="1"/>
          <p:nvPr/>
        </p:nvSpPr>
        <p:spPr>
          <a:xfrm>
            <a:off x="8057019" y="3255570"/>
            <a:ext cx="876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Produção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96DDD8AC-3DFF-E4E1-4CA0-F0B8114CE39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98" y="1857549"/>
            <a:ext cx="461663" cy="561525"/>
          </a:xfrm>
          <a:prstGeom prst="rect">
            <a:avLst/>
          </a:prstGeom>
        </p:spPr>
      </p:pic>
      <p:pic>
        <p:nvPicPr>
          <p:cNvPr id="8" name="object 21">
            <a:extLst>
              <a:ext uri="{FF2B5EF4-FFF2-40B4-BE49-F238E27FC236}">
                <a16:creationId xmlns:a16="http://schemas.microsoft.com/office/drawing/2014/main" id="{6815025C-B486-9B53-2B2D-742655FF8B73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905520" y="2659577"/>
            <a:ext cx="647071" cy="608654"/>
          </a:xfrm>
          <a:prstGeom prst="rect">
            <a:avLst/>
          </a:prstGeom>
        </p:spPr>
      </p:pic>
      <p:pic>
        <p:nvPicPr>
          <p:cNvPr id="21" name="Imagem 20" descr="Uma imagem contendo Logotipo&#10;&#10;Descrição gerada automaticamente">
            <a:extLst>
              <a:ext uri="{FF2B5EF4-FFF2-40B4-BE49-F238E27FC236}">
                <a16:creationId xmlns:a16="http://schemas.microsoft.com/office/drawing/2014/main" id="{FE890BB6-EEF8-94AB-40C1-302BDEFC2D6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297" y="3709354"/>
            <a:ext cx="1239876" cy="50227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EEA61BC4-E3DA-C851-865B-9F7D52D5C04D}"/>
              </a:ext>
            </a:extLst>
          </p:cNvPr>
          <p:cNvSpPr txBox="1"/>
          <p:nvPr/>
        </p:nvSpPr>
        <p:spPr>
          <a:xfrm>
            <a:off x="1657297" y="4336105"/>
            <a:ext cx="1048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Roadmap</a:t>
            </a:r>
            <a:r>
              <a:rPr lang="pt-BR" sz="1400" dirty="0"/>
              <a:t> e </a:t>
            </a:r>
          </a:p>
          <a:p>
            <a:r>
              <a:rPr lang="pt-BR" sz="1400" dirty="0" err="1"/>
              <a:t>Userstories</a:t>
            </a:r>
            <a:endParaRPr lang="pt-BR" sz="1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04AA66E-1347-ABDF-AF6F-4EF676FC0C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08754" y="2113313"/>
            <a:ext cx="750628" cy="916874"/>
          </a:xfrm>
          <a:prstGeom prst="rect">
            <a:avLst/>
          </a:prstGeom>
        </p:spPr>
      </p:pic>
      <p:pic>
        <p:nvPicPr>
          <p:cNvPr id="26" name="Imagem 25" descr="Texto, Logotipo&#10;&#10;Descrição gerada automaticamente">
            <a:extLst>
              <a:ext uri="{FF2B5EF4-FFF2-40B4-BE49-F238E27FC236}">
                <a16:creationId xmlns:a16="http://schemas.microsoft.com/office/drawing/2014/main" id="{EDFDCF13-55A7-5396-CECF-A8C1F8BE95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55" y="4607003"/>
            <a:ext cx="886018" cy="445128"/>
          </a:xfrm>
          <a:prstGeom prst="rect">
            <a:avLst/>
          </a:prstGeom>
        </p:spPr>
      </p:pic>
      <p:grpSp>
        <p:nvGrpSpPr>
          <p:cNvPr id="27" name="object 3">
            <a:extLst>
              <a:ext uri="{FF2B5EF4-FFF2-40B4-BE49-F238E27FC236}">
                <a16:creationId xmlns:a16="http://schemas.microsoft.com/office/drawing/2014/main" id="{C8A13885-4E36-2F69-53C0-12E08B70B074}"/>
              </a:ext>
            </a:extLst>
          </p:cNvPr>
          <p:cNvGrpSpPr/>
          <p:nvPr/>
        </p:nvGrpSpPr>
        <p:grpSpPr>
          <a:xfrm>
            <a:off x="306937" y="927112"/>
            <a:ext cx="8530590" cy="31115"/>
            <a:chOff x="306937" y="927112"/>
            <a:chExt cx="8530590" cy="31115"/>
          </a:xfrm>
        </p:grpSpPr>
        <p:sp>
          <p:nvSpPr>
            <p:cNvPr id="29" name="object 4">
              <a:extLst>
                <a:ext uri="{FF2B5EF4-FFF2-40B4-BE49-F238E27FC236}">
                  <a16:creationId xmlns:a16="http://schemas.microsoft.com/office/drawing/2014/main" id="{7D3A9EFF-2A91-143C-0001-7DA6E9B5A4C9}"/>
                </a:ext>
              </a:extLst>
            </p:cNvPr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8520599" y="20999"/>
                  </a:moveTo>
                  <a:lnTo>
                    <a:pt x="0" y="20999"/>
                  </a:lnTo>
                  <a:lnTo>
                    <a:pt x="0" y="0"/>
                  </a:lnTo>
                  <a:lnTo>
                    <a:pt x="8520599" y="0"/>
                  </a:lnTo>
                  <a:lnTo>
                    <a:pt x="8520599" y="2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">
              <a:extLst>
                <a:ext uri="{FF2B5EF4-FFF2-40B4-BE49-F238E27FC236}">
                  <a16:creationId xmlns:a16="http://schemas.microsoft.com/office/drawing/2014/main" id="{48846D77-0213-7A98-AAF5-A685E3DDEB92}"/>
                </a:ext>
              </a:extLst>
            </p:cNvPr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0" y="0"/>
                  </a:moveTo>
                  <a:lnTo>
                    <a:pt x="8520599" y="0"/>
                  </a:lnTo>
                  <a:lnTo>
                    <a:pt x="8520599" y="20999"/>
                  </a:lnTo>
                  <a:lnTo>
                    <a:pt x="0" y="2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0BC764C3-7B35-5289-15AD-5DEA51AB9A07}"/>
              </a:ext>
            </a:extLst>
          </p:cNvPr>
          <p:cNvSpPr/>
          <p:nvPr/>
        </p:nvSpPr>
        <p:spPr>
          <a:xfrm>
            <a:off x="0" y="0"/>
            <a:ext cx="9144000" cy="101499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711B1BC-DB4F-E27A-548B-1567888D71CD}"/>
              </a:ext>
            </a:extLst>
          </p:cNvPr>
          <p:cNvSpPr/>
          <p:nvPr/>
        </p:nvSpPr>
        <p:spPr>
          <a:xfrm>
            <a:off x="0" y="1014990"/>
            <a:ext cx="9144000" cy="41285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65B7A5F8-E532-FC88-5EB0-050B1B0570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9" y="237881"/>
            <a:ext cx="585337" cy="58533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AAEE9A-C80D-6334-20C2-E3B184C59A9F}"/>
              </a:ext>
            </a:extLst>
          </p:cNvPr>
          <p:cNvSpPr txBox="1"/>
          <p:nvPr/>
        </p:nvSpPr>
        <p:spPr>
          <a:xfrm>
            <a:off x="1217156" y="292576"/>
            <a:ext cx="458239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spc="-70" dirty="0"/>
              <a:t>Processos e Ferramentas</a:t>
            </a:r>
            <a:endParaRPr lang="pt-BR" sz="2500" dirty="0"/>
          </a:p>
        </p:txBody>
      </p:sp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59E5B1A1-99FD-9227-94C7-2CE496AEFA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8" y="2448429"/>
            <a:ext cx="776688" cy="776688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DB66C7C-810F-9137-AF6C-D2BAF273E793}"/>
              </a:ext>
            </a:extLst>
          </p:cNvPr>
          <p:cNvSpPr txBox="1"/>
          <p:nvPr/>
        </p:nvSpPr>
        <p:spPr>
          <a:xfrm>
            <a:off x="51559" y="3305699"/>
            <a:ext cx="10764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Idealização</a:t>
            </a:r>
          </a:p>
        </p:txBody>
      </p:sp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DDC045CE-95D3-1E27-77C2-B9EAE37024B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44" y="2092842"/>
            <a:ext cx="461663" cy="561525"/>
          </a:xfrm>
          <a:prstGeom prst="rect">
            <a:avLst/>
          </a:prstGeom>
        </p:spPr>
      </p:pic>
      <p:pic>
        <p:nvPicPr>
          <p:cNvPr id="44" name="object 21">
            <a:extLst>
              <a:ext uri="{FF2B5EF4-FFF2-40B4-BE49-F238E27FC236}">
                <a16:creationId xmlns:a16="http://schemas.microsoft.com/office/drawing/2014/main" id="{A6835259-8318-1BCD-3521-3EA09B996DA4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29971" y="2847302"/>
            <a:ext cx="647071" cy="608654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A48C8ADA-540E-E4C6-156A-0CF40643D33B}"/>
              </a:ext>
            </a:extLst>
          </p:cNvPr>
          <p:cNvSpPr txBox="1"/>
          <p:nvPr/>
        </p:nvSpPr>
        <p:spPr>
          <a:xfrm>
            <a:off x="1270458" y="1743216"/>
            <a:ext cx="1285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Questionário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F3F7081-F3AA-6200-7622-FDA3B1DBFF61}"/>
              </a:ext>
            </a:extLst>
          </p:cNvPr>
          <p:cNvSpPr txBox="1"/>
          <p:nvPr/>
        </p:nvSpPr>
        <p:spPr>
          <a:xfrm>
            <a:off x="1197494" y="3492969"/>
            <a:ext cx="1416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Documentação</a:t>
            </a:r>
          </a:p>
        </p:txBody>
      </p:sp>
      <p:pic>
        <p:nvPicPr>
          <p:cNvPr id="50" name="object 16">
            <a:extLst>
              <a:ext uri="{FF2B5EF4-FFF2-40B4-BE49-F238E27FC236}">
                <a16:creationId xmlns:a16="http://schemas.microsoft.com/office/drawing/2014/main" id="{5368983B-1E39-4919-C0B7-F1662750C95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51134" y="2166584"/>
            <a:ext cx="981461" cy="1230630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F76128AE-294D-A255-D239-B9D18A50D7DF}"/>
              </a:ext>
            </a:extLst>
          </p:cNvPr>
          <p:cNvSpPr txBox="1"/>
          <p:nvPr/>
        </p:nvSpPr>
        <p:spPr>
          <a:xfrm>
            <a:off x="2492214" y="3263590"/>
            <a:ext cx="12216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Prototipagem</a:t>
            </a:r>
          </a:p>
        </p:txBody>
      </p:sp>
      <p:pic>
        <p:nvPicPr>
          <p:cNvPr id="60" name="Imagem 59">
            <a:extLst>
              <a:ext uri="{FF2B5EF4-FFF2-40B4-BE49-F238E27FC236}">
                <a16:creationId xmlns:a16="http://schemas.microsoft.com/office/drawing/2014/main" id="{D3925178-5DE6-049C-619C-3399D5037D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00946" y="3335372"/>
            <a:ext cx="446042" cy="544830"/>
          </a:xfrm>
          <a:prstGeom prst="rect">
            <a:avLst/>
          </a:prstGeom>
        </p:spPr>
      </p:pic>
      <p:pic>
        <p:nvPicPr>
          <p:cNvPr id="5122" name="Picture 2" descr="Logotipo do github - ícones de mídia social grátis">
            <a:extLst>
              <a:ext uri="{FF2B5EF4-FFF2-40B4-BE49-F238E27FC236}">
                <a16:creationId xmlns:a16="http://schemas.microsoft.com/office/drawing/2014/main" id="{D39B20AB-D665-BE03-F9B3-8033B1B0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720" y="2507540"/>
            <a:ext cx="925981" cy="92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1DC4A45D-F479-81F4-E487-AD6CBD3E4EFD}"/>
              </a:ext>
            </a:extLst>
          </p:cNvPr>
          <p:cNvSpPr txBox="1"/>
          <p:nvPr/>
        </p:nvSpPr>
        <p:spPr>
          <a:xfrm>
            <a:off x="4564024" y="4234710"/>
            <a:ext cx="1251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Back-</a:t>
            </a:r>
            <a:r>
              <a:rPr lang="pt-BR" sz="1200" dirty="0" err="1">
                <a:solidFill>
                  <a:schemeClr val="bg1"/>
                </a:solidFill>
              </a:rPr>
              <a:t>End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20" name="CaixaDeTexto 5119">
            <a:extLst>
              <a:ext uri="{FF2B5EF4-FFF2-40B4-BE49-F238E27FC236}">
                <a16:creationId xmlns:a16="http://schemas.microsoft.com/office/drawing/2014/main" id="{26D40269-6390-B55B-39A6-D7917AC90942}"/>
              </a:ext>
            </a:extLst>
          </p:cNvPr>
          <p:cNvSpPr txBox="1"/>
          <p:nvPr/>
        </p:nvSpPr>
        <p:spPr>
          <a:xfrm>
            <a:off x="6081511" y="3421160"/>
            <a:ext cx="1037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Integração</a:t>
            </a:r>
          </a:p>
        </p:txBody>
      </p:sp>
      <p:sp>
        <p:nvSpPr>
          <p:cNvPr id="5125" name="Seta: para a Direita 5124">
            <a:extLst>
              <a:ext uri="{FF2B5EF4-FFF2-40B4-BE49-F238E27FC236}">
                <a16:creationId xmlns:a16="http://schemas.microsoft.com/office/drawing/2014/main" id="{353D836B-E5F6-686C-9D41-FA7342B29867}"/>
              </a:ext>
            </a:extLst>
          </p:cNvPr>
          <p:cNvSpPr/>
          <p:nvPr/>
        </p:nvSpPr>
        <p:spPr>
          <a:xfrm>
            <a:off x="1035634" y="2724150"/>
            <a:ext cx="436200" cy="290925"/>
          </a:xfrm>
          <a:prstGeom prst="rightArrow">
            <a:avLst/>
          </a:prstGeom>
          <a:solidFill>
            <a:schemeClr val="tx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26" name="Seta: para a Direita 5125">
            <a:extLst>
              <a:ext uri="{FF2B5EF4-FFF2-40B4-BE49-F238E27FC236}">
                <a16:creationId xmlns:a16="http://schemas.microsoft.com/office/drawing/2014/main" id="{37015533-80F3-CBA0-114E-79C0D098B948}"/>
              </a:ext>
            </a:extLst>
          </p:cNvPr>
          <p:cNvSpPr/>
          <p:nvPr/>
        </p:nvSpPr>
        <p:spPr>
          <a:xfrm>
            <a:off x="2242475" y="2720768"/>
            <a:ext cx="436200" cy="290925"/>
          </a:xfrm>
          <a:prstGeom prst="rightArrow">
            <a:avLst/>
          </a:prstGeom>
          <a:solidFill>
            <a:schemeClr val="tx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27" name="Seta: para a Direita 5126">
            <a:extLst>
              <a:ext uri="{FF2B5EF4-FFF2-40B4-BE49-F238E27FC236}">
                <a16:creationId xmlns:a16="http://schemas.microsoft.com/office/drawing/2014/main" id="{B3549D50-3D64-3C86-05CC-4EDFD3E8E1A6}"/>
              </a:ext>
            </a:extLst>
          </p:cNvPr>
          <p:cNvSpPr/>
          <p:nvPr/>
        </p:nvSpPr>
        <p:spPr>
          <a:xfrm rot="1819643">
            <a:off x="3696133" y="3395920"/>
            <a:ext cx="436200" cy="290925"/>
          </a:xfrm>
          <a:prstGeom prst="rightArrow">
            <a:avLst/>
          </a:prstGeom>
          <a:solidFill>
            <a:schemeClr val="tx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29" name="Seta: para a Direita 5128">
            <a:extLst>
              <a:ext uri="{FF2B5EF4-FFF2-40B4-BE49-F238E27FC236}">
                <a16:creationId xmlns:a16="http://schemas.microsoft.com/office/drawing/2014/main" id="{DD0653AC-8C5B-ED59-D74D-6735240211C4}"/>
              </a:ext>
            </a:extLst>
          </p:cNvPr>
          <p:cNvSpPr/>
          <p:nvPr/>
        </p:nvSpPr>
        <p:spPr>
          <a:xfrm rot="2064931">
            <a:off x="5506184" y="2222811"/>
            <a:ext cx="436200" cy="290925"/>
          </a:xfrm>
          <a:prstGeom prst="rightArrow">
            <a:avLst/>
          </a:prstGeom>
          <a:solidFill>
            <a:schemeClr val="tx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Seta: para a Direita 62">
            <a:extLst>
              <a:ext uri="{FF2B5EF4-FFF2-40B4-BE49-F238E27FC236}">
                <a16:creationId xmlns:a16="http://schemas.microsoft.com/office/drawing/2014/main" id="{D5BF81AE-FBC7-48E2-A214-64137DA47C13}"/>
              </a:ext>
            </a:extLst>
          </p:cNvPr>
          <p:cNvSpPr/>
          <p:nvPr/>
        </p:nvSpPr>
        <p:spPr>
          <a:xfrm rot="20020767">
            <a:off x="3648172" y="2165303"/>
            <a:ext cx="436200" cy="290925"/>
          </a:xfrm>
          <a:prstGeom prst="rightArrow">
            <a:avLst/>
          </a:prstGeom>
          <a:solidFill>
            <a:schemeClr val="tx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4" name="Picture 8" descr="Fastapi Logo PNG Vector (SVG) Free Download">
            <a:extLst>
              <a:ext uri="{FF2B5EF4-FFF2-40B4-BE49-F238E27FC236}">
                <a16:creationId xmlns:a16="http://schemas.microsoft.com/office/drawing/2014/main" id="{4E33DEDC-968F-405C-9D15-386E669C0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164" y="3482469"/>
            <a:ext cx="388794" cy="38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 descr="Ficheiro:MongoDB Logo.svg – Wikipédia, a enciclopédia livre">
            <a:extLst>
              <a:ext uri="{FF2B5EF4-FFF2-40B4-BE49-F238E27FC236}">
                <a16:creationId xmlns:a16="http://schemas.microsoft.com/office/drawing/2014/main" id="{CE32AB58-5356-4C40-8FC5-862502DB9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246" y="3954373"/>
            <a:ext cx="1069177" cy="28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Mr.Milú - Flutter for Cross-Platform Applications">
            <a:extLst>
              <a:ext uri="{FF2B5EF4-FFF2-40B4-BE49-F238E27FC236}">
                <a16:creationId xmlns:a16="http://schemas.microsoft.com/office/drawing/2014/main" id="{B1B065C0-009A-4B01-8938-60658DAD6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57" y="1940349"/>
            <a:ext cx="420916" cy="42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File:Dart logo.png - Wikimedia Commons">
            <a:extLst>
              <a:ext uri="{FF2B5EF4-FFF2-40B4-BE49-F238E27FC236}">
                <a16:creationId xmlns:a16="http://schemas.microsoft.com/office/drawing/2014/main" id="{63141CE6-BA8B-43E9-9563-84E476246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55" y="1924214"/>
            <a:ext cx="448661" cy="4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406C20EB-AE9B-451E-8EB3-9E2EA554648C}"/>
              </a:ext>
            </a:extLst>
          </p:cNvPr>
          <p:cNvSpPr txBox="1"/>
          <p:nvPr/>
        </p:nvSpPr>
        <p:spPr>
          <a:xfrm>
            <a:off x="4379340" y="2447450"/>
            <a:ext cx="1251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Front-</a:t>
            </a:r>
            <a:r>
              <a:rPr lang="pt-BR" sz="1200" dirty="0" err="1">
                <a:solidFill>
                  <a:schemeClr val="bg1"/>
                </a:solidFill>
              </a:rPr>
              <a:t>End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71" name="Seta: para a Direita 70">
            <a:extLst>
              <a:ext uri="{FF2B5EF4-FFF2-40B4-BE49-F238E27FC236}">
                <a16:creationId xmlns:a16="http://schemas.microsoft.com/office/drawing/2014/main" id="{5BCF91CD-805B-4DE0-9B36-CF464FCD8969}"/>
              </a:ext>
            </a:extLst>
          </p:cNvPr>
          <p:cNvSpPr/>
          <p:nvPr/>
        </p:nvSpPr>
        <p:spPr>
          <a:xfrm rot="20214264">
            <a:off x="5642702" y="3468669"/>
            <a:ext cx="436200" cy="290925"/>
          </a:xfrm>
          <a:prstGeom prst="rightArrow">
            <a:avLst/>
          </a:prstGeom>
          <a:solidFill>
            <a:schemeClr val="tx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1B6003C1-355B-4819-8378-7B8BA7065D7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01" y="2657318"/>
            <a:ext cx="693088" cy="693088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65871C5F-A023-4A37-8522-3EA36E86BD43}"/>
              </a:ext>
            </a:extLst>
          </p:cNvPr>
          <p:cNvSpPr txBox="1"/>
          <p:nvPr/>
        </p:nvSpPr>
        <p:spPr>
          <a:xfrm>
            <a:off x="7668697" y="3498649"/>
            <a:ext cx="9259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Produção</a:t>
            </a:r>
          </a:p>
        </p:txBody>
      </p:sp>
      <p:sp>
        <p:nvSpPr>
          <p:cNvPr id="75" name="Seta: para a Direita 74">
            <a:extLst>
              <a:ext uri="{FF2B5EF4-FFF2-40B4-BE49-F238E27FC236}">
                <a16:creationId xmlns:a16="http://schemas.microsoft.com/office/drawing/2014/main" id="{2CB995D2-7C1E-42D7-A8CC-75DC94F051BA}"/>
              </a:ext>
            </a:extLst>
          </p:cNvPr>
          <p:cNvSpPr/>
          <p:nvPr/>
        </p:nvSpPr>
        <p:spPr>
          <a:xfrm>
            <a:off x="7039850" y="2866230"/>
            <a:ext cx="436200" cy="290925"/>
          </a:xfrm>
          <a:prstGeom prst="rightArrow">
            <a:avLst/>
          </a:prstGeom>
          <a:solidFill>
            <a:schemeClr val="tx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Imagem 75">
            <a:extLst>
              <a:ext uri="{FF2B5EF4-FFF2-40B4-BE49-F238E27FC236}">
                <a16:creationId xmlns:a16="http://schemas.microsoft.com/office/drawing/2014/main" id="{669F999D-E0A1-4C00-B1E6-8C86D352ADD7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79" y="108585"/>
            <a:ext cx="761046" cy="761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000" y="244684"/>
            <a:ext cx="44414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60" dirty="0"/>
              <a:t>Coleta de dados</a:t>
            </a:r>
            <a:endParaRPr spc="-60" dirty="0"/>
          </a:p>
        </p:txBody>
      </p:sp>
      <p:grpSp>
        <p:nvGrpSpPr>
          <p:cNvPr id="3" name="object 3"/>
          <p:cNvGrpSpPr/>
          <p:nvPr/>
        </p:nvGrpSpPr>
        <p:grpSpPr>
          <a:xfrm>
            <a:off x="306937" y="927112"/>
            <a:ext cx="8530590" cy="31115"/>
            <a:chOff x="306937" y="927112"/>
            <a:chExt cx="8530590" cy="31115"/>
          </a:xfrm>
        </p:grpSpPr>
        <p:sp>
          <p:nvSpPr>
            <p:cNvPr id="4" name="object 4"/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8520599" y="20999"/>
                  </a:moveTo>
                  <a:lnTo>
                    <a:pt x="0" y="20999"/>
                  </a:lnTo>
                  <a:lnTo>
                    <a:pt x="0" y="0"/>
                  </a:lnTo>
                  <a:lnTo>
                    <a:pt x="8520599" y="0"/>
                  </a:lnTo>
                  <a:lnTo>
                    <a:pt x="8520599" y="2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0" y="0"/>
                  </a:moveTo>
                  <a:lnTo>
                    <a:pt x="8520599" y="0"/>
                  </a:lnTo>
                  <a:lnTo>
                    <a:pt x="8520599" y="20999"/>
                  </a:lnTo>
                  <a:lnTo>
                    <a:pt x="0" y="2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9" y="270637"/>
            <a:ext cx="537625" cy="5376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DE8B275-5A4E-4ABA-84BE-8C80E7CD93BA}"/>
              </a:ext>
            </a:extLst>
          </p:cNvPr>
          <p:cNvSpPr txBox="1"/>
          <p:nvPr/>
        </p:nvSpPr>
        <p:spPr>
          <a:xfrm>
            <a:off x="380361" y="1084042"/>
            <a:ext cx="404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Frequência com acessa sites na web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4B0A33-293D-4217-9C45-ED919505CA5C}"/>
              </a:ext>
            </a:extLst>
          </p:cNvPr>
          <p:cNvSpPr txBox="1"/>
          <p:nvPr/>
        </p:nvSpPr>
        <p:spPr>
          <a:xfrm>
            <a:off x="434349" y="2779439"/>
            <a:ext cx="381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Escolaridade</a:t>
            </a:r>
          </a:p>
        </p:txBody>
      </p:sp>
      <p:pic>
        <p:nvPicPr>
          <p:cNvPr id="8" name="Imagem 7" descr="Texto, Logotipo&#10;&#10;Descrição gerada automaticamente">
            <a:extLst>
              <a:ext uri="{FF2B5EF4-FFF2-40B4-BE49-F238E27FC236}">
                <a16:creationId xmlns:a16="http://schemas.microsoft.com/office/drawing/2014/main" id="{CD235AD6-FB0C-E48F-7D2B-27E1265D5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55" y="4607003"/>
            <a:ext cx="886018" cy="44512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8A8B5E6-8B63-6E53-B5C4-81582FA094DD}"/>
              </a:ext>
            </a:extLst>
          </p:cNvPr>
          <p:cNvSpPr/>
          <p:nvPr/>
        </p:nvSpPr>
        <p:spPr>
          <a:xfrm>
            <a:off x="0" y="0"/>
            <a:ext cx="9144000" cy="101499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8E0CEBE-F883-AB8A-89D4-936294671F90}"/>
              </a:ext>
            </a:extLst>
          </p:cNvPr>
          <p:cNvSpPr/>
          <p:nvPr/>
        </p:nvSpPr>
        <p:spPr>
          <a:xfrm>
            <a:off x="0" y="1014990"/>
            <a:ext cx="9144000" cy="41285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object 13">
            <a:extLst>
              <a:ext uri="{FF2B5EF4-FFF2-40B4-BE49-F238E27FC236}">
                <a16:creationId xmlns:a16="http://schemas.microsoft.com/office/drawing/2014/main" id="{3E4FCB42-663A-B94E-E914-CD85001CC54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30" y="270637"/>
            <a:ext cx="537625" cy="53762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686680-886F-903F-531B-5DFC3B844F08}"/>
              </a:ext>
            </a:extLst>
          </p:cNvPr>
          <p:cNvSpPr txBox="1"/>
          <p:nvPr/>
        </p:nvSpPr>
        <p:spPr>
          <a:xfrm>
            <a:off x="1131881" y="323834"/>
            <a:ext cx="458239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spc="-60" dirty="0"/>
              <a:t>Coleta de dados</a:t>
            </a:r>
            <a:endParaRPr lang="pt-BR" sz="2500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C79A002-75E6-4012-B529-BDD11403CB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79" y="108585"/>
            <a:ext cx="761046" cy="761046"/>
          </a:xfrm>
          <a:prstGeom prst="rect">
            <a:avLst/>
          </a:prstGeom>
        </p:spPr>
      </p:pic>
      <p:pic>
        <p:nvPicPr>
          <p:cNvPr id="13314" name="Picture 2" descr="https://lh6.googleusercontent.com/b3jppkBM8mWxRSV7YS3TDwkWHw33buKbpgbmUGZMJ9roGixzXC1JaBi5P94D-ak5HQ5mKHRnBFbYw7EG2b0mS4dYQS2qWM9f80ICs3xvWhM0reDoeV0II-38HQ35WoAM1kXKZzQIc_SMTzOq">
            <a:extLst>
              <a:ext uri="{FF2B5EF4-FFF2-40B4-BE49-F238E27FC236}">
                <a16:creationId xmlns:a16="http://schemas.microsoft.com/office/drawing/2014/main" id="{F871734E-68F5-4F0F-A11B-5309EB454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90" y="1174818"/>
            <a:ext cx="3852794" cy="158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3.googleusercontent.com/THAwz4_xYwmBpAy1W2BZ9_sas4C--RpMlYjfrjvNGOzfb8ucvlpbJjAWCu9I2hfDUFSJBd8nzaYk0Ay1VPzKPzETIy8gSK-1GOcyc6j5tx3WH-SvU2Y5EdkWKrl1S7sUF5tK29X8ljsnPY5I">
            <a:extLst>
              <a:ext uri="{FF2B5EF4-FFF2-40B4-BE49-F238E27FC236}">
                <a16:creationId xmlns:a16="http://schemas.microsoft.com/office/drawing/2014/main" id="{58B0A003-314C-4148-BFCB-7D4C48522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14" y="1169563"/>
            <a:ext cx="3821290" cy="160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s://lh5.googleusercontent.com/K7aLxX1fcxpGsvhrWnGE_wrFFppQnyqwn4uMFpKhXqMO94exVjDB5r-rK_yjJ3YVcD5gUQm-vi_fs7pneo9_1rlgD28xICTjEzYCp1xjjiyayfmaKSNi0LC4W7XJbOryxs9HXwn1uy1AGKYt">
            <a:extLst>
              <a:ext uri="{FF2B5EF4-FFF2-40B4-BE49-F238E27FC236}">
                <a16:creationId xmlns:a16="http://schemas.microsoft.com/office/drawing/2014/main" id="{71637B4E-9DD1-4673-AD12-331BDBF32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3" y="3135037"/>
            <a:ext cx="3842099" cy="164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lh5.googleusercontent.com/irWbOCkipZqnLjfBk-14hT8_9lFfnIKSaW1Si8HupkcrdH3yT9XfEfRJGo_YcRIMT4XriqyRRH5C_mqOA69nVWzQ-UYwJSJ3AhM7hqRcprTlh9qEeif92YgfK29TTVsCkU-g0nr-5YYkHVpj">
            <a:extLst>
              <a:ext uri="{FF2B5EF4-FFF2-40B4-BE49-F238E27FC236}">
                <a16:creationId xmlns:a16="http://schemas.microsoft.com/office/drawing/2014/main" id="{216E50AA-8AD7-46C5-A328-53FC9485E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389" y="3059425"/>
            <a:ext cx="3942211" cy="19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000" y="244684"/>
            <a:ext cx="44414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60" dirty="0"/>
              <a:t>Coleta de dados</a:t>
            </a:r>
            <a:endParaRPr spc="-60" dirty="0"/>
          </a:p>
        </p:txBody>
      </p:sp>
      <p:grpSp>
        <p:nvGrpSpPr>
          <p:cNvPr id="3" name="object 3"/>
          <p:cNvGrpSpPr/>
          <p:nvPr/>
        </p:nvGrpSpPr>
        <p:grpSpPr>
          <a:xfrm>
            <a:off x="306937" y="927112"/>
            <a:ext cx="8530590" cy="31115"/>
            <a:chOff x="306937" y="927112"/>
            <a:chExt cx="8530590" cy="31115"/>
          </a:xfrm>
        </p:grpSpPr>
        <p:sp>
          <p:nvSpPr>
            <p:cNvPr id="4" name="object 4"/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8520599" y="20999"/>
                  </a:moveTo>
                  <a:lnTo>
                    <a:pt x="0" y="20999"/>
                  </a:lnTo>
                  <a:lnTo>
                    <a:pt x="0" y="0"/>
                  </a:lnTo>
                  <a:lnTo>
                    <a:pt x="8520599" y="0"/>
                  </a:lnTo>
                  <a:lnTo>
                    <a:pt x="8520599" y="2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0" y="0"/>
                  </a:moveTo>
                  <a:lnTo>
                    <a:pt x="8520599" y="0"/>
                  </a:lnTo>
                  <a:lnTo>
                    <a:pt x="8520599" y="20999"/>
                  </a:lnTo>
                  <a:lnTo>
                    <a:pt x="0" y="2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9" y="270637"/>
            <a:ext cx="537625" cy="5376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DE8B275-5A4E-4ABA-84BE-8C80E7CD93BA}"/>
              </a:ext>
            </a:extLst>
          </p:cNvPr>
          <p:cNvSpPr txBox="1"/>
          <p:nvPr/>
        </p:nvSpPr>
        <p:spPr>
          <a:xfrm>
            <a:off x="380361" y="1084042"/>
            <a:ext cx="404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Frequência com acessa sites na web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4B0A33-293D-4217-9C45-ED919505CA5C}"/>
              </a:ext>
            </a:extLst>
          </p:cNvPr>
          <p:cNvSpPr txBox="1"/>
          <p:nvPr/>
        </p:nvSpPr>
        <p:spPr>
          <a:xfrm>
            <a:off x="434349" y="2779439"/>
            <a:ext cx="381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Escolaridade</a:t>
            </a:r>
          </a:p>
        </p:txBody>
      </p:sp>
      <p:pic>
        <p:nvPicPr>
          <p:cNvPr id="8" name="Imagem 7" descr="Texto, Logotipo&#10;&#10;Descrição gerada automaticamente">
            <a:extLst>
              <a:ext uri="{FF2B5EF4-FFF2-40B4-BE49-F238E27FC236}">
                <a16:creationId xmlns:a16="http://schemas.microsoft.com/office/drawing/2014/main" id="{CD235AD6-FB0C-E48F-7D2B-27E1265D5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55" y="4607003"/>
            <a:ext cx="886018" cy="44512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8A8B5E6-8B63-6E53-B5C4-81582FA094DD}"/>
              </a:ext>
            </a:extLst>
          </p:cNvPr>
          <p:cNvSpPr/>
          <p:nvPr/>
        </p:nvSpPr>
        <p:spPr>
          <a:xfrm>
            <a:off x="0" y="0"/>
            <a:ext cx="9144000" cy="101499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8E0CEBE-F883-AB8A-89D4-936294671F90}"/>
              </a:ext>
            </a:extLst>
          </p:cNvPr>
          <p:cNvSpPr/>
          <p:nvPr/>
        </p:nvSpPr>
        <p:spPr>
          <a:xfrm>
            <a:off x="0" y="1014990"/>
            <a:ext cx="9144000" cy="41285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686680-886F-903F-531B-5DFC3B844F08}"/>
              </a:ext>
            </a:extLst>
          </p:cNvPr>
          <p:cNvSpPr txBox="1"/>
          <p:nvPr/>
        </p:nvSpPr>
        <p:spPr>
          <a:xfrm>
            <a:off x="1131881" y="323834"/>
            <a:ext cx="458239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/>
              <a:t>Termos de uso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C79A002-75E6-4012-B529-BDD11403CB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79" y="108585"/>
            <a:ext cx="761046" cy="7610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3D0D968-735F-453D-B2A9-0D309D182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71" y="70962"/>
            <a:ext cx="868097" cy="8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AF3E2-3CFB-4733-9D9B-B43CE4AB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00" y="313933"/>
            <a:ext cx="7053999" cy="369332"/>
          </a:xfrm>
        </p:spPr>
        <p:txBody>
          <a:bodyPr>
            <a:normAutofit fontScale="90000"/>
          </a:bodyPr>
          <a:lstStyle/>
          <a:p>
            <a:r>
              <a:rPr lang="pt-BR" dirty="0"/>
              <a:t>Road Map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154A8E-6C15-4F75-B6BF-7A5A0A375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93" y="1410163"/>
            <a:ext cx="8095213" cy="830997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lvl="1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Texto, Logotipo&#10;&#10;Descrição gerada automaticamente">
            <a:extLst>
              <a:ext uri="{FF2B5EF4-FFF2-40B4-BE49-F238E27FC236}">
                <a16:creationId xmlns:a16="http://schemas.microsoft.com/office/drawing/2014/main" id="{848A85FB-3D7F-321A-82AF-16816E8C4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55" y="4607003"/>
            <a:ext cx="886018" cy="4451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1C1D82-8CB5-BB6A-9AFF-3794EA224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93" y="128499"/>
            <a:ext cx="740200" cy="740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08CDF84-E7FD-2CA3-C210-D927489B6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048206"/>
            <a:ext cx="6872147" cy="3708269"/>
          </a:xfrm>
          <a:prstGeom prst="rect">
            <a:avLst/>
          </a:prstGeom>
        </p:spPr>
      </p:pic>
      <p:grpSp>
        <p:nvGrpSpPr>
          <p:cNvPr id="9" name="object 3">
            <a:extLst>
              <a:ext uri="{FF2B5EF4-FFF2-40B4-BE49-F238E27FC236}">
                <a16:creationId xmlns:a16="http://schemas.microsoft.com/office/drawing/2014/main" id="{0F90E676-3110-3ADD-8746-D24F8E3C392E}"/>
              </a:ext>
            </a:extLst>
          </p:cNvPr>
          <p:cNvGrpSpPr/>
          <p:nvPr/>
        </p:nvGrpSpPr>
        <p:grpSpPr>
          <a:xfrm>
            <a:off x="306937" y="927112"/>
            <a:ext cx="8530590" cy="31115"/>
            <a:chOff x="306937" y="927112"/>
            <a:chExt cx="8530590" cy="31115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98C88E56-1620-16C1-2D0A-88829147992E}"/>
                </a:ext>
              </a:extLst>
            </p:cNvPr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8520599" y="20999"/>
                  </a:moveTo>
                  <a:lnTo>
                    <a:pt x="0" y="20999"/>
                  </a:lnTo>
                  <a:lnTo>
                    <a:pt x="0" y="0"/>
                  </a:lnTo>
                  <a:lnTo>
                    <a:pt x="8520599" y="0"/>
                  </a:lnTo>
                  <a:lnTo>
                    <a:pt x="8520599" y="2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76C0879-EFED-5F59-EBBC-681B2B271988}"/>
                </a:ext>
              </a:extLst>
            </p:cNvPr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0" y="0"/>
                  </a:moveTo>
                  <a:lnTo>
                    <a:pt x="8520599" y="0"/>
                  </a:lnTo>
                  <a:lnTo>
                    <a:pt x="8520599" y="20999"/>
                  </a:lnTo>
                  <a:lnTo>
                    <a:pt x="0" y="2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0C3790B-EAD8-766E-F000-9198C37FAE83}"/>
              </a:ext>
            </a:extLst>
          </p:cNvPr>
          <p:cNvSpPr/>
          <p:nvPr/>
        </p:nvSpPr>
        <p:spPr>
          <a:xfrm>
            <a:off x="0" y="0"/>
            <a:ext cx="9144000" cy="101499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2773B49-1021-3F3E-2D20-AA86D815C1DF}"/>
              </a:ext>
            </a:extLst>
          </p:cNvPr>
          <p:cNvSpPr/>
          <p:nvPr/>
        </p:nvSpPr>
        <p:spPr>
          <a:xfrm>
            <a:off x="0" y="1014990"/>
            <a:ext cx="9144000" cy="41285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F56561E-4CC1-D85C-0787-BCAD8659DC61}"/>
              </a:ext>
            </a:extLst>
          </p:cNvPr>
          <p:cNvSpPr txBox="1"/>
          <p:nvPr/>
        </p:nvSpPr>
        <p:spPr>
          <a:xfrm>
            <a:off x="1250117" y="306322"/>
            <a:ext cx="458239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/>
              <a:t>Prototipação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01A9E03-45C9-49E5-BBA5-54C92A06A2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79" y="108585"/>
            <a:ext cx="761046" cy="76104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D5C82F7-70E1-4F95-9F5E-45E0A2198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075" y="1225754"/>
            <a:ext cx="1634083" cy="33451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0DEB830-5BFC-48CD-AEA5-A889BA2AD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8582" y="1220338"/>
            <a:ext cx="1634083" cy="339432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54279E2-5C6B-4E87-BFD0-B4D4FDAB5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1926" y="1235979"/>
            <a:ext cx="1634083" cy="338189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88C3B6D-7F58-40CF-BCC5-D1796462D0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219" y="1242279"/>
            <a:ext cx="1621056" cy="331208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78E7A7F-4993-40ED-9039-D54B10A7FE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799" y="152621"/>
            <a:ext cx="732686" cy="7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9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AF3E2-3CFB-4733-9D9B-B43CE4AB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00" y="313933"/>
            <a:ext cx="7053999" cy="369332"/>
          </a:xfrm>
        </p:spPr>
        <p:txBody>
          <a:bodyPr>
            <a:normAutofit fontScale="90000"/>
          </a:bodyPr>
          <a:lstStyle/>
          <a:p>
            <a:r>
              <a:rPr lang="pt-BR" dirty="0"/>
              <a:t>Sprints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154A8E-6C15-4F75-B6BF-7A5A0A375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3" y="1423606"/>
            <a:ext cx="8440180" cy="2913198"/>
          </a:xfrm>
        </p:spPr>
        <p:txBody>
          <a:bodyPr>
            <a:normAutofit/>
          </a:bodyPr>
          <a:lstStyle/>
          <a:p>
            <a:r>
              <a:rPr lang="pt-BR" dirty="0"/>
              <a:t>Planejamento e Documentação (01/Mar a 31/Mar) </a:t>
            </a:r>
            <a:r>
              <a:rPr lang="pt-BR" dirty="0">
                <a:sym typeface="Wingdings" panose="05000000000000000000" pitchFamily="2" charset="2"/>
              </a:rPr>
              <a:t> 40 </a:t>
            </a:r>
            <a:r>
              <a:rPr lang="pt-BR" dirty="0" err="1">
                <a:sym typeface="Wingdings" panose="05000000000000000000" pitchFamily="2" charset="2"/>
              </a:rPr>
              <a:t>storys</a:t>
            </a:r>
            <a:r>
              <a:rPr lang="pt-BR" dirty="0">
                <a:sym typeface="Wingdings" panose="05000000000000000000" pitchFamily="2" charset="2"/>
              </a:rPr>
              <a:t> points</a:t>
            </a:r>
          </a:p>
          <a:p>
            <a:r>
              <a:rPr lang="pt-BR" dirty="0">
                <a:sym typeface="Wingdings" panose="05000000000000000000" pitchFamily="2" charset="2"/>
              </a:rPr>
              <a:t>Design de Interface e Funcionalidades (01/</a:t>
            </a:r>
            <a:r>
              <a:rPr lang="pt-BR" dirty="0" err="1">
                <a:sym typeface="Wingdings" panose="05000000000000000000" pitchFamily="2" charset="2"/>
              </a:rPr>
              <a:t>Apr</a:t>
            </a:r>
            <a:r>
              <a:rPr lang="pt-BR" dirty="0">
                <a:sym typeface="Wingdings" panose="05000000000000000000" pitchFamily="2" charset="2"/>
              </a:rPr>
              <a:t> e 30/</a:t>
            </a:r>
            <a:r>
              <a:rPr lang="pt-BR" dirty="0" err="1">
                <a:sym typeface="Wingdings" panose="05000000000000000000" pitchFamily="2" charset="2"/>
              </a:rPr>
              <a:t>Apr</a:t>
            </a:r>
            <a:r>
              <a:rPr lang="pt-BR" dirty="0">
                <a:sym typeface="Wingdings" panose="05000000000000000000" pitchFamily="2" charset="2"/>
              </a:rPr>
              <a:t>)  42 </a:t>
            </a:r>
            <a:r>
              <a:rPr lang="pt-BR" dirty="0" err="1">
                <a:sym typeface="Wingdings" panose="05000000000000000000" pitchFamily="2" charset="2"/>
              </a:rPr>
              <a:t>story</a:t>
            </a:r>
            <a:r>
              <a:rPr lang="pt-BR" dirty="0">
                <a:sym typeface="Wingdings" panose="05000000000000000000" pitchFamily="2" charset="2"/>
              </a:rPr>
              <a:t> points</a:t>
            </a:r>
          </a:p>
          <a:p>
            <a:r>
              <a:rPr lang="pt-BR" dirty="0" err="1">
                <a:sym typeface="Wingdings" panose="05000000000000000000" pitchFamily="2" charset="2"/>
              </a:rPr>
              <a:t>MauaNet</a:t>
            </a:r>
            <a:r>
              <a:rPr lang="pt-BR" dirty="0">
                <a:sym typeface="Wingdings" panose="05000000000000000000" pitchFamily="2" charset="2"/>
              </a:rPr>
              <a:t> 3.0 (01/Mai a 15/Mai)  44 </a:t>
            </a:r>
            <a:r>
              <a:rPr lang="pt-BR" dirty="0" err="1">
                <a:sym typeface="Wingdings" panose="05000000000000000000" pitchFamily="2" charset="2"/>
              </a:rPr>
              <a:t>story</a:t>
            </a:r>
            <a:r>
              <a:rPr lang="pt-BR" dirty="0">
                <a:sym typeface="Wingdings" panose="05000000000000000000" pitchFamily="2" charset="2"/>
              </a:rPr>
              <a:t> points</a:t>
            </a:r>
          </a:p>
          <a:p>
            <a:r>
              <a:rPr lang="pt-BR" dirty="0" err="1">
                <a:sym typeface="Wingdings" panose="05000000000000000000" pitchFamily="2" charset="2"/>
              </a:rPr>
              <a:t>Mmedias</a:t>
            </a:r>
            <a:r>
              <a:rPr lang="pt-BR" dirty="0">
                <a:sym typeface="Wingdings" panose="05000000000000000000" pitchFamily="2" charset="2"/>
              </a:rPr>
              <a:t> (15/Mai a 31/Mai)  44 </a:t>
            </a:r>
            <a:r>
              <a:rPr lang="pt-BR" dirty="0" err="1">
                <a:sym typeface="Wingdings" panose="05000000000000000000" pitchFamily="2" charset="2"/>
              </a:rPr>
              <a:t>story</a:t>
            </a:r>
            <a:r>
              <a:rPr lang="pt-BR" dirty="0">
                <a:sym typeface="Wingdings" panose="05000000000000000000" pitchFamily="2" charset="2"/>
              </a:rPr>
              <a:t> points</a:t>
            </a:r>
          </a:p>
          <a:p>
            <a:r>
              <a:rPr lang="pt-BR" dirty="0">
                <a:sym typeface="Wingdings" panose="05000000000000000000" pitchFamily="2" charset="2"/>
              </a:rPr>
              <a:t>Finalização do Projeto (31/Mai a 17/</a:t>
            </a:r>
            <a:r>
              <a:rPr lang="pt-BR" dirty="0" err="1">
                <a:sym typeface="Wingdings" panose="05000000000000000000" pitchFamily="2" charset="2"/>
              </a:rPr>
              <a:t>Jun</a:t>
            </a:r>
            <a:r>
              <a:rPr lang="pt-BR" dirty="0">
                <a:sym typeface="Wingdings" panose="05000000000000000000" pitchFamily="2" charset="2"/>
              </a:rPr>
              <a:t>)  40 </a:t>
            </a:r>
            <a:r>
              <a:rPr lang="pt-BR" dirty="0" err="1">
                <a:sym typeface="Wingdings" panose="05000000000000000000" pitchFamily="2" charset="2"/>
              </a:rPr>
              <a:t>story</a:t>
            </a:r>
            <a:r>
              <a:rPr lang="pt-BR" dirty="0">
                <a:sym typeface="Wingdings" panose="05000000000000000000" pitchFamily="2" charset="2"/>
              </a:rPr>
              <a:t> points</a:t>
            </a:r>
          </a:p>
          <a:p>
            <a:r>
              <a:rPr lang="pt-BR" dirty="0">
                <a:sym typeface="Wingdings" panose="05000000000000000000" pitchFamily="2" charset="2"/>
              </a:rPr>
              <a:t>Sistema de Notas (17/</a:t>
            </a:r>
            <a:r>
              <a:rPr lang="pt-BR" dirty="0" err="1">
                <a:sym typeface="Wingdings" panose="05000000000000000000" pitchFamily="2" charset="2"/>
              </a:rPr>
              <a:t>jun</a:t>
            </a:r>
            <a:r>
              <a:rPr lang="pt-BR" dirty="0">
                <a:sym typeface="Wingdings" panose="05000000000000000000" pitchFamily="2" charset="2"/>
              </a:rPr>
              <a:t> a 30/</a:t>
            </a:r>
            <a:r>
              <a:rPr lang="pt-BR" dirty="0" err="1">
                <a:sym typeface="Wingdings" panose="05000000000000000000" pitchFamily="2" charset="2"/>
              </a:rPr>
              <a:t>jun</a:t>
            </a:r>
            <a:r>
              <a:rPr lang="pt-BR" dirty="0">
                <a:sym typeface="Wingdings" panose="05000000000000000000" pitchFamily="2" charset="2"/>
              </a:rPr>
              <a:t>)  XX </a:t>
            </a:r>
            <a:r>
              <a:rPr lang="pt-BR" dirty="0" err="1">
                <a:sym typeface="Wingdings" panose="05000000000000000000" pitchFamily="2" charset="2"/>
              </a:rPr>
              <a:t>story</a:t>
            </a:r>
            <a:r>
              <a:rPr lang="pt-BR" dirty="0">
                <a:sym typeface="Wingdings" panose="05000000000000000000" pitchFamily="2" charset="2"/>
              </a:rPr>
              <a:t> points</a:t>
            </a:r>
          </a:p>
          <a:p>
            <a:endParaRPr lang="pt-BR" dirty="0"/>
          </a:p>
          <a:p>
            <a:endParaRPr lang="pt-BR" dirty="0">
              <a:solidFill>
                <a:schemeClr val="bg1"/>
              </a:solidFill>
            </a:endParaRPr>
          </a:p>
          <a:p>
            <a:pPr lvl="1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Texto, Logotipo&#10;&#10;Descrição gerada automaticamente">
            <a:extLst>
              <a:ext uri="{FF2B5EF4-FFF2-40B4-BE49-F238E27FC236}">
                <a16:creationId xmlns:a16="http://schemas.microsoft.com/office/drawing/2014/main" id="{848A85FB-3D7F-321A-82AF-16816E8C4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55" y="4607003"/>
            <a:ext cx="886018" cy="4451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DED5C03-50CC-7061-5461-C49D6E2AF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9" y="72324"/>
            <a:ext cx="771008" cy="771008"/>
          </a:xfrm>
          <a:prstGeom prst="rect">
            <a:avLst/>
          </a:prstGeom>
        </p:spPr>
      </p:pic>
      <p:grpSp>
        <p:nvGrpSpPr>
          <p:cNvPr id="10" name="object 3">
            <a:extLst>
              <a:ext uri="{FF2B5EF4-FFF2-40B4-BE49-F238E27FC236}">
                <a16:creationId xmlns:a16="http://schemas.microsoft.com/office/drawing/2014/main" id="{429D4D4D-14B3-B153-4493-EA809A495B43}"/>
              </a:ext>
            </a:extLst>
          </p:cNvPr>
          <p:cNvGrpSpPr/>
          <p:nvPr/>
        </p:nvGrpSpPr>
        <p:grpSpPr>
          <a:xfrm>
            <a:off x="306937" y="927112"/>
            <a:ext cx="8530590" cy="31115"/>
            <a:chOff x="306937" y="927112"/>
            <a:chExt cx="8530590" cy="31115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CAB12677-6558-5AB1-63A1-FCEE61CBC12D}"/>
                </a:ext>
              </a:extLst>
            </p:cNvPr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8520599" y="20999"/>
                  </a:moveTo>
                  <a:lnTo>
                    <a:pt x="0" y="20999"/>
                  </a:lnTo>
                  <a:lnTo>
                    <a:pt x="0" y="0"/>
                  </a:lnTo>
                  <a:lnTo>
                    <a:pt x="8520599" y="0"/>
                  </a:lnTo>
                  <a:lnTo>
                    <a:pt x="8520599" y="2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05266EC0-0868-77F9-0665-9DDEFFACD612}"/>
                </a:ext>
              </a:extLst>
            </p:cNvPr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0" y="0"/>
                  </a:moveTo>
                  <a:lnTo>
                    <a:pt x="8520599" y="0"/>
                  </a:lnTo>
                  <a:lnTo>
                    <a:pt x="8520599" y="20999"/>
                  </a:lnTo>
                  <a:lnTo>
                    <a:pt x="0" y="2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1F5B01F2-EC84-A612-9955-7519D94F7C71}"/>
              </a:ext>
            </a:extLst>
          </p:cNvPr>
          <p:cNvSpPr/>
          <p:nvPr/>
        </p:nvSpPr>
        <p:spPr>
          <a:xfrm>
            <a:off x="0" y="0"/>
            <a:ext cx="9144000" cy="101499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07B08C-5AE1-21D2-8578-E94A92273EFF}"/>
              </a:ext>
            </a:extLst>
          </p:cNvPr>
          <p:cNvSpPr/>
          <p:nvPr/>
        </p:nvSpPr>
        <p:spPr>
          <a:xfrm>
            <a:off x="0" y="1014990"/>
            <a:ext cx="9144000" cy="41285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A1FA07-DA79-68C1-ADCA-E9C4495C6874}"/>
              </a:ext>
            </a:extLst>
          </p:cNvPr>
          <p:cNvSpPr txBox="1"/>
          <p:nvPr/>
        </p:nvSpPr>
        <p:spPr>
          <a:xfrm>
            <a:off x="1524000" y="313933"/>
            <a:ext cx="458239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/>
              <a:t>Banco de Dados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A6E81BB-273E-4FA0-8B9C-36F97E7647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79" y="108585"/>
            <a:ext cx="761046" cy="76104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8770D24-EDAE-422A-BB06-57473790C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15" y="137295"/>
            <a:ext cx="745963" cy="745963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F199E41E-A5AA-4A95-9BB3-C8F32AFC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025" y="1226097"/>
            <a:ext cx="4778375" cy="377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0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AF3E2-3CFB-4733-9D9B-B43CE4AB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00" y="313933"/>
            <a:ext cx="7053999" cy="36933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Kaban</a:t>
            </a:r>
            <a:r>
              <a:rPr lang="pt-BR" dirty="0"/>
              <a:t> Board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154A8E-6C15-4F75-B6BF-7A5A0A375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93" y="1410163"/>
            <a:ext cx="8095213" cy="830997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lvl="1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Texto, Logotipo&#10;&#10;Descrição gerada automaticamente">
            <a:extLst>
              <a:ext uri="{FF2B5EF4-FFF2-40B4-BE49-F238E27FC236}">
                <a16:creationId xmlns:a16="http://schemas.microsoft.com/office/drawing/2014/main" id="{848A85FB-3D7F-321A-82AF-16816E8C4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55" y="4607003"/>
            <a:ext cx="886018" cy="445128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777A32C6-92D2-98B0-D8FC-C9673607B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7" y="145862"/>
            <a:ext cx="635092" cy="635092"/>
          </a:xfrm>
          <a:prstGeom prst="rect">
            <a:avLst/>
          </a:prstGeom>
        </p:spPr>
      </p:pic>
      <p:grpSp>
        <p:nvGrpSpPr>
          <p:cNvPr id="8" name="object 3">
            <a:extLst>
              <a:ext uri="{FF2B5EF4-FFF2-40B4-BE49-F238E27FC236}">
                <a16:creationId xmlns:a16="http://schemas.microsoft.com/office/drawing/2014/main" id="{F2526CD6-4A97-42B4-03E2-A9CB8EBFD2F9}"/>
              </a:ext>
            </a:extLst>
          </p:cNvPr>
          <p:cNvGrpSpPr/>
          <p:nvPr/>
        </p:nvGrpSpPr>
        <p:grpSpPr>
          <a:xfrm>
            <a:off x="306937" y="927112"/>
            <a:ext cx="8530590" cy="31115"/>
            <a:chOff x="306937" y="927112"/>
            <a:chExt cx="8530590" cy="3111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B26AC8A1-D606-7087-9D5A-C6C9768B659A}"/>
                </a:ext>
              </a:extLst>
            </p:cNvPr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8520599" y="20999"/>
                  </a:moveTo>
                  <a:lnTo>
                    <a:pt x="0" y="20999"/>
                  </a:lnTo>
                  <a:lnTo>
                    <a:pt x="0" y="0"/>
                  </a:lnTo>
                  <a:lnTo>
                    <a:pt x="8520599" y="0"/>
                  </a:lnTo>
                  <a:lnTo>
                    <a:pt x="8520599" y="2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F81A7E6A-147A-AB6E-7B3D-98A9F2ED2C36}"/>
                </a:ext>
              </a:extLst>
            </p:cNvPr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0" y="0"/>
                  </a:moveTo>
                  <a:lnTo>
                    <a:pt x="8520599" y="0"/>
                  </a:lnTo>
                  <a:lnTo>
                    <a:pt x="8520599" y="20999"/>
                  </a:lnTo>
                  <a:lnTo>
                    <a:pt x="0" y="2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445AA07F-1B11-DF24-D8A1-6912DFB79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8" y="1029563"/>
            <a:ext cx="7536901" cy="397184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D391FB4-1AB2-293C-10EB-B48DC02A8B84}"/>
              </a:ext>
            </a:extLst>
          </p:cNvPr>
          <p:cNvSpPr/>
          <p:nvPr/>
        </p:nvSpPr>
        <p:spPr>
          <a:xfrm>
            <a:off x="0" y="0"/>
            <a:ext cx="9144000" cy="101499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A67CCC8-1BEF-28AE-51BC-66AE81376844}"/>
              </a:ext>
            </a:extLst>
          </p:cNvPr>
          <p:cNvSpPr/>
          <p:nvPr/>
        </p:nvSpPr>
        <p:spPr>
          <a:xfrm>
            <a:off x="0" y="1014990"/>
            <a:ext cx="9144000" cy="41285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49B7746-2E30-F36A-D27D-BE30124FF4BA}"/>
              </a:ext>
            </a:extLst>
          </p:cNvPr>
          <p:cNvSpPr txBox="1"/>
          <p:nvPr/>
        </p:nvSpPr>
        <p:spPr>
          <a:xfrm>
            <a:off x="1295400" y="303900"/>
            <a:ext cx="458239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/>
              <a:t>API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FB76EC0-2C27-4680-BE47-9B8202C9BC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79" y="108585"/>
            <a:ext cx="761046" cy="76104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7A399DA-70EE-4004-850F-C14B22E2D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017" y="108585"/>
            <a:ext cx="790942" cy="79094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E7296ED-C036-1882-85AA-0A6005E1B8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816" y="1179542"/>
            <a:ext cx="6929312" cy="3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AF3E2-3CFB-4733-9D9B-B43CE4AB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00" y="313933"/>
            <a:ext cx="7053999" cy="36933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Kaban</a:t>
            </a:r>
            <a:r>
              <a:rPr lang="pt-BR" dirty="0"/>
              <a:t> Board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154A8E-6C15-4F75-B6BF-7A5A0A375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93" y="1410163"/>
            <a:ext cx="8095213" cy="830997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lvl="1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Texto, Logotipo&#10;&#10;Descrição gerada automaticamente">
            <a:extLst>
              <a:ext uri="{FF2B5EF4-FFF2-40B4-BE49-F238E27FC236}">
                <a16:creationId xmlns:a16="http://schemas.microsoft.com/office/drawing/2014/main" id="{848A85FB-3D7F-321A-82AF-16816E8C4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55" y="4607003"/>
            <a:ext cx="886018" cy="445128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777A32C6-92D2-98B0-D8FC-C9673607B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7" y="145862"/>
            <a:ext cx="635092" cy="635092"/>
          </a:xfrm>
          <a:prstGeom prst="rect">
            <a:avLst/>
          </a:prstGeom>
        </p:spPr>
      </p:pic>
      <p:grpSp>
        <p:nvGrpSpPr>
          <p:cNvPr id="8" name="object 3">
            <a:extLst>
              <a:ext uri="{FF2B5EF4-FFF2-40B4-BE49-F238E27FC236}">
                <a16:creationId xmlns:a16="http://schemas.microsoft.com/office/drawing/2014/main" id="{F2526CD6-4A97-42B4-03E2-A9CB8EBFD2F9}"/>
              </a:ext>
            </a:extLst>
          </p:cNvPr>
          <p:cNvGrpSpPr/>
          <p:nvPr/>
        </p:nvGrpSpPr>
        <p:grpSpPr>
          <a:xfrm>
            <a:off x="306937" y="927112"/>
            <a:ext cx="8530590" cy="31115"/>
            <a:chOff x="306937" y="927112"/>
            <a:chExt cx="8530590" cy="3111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B26AC8A1-D606-7087-9D5A-C6C9768B659A}"/>
                </a:ext>
              </a:extLst>
            </p:cNvPr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8520599" y="20999"/>
                  </a:moveTo>
                  <a:lnTo>
                    <a:pt x="0" y="20999"/>
                  </a:lnTo>
                  <a:lnTo>
                    <a:pt x="0" y="0"/>
                  </a:lnTo>
                  <a:lnTo>
                    <a:pt x="8520599" y="0"/>
                  </a:lnTo>
                  <a:lnTo>
                    <a:pt x="8520599" y="2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F81A7E6A-147A-AB6E-7B3D-98A9F2ED2C36}"/>
                </a:ext>
              </a:extLst>
            </p:cNvPr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0" y="0"/>
                  </a:moveTo>
                  <a:lnTo>
                    <a:pt x="8520599" y="0"/>
                  </a:lnTo>
                  <a:lnTo>
                    <a:pt x="8520599" y="20999"/>
                  </a:lnTo>
                  <a:lnTo>
                    <a:pt x="0" y="2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445AA07F-1B11-DF24-D8A1-6912DFB79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8" y="1029563"/>
            <a:ext cx="7536901" cy="397184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D391FB4-1AB2-293C-10EB-B48DC02A8B84}"/>
              </a:ext>
            </a:extLst>
          </p:cNvPr>
          <p:cNvSpPr/>
          <p:nvPr/>
        </p:nvSpPr>
        <p:spPr>
          <a:xfrm>
            <a:off x="0" y="0"/>
            <a:ext cx="9144000" cy="101499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A67CCC8-1BEF-28AE-51BC-66AE81376844}"/>
              </a:ext>
            </a:extLst>
          </p:cNvPr>
          <p:cNvSpPr/>
          <p:nvPr/>
        </p:nvSpPr>
        <p:spPr>
          <a:xfrm>
            <a:off x="0" y="1014990"/>
            <a:ext cx="9144000" cy="41285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49B7746-2E30-F36A-D27D-BE30124FF4BA}"/>
              </a:ext>
            </a:extLst>
          </p:cNvPr>
          <p:cNvSpPr txBox="1"/>
          <p:nvPr/>
        </p:nvSpPr>
        <p:spPr>
          <a:xfrm>
            <a:off x="1295400" y="303900"/>
            <a:ext cx="458239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/>
              <a:t>Implementação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FB76EC0-2C27-4680-BE47-9B8202C9BC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79" y="108585"/>
            <a:ext cx="761046" cy="7610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EFB95C4-F466-424B-8B7D-2C2A1A214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98" y="94414"/>
            <a:ext cx="762000" cy="762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E1AE8F9-35C7-79F6-93B7-2863825A68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9888" y="1549345"/>
            <a:ext cx="1829345" cy="299481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2DCCFE4-2B30-3687-5F18-1E9B4301B2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4712" y="1578086"/>
            <a:ext cx="1829345" cy="302891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E07A825-DD32-4086-5BE7-7BC448930C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6414" y="1520601"/>
            <a:ext cx="1837995" cy="302355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C75351E-A755-3672-BFA5-44A4177AEB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130" y="1491858"/>
            <a:ext cx="1866718" cy="30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7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AF3E2-3CFB-4733-9D9B-B43CE4AB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00" y="313933"/>
            <a:ext cx="7053999" cy="36933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Kaban</a:t>
            </a:r>
            <a:r>
              <a:rPr lang="pt-BR" dirty="0"/>
              <a:t> Board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154A8E-6C15-4F75-B6BF-7A5A0A375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93" y="1410163"/>
            <a:ext cx="8095213" cy="830997"/>
          </a:xfrm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lvl="1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Texto, Logotipo&#10;&#10;Descrição gerada automaticamente">
            <a:extLst>
              <a:ext uri="{FF2B5EF4-FFF2-40B4-BE49-F238E27FC236}">
                <a16:creationId xmlns:a16="http://schemas.microsoft.com/office/drawing/2014/main" id="{848A85FB-3D7F-321A-82AF-16816E8C4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55" y="4607003"/>
            <a:ext cx="886018" cy="445128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777A32C6-92D2-98B0-D8FC-C9673607B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7" y="145862"/>
            <a:ext cx="635092" cy="635092"/>
          </a:xfrm>
          <a:prstGeom prst="rect">
            <a:avLst/>
          </a:prstGeom>
        </p:spPr>
      </p:pic>
      <p:grpSp>
        <p:nvGrpSpPr>
          <p:cNvPr id="8" name="object 3">
            <a:extLst>
              <a:ext uri="{FF2B5EF4-FFF2-40B4-BE49-F238E27FC236}">
                <a16:creationId xmlns:a16="http://schemas.microsoft.com/office/drawing/2014/main" id="{F2526CD6-4A97-42B4-03E2-A9CB8EBFD2F9}"/>
              </a:ext>
            </a:extLst>
          </p:cNvPr>
          <p:cNvGrpSpPr/>
          <p:nvPr/>
        </p:nvGrpSpPr>
        <p:grpSpPr>
          <a:xfrm>
            <a:off x="306937" y="927112"/>
            <a:ext cx="8530590" cy="31115"/>
            <a:chOff x="306937" y="927112"/>
            <a:chExt cx="8530590" cy="3111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B26AC8A1-D606-7087-9D5A-C6C9768B659A}"/>
                </a:ext>
              </a:extLst>
            </p:cNvPr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8520599" y="20999"/>
                  </a:moveTo>
                  <a:lnTo>
                    <a:pt x="0" y="20999"/>
                  </a:lnTo>
                  <a:lnTo>
                    <a:pt x="0" y="0"/>
                  </a:lnTo>
                  <a:lnTo>
                    <a:pt x="8520599" y="0"/>
                  </a:lnTo>
                  <a:lnTo>
                    <a:pt x="8520599" y="2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F81A7E6A-147A-AB6E-7B3D-98A9F2ED2C36}"/>
                </a:ext>
              </a:extLst>
            </p:cNvPr>
            <p:cNvSpPr/>
            <p:nvPr/>
          </p:nvSpPr>
          <p:spPr>
            <a:xfrm>
              <a:off x="311699" y="931874"/>
              <a:ext cx="8521065" cy="21590"/>
            </a:xfrm>
            <a:custGeom>
              <a:avLst/>
              <a:gdLst/>
              <a:ahLst/>
              <a:cxnLst/>
              <a:rect l="l" t="t" r="r" b="b"/>
              <a:pathLst>
                <a:path w="8521065" h="21590">
                  <a:moveTo>
                    <a:pt x="0" y="0"/>
                  </a:moveTo>
                  <a:lnTo>
                    <a:pt x="8520599" y="0"/>
                  </a:lnTo>
                  <a:lnTo>
                    <a:pt x="8520599" y="20999"/>
                  </a:lnTo>
                  <a:lnTo>
                    <a:pt x="0" y="2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445AA07F-1B11-DF24-D8A1-6912DFB79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8" y="1029563"/>
            <a:ext cx="7536901" cy="397184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D391FB4-1AB2-293C-10EB-B48DC02A8B84}"/>
              </a:ext>
            </a:extLst>
          </p:cNvPr>
          <p:cNvSpPr/>
          <p:nvPr/>
        </p:nvSpPr>
        <p:spPr>
          <a:xfrm>
            <a:off x="0" y="0"/>
            <a:ext cx="9144000" cy="101499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A67CCC8-1BEF-28AE-51BC-66AE81376844}"/>
              </a:ext>
            </a:extLst>
          </p:cNvPr>
          <p:cNvSpPr/>
          <p:nvPr/>
        </p:nvSpPr>
        <p:spPr>
          <a:xfrm>
            <a:off x="0" y="1014990"/>
            <a:ext cx="9144000" cy="41285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49B7746-2E30-F36A-D27D-BE30124FF4BA}"/>
              </a:ext>
            </a:extLst>
          </p:cNvPr>
          <p:cNvSpPr txBox="1"/>
          <p:nvPr/>
        </p:nvSpPr>
        <p:spPr>
          <a:xfrm>
            <a:off x="1295400" y="303900"/>
            <a:ext cx="458239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/>
              <a:t>Resultados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FB76EC0-2C27-4680-BE47-9B8202C9BC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79" y="108585"/>
            <a:ext cx="761046" cy="7610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E80A243-B4C9-450A-AC26-B2DE9DCB9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870" y="176304"/>
            <a:ext cx="685800" cy="6858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6FA4293-2678-4DA9-865C-108C10981CF7}"/>
              </a:ext>
            </a:extLst>
          </p:cNvPr>
          <p:cNvSpPr txBox="1"/>
          <p:nvPr/>
        </p:nvSpPr>
        <p:spPr>
          <a:xfrm>
            <a:off x="311698" y="1504950"/>
            <a:ext cx="8451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Um APP multiplataforma com versões Android 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Um API funcional com conexão com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Integração entre APP 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Uma interface limpa e intuitiva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Termos de uso para utilização do aplicativo</a:t>
            </a:r>
          </a:p>
        </p:txBody>
      </p:sp>
    </p:spTree>
    <p:extLst>
      <p:ext uri="{BB962C8B-B14F-4D97-AF65-F5344CB8AC3E}">
        <p14:creationId xmlns:p14="http://schemas.microsoft.com/office/powerpoint/2010/main" val="2492777584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1395</TotalTime>
  <Words>224</Words>
  <Application>Microsoft Office PowerPoint</Application>
  <PresentationFormat>Apresentação na tela (16:9)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Verdana</vt:lpstr>
      <vt:lpstr>Wingdings 3</vt:lpstr>
      <vt:lpstr>Fatia</vt:lpstr>
      <vt:lpstr>PROJETO                         iNTEGRADOR</vt:lpstr>
      <vt:lpstr>Processos e Ferramentas</vt:lpstr>
      <vt:lpstr>Coleta de dados</vt:lpstr>
      <vt:lpstr>Coleta de dados</vt:lpstr>
      <vt:lpstr>Road Map</vt:lpstr>
      <vt:lpstr>Sprints</vt:lpstr>
      <vt:lpstr>Kaban Board</vt:lpstr>
      <vt:lpstr>Kaban Board</vt:lpstr>
      <vt:lpstr>Kaban Board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BdAcademy</dc:title>
  <dc:creator>Fernando Freitas de Oliveira Kusko99</dc:creator>
  <cp:lastModifiedBy>FERNANDO FREITAS DE OLIVEIRA</cp:lastModifiedBy>
  <cp:revision>40</cp:revision>
  <dcterms:created xsi:type="dcterms:W3CDTF">2022-11-15T20:59:04Z</dcterms:created>
  <dcterms:modified xsi:type="dcterms:W3CDTF">2023-11-07T21:01:24Z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