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58" r:id="rId4"/>
    <p:sldId id="259" r:id="rId5"/>
    <p:sldId id="257" r:id="rId6"/>
    <p:sldId id="268" r:id="rId7"/>
    <p:sldId id="269" r:id="rId8"/>
    <p:sldId id="266" r:id="rId9"/>
    <p:sldId id="263" r:id="rId10"/>
    <p:sldId id="265" r:id="rId11"/>
    <p:sldId id="262" r:id="rId12"/>
  </p:sldIdLst>
  <p:sldSz cx="9144000" cy="5143500" type="screen16x9"/>
  <p:notesSz cx="9144000" cy="51435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46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D3915-3D05-4D27-9626-40D8469C16B1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F1254-2975-467D-9FE9-E5A4E3E38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085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F1254-2975-467D-9FE9-E5A4E3E3865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145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45000" y="313933"/>
            <a:ext cx="7053999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F0F3F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F0F3F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F0F3F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C0C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5000" y="313933"/>
            <a:ext cx="7053999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F0F3F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4393" y="1410163"/>
            <a:ext cx="8095213" cy="2372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.png"/><Relationship Id="rId3" Type="http://schemas.openxmlformats.org/officeDocument/2006/relationships/image" Target="../media/image10.png"/><Relationship Id="rId7" Type="http://schemas.openxmlformats.org/officeDocument/2006/relationships/image" Target="../media/image22.png"/><Relationship Id="rId12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4.png"/><Relationship Id="rId5" Type="http://schemas.openxmlformats.org/officeDocument/2006/relationships/image" Target="../media/image20.png"/><Relationship Id="rId15" Type="http://schemas.openxmlformats.org/officeDocument/2006/relationships/image" Target="../media/image25.png"/><Relationship Id="rId10" Type="http://schemas.openxmlformats.org/officeDocument/2006/relationships/image" Target="../media/image6.png"/><Relationship Id="rId4" Type="http://schemas.openxmlformats.org/officeDocument/2006/relationships/image" Target="../media/image11.png"/><Relationship Id="rId9" Type="http://schemas.openxmlformats.org/officeDocument/2006/relationships/image" Target="../media/image24.png"/><Relationship Id="rId1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1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Tela de computador com jogo&#10;&#10;Descrição gerada automaticamente com confiança média">
            <a:extLst>
              <a:ext uri="{FF2B5EF4-FFF2-40B4-BE49-F238E27FC236}">
                <a16:creationId xmlns:a16="http://schemas.microsoft.com/office/drawing/2014/main" id="{874F1A2D-62A3-8B84-66C6-16FA81E4DB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8788657B-9019-9883-777F-12B552210B09}"/>
              </a:ext>
            </a:extLst>
          </p:cNvPr>
          <p:cNvSpPr/>
          <p:nvPr/>
        </p:nvSpPr>
        <p:spPr>
          <a:xfrm>
            <a:off x="0" y="0"/>
            <a:ext cx="48768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5825" y="429712"/>
            <a:ext cx="32727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pt-BR" sz="3600" spc="-100" dirty="0">
                <a:solidFill>
                  <a:srgbClr val="FFFFFF"/>
                </a:solidFill>
              </a:rPr>
              <a:t>PROJETO </a:t>
            </a:r>
            <a:r>
              <a:rPr lang="pt-BR" sz="3600" spc="-95" dirty="0">
                <a:solidFill>
                  <a:srgbClr val="FFFFFF"/>
                </a:solidFill>
              </a:rPr>
              <a:t> </a:t>
            </a:r>
            <a:r>
              <a:rPr lang="pt-BR" sz="3600" spc="-180" dirty="0">
                <a:solidFill>
                  <a:srgbClr val="FFFFFF"/>
                </a:solidFill>
              </a:rPr>
              <a:t>INTEGRADOR</a:t>
            </a:r>
            <a:endParaRPr lang="pt-BR" sz="3600" dirty="0"/>
          </a:p>
        </p:txBody>
      </p:sp>
      <p:grpSp>
        <p:nvGrpSpPr>
          <p:cNvPr id="7" name="object 7"/>
          <p:cNvGrpSpPr/>
          <p:nvPr/>
        </p:nvGrpSpPr>
        <p:grpSpPr>
          <a:xfrm>
            <a:off x="377287" y="292512"/>
            <a:ext cx="3978910" cy="31115"/>
            <a:chOff x="377287" y="292512"/>
            <a:chExt cx="3978910" cy="31115"/>
          </a:xfrm>
        </p:grpSpPr>
        <p:sp>
          <p:nvSpPr>
            <p:cNvPr id="8" name="object 8"/>
            <p:cNvSpPr/>
            <p:nvPr/>
          </p:nvSpPr>
          <p:spPr>
            <a:xfrm>
              <a:off x="382050" y="297274"/>
              <a:ext cx="3969385" cy="21590"/>
            </a:xfrm>
            <a:custGeom>
              <a:avLst/>
              <a:gdLst/>
              <a:ahLst/>
              <a:cxnLst/>
              <a:rect l="l" t="t" r="r" b="b"/>
              <a:pathLst>
                <a:path w="3969385" h="21589">
                  <a:moveTo>
                    <a:pt x="3968999" y="20999"/>
                  </a:moveTo>
                  <a:lnTo>
                    <a:pt x="0" y="20999"/>
                  </a:lnTo>
                  <a:lnTo>
                    <a:pt x="0" y="0"/>
                  </a:lnTo>
                  <a:lnTo>
                    <a:pt x="3968999" y="0"/>
                  </a:lnTo>
                  <a:lnTo>
                    <a:pt x="3968999" y="20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2050" y="297274"/>
              <a:ext cx="3969385" cy="21590"/>
            </a:xfrm>
            <a:custGeom>
              <a:avLst/>
              <a:gdLst/>
              <a:ahLst/>
              <a:cxnLst/>
              <a:rect l="l" t="t" r="r" b="b"/>
              <a:pathLst>
                <a:path w="3969385" h="21589">
                  <a:moveTo>
                    <a:pt x="0" y="0"/>
                  </a:moveTo>
                  <a:lnTo>
                    <a:pt x="3968999" y="0"/>
                  </a:lnTo>
                  <a:lnTo>
                    <a:pt x="3968999" y="20999"/>
                  </a:lnTo>
                  <a:lnTo>
                    <a:pt x="0" y="2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28601" y="2011538"/>
            <a:ext cx="2957406" cy="2899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4690">
              <a:lnSpc>
                <a:spcPct val="229999"/>
              </a:lnSpc>
            </a:pPr>
            <a:r>
              <a:rPr lang="pt-BR" sz="1400" spc="55" dirty="0">
                <a:solidFill>
                  <a:srgbClr val="FFFFFF"/>
                </a:solidFill>
                <a:latin typeface="Verdana"/>
                <a:cs typeface="Verdana"/>
              </a:rPr>
              <a:t>Guilherme </a:t>
            </a:r>
            <a:r>
              <a:rPr lang="pt-BR" sz="1400" spc="55" dirty="0" err="1">
                <a:solidFill>
                  <a:srgbClr val="FFFFFF"/>
                </a:solidFill>
                <a:latin typeface="Verdana"/>
                <a:cs typeface="Verdana"/>
              </a:rPr>
              <a:t>Toffanelli</a:t>
            </a:r>
            <a:r>
              <a:rPr lang="pt-BR" sz="140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nando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Oli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ei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endParaRPr lang="pt-BR" sz="1400" spc="-15" dirty="0">
              <a:solidFill>
                <a:srgbClr val="FFFFFF"/>
              </a:solidFill>
              <a:latin typeface="Verdana"/>
              <a:cs typeface="Verdana"/>
            </a:endParaRPr>
          </a:p>
          <a:p>
            <a:pPr marL="12700" marR="694690">
              <a:lnSpc>
                <a:spcPct val="229999"/>
              </a:lnSpc>
            </a:pPr>
            <a:r>
              <a:rPr lang="pt-BR" sz="1400" spc="-15" dirty="0" err="1">
                <a:solidFill>
                  <a:srgbClr val="FFFFFF"/>
                </a:solidFill>
                <a:latin typeface="Verdana"/>
                <a:cs typeface="Verdana"/>
              </a:rPr>
              <a:t>Othavio</a:t>
            </a:r>
            <a:r>
              <a:rPr lang="pt-BR"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pt-BR" sz="1400" spc="-15" dirty="0" err="1">
                <a:solidFill>
                  <a:srgbClr val="FFFFFF"/>
                </a:solidFill>
                <a:latin typeface="Verdana"/>
                <a:cs typeface="Verdana"/>
              </a:rPr>
              <a:t>Losovoi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endParaRPr lang="pt-BR" sz="1400" spc="-15" dirty="0">
              <a:solidFill>
                <a:srgbClr val="FFFFFF"/>
              </a:solidFill>
              <a:latin typeface="Verdana"/>
              <a:cs typeface="Verdana"/>
            </a:endParaRPr>
          </a:p>
          <a:p>
            <a:pPr marL="12700" marR="694690">
              <a:lnSpc>
                <a:spcPct val="229999"/>
              </a:lnSpc>
            </a:pPr>
            <a:r>
              <a:rPr lang="pt-BR" sz="1400" spc="40" dirty="0">
                <a:solidFill>
                  <a:srgbClr val="FFFFFF"/>
                </a:solidFill>
                <a:latin typeface="Verdana"/>
                <a:cs typeface="Verdana"/>
              </a:rPr>
              <a:t>Pedro Alves</a:t>
            </a:r>
          </a:p>
          <a:p>
            <a:pPr marL="12700" marR="694690">
              <a:lnSpc>
                <a:spcPct val="229999"/>
              </a:lnSpc>
            </a:pPr>
            <a:r>
              <a:rPr lang="pt-BR" sz="1400" spc="-15" dirty="0">
                <a:solidFill>
                  <a:srgbClr val="FFFFFF"/>
                </a:solidFill>
                <a:latin typeface="Verdana"/>
                <a:cs typeface="Verdana"/>
              </a:rPr>
              <a:t>Raul Monteiro</a:t>
            </a:r>
          </a:p>
          <a:p>
            <a:pPr marL="12700" marR="694690">
              <a:lnSpc>
                <a:spcPct val="229999"/>
              </a:lnSpc>
            </a:pPr>
            <a:r>
              <a:rPr sz="1400" spc="40" dirty="0" err="1">
                <a:solidFill>
                  <a:srgbClr val="FFFFFF"/>
                </a:solidFill>
                <a:latin typeface="Verdana"/>
                <a:cs typeface="Verdana"/>
              </a:rPr>
              <a:t>Diogo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5" dirty="0" err="1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400" dirty="0" err="1">
                <a:solidFill>
                  <a:srgbClr val="FFFFFF"/>
                </a:solidFill>
                <a:latin typeface="Verdana"/>
                <a:cs typeface="Verdana"/>
              </a:rPr>
              <a:t>rna</a:t>
            </a:r>
            <a:r>
              <a:rPr sz="1400" spc="-20" dirty="0" err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spc="30" dirty="0" err="1">
                <a:solidFill>
                  <a:srgbClr val="FFFFFF"/>
                </a:solidFill>
                <a:latin typeface="Verdana"/>
                <a:cs typeface="Verdana"/>
              </a:rPr>
              <a:t>dini</a:t>
            </a:r>
            <a:endParaRPr sz="1400" dirty="0">
              <a:latin typeface="Verdana"/>
              <a:cs typeface="Verdana"/>
            </a:endParaRP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7D246879-30D2-349B-992C-8FD251CF5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6021" y="2682306"/>
            <a:ext cx="290800" cy="2908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82D4FC46-BF4D-7A4F-1784-E963CECF7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2057" y="4705649"/>
            <a:ext cx="261333" cy="261333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6D21F620-3181-08D7-BC6E-104A09E2C3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3713" y="3623863"/>
            <a:ext cx="323795" cy="343625"/>
          </a:xfrm>
          <a:prstGeom prst="rect">
            <a:avLst/>
          </a:prstGeom>
        </p:spPr>
      </p:pic>
      <p:pic>
        <p:nvPicPr>
          <p:cNvPr id="44" name="Imagem 43" descr="Logotipo, Ícone&#10;&#10;Descrição gerada automaticamente">
            <a:extLst>
              <a:ext uri="{FF2B5EF4-FFF2-40B4-BE49-F238E27FC236}">
                <a16:creationId xmlns:a16="http://schemas.microsoft.com/office/drawing/2014/main" id="{3BF59055-51BE-502C-2FF8-BBB71D0892B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677" y="2155155"/>
            <a:ext cx="239895" cy="290800"/>
          </a:xfrm>
          <a:prstGeom prst="rect">
            <a:avLst/>
          </a:prstGeom>
        </p:spPr>
      </p:pic>
      <p:pic>
        <p:nvPicPr>
          <p:cNvPr id="48" name="object 16">
            <a:extLst>
              <a:ext uri="{FF2B5EF4-FFF2-40B4-BE49-F238E27FC236}">
                <a16:creationId xmlns:a16="http://schemas.microsoft.com/office/drawing/2014/main" id="{FE31F289-2F55-6BD8-4AA2-E72BA1759F70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00200" y="4058236"/>
            <a:ext cx="457649" cy="478098"/>
          </a:xfrm>
          <a:prstGeom prst="rect">
            <a:avLst/>
          </a:prstGeom>
        </p:spPr>
      </p:pic>
      <p:pic>
        <p:nvPicPr>
          <p:cNvPr id="57" name="object 21">
            <a:extLst>
              <a:ext uri="{FF2B5EF4-FFF2-40B4-BE49-F238E27FC236}">
                <a16:creationId xmlns:a16="http://schemas.microsoft.com/office/drawing/2014/main" id="{EBF23BEB-32B6-63B7-EFA1-B7154CA5D3A3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163084" y="2155155"/>
            <a:ext cx="282631" cy="270498"/>
          </a:xfrm>
          <a:prstGeom prst="rect">
            <a:avLst/>
          </a:prstGeom>
        </p:spPr>
      </p:pic>
      <p:pic>
        <p:nvPicPr>
          <p:cNvPr id="60" name="Imagem 59" descr="Ícone&#10;&#10;Descrição gerada automaticamente">
            <a:extLst>
              <a:ext uri="{FF2B5EF4-FFF2-40B4-BE49-F238E27FC236}">
                <a16:creationId xmlns:a16="http://schemas.microsoft.com/office/drawing/2014/main" id="{0A34A3B2-1463-555E-C3EC-2720D87F788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356" y="3090310"/>
            <a:ext cx="416541" cy="416541"/>
          </a:xfrm>
          <a:prstGeom prst="rect">
            <a:avLst/>
          </a:prstGeom>
        </p:spPr>
      </p:pic>
      <p:pic>
        <p:nvPicPr>
          <p:cNvPr id="63" name="Imagem 62" descr="Uma imagem contendo objeto, relógio, placa&#10;&#10;Descrição gerada automaticamente">
            <a:extLst>
              <a:ext uri="{FF2B5EF4-FFF2-40B4-BE49-F238E27FC236}">
                <a16:creationId xmlns:a16="http://schemas.microsoft.com/office/drawing/2014/main" id="{9917D815-AC44-F43B-5F5A-4AB876E6317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036" y="2155155"/>
            <a:ext cx="302207" cy="281053"/>
          </a:xfrm>
          <a:prstGeom prst="rect">
            <a:avLst/>
          </a:prstGeom>
        </p:spPr>
      </p:pic>
      <p:pic>
        <p:nvPicPr>
          <p:cNvPr id="1025" name="object 21">
            <a:extLst>
              <a:ext uri="{FF2B5EF4-FFF2-40B4-BE49-F238E27FC236}">
                <a16:creationId xmlns:a16="http://schemas.microsoft.com/office/drawing/2014/main" id="{A9560F89-CEC2-DC66-5A60-AF8B9BE29D1F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122002" y="2687315"/>
            <a:ext cx="282631" cy="270498"/>
          </a:xfrm>
          <a:prstGeom prst="rect">
            <a:avLst/>
          </a:prstGeom>
        </p:spPr>
      </p:pic>
      <p:pic>
        <p:nvPicPr>
          <p:cNvPr id="1027" name="Imagem 1026" descr="Uma imagem contendo objeto, relógio, placa&#10;&#10;Descrição gerada automaticamente">
            <a:extLst>
              <a:ext uri="{FF2B5EF4-FFF2-40B4-BE49-F238E27FC236}">
                <a16:creationId xmlns:a16="http://schemas.microsoft.com/office/drawing/2014/main" id="{FA48DE4A-AFF9-75DB-9FDE-5E6C32382C2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740" y="2681404"/>
            <a:ext cx="302207" cy="281053"/>
          </a:xfrm>
          <a:prstGeom prst="rect">
            <a:avLst/>
          </a:prstGeom>
        </p:spPr>
      </p:pic>
      <p:pic>
        <p:nvPicPr>
          <p:cNvPr id="1028" name="Imagem 1027">
            <a:extLst>
              <a:ext uri="{FF2B5EF4-FFF2-40B4-BE49-F238E27FC236}">
                <a16:creationId xmlns:a16="http://schemas.microsoft.com/office/drawing/2014/main" id="{B75CFEEA-1F47-52F4-AFE7-FAE30669B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902" y="3142792"/>
            <a:ext cx="302426" cy="302426"/>
          </a:xfrm>
          <a:prstGeom prst="rect">
            <a:avLst/>
          </a:prstGeom>
        </p:spPr>
      </p:pic>
      <p:pic>
        <p:nvPicPr>
          <p:cNvPr id="1029" name="Imagem 1028" descr="Logotipo, Ícone&#10;&#10;Descrição gerada automaticamente">
            <a:extLst>
              <a:ext uri="{FF2B5EF4-FFF2-40B4-BE49-F238E27FC236}">
                <a16:creationId xmlns:a16="http://schemas.microsoft.com/office/drawing/2014/main" id="{CE59CAC3-15BB-FDA3-3AC7-8B6D579CDD6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984" y="3143159"/>
            <a:ext cx="239895" cy="290800"/>
          </a:xfrm>
          <a:prstGeom prst="rect">
            <a:avLst/>
          </a:prstGeom>
        </p:spPr>
      </p:pic>
      <p:pic>
        <p:nvPicPr>
          <p:cNvPr id="1030" name="Imagem 1029">
            <a:extLst>
              <a:ext uri="{FF2B5EF4-FFF2-40B4-BE49-F238E27FC236}">
                <a16:creationId xmlns:a16="http://schemas.microsoft.com/office/drawing/2014/main" id="{9D8B10CD-3C20-3092-C70F-7195B6799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4038" y="3639761"/>
            <a:ext cx="295065" cy="295065"/>
          </a:xfrm>
          <a:prstGeom prst="rect">
            <a:avLst/>
          </a:prstGeom>
        </p:spPr>
      </p:pic>
      <p:pic>
        <p:nvPicPr>
          <p:cNvPr id="1032" name="object 21">
            <a:extLst>
              <a:ext uri="{FF2B5EF4-FFF2-40B4-BE49-F238E27FC236}">
                <a16:creationId xmlns:a16="http://schemas.microsoft.com/office/drawing/2014/main" id="{D55E18FC-D672-30F2-1A38-1513CE0661DF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51996" y="4152326"/>
            <a:ext cx="282631" cy="270498"/>
          </a:xfrm>
          <a:prstGeom prst="rect">
            <a:avLst/>
          </a:prstGeom>
        </p:spPr>
      </p:pic>
      <p:pic>
        <p:nvPicPr>
          <p:cNvPr id="1033" name="Imagem 1032" descr="Ícone&#10;&#10;Descrição gerada automaticamente">
            <a:extLst>
              <a:ext uri="{FF2B5EF4-FFF2-40B4-BE49-F238E27FC236}">
                <a16:creationId xmlns:a16="http://schemas.microsoft.com/office/drawing/2014/main" id="{91A24FE2-9F69-44A7-1A18-9735696CA26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088" y="4097844"/>
            <a:ext cx="416541" cy="416541"/>
          </a:xfrm>
          <a:prstGeom prst="rect">
            <a:avLst/>
          </a:prstGeom>
        </p:spPr>
      </p:pic>
      <p:pic>
        <p:nvPicPr>
          <p:cNvPr id="1034" name="object 16">
            <a:extLst>
              <a:ext uri="{FF2B5EF4-FFF2-40B4-BE49-F238E27FC236}">
                <a16:creationId xmlns:a16="http://schemas.microsoft.com/office/drawing/2014/main" id="{B73B93FE-0A65-D97B-883A-586232AAC838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79367" y="4579287"/>
            <a:ext cx="457649" cy="478098"/>
          </a:xfrm>
          <a:prstGeom prst="rect">
            <a:avLst/>
          </a:prstGeom>
        </p:spPr>
      </p:pic>
      <p:pic>
        <p:nvPicPr>
          <p:cNvPr id="1035" name="Imagem 1034" descr="Logotipo, Ícone&#10;&#10;Descrição gerada automaticamente">
            <a:extLst>
              <a:ext uri="{FF2B5EF4-FFF2-40B4-BE49-F238E27FC236}">
                <a16:creationId xmlns:a16="http://schemas.microsoft.com/office/drawing/2014/main" id="{0FE809D3-5F10-62FE-799C-779EDDC7E8F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323" y="4693322"/>
            <a:ext cx="239895" cy="290800"/>
          </a:xfrm>
          <a:prstGeom prst="rect">
            <a:avLst/>
          </a:prstGeom>
        </p:spPr>
      </p:pic>
      <p:pic>
        <p:nvPicPr>
          <p:cNvPr id="1036" name="object 16">
            <a:extLst>
              <a:ext uri="{FF2B5EF4-FFF2-40B4-BE49-F238E27FC236}">
                <a16:creationId xmlns:a16="http://schemas.microsoft.com/office/drawing/2014/main" id="{E331695B-7683-6136-7CE0-57BFC01E5AFD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58088" y="3544747"/>
            <a:ext cx="457649" cy="478098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EB616377-60D2-E6EB-216C-E740E5B22C3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74241" y="429712"/>
            <a:ext cx="2630813" cy="2630813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2891FD6F-F63D-3196-6ECA-F01F5C6C0CA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77393" y="2718458"/>
            <a:ext cx="1866013" cy="186082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5E121-77F2-4A75-8736-D38F1BBD7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00" y="313933"/>
            <a:ext cx="7053999" cy="369332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9D7958-3382-49FE-B4C6-1EC5F94FD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394" y="1410163"/>
            <a:ext cx="4200006" cy="14663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Um site imersivo, robusto e que promove uma experiência satisfatória ao usuário, em acordo com a proposta inicial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46D85F8-89FA-4BAD-8169-785F1FBA2B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98" y="133350"/>
            <a:ext cx="705190" cy="705190"/>
          </a:xfrm>
          <a:prstGeom prst="rect">
            <a:avLst/>
          </a:prstGeom>
        </p:spPr>
      </p:pic>
      <p:pic>
        <p:nvPicPr>
          <p:cNvPr id="5" name="Imagem 4" descr="Código QR&#10;&#10;Descrição gerada automaticamente">
            <a:extLst>
              <a:ext uri="{FF2B5EF4-FFF2-40B4-BE49-F238E27FC236}">
                <a16:creationId xmlns:a16="http://schemas.microsoft.com/office/drawing/2014/main" id="{799AF0A8-2A9C-9241-9E9B-52189DA09E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590550"/>
            <a:ext cx="2362200" cy="384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44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5000" y="313933"/>
            <a:ext cx="4526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0" dirty="0">
                <a:solidFill>
                  <a:srgbClr val="F0F3F3"/>
                </a:solidFill>
                <a:latin typeface="Verdana"/>
                <a:cs typeface="Verdana"/>
              </a:rPr>
              <a:t>A</a:t>
            </a:r>
            <a:r>
              <a:rPr sz="2400" b="1" spc="-95" dirty="0">
                <a:solidFill>
                  <a:srgbClr val="F0F3F3"/>
                </a:solidFill>
                <a:latin typeface="Verdana"/>
                <a:cs typeface="Verdana"/>
              </a:rPr>
              <a:t>g</a:t>
            </a:r>
            <a:r>
              <a:rPr sz="2400" b="1" spc="-165" dirty="0">
                <a:solidFill>
                  <a:srgbClr val="F0F3F3"/>
                </a:solidFill>
                <a:latin typeface="Verdana"/>
                <a:cs typeface="Verdana"/>
              </a:rPr>
              <a:t>r</a:t>
            </a:r>
            <a:r>
              <a:rPr sz="2400" b="1" spc="-120" dirty="0">
                <a:solidFill>
                  <a:srgbClr val="F0F3F3"/>
                </a:solidFill>
                <a:latin typeface="Verdana"/>
                <a:cs typeface="Verdana"/>
              </a:rPr>
              <a:t>a</a:t>
            </a:r>
            <a:r>
              <a:rPr sz="2400" b="1" spc="-35" dirty="0">
                <a:solidFill>
                  <a:srgbClr val="F0F3F3"/>
                </a:solidFill>
                <a:latin typeface="Verdana"/>
                <a:cs typeface="Verdana"/>
              </a:rPr>
              <a:t>de</a:t>
            </a:r>
            <a:r>
              <a:rPr sz="2400" b="1" spc="-40" dirty="0">
                <a:solidFill>
                  <a:srgbClr val="F0F3F3"/>
                </a:solidFill>
                <a:latin typeface="Verdana"/>
                <a:cs typeface="Verdana"/>
              </a:rPr>
              <a:t>c</a:t>
            </a:r>
            <a:r>
              <a:rPr sz="2400" b="1" spc="-30" dirty="0">
                <a:solidFill>
                  <a:srgbClr val="F0F3F3"/>
                </a:solidFill>
                <a:latin typeface="Verdana"/>
                <a:cs typeface="Verdana"/>
              </a:rPr>
              <a:t>i</a:t>
            </a:r>
            <a:r>
              <a:rPr sz="2400" b="1" spc="-90" dirty="0">
                <a:solidFill>
                  <a:srgbClr val="F0F3F3"/>
                </a:solidFill>
                <a:latin typeface="Verdana"/>
                <a:cs typeface="Verdana"/>
              </a:rPr>
              <a:t>m</a:t>
            </a:r>
            <a:r>
              <a:rPr sz="2400" b="1" spc="-70" dirty="0">
                <a:solidFill>
                  <a:srgbClr val="F0F3F3"/>
                </a:solidFill>
                <a:latin typeface="Verdana"/>
                <a:cs typeface="Verdana"/>
              </a:rPr>
              <a:t>en</a:t>
            </a:r>
            <a:r>
              <a:rPr sz="2400" b="1" spc="-90" dirty="0">
                <a:solidFill>
                  <a:srgbClr val="F0F3F3"/>
                </a:solidFill>
                <a:latin typeface="Verdana"/>
                <a:cs typeface="Verdana"/>
              </a:rPr>
              <a:t>t</a:t>
            </a:r>
            <a:r>
              <a:rPr sz="2400" b="1" spc="-80" dirty="0">
                <a:solidFill>
                  <a:srgbClr val="F0F3F3"/>
                </a:solidFill>
                <a:latin typeface="Verdana"/>
                <a:cs typeface="Verdana"/>
              </a:rPr>
              <a:t>o</a:t>
            </a:r>
            <a:r>
              <a:rPr sz="2400" b="1" spc="-145" dirty="0">
                <a:solidFill>
                  <a:srgbClr val="F0F3F3"/>
                </a:solidFill>
                <a:latin typeface="Verdana"/>
                <a:cs typeface="Verdana"/>
              </a:rPr>
              <a:t> </a:t>
            </a:r>
            <a:r>
              <a:rPr sz="2400" b="1" spc="-80" dirty="0">
                <a:solidFill>
                  <a:srgbClr val="F0F3F3"/>
                </a:solidFill>
                <a:latin typeface="Verdana"/>
                <a:cs typeface="Verdana"/>
              </a:rPr>
              <a:t>e</a:t>
            </a:r>
            <a:r>
              <a:rPr sz="2400" b="1" spc="-145" dirty="0">
                <a:solidFill>
                  <a:srgbClr val="F0F3F3"/>
                </a:solidFill>
                <a:latin typeface="Verdana"/>
                <a:cs typeface="Verdana"/>
              </a:rPr>
              <a:t> </a:t>
            </a:r>
            <a:r>
              <a:rPr sz="2400" b="1" spc="-35" dirty="0">
                <a:solidFill>
                  <a:srgbClr val="F0F3F3"/>
                </a:solidFill>
                <a:latin typeface="Verdana"/>
                <a:cs typeface="Verdana"/>
              </a:rPr>
              <a:t>P</a:t>
            </a:r>
            <a:r>
              <a:rPr sz="2400" b="1" spc="-140" dirty="0">
                <a:solidFill>
                  <a:srgbClr val="F0F3F3"/>
                </a:solidFill>
                <a:latin typeface="Verdana"/>
                <a:cs typeface="Verdana"/>
              </a:rPr>
              <a:t>e</a:t>
            </a:r>
            <a:r>
              <a:rPr sz="2400" b="1" spc="-125" dirty="0">
                <a:solidFill>
                  <a:srgbClr val="F0F3F3"/>
                </a:solidFill>
                <a:latin typeface="Verdana"/>
                <a:cs typeface="Verdana"/>
              </a:rPr>
              <a:t>r</a:t>
            </a:r>
            <a:r>
              <a:rPr sz="2400" b="1" spc="-75" dirty="0">
                <a:solidFill>
                  <a:srgbClr val="F0F3F3"/>
                </a:solidFill>
                <a:latin typeface="Verdana"/>
                <a:cs typeface="Verdana"/>
              </a:rPr>
              <a:t>guntas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6937" y="927112"/>
            <a:ext cx="8530590" cy="31115"/>
            <a:chOff x="306937" y="927112"/>
            <a:chExt cx="8530590" cy="31115"/>
          </a:xfrm>
        </p:grpSpPr>
        <p:sp>
          <p:nvSpPr>
            <p:cNvPr id="4" name="object 4"/>
            <p:cNvSpPr/>
            <p:nvPr/>
          </p:nvSpPr>
          <p:spPr>
            <a:xfrm>
              <a:off x="311699" y="931874"/>
              <a:ext cx="8521065" cy="21590"/>
            </a:xfrm>
            <a:custGeom>
              <a:avLst/>
              <a:gdLst/>
              <a:ahLst/>
              <a:cxnLst/>
              <a:rect l="l" t="t" r="r" b="b"/>
              <a:pathLst>
                <a:path w="8521065" h="21590">
                  <a:moveTo>
                    <a:pt x="8520599" y="20999"/>
                  </a:moveTo>
                  <a:lnTo>
                    <a:pt x="0" y="20999"/>
                  </a:lnTo>
                  <a:lnTo>
                    <a:pt x="0" y="0"/>
                  </a:lnTo>
                  <a:lnTo>
                    <a:pt x="8520599" y="0"/>
                  </a:lnTo>
                  <a:lnTo>
                    <a:pt x="8520599" y="20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1699" y="931874"/>
              <a:ext cx="8521065" cy="21590"/>
            </a:xfrm>
            <a:custGeom>
              <a:avLst/>
              <a:gdLst/>
              <a:ahLst/>
              <a:cxnLst/>
              <a:rect l="l" t="t" r="r" b="b"/>
              <a:pathLst>
                <a:path w="8521065" h="21590">
                  <a:moveTo>
                    <a:pt x="0" y="0"/>
                  </a:moveTo>
                  <a:lnTo>
                    <a:pt x="8520599" y="0"/>
                  </a:lnTo>
                  <a:lnTo>
                    <a:pt x="8520599" y="20999"/>
                  </a:lnTo>
                  <a:lnTo>
                    <a:pt x="0" y="2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518126" y="2149012"/>
            <a:ext cx="41078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935" marR="5080" indent="-864869">
              <a:lnSpc>
                <a:spcPct val="100000"/>
              </a:lnSpc>
              <a:spcBef>
                <a:spcPts val="100"/>
              </a:spcBef>
            </a:pPr>
            <a:r>
              <a:rPr sz="3600" b="1" spc="-150" dirty="0">
                <a:solidFill>
                  <a:srgbClr val="FFFFFF"/>
                </a:solidFill>
                <a:latin typeface="Verdana"/>
                <a:cs typeface="Verdana"/>
              </a:rPr>
              <a:t>OBRIGADO</a:t>
            </a:r>
            <a:r>
              <a:rPr sz="3600" b="1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b="1" spc="-4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600" b="1" spc="-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b="1" spc="-7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600" b="1" spc="-25" dirty="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sz="3600" b="1" spc="-100" dirty="0">
                <a:solidFill>
                  <a:srgbClr val="FFFFFF"/>
                </a:solidFill>
                <a:latin typeface="Verdana"/>
                <a:cs typeface="Verdana"/>
              </a:rPr>
              <a:t>ATENÇÃO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150" y="277538"/>
            <a:ext cx="523824" cy="52382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606DBB1-E03F-019D-73A0-AF143A657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498" y="4594792"/>
            <a:ext cx="570613" cy="57061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7573F1A-6DC4-735D-88B8-659118F1A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 flipV="1">
            <a:off x="8534400" y="4588442"/>
            <a:ext cx="570613" cy="5690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AF3E2-3CFB-4733-9D9B-B43CE4ABD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00" y="313933"/>
            <a:ext cx="7053999" cy="369332"/>
          </a:xfrm>
        </p:spPr>
        <p:txBody>
          <a:bodyPr/>
          <a:lstStyle/>
          <a:p>
            <a:r>
              <a:rPr lang="pt-BR" dirty="0"/>
              <a:t>O Site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154A8E-6C15-4F75-B6BF-7A5A0A375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393" y="1410163"/>
            <a:ext cx="8095213" cy="33239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O site divulga um jogo chamado </a:t>
            </a:r>
            <a:r>
              <a:rPr lang="pt-BR" dirty="0" err="1">
                <a:solidFill>
                  <a:schemeClr val="bg1"/>
                </a:solidFill>
              </a:rPr>
              <a:t>RapTap</a:t>
            </a:r>
            <a:r>
              <a:rPr lang="pt-BR" dirty="0">
                <a:solidFill>
                  <a:schemeClr val="bg1"/>
                </a:solidFill>
              </a:rPr>
              <a:t>, permitindo uma experiência </a:t>
            </a:r>
            <a:r>
              <a:rPr lang="pt-BR" dirty="0" err="1">
                <a:solidFill>
                  <a:schemeClr val="bg1"/>
                </a:solidFill>
              </a:rPr>
              <a:t>gamificada</a:t>
            </a: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Seu publico alvo são: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Jogadores Mobile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Entusiastas de Jogos Indie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Alunos Mauá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Link: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https://raptap.netlify.app/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pPr lvl="1"/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F5C127B-454E-4814-8C85-CF7011163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498" y="4594792"/>
            <a:ext cx="570613" cy="57061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4742C00-BAB6-4CA7-B809-30EBE9516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V="1">
            <a:off x="8534400" y="4588442"/>
            <a:ext cx="570613" cy="56902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6D332E9-C75F-4D27-A631-BD0D0619F5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19" y="174825"/>
            <a:ext cx="647547" cy="64754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1656480-16D5-FF14-2AC4-135E5520E5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4621" y="2010450"/>
            <a:ext cx="4142179" cy="216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9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5000" y="313933"/>
            <a:ext cx="1774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O</a:t>
            </a:r>
            <a:r>
              <a:rPr lang="pt-BR" spc="-15" dirty="0"/>
              <a:t> </a:t>
            </a:r>
            <a:r>
              <a:rPr lang="pt-BR" spc="-15" dirty="0" err="1"/>
              <a:t>RapTap</a:t>
            </a:r>
            <a:endParaRPr spc="-50" dirty="0"/>
          </a:p>
        </p:txBody>
      </p:sp>
      <p:grpSp>
        <p:nvGrpSpPr>
          <p:cNvPr id="3" name="object 3"/>
          <p:cNvGrpSpPr/>
          <p:nvPr/>
        </p:nvGrpSpPr>
        <p:grpSpPr>
          <a:xfrm>
            <a:off x="306937" y="927112"/>
            <a:ext cx="8530590" cy="31115"/>
            <a:chOff x="306937" y="927112"/>
            <a:chExt cx="8530590" cy="31115"/>
          </a:xfrm>
        </p:grpSpPr>
        <p:sp>
          <p:nvSpPr>
            <p:cNvPr id="4" name="object 4"/>
            <p:cNvSpPr/>
            <p:nvPr/>
          </p:nvSpPr>
          <p:spPr>
            <a:xfrm>
              <a:off x="311699" y="931874"/>
              <a:ext cx="8521065" cy="21590"/>
            </a:xfrm>
            <a:custGeom>
              <a:avLst/>
              <a:gdLst/>
              <a:ahLst/>
              <a:cxnLst/>
              <a:rect l="l" t="t" r="r" b="b"/>
              <a:pathLst>
                <a:path w="8521065" h="21590">
                  <a:moveTo>
                    <a:pt x="8520599" y="20999"/>
                  </a:moveTo>
                  <a:lnTo>
                    <a:pt x="0" y="20999"/>
                  </a:lnTo>
                  <a:lnTo>
                    <a:pt x="0" y="0"/>
                  </a:lnTo>
                  <a:lnTo>
                    <a:pt x="8520599" y="0"/>
                  </a:lnTo>
                  <a:lnTo>
                    <a:pt x="8520599" y="20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1699" y="931874"/>
              <a:ext cx="8521065" cy="21590"/>
            </a:xfrm>
            <a:custGeom>
              <a:avLst/>
              <a:gdLst/>
              <a:ahLst/>
              <a:cxnLst/>
              <a:rect l="l" t="t" r="r" b="b"/>
              <a:pathLst>
                <a:path w="8521065" h="21590">
                  <a:moveTo>
                    <a:pt x="0" y="0"/>
                  </a:moveTo>
                  <a:lnTo>
                    <a:pt x="8520599" y="0"/>
                  </a:lnTo>
                  <a:lnTo>
                    <a:pt x="8520599" y="20999"/>
                  </a:lnTo>
                  <a:lnTo>
                    <a:pt x="0" y="2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650" y="236785"/>
            <a:ext cx="605324" cy="605324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4679ACE1-D5D6-3CCE-DADD-7FD708819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498" y="4594792"/>
            <a:ext cx="570613" cy="570613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D18CF56E-20FA-FE82-962F-80AB4DE5F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 flipV="1">
            <a:off x="8534400" y="4588442"/>
            <a:ext cx="570613" cy="56902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DBD47A1-9A37-6CB9-14A9-3E406BCCA6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9400" y="1344890"/>
            <a:ext cx="1612207" cy="287324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4934B76-00E3-A92B-A601-1B7C7F9AAE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4782" y="1372256"/>
            <a:ext cx="1619904" cy="285399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C27B90F-1E4D-D76B-4C0A-AA2DBE85AC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0" y="1372256"/>
            <a:ext cx="1620188" cy="2873241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4F43664-A854-B221-D1CB-387DD6744B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1361353"/>
            <a:ext cx="1575903" cy="284611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5000" y="313933"/>
            <a:ext cx="650049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-70" dirty="0"/>
              <a:t>Processo e Ferramentas</a:t>
            </a:r>
            <a:endParaRPr spc="-450" dirty="0"/>
          </a:p>
        </p:txBody>
      </p:sp>
      <p:grpSp>
        <p:nvGrpSpPr>
          <p:cNvPr id="3" name="object 3"/>
          <p:cNvGrpSpPr/>
          <p:nvPr/>
        </p:nvGrpSpPr>
        <p:grpSpPr>
          <a:xfrm>
            <a:off x="306937" y="927112"/>
            <a:ext cx="8530590" cy="31115"/>
            <a:chOff x="306937" y="927112"/>
            <a:chExt cx="8530590" cy="31115"/>
          </a:xfrm>
        </p:grpSpPr>
        <p:sp>
          <p:nvSpPr>
            <p:cNvPr id="4" name="object 4"/>
            <p:cNvSpPr/>
            <p:nvPr/>
          </p:nvSpPr>
          <p:spPr>
            <a:xfrm>
              <a:off x="311699" y="931874"/>
              <a:ext cx="8521065" cy="21590"/>
            </a:xfrm>
            <a:custGeom>
              <a:avLst/>
              <a:gdLst/>
              <a:ahLst/>
              <a:cxnLst/>
              <a:rect l="l" t="t" r="r" b="b"/>
              <a:pathLst>
                <a:path w="8521065" h="21590">
                  <a:moveTo>
                    <a:pt x="8520599" y="20999"/>
                  </a:moveTo>
                  <a:lnTo>
                    <a:pt x="0" y="20999"/>
                  </a:lnTo>
                  <a:lnTo>
                    <a:pt x="0" y="0"/>
                  </a:lnTo>
                  <a:lnTo>
                    <a:pt x="8520599" y="0"/>
                  </a:lnTo>
                  <a:lnTo>
                    <a:pt x="8520599" y="20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1699" y="931874"/>
              <a:ext cx="8521065" cy="21590"/>
            </a:xfrm>
            <a:custGeom>
              <a:avLst/>
              <a:gdLst/>
              <a:ahLst/>
              <a:cxnLst/>
              <a:rect l="l" t="t" r="r" b="b"/>
              <a:pathLst>
                <a:path w="8521065" h="21590">
                  <a:moveTo>
                    <a:pt x="0" y="0"/>
                  </a:moveTo>
                  <a:lnTo>
                    <a:pt x="8520599" y="0"/>
                  </a:lnTo>
                  <a:lnTo>
                    <a:pt x="8520599" y="20999"/>
                  </a:lnTo>
                  <a:lnTo>
                    <a:pt x="0" y="2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96087" y="2129412"/>
            <a:ext cx="140024" cy="11692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5D4565F0-45DE-3F56-1FA4-99AE53558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498" y="4594792"/>
            <a:ext cx="570613" cy="570613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6E8509A9-12E9-7180-7444-FA3412630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 flipV="1">
            <a:off x="8534400" y="4588442"/>
            <a:ext cx="570613" cy="569028"/>
          </a:xfrm>
          <a:prstGeom prst="rect">
            <a:avLst/>
          </a:prstGeom>
        </p:spPr>
      </p:pic>
      <p:pic>
        <p:nvPicPr>
          <p:cNvPr id="18" name="object 17">
            <a:extLst>
              <a:ext uri="{FF2B5EF4-FFF2-40B4-BE49-F238E27FC236}">
                <a16:creationId xmlns:a16="http://schemas.microsoft.com/office/drawing/2014/main" id="{B4B0EFA7-44E8-2C25-F011-FC417278A37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17156" y="2419074"/>
            <a:ext cx="608654" cy="544830"/>
          </a:xfrm>
          <a:prstGeom prst="rect">
            <a:avLst/>
          </a:prstGeom>
        </p:spPr>
      </p:pic>
      <p:pic>
        <p:nvPicPr>
          <p:cNvPr id="28" name="Imagem 27" descr="Ícone&#10;&#10;Descrição gerada automaticamente">
            <a:extLst>
              <a:ext uri="{FF2B5EF4-FFF2-40B4-BE49-F238E27FC236}">
                <a16:creationId xmlns:a16="http://schemas.microsoft.com/office/drawing/2014/main" id="{958EE090-EEB1-00AD-8C93-0EFE5B09766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99" y="212342"/>
            <a:ext cx="585337" cy="585337"/>
          </a:xfrm>
          <a:prstGeom prst="rect">
            <a:avLst/>
          </a:prstGeom>
        </p:spPr>
      </p:pic>
      <p:pic>
        <p:nvPicPr>
          <p:cNvPr id="32" name="Imagem 31" descr="Ícone&#10;&#10;Descrição gerada automaticamente">
            <a:extLst>
              <a:ext uri="{FF2B5EF4-FFF2-40B4-BE49-F238E27FC236}">
                <a16:creationId xmlns:a16="http://schemas.microsoft.com/office/drawing/2014/main" id="{99EF560C-8729-9D28-9AEC-50DE96FCC12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50" y="2303145"/>
            <a:ext cx="776688" cy="776688"/>
          </a:xfrm>
          <a:prstGeom prst="rect">
            <a:avLst/>
          </a:prstGeom>
        </p:spPr>
      </p:pic>
      <p:pic>
        <p:nvPicPr>
          <p:cNvPr id="33" name="Imagem 32" descr="Uma imagem contendo objeto, relógio, placa&#10;&#10;Descrição gerada automaticamente">
            <a:extLst>
              <a:ext uri="{FF2B5EF4-FFF2-40B4-BE49-F238E27FC236}">
                <a16:creationId xmlns:a16="http://schemas.microsoft.com/office/drawing/2014/main" id="{B5FACD93-F713-B880-FEDE-C7A9C059EE9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003" y="1867097"/>
            <a:ext cx="608654" cy="566049"/>
          </a:xfrm>
          <a:prstGeom prst="rect">
            <a:avLst/>
          </a:prstGeom>
        </p:spPr>
      </p:pic>
      <p:pic>
        <p:nvPicPr>
          <p:cNvPr id="34" name="Imagem 33" descr="Ícone&#10;&#10;Descrição gerada automaticamente">
            <a:extLst>
              <a:ext uri="{FF2B5EF4-FFF2-40B4-BE49-F238E27FC236}">
                <a16:creationId xmlns:a16="http://schemas.microsoft.com/office/drawing/2014/main" id="{13AEE7A9-5291-372B-B5F9-423E61B6E78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574" y="2507148"/>
            <a:ext cx="913512" cy="913512"/>
          </a:xfrm>
          <a:prstGeom prst="rect">
            <a:avLst/>
          </a:prstGeom>
        </p:spPr>
      </p:pic>
      <p:pic>
        <p:nvPicPr>
          <p:cNvPr id="35" name="object 17">
            <a:extLst>
              <a:ext uri="{FF2B5EF4-FFF2-40B4-BE49-F238E27FC236}">
                <a16:creationId xmlns:a16="http://schemas.microsoft.com/office/drawing/2014/main" id="{40A6E7A5-B4E6-ED3E-9516-B2A2CE711F1B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87433" y="2325665"/>
            <a:ext cx="608654" cy="544830"/>
          </a:xfrm>
          <a:prstGeom prst="rect">
            <a:avLst/>
          </a:prstGeom>
        </p:spPr>
      </p:pic>
      <p:pic>
        <p:nvPicPr>
          <p:cNvPr id="36" name="object 16">
            <a:extLst>
              <a:ext uri="{FF2B5EF4-FFF2-40B4-BE49-F238E27FC236}">
                <a16:creationId xmlns:a16="http://schemas.microsoft.com/office/drawing/2014/main" id="{21F1950C-EDDA-D2CF-4701-66297E215BCF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282138" y="1982765"/>
            <a:ext cx="981461" cy="1230630"/>
          </a:xfrm>
          <a:prstGeom prst="rect">
            <a:avLst/>
          </a:prstGeom>
        </p:spPr>
      </p:pic>
      <p:pic>
        <p:nvPicPr>
          <p:cNvPr id="37" name="object 17">
            <a:extLst>
              <a:ext uri="{FF2B5EF4-FFF2-40B4-BE49-F238E27FC236}">
                <a16:creationId xmlns:a16="http://schemas.microsoft.com/office/drawing/2014/main" id="{856A3203-DED6-13ED-B86F-211979271CEA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83539" y="2299335"/>
            <a:ext cx="608654" cy="54483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AC5688BC-6042-B178-6AFD-2FC7C4974D9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63099" y="2670010"/>
            <a:ext cx="719450" cy="763511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38430F70-6B85-49F8-A1CF-625E6AA8C2E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92430" y="1824492"/>
            <a:ext cx="608654" cy="608654"/>
          </a:xfrm>
          <a:prstGeom prst="rect">
            <a:avLst/>
          </a:prstGeom>
        </p:spPr>
      </p:pic>
      <p:pic>
        <p:nvPicPr>
          <p:cNvPr id="40" name="object 17">
            <a:extLst>
              <a:ext uri="{FF2B5EF4-FFF2-40B4-BE49-F238E27FC236}">
                <a16:creationId xmlns:a16="http://schemas.microsoft.com/office/drawing/2014/main" id="{1A7D89C5-1A3F-9C55-2702-AF9B8D665C98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76659" y="2303145"/>
            <a:ext cx="608654" cy="54483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2F590B6C-1F6D-0D7F-B6B0-ADBE6A4691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79423" y="1880772"/>
            <a:ext cx="629857" cy="629857"/>
          </a:xfrm>
          <a:prstGeom prst="rect">
            <a:avLst/>
          </a:prstGeom>
        </p:spPr>
      </p:pic>
      <p:pic>
        <p:nvPicPr>
          <p:cNvPr id="42" name="object 17">
            <a:extLst>
              <a:ext uri="{FF2B5EF4-FFF2-40B4-BE49-F238E27FC236}">
                <a16:creationId xmlns:a16="http://schemas.microsoft.com/office/drawing/2014/main" id="{5279D1D8-EBE0-87BB-27A0-D6ECCDAA5B5B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92983" y="2310765"/>
            <a:ext cx="608654" cy="544830"/>
          </a:xfrm>
          <a:prstGeom prst="rect">
            <a:avLst/>
          </a:prstGeom>
        </p:spPr>
      </p:pic>
      <p:pic>
        <p:nvPicPr>
          <p:cNvPr id="43" name="Imagem 42" descr="Logotipo, Ícone&#10;&#10;Descrição gerada automaticamente">
            <a:extLst>
              <a:ext uri="{FF2B5EF4-FFF2-40B4-BE49-F238E27FC236}">
                <a16:creationId xmlns:a16="http://schemas.microsoft.com/office/drawing/2014/main" id="{8B5E1F2A-2A2B-2607-8F03-239B576DFFC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916" y="2675626"/>
            <a:ext cx="629857" cy="763511"/>
          </a:xfrm>
          <a:prstGeom prst="rect">
            <a:avLst/>
          </a:prstGeom>
        </p:spPr>
      </p:pic>
      <p:pic>
        <p:nvPicPr>
          <p:cNvPr id="48" name="Imagem 47" descr="Ícone&#10;&#10;Descrição gerada automaticamente">
            <a:extLst>
              <a:ext uri="{FF2B5EF4-FFF2-40B4-BE49-F238E27FC236}">
                <a16:creationId xmlns:a16="http://schemas.microsoft.com/office/drawing/2014/main" id="{B31D047F-62EA-DAF4-D6F9-BCFC92FC8AD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019" y="2180917"/>
            <a:ext cx="876465" cy="87646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40F2A9D-592F-E7C8-2CAA-155E0273D69E}"/>
              </a:ext>
            </a:extLst>
          </p:cNvPr>
          <p:cNvSpPr txBox="1"/>
          <p:nvPr/>
        </p:nvSpPr>
        <p:spPr>
          <a:xfrm>
            <a:off x="306846" y="3213395"/>
            <a:ext cx="992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Idealização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91551D7-9F7F-1F3D-EC80-10296609EAC4}"/>
              </a:ext>
            </a:extLst>
          </p:cNvPr>
          <p:cNvSpPr txBox="1"/>
          <p:nvPr/>
        </p:nvSpPr>
        <p:spPr>
          <a:xfrm>
            <a:off x="1825810" y="3340773"/>
            <a:ext cx="769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Persona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59711E6-0C22-C9AB-4C13-EB68851EB110}"/>
              </a:ext>
            </a:extLst>
          </p:cNvPr>
          <p:cNvSpPr txBox="1"/>
          <p:nvPr/>
        </p:nvSpPr>
        <p:spPr>
          <a:xfrm>
            <a:off x="1732574" y="1485318"/>
            <a:ext cx="1134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Questionário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B389B19-EB77-DF1A-C681-953C1ACB0E57}"/>
              </a:ext>
            </a:extLst>
          </p:cNvPr>
          <p:cNvSpPr txBox="1"/>
          <p:nvPr/>
        </p:nvSpPr>
        <p:spPr>
          <a:xfrm>
            <a:off x="3211962" y="3125744"/>
            <a:ext cx="1185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Prototipagem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8A39F08-8DC9-F843-8DA6-1A3401C10439}"/>
              </a:ext>
            </a:extLst>
          </p:cNvPr>
          <p:cNvSpPr txBox="1"/>
          <p:nvPr/>
        </p:nvSpPr>
        <p:spPr>
          <a:xfrm>
            <a:off x="4828519" y="34834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Estilização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431D34E-43CD-FC22-D186-516C9F8FE05D}"/>
              </a:ext>
            </a:extLst>
          </p:cNvPr>
          <p:cNvSpPr txBox="1"/>
          <p:nvPr/>
        </p:nvSpPr>
        <p:spPr>
          <a:xfrm>
            <a:off x="4765171" y="1433739"/>
            <a:ext cx="1115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Estruturação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3325E9B-6604-4F65-7BEA-D026DFFE2AEF}"/>
              </a:ext>
            </a:extLst>
          </p:cNvPr>
          <p:cNvSpPr txBox="1"/>
          <p:nvPr/>
        </p:nvSpPr>
        <p:spPr>
          <a:xfrm>
            <a:off x="6383631" y="1485318"/>
            <a:ext cx="909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Animação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55C55E3-0672-0CE9-4E22-6510031714B8}"/>
              </a:ext>
            </a:extLst>
          </p:cNvPr>
          <p:cNvSpPr txBox="1"/>
          <p:nvPr/>
        </p:nvSpPr>
        <p:spPr>
          <a:xfrm>
            <a:off x="6365387" y="3549920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Back-</a:t>
            </a:r>
            <a:r>
              <a:rPr lang="pt-BR" sz="1400" dirty="0" err="1">
                <a:solidFill>
                  <a:schemeClr val="bg1"/>
                </a:solidFill>
              </a:rPr>
              <a:t>End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1A57410-5E3A-BD36-568B-D8ED78FA9C89}"/>
              </a:ext>
            </a:extLst>
          </p:cNvPr>
          <p:cNvSpPr txBox="1"/>
          <p:nvPr/>
        </p:nvSpPr>
        <p:spPr>
          <a:xfrm>
            <a:off x="7954911" y="3221684"/>
            <a:ext cx="1080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Lançamento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5000" y="313933"/>
            <a:ext cx="4441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-60" dirty="0"/>
              <a:t>Coleta de dados e Persona</a:t>
            </a:r>
            <a:endParaRPr spc="-60" dirty="0"/>
          </a:p>
        </p:txBody>
      </p:sp>
      <p:grpSp>
        <p:nvGrpSpPr>
          <p:cNvPr id="3" name="object 3"/>
          <p:cNvGrpSpPr/>
          <p:nvPr/>
        </p:nvGrpSpPr>
        <p:grpSpPr>
          <a:xfrm>
            <a:off x="306937" y="927112"/>
            <a:ext cx="8530590" cy="31115"/>
            <a:chOff x="306937" y="927112"/>
            <a:chExt cx="8530590" cy="31115"/>
          </a:xfrm>
        </p:grpSpPr>
        <p:sp>
          <p:nvSpPr>
            <p:cNvPr id="4" name="object 4"/>
            <p:cNvSpPr/>
            <p:nvPr/>
          </p:nvSpPr>
          <p:spPr>
            <a:xfrm>
              <a:off x="311699" y="931874"/>
              <a:ext cx="8521065" cy="21590"/>
            </a:xfrm>
            <a:custGeom>
              <a:avLst/>
              <a:gdLst/>
              <a:ahLst/>
              <a:cxnLst/>
              <a:rect l="l" t="t" r="r" b="b"/>
              <a:pathLst>
                <a:path w="8521065" h="21590">
                  <a:moveTo>
                    <a:pt x="8520599" y="20999"/>
                  </a:moveTo>
                  <a:lnTo>
                    <a:pt x="0" y="20999"/>
                  </a:lnTo>
                  <a:lnTo>
                    <a:pt x="0" y="0"/>
                  </a:lnTo>
                  <a:lnTo>
                    <a:pt x="8520599" y="0"/>
                  </a:lnTo>
                  <a:lnTo>
                    <a:pt x="8520599" y="20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1699" y="931874"/>
              <a:ext cx="8521065" cy="21590"/>
            </a:xfrm>
            <a:custGeom>
              <a:avLst/>
              <a:gdLst/>
              <a:ahLst/>
              <a:cxnLst/>
              <a:rect l="l" t="t" r="r" b="b"/>
              <a:pathLst>
                <a:path w="8521065" h="21590">
                  <a:moveTo>
                    <a:pt x="0" y="0"/>
                  </a:moveTo>
                  <a:lnTo>
                    <a:pt x="8520599" y="0"/>
                  </a:lnTo>
                  <a:lnTo>
                    <a:pt x="8520599" y="20999"/>
                  </a:lnTo>
                  <a:lnTo>
                    <a:pt x="0" y="2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349" y="270637"/>
            <a:ext cx="537625" cy="53762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8FA8EB6-A109-B61A-1A3D-48F9E6AA2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498" y="4594792"/>
            <a:ext cx="570613" cy="570613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55D6B331-A07D-BDEB-0326-D642F0C20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 flipV="1">
            <a:off x="8534400" y="4588442"/>
            <a:ext cx="570613" cy="569028"/>
          </a:xfrm>
          <a:prstGeom prst="rect">
            <a:avLst/>
          </a:prstGeom>
        </p:spPr>
      </p:pic>
      <p:pic>
        <p:nvPicPr>
          <p:cNvPr id="18" name="Imagem 17" descr="Tabela&#10;&#10;Descrição gerada automaticamente">
            <a:extLst>
              <a:ext uri="{FF2B5EF4-FFF2-40B4-BE49-F238E27FC236}">
                <a16:creationId xmlns:a16="http://schemas.microsoft.com/office/drawing/2014/main" id="{E28C44D0-FC03-EC0B-8C4D-76A953F6E1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1537650"/>
            <a:ext cx="3451851" cy="2578246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88C1768C-7A3C-F760-741F-0E85044FCA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87" y="1527067"/>
            <a:ext cx="4263390" cy="1154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FC43D84D-DF65-3EB2-FB4A-AB6B2D8791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54" y="3181350"/>
            <a:ext cx="4215346" cy="154749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DE8B275-5A4E-4ABA-84BE-8C80E7CD93BA}"/>
              </a:ext>
            </a:extLst>
          </p:cNvPr>
          <p:cNvSpPr txBox="1"/>
          <p:nvPr/>
        </p:nvSpPr>
        <p:spPr>
          <a:xfrm>
            <a:off x="380361" y="1084042"/>
            <a:ext cx="404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Frequência com acessa sites na web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74B0A33-293D-4217-9C45-ED919505CA5C}"/>
              </a:ext>
            </a:extLst>
          </p:cNvPr>
          <p:cNvSpPr txBox="1"/>
          <p:nvPr/>
        </p:nvSpPr>
        <p:spPr>
          <a:xfrm>
            <a:off x="434349" y="2779439"/>
            <a:ext cx="381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Escolaridade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02ADF-A69D-4E19-9963-93FB35E3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999" y="313933"/>
            <a:ext cx="7523111" cy="738664"/>
          </a:xfrm>
        </p:spPr>
        <p:txBody>
          <a:bodyPr/>
          <a:lstStyle/>
          <a:p>
            <a:r>
              <a:rPr lang="pt-BR" spc="-80" dirty="0"/>
              <a:t>Usabilidade, </a:t>
            </a:r>
            <a:r>
              <a:rPr lang="pt-BR" dirty="0"/>
              <a:t>Funcionalidade e Confiabilidade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FB29DE-DCB2-49BE-9A93-8156C5958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393" y="1410163"/>
            <a:ext cx="8095213" cy="2215991"/>
          </a:xfrm>
        </p:spPr>
        <p:txBody>
          <a:bodyPr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Usabilidade: O site apresenta uma interatividade intuitiva e ao mesmo tempo eficiente, composto também de um seleção apropriada de cores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Confiabilidade: O site não captura cookies ou quaisquer dados de usuário, apenas se compromete a divagar sua proposta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Funcionalidade: Composto de um código bem estruturado, o site desempenha seus funções tal como projetado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ADDD1E4-4090-462F-84CD-EB96E99AB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498" y="4594792"/>
            <a:ext cx="570613" cy="57061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199320B-14C5-4E24-8953-67E0BE09C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V="1">
            <a:off x="8534400" y="4588442"/>
            <a:ext cx="570613" cy="56902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CEE1151-8090-42CB-AFFD-E29D395F5E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2222"/>
            <a:ext cx="732754" cy="73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120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1EBBB-5190-6512-CC3C-9D03F772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00" y="313933"/>
            <a:ext cx="7053999" cy="369332"/>
          </a:xfrm>
        </p:spPr>
        <p:txBody>
          <a:bodyPr/>
          <a:lstStyle/>
          <a:p>
            <a:r>
              <a:rPr lang="pt-BR" dirty="0"/>
              <a:t>Teste de Usabilidade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AFB2CC-C54F-4D0E-D76F-3909773FE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393" y="1410163"/>
            <a:ext cx="8095213" cy="249299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Questionário pré-teste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Roteiro do teste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Questionário do observador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Questionário pós-teste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Resultados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EA276BA-FAFF-C296-4109-FE407046F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498" y="4594792"/>
            <a:ext cx="570613" cy="57061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E9B38CB-3C34-2BD6-447E-E1B7E72F6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V="1">
            <a:off x="8534400" y="4588442"/>
            <a:ext cx="570613" cy="569028"/>
          </a:xfrm>
          <a:prstGeom prst="rect">
            <a:avLst/>
          </a:prstGeom>
        </p:spPr>
      </p:pic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56782E12-6057-ECB5-50F8-08DA88F115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02" y="200670"/>
            <a:ext cx="595858" cy="59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1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D2A25-3AC9-4061-B74D-CDDD6D34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00" y="313933"/>
            <a:ext cx="7053999" cy="369332"/>
          </a:xfrm>
        </p:spPr>
        <p:txBody>
          <a:bodyPr/>
          <a:lstStyle/>
          <a:p>
            <a:r>
              <a:rPr lang="pt-BR" dirty="0"/>
              <a:t>Princípios de Gestalt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1962513-9980-496F-B555-8156F385D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498" y="4594792"/>
            <a:ext cx="570613" cy="57061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FB0EDFB-D730-4B80-9FD2-CE19F40C6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V="1">
            <a:off x="8534400" y="4588442"/>
            <a:ext cx="570613" cy="56902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8D0523-D3C0-481C-AB8C-797179942E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3350"/>
            <a:ext cx="601715" cy="60171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3A4862A-FB3A-49A2-BBCF-0B5D96388452}"/>
              </a:ext>
            </a:extLst>
          </p:cNvPr>
          <p:cNvSpPr txBox="1"/>
          <p:nvPr/>
        </p:nvSpPr>
        <p:spPr>
          <a:xfrm>
            <a:off x="334724" y="1298223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Ponto Focal</a:t>
            </a:r>
          </a:p>
          <a:p>
            <a:r>
              <a:rPr lang="pt-BR" sz="1400" dirty="0">
                <a:solidFill>
                  <a:schemeClr val="bg1"/>
                </a:solidFill>
              </a:rPr>
              <a:t>Figura Fundo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76E43E4-95C6-4D90-94ED-FFC03DA57352}"/>
              </a:ext>
            </a:extLst>
          </p:cNvPr>
          <p:cNvSpPr txBox="1"/>
          <p:nvPr/>
        </p:nvSpPr>
        <p:spPr>
          <a:xfrm>
            <a:off x="293464" y="3093964"/>
            <a:ext cx="133577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Continuidade</a:t>
            </a:r>
          </a:p>
          <a:p>
            <a:r>
              <a:rPr lang="pt-BR" sz="1400" dirty="0">
                <a:solidFill>
                  <a:schemeClr val="bg1"/>
                </a:solidFill>
              </a:rPr>
              <a:t>Proximidade</a:t>
            </a:r>
          </a:p>
          <a:p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3DC8DE4-872F-40C8-AA12-5CF316F32C65}"/>
              </a:ext>
            </a:extLst>
          </p:cNvPr>
          <p:cNvSpPr txBox="1"/>
          <p:nvPr/>
        </p:nvSpPr>
        <p:spPr>
          <a:xfrm>
            <a:off x="4419600" y="2114550"/>
            <a:ext cx="33951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Similaridade</a:t>
            </a:r>
          </a:p>
          <a:p>
            <a:r>
              <a:rPr lang="pt-BR" sz="1400" dirty="0">
                <a:solidFill>
                  <a:schemeClr val="bg1"/>
                </a:solidFill>
              </a:rPr>
              <a:t>Região Comum</a:t>
            </a:r>
          </a:p>
          <a:p>
            <a:r>
              <a:rPr lang="pt-BR" sz="1400" dirty="0">
                <a:solidFill>
                  <a:schemeClr val="bg1"/>
                </a:solidFill>
              </a:rPr>
              <a:t>Fechamento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BFAC210-2D5F-28CB-C787-263718FE50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8201" y="838430"/>
            <a:ext cx="2631759" cy="1548464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C024DDBA-5F33-64A9-BF64-7B36133EB2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000" y="1721860"/>
            <a:ext cx="3094276" cy="179336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C683C92F-7410-05EF-4855-28D7FF5378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5824" y="2846686"/>
            <a:ext cx="2633688" cy="163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076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5000" y="313933"/>
            <a:ext cx="4441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-85" dirty="0"/>
              <a:t>Site Após Desenvolvimento</a:t>
            </a:r>
            <a:endParaRPr spc="-85" dirty="0"/>
          </a:p>
        </p:txBody>
      </p:sp>
      <p:grpSp>
        <p:nvGrpSpPr>
          <p:cNvPr id="3" name="object 3"/>
          <p:cNvGrpSpPr/>
          <p:nvPr/>
        </p:nvGrpSpPr>
        <p:grpSpPr>
          <a:xfrm>
            <a:off x="306937" y="927112"/>
            <a:ext cx="8530590" cy="31115"/>
            <a:chOff x="306937" y="927112"/>
            <a:chExt cx="8530590" cy="31115"/>
          </a:xfrm>
        </p:grpSpPr>
        <p:sp>
          <p:nvSpPr>
            <p:cNvPr id="4" name="object 4"/>
            <p:cNvSpPr/>
            <p:nvPr/>
          </p:nvSpPr>
          <p:spPr>
            <a:xfrm>
              <a:off x="311699" y="931874"/>
              <a:ext cx="8521065" cy="21590"/>
            </a:xfrm>
            <a:custGeom>
              <a:avLst/>
              <a:gdLst/>
              <a:ahLst/>
              <a:cxnLst/>
              <a:rect l="l" t="t" r="r" b="b"/>
              <a:pathLst>
                <a:path w="8521065" h="21590">
                  <a:moveTo>
                    <a:pt x="8520599" y="20999"/>
                  </a:moveTo>
                  <a:lnTo>
                    <a:pt x="0" y="20999"/>
                  </a:lnTo>
                  <a:lnTo>
                    <a:pt x="0" y="0"/>
                  </a:lnTo>
                  <a:lnTo>
                    <a:pt x="8520599" y="0"/>
                  </a:lnTo>
                  <a:lnTo>
                    <a:pt x="8520599" y="20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1699" y="931874"/>
              <a:ext cx="8521065" cy="21590"/>
            </a:xfrm>
            <a:custGeom>
              <a:avLst/>
              <a:gdLst/>
              <a:ahLst/>
              <a:cxnLst/>
              <a:rect l="l" t="t" r="r" b="b"/>
              <a:pathLst>
                <a:path w="8521065" h="21590">
                  <a:moveTo>
                    <a:pt x="0" y="0"/>
                  </a:moveTo>
                  <a:lnTo>
                    <a:pt x="8520599" y="0"/>
                  </a:lnTo>
                  <a:lnTo>
                    <a:pt x="8520599" y="20999"/>
                  </a:lnTo>
                  <a:lnTo>
                    <a:pt x="0" y="2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Imagem 19">
            <a:extLst>
              <a:ext uri="{FF2B5EF4-FFF2-40B4-BE49-F238E27FC236}">
                <a16:creationId xmlns:a16="http://schemas.microsoft.com/office/drawing/2014/main" id="{62F9CA1B-F14C-39BF-5241-88A654FD4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498" y="4594792"/>
            <a:ext cx="570613" cy="570613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843FBA2F-C84A-8B60-8EDC-9779D2E1E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V="1">
            <a:off x="8534400" y="4588442"/>
            <a:ext cx="570613" cy="569028"/>
          </a:xfrm>
          <a:prstGeom prst="rect">
            <a:avLst/>
          </a:prstGeom>
        </p:spPr>
      </p:pic>
      <p:pic>
        <p:nvPicPr>
          <p:cNvPr id="22" name="Imagem 21" descr="Ícone&#10;&#10;Descrição gerada automaticamente com confiança média">
            <a:extLst>
              <a:ext uri="{FF2B5EF4-FFF2-40B4-BE49-F238E27FC236}">
                <a16:creationId xmlns:a16="http://schemas.microsoft.com/office/drawing/2014/main" id="{4015236E-23D9-A036-329A-40D8ED963B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9982"/>
            <a:ext cx="664000" cy="664000"/>
          </a:xfrm>
          <a:prstGeom prst="rect">
            <a:avLst/>
          </a:prstGeom>
        </p:spPr>
      </p:pic>
      <p:pic>
        <p:nvPicPr>
          <p:cNvPr id="7" name="Imagem 6" descr="Código QR&#10;&#10;Descrição gerada automaticamente">
            <a:extLst>
              <a:ext uri="{FF2B5EF4-FFF2-40B4-BE49-F238E27FC236}">
                <a16:creationId xmlns:a16="http://schemas.microsoft.com/office/drawing/2014/main" id="{F677F493-94B4-2797-54CF-3A1D90D46A5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872" y="1478306"/>
            <a:ext cx="2380626" cy="302895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285970C-4D6D-1FF1-6E5C-EA05657DDD69}"/>
              </a:ext>
            </a:extLst>
          </p:cNvPr>
          <p:cNvSpPr txBox="1"/>
          <p:nvPr/>
        </p:nvSpPr>
        <p:spPr>
          <a:xfrm>
            <a:off x="5644601" y="1056219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Acesse nosso site: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A5D1EBF-85E1-BBEB-6507-F79FCB5BDA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267" y="1127454"/>
            <a:ext cx="1651473" cy="359360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0F4EF23-58D4-49C7-8086-893A917BDE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1642" y="1127454"/>
            <a:ext cx="1628348" cy="362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54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</TotalTime>
  <Words>204</Words>
  <Application>Microsoft Office PowerPoint</Application>
  <PresentationFormat>Apresentação na tela (16:9)</PresentationFormat>
  <Paragraphs>62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Verdana</vt:lpstr>
      <vt:lpstr>Office Theme</vt:lpstr>
      <vt:lpstr>PROJETO  INTEGRADOR</vt:lpstr>
      <vt:lpstr>O Site</vt:lpstr>
      <vt:lpstr>O RapTap</vt:lpstr>
      <vt:lpstr>Processo e Ferramentas</vt:lpstr>
      <vt:lpstr>Coleta de dados e Persona</vt:lpstr>
      <vt:lpstr>Usabilidade, Funcionalidade e Confiabilidade</vt:lpstr>
      <vt:lpstr>Teste de Usabilidade</vt:lpstr>
      <vt:lpstr>Princípios de Gestalt</vt:lpstr>
      <vt:lpstr>Site Após Desenvolvimento</vt:lpstr>
      <vt:lpstr>Resultados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BdAcademy</dc:title>
  <dc:creator>Fernando Freitas de Oliveira Kusko99</dc:creator>
  <cp:lastModifiedBy>FERNANDO FREITAS DE OLIVEIRA</cp:lastModifiedBy>
  <cp:revision>16</cp:revision>
  <dcterms:created xsi:type="dcterms:W3CDTF">2022-11-15T20:59:04Z</dcterms:created>
  <dcterms:modified xsi:type="dcterms:W3CDTF">2022-12-06T23:41:19Z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