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68" r:id="rId5"/>
    <p:sldId id="257" r:id="rId6"/>
    <p:sldId id="276" r:id="rId7"/>
    <p:sldId id="281" r:id="rId8"/>
    <p:sldId id="277" r:id="rId9"/>
    <p:sldId id="278" r:id="rId10"/>
    <p:sldId id="279" r:id="rId11"/>
    <p:sldId id="269" r:id="rId12"/>
    <p:sldId id="267" r:id="rId13"/>
    <p:sldId id="289" r:id="rId14"/>
    <p:sldId id="282" r:id="rId15"/>
    <p:sldId id="286" r:id="rId16"/>
    <p:sldId id="304" r:id="rId17"/>
    <p:sldId id="288" r:id="rId18"/>
    <p:sldId id="284" r:id="rId19"/>
    <p:sldId id="285" r:id="rId20"/>
    <p:sldId id="290" r:id="rId21"/>
    <p:sldId id="291" r:id="rId22"/>
    <p:sldId id="292" r:id="rId23"/>
    <p:sldId id="305" r:id="rId24"/>
    <p:sldId id="299" r:id="rId25"/>
    <p:sldId id="300" r:id="rId26"/>
    <p:sldId id="301" r:id="rId27"/>
    <p:sldId id="302" r:id="rId28"/>
    <p:sldId id="306" r:id="rId29"/>
    <p:sldId id="303" r:id="rId30"/>
    <p:sldId id="270"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D46CD-077E-465C-9523-54D6A3F65256}" v="739" dt="2021-03-26T14:51:32.863"/>
    <p1510:client id="{6FB1B2E6-27BF-4A94-A617-7F33A02557E4}" v="391" dt="2021-03-12T07:30:07.83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1987416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12676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1474255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29418914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242081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768752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55270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168856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55774688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2397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1958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56558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49224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168213479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5743656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3665104"/>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9354963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1971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0109602"/>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347719275"/>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944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391927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1733457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992943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50387378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11152721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5551490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6/20/2021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792671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63940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667122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6/20/2021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71257433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65577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6/20/2021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712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6/20/2021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8881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6/20/2021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532104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6/20/2021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212290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br>
              <a:rPr lang="en-US" sz="2000" b="1" dirty="0">
                <a:solidFill>
                  <a:srgbClr val="B32A9A"/>
                </a:solidFill>
                <a:latin typeface="Arial Rounded MT Bold" panose="020F0704030504030204" pitchFamily="34" charset="0"/>
              </a:rPr>
            </a:br>
            <a:br>
              <a:rPr lang="en-US" sz="2000" b="1" dirty="0">
                <a:solidFill>
                  <a:srgbClr val="B32A9A"/>
                </a:solidFill>
                <a:latin typeface="Arial Rounded MT Bold" panose="020F0704030504030204" pitchFamily="34" charset="0"/>
              </a:rPr>
            </a:br>
            <a:br>
              <a:rPr lang="en-US" sz="2400" b="1" dirty="0">
                <a:solidFill>
                  <a:srgbClr val="B32A9A"/>
                </a:solidFill>
                <a:latin typeface="Arial Rounded MT Bold" panose="020F0704030504030204" pitchFamily="34" charset="0"/>
              </a:rPr>
            </a:br>
            <a:r>
              <a:rPr lang="en-US" sz="2000" b="1" dirty="0">
                <a:solidFill>
                  <a:srgbClr val="002060"/>
                </a:solidFill>
                <a:latin typeface="Arial Rounded MT Bold" panose="020F0704030504030204" pitchFamily="34" charset="0"/>
              </a:rPr>
              <a:t>TITLE</a:t>
            </a:r>
            <a:r>
              <a:rPr lang="en-US" sz="2400" b="1" dirty="0">
                <a:solidFill>
                  <a:srgbClr val="002060"/>
                </a:solidFill>
                <a:latin typeface="Arial Rounded MT Bold" panose="020F0704030504030204" pitchFamily="34" charset="0"/>
              </a:rPr>
              <a:t>: </a:t>
            </a:r>
            <a:r>
              <a:rPr lang="en-IN" sz="2400" dirty="0">
                <a:latin typeface="Arial Rounded MT Bold" panose="020F0704030504030204" pitchFamily="34" charset="0"/>
                <a:cs typeface="Times New Roman" pitchFamily="18" charset="0"/>
              </a:rPr>
              <a:t>Unregistered Vehicle recognition based on Number plate using Raspberry Pi</a:t>
            </a:r>
            <a:br>
              <a:rPr lang="en-US" sz="2400" dirty="0">
                <a:latin typeface="Arial Rounded MT Bold" panose="020F0704030504030204" pitchFamily="34" charset="0"/>
                <a:cs typeface="Times New Roman" pitchFamily="18" charset="0"/>
              </a:rPr>
            </a:br>
            <a:br>
              <a:rPr lang="en-US" sz="2400" dirty="0">
                <a:latin typeface="Arial Rounded MT Bold" panose="020F0704030504030204" pitchFamily="34" charset="0"/>
              </a:rPr>
            </a:br>
            <a:r>
              <a:rPr lang="en-US" sz="2000" b="1" dirty="0">
                <a:solidFill>
                  <a:srgbClr val="002060"/>
                </a:solidFill>
                <a:latin typeface="Arial Rounded MT Bold" panose="020F0704030504030204" pitchFamily="34" charset="0"/>
              </a:rPr>
              <a:t>DOMAIN: </a:t>
            </a:r>
            <a:r>
              <a:rPr lang="en-US" sz="2400" dirty="0">
                <a:latin typeface="Arial Rounded MT Bold" panose="020F0704030504030204" pitchFamily="34" charset="0"/>
              </a:rPr>
              <a:t>MACHINE LEARNING</a:t>
            </a:r>
            <a:br>
              <a:rPr lang="en-US" sz="2400" dirty="0">
                <a:latin typeface="Arial Rounded MT Bold" panose="020F0704030504030204" pitchFamily="34" charset="0"/>
              </a:rPr>
            </a:br>
            <a:br>
              <a:rPr lang="en-US" sz="2400" dirty="0">
                <a:latin typeface="Arial Rounded MT Bold" panose="020F0704030504030204" pitchFamily="34" charset="0"/>
              </a:rPr>
            </a:br>
            <a:br>
              <a:rPr lang="en-US" sz="2400" dirty="0">
                <a:solidFill>
                  <a:srgbClr val="B32A9A"/>
                </a:solidFill>
                <a:latin typeface="Arial Rounded MT Bold" panose="020F0704030504030204" pitchFamily="34" charset="0"/>
              </a:rPr>
            </a:br>
            <a:r>
              <a:rPr lang="en-US" sz="2400" dirty="0">
                <a:solidFill>
                  <a:srgbClr val="B32A9A"/>
                </a:solidFill>
                <a:latin typeface="Arial Rounded MT Bold" panose="020F0704030504030204" pitchFamily="34" charset="0"/>
              </a:rPr>
              <a:t> </a:t>
            </a:r>
            <a:endParaRPr lang="en-US" sz="2000" dirty="0">
              <a:latin typeface="Arial Rounded MT Bold" panose="020F0704030504030204" pitchFamily="34" charset="0"/>
            </a:endParaRPr>
          </a:p>
        </p:txBody>
      </p:sp>
      <p:sp>
        <p:nvSpPr>
          <p:cNvPr id="3" name="Subtitle 2"/>
          <p:cNvSpPr>
            <a:spLocks noGrp="1"/>
          </p:cNvSpPr>
          <p:nvPr>
            <p:ph type="subTitle" idx="1"/>
          </p:nvPr>
        </p:nvSpPr>
        <p:spPr>
          <a:xfrm>
            <a:off x="8125689" y="5137728"/>
            <a:ext cx="3726873" cy="1655762"/>
          </a:xfrm>
        </p:spPr>
        <p:txBody>
          <a:bodyPr>
            <a:noAutofit/>
          </a:bodyPr>
          <a:lstStyle/>
          <a:p>
            <a:pPr>
              <a:lnSpc>
                <a:spcPct val="100000"/>
              </a:lnSpc>
            </a:pPr>
            <a:r>
              <a:rPr lang="en-US" sz="1600" dirty="0">
                <a:latin typeface="Arial Rounded MT Bold" panose="020F0704030504030204" pitchFamily="34" charset="0"/>
              </a:rPr>
              <a:t>V.  JAYAVARSHINI(211417104093)</a:t>
            </a:r>
          </a:p>
          <a:p>
            <a:pPr>
              <a:lnSpc>
                <a:spcPct val="100000"/>
              </a:lnSpc>
            </a:pPr>
            <a:r>
              <a:rPr lang="en-US" sz="1600" dirty="0">
                <a:latin typeface="Arial Rounded MT Bold" panose="020F0704030504030204" pitchFamily="34" charset="0"/>
              </a:rPr>
              <a:t>B.JOTHIKA(211417104101)</a:t>
            </a:r>
          </a:p>
          <a:p>
            <a:pPr>
              <a:lnSpc>
                <a:spcPct val="100000"/>
              </a:lnSpc>
            </a:pPr>
            <a:r>
              <a:rPr lang="en-US" sz="1600">
                <a:latin typeface="Arial Rounded MT Bold" panose="020F0704030504030204" pitchFamily="34" charset="0"/>
              </a:rPr>
              <a:t>R.KUSHMITHA(211417104127)</a:t>
            </a:r>
            <a:endParaRPr lang="en-US" sz="1600" dirty="0">
              <a:latin typeface="Arial Rounded MT Bold" panose="020F0704030504030204" pitchFamily="34" charset="0"/>
            </a:endParaRPr>
          </a:p>
          <a:p>
            <a:pPr>
              <a:lnSpc>
                <a:spcPct val="100000"/>
              </a:lnSpc>
            </a:pPr>
            <a:endParaRPr lang="en-US" sz="1600" dirty="0"/>
          </a:p>
        </p:txBody>
      </p:sp>
      <p:sp>
        <p:nvSpPr>
          <p:cNvPr id="5" name="Rectangle 4"/>
          <p:cNvSpPr/>
          <p:nvPr/>
        </p:nvSpPr>
        <p:spPr>
          <a:xfrm>
            <a:off x="9253884" y="4649477"/>
            <a:ext cx="1496291" cy="3740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6" name="Rectangle 5"/>
          <p:cNvSpPr/>
          <p:nvPr/>
        </p:nvSpPr>
        <p:spPr>
          <a:xfrm>
            <a:off x="9240979" y="4649477"/>
            <a:ext cx="1509196" cy="369332"/>
          </a:xfrm>
          <a:prstGeom prst="rect">
            <a:avLst/>
          </a:prstGeom>
        </p:spPr>
        <p:txBody>
          <a:bodyPr wrap="none">
            <a:spAutoFit/>
          </a:bodyPr>
          <a:lstStyle/>
          <a:p>
            <a:r>
              <a:rPr lang="en-US" dirty="0">
                <a:solidFill>
                  <a:srgbClr val="002060"/>
                </a:solidFill>
                <a:latin typeface="Arial Rounded MT Bold" panose="020F0704030504030204" pitchFamily="34" charset="0"/>
              </a:rPr>
              <a:t>BATCH – A4</a:t>
            </a:r>
          </a:p>
        </p:txBody>
      </p:sp>
      <p:sp>
        <p:nvSpPr>
          <p:cNvPr id="4" name="Rectangle 3"/>
          <p:cNvSpPr/>
          <p:nvPr/>
        </p:nvSpPr>
        <p:spPr>
          <a:xfrm>
            <a:off x="3953221" y="3015733"/>
            <a:ext cx="5523287" cy="461665"/>
          </a:xfrm>
          <a:prstGeom prst="rect">
            <a:avLst/>
          </a:prstGeom>
        </p:spPr>
        <p:txBody>
          <a:bodyPr wrap="square">
            <a:spAutoFit/>
          </a:bodyPr>
          <a:lstStyle/>
          <a:p>
            <a:r>
              <a:rPr lang="en-US" b="1" dirty="0">
                <a:solidFill>
                  <a:srgbClr val="002060"/>
                </a:solidFill>
                <a:latin typeface="Arial Rounded MT Bold" panose="020F0704030504030204" pitchFamily="34" charset="0"/>
              </a:rPr>
              <a:t>GUIDE: </a:t>
            </a:r>
            <a:r>
              <a:rPr lang="en-US" sz="2400" dirty="0">
                <a:latin typeface="Arial Rounded MT Bold" panose="020F0704030504030204" pitchFamily="34" charset="0"/>
              </a:rPr>
              <a:t>Mrs. </a:t>
            </a:r>
            <a:r>
              <a:rPr lang="en-US" sz="2400" dirty="0" err="1">
                <a:latin typeface="Arial Rounded MT Bold" panose="020F0704030504030204" pitchFamily="34" charset="0"/>
              </a:rPr>
              <a:t>M.Sangeetha</a:t>
            </a:r>
            <a:r>
              <a:rPr lang="en-US" sz="2400" dirty="0">
                <a:latin typeface="Arial Rounded MT Bold" panose="020F0704030504030204" pitchFamily="34" charset="0"/>
              </a:rPr>
              <a:t> </a:t>
            </a:r>
            <a:r>
              <a:rPr lang="en-US" sz="2400" dirty="0" err="1">
                <a:latin typeface="Arial Rounded MT Bold" panose="020F0704030504030204" pitchFamily="34" charset="0"/>
              </a:rPr>
              <a:t>M.Tech</a:t>
            </a:r>
            <a:endParaRPr lang="en-US" sz="2400" dirty="0"/>
          </a:p>
        </p:txBody>
      </p:sp>
    </p:spTree>
    <p:extLst>
      <p:ext uri="{BB962C8B-B14F-4D97-AF65-F5344CB8AC3E}">
        <p14:creationId xmlns:p14="http://schemas.microsoft.com/office/powerpoint/2010/main" val="352035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429E-0D53-403E-9F97-FC9ACE00C81A}"/>
              </a:ext>
            </a:extLst>
          </p:cNvPr>
          <p:cNvSpPr>
            <a:spLocks noGrp="1"/>
          </p:cNvSpPr>
          <p:nvPr>
            <p:ph type="title"/>
          </p:nvPr>
        </p:nvSpPr>
        <p:spPr/>
        <p:txBody>
          <a:bodyPr/>
          <a:lstStyle/>
          <a:p>
            <a:pPr algn="ctr"/>
            <a:r>
              <a:rPr lang="en-US" sz="2800" dirty="0">
                <a:solidFill>
                  <a:srgbClr val="002060"/>
                </a:solidFill>
                <a:latin typeface="Arial Rounded MT Bold" panose="020F0704030504030204" pitchFamily="34" charset="0"/>
              </a:rPr>
              <a:t>UML DIAGRAM</a:t>
            </a:r>
            <a:br>
              <a:rPr lang="en-US" sz="2800" dirty="0">
                <a:solidFill>
                  <a:srgbClr val="002060"/>
                </a:solidFill>
                <a:latin typeface="Arial Rounded MT Bold" panose="020F0704030504030204" pitchFamily="34" charset="0"/>
              </a:rPr>
            </a:br>
            <a:r>
              <a:rPr lang="en-GB" sz="2800" b="1" dirty="0">
                <a:latin typeface="+mn-lt"/>
                <a:cs typeface="Calibri Light"/>
              </a:rPr>
              <a:t>ER Diagram</a:t>
            </a:r>
          </a:p>
        </p:txBody>
      </p:sp>
      <p:pic>
        <p:nvPicPr>
          <p:cNvPr id="4" name="Picture 4" descr="Diagram&#10;&#10;Description automatically generated">
            <a:extLst>
              <a:ext uri="{FF2B5EF4-FFF2-40B4-BE49-F238E27FC236}">
                <a16:creationId xmlns:a16="http://schemas.microsoft.com/office/drawing/2014/main" id="{9FFF74A4-1C74-46A6-8A4E-B1F98C5956F1}"/>
              </a:ext>
            </a:extLst>
          </p:cNvPr>
          <p:cNvPicPr>
            <a:picLocks noGrp="1" noChangeAspect="1"/>
          </p:cNvPicPr>
          <p:nvPr>
            <p:ph idx="1"/>
          </p:nvPr>
        </p:nvPicPr>
        <p:blipFill>
          <a:blip r:embed="rId2"/>
          <a:stretch>
            <a:fillRect/>
          </a:stretch>
        </p:blipFill>
        <p:spPr>
          <a:xfrm>
            <a:off x="1134485" y="1825625"/>
            <a:ext cx="10218304" cy="4665663"/>
          </a:xfrm>
        </p:spPr>
      </p:pic>
    </p:spTree>
    <p:extLst>
      <p:ext uri="{BB962C8B-B14F-4D97-AF65-F5344CB8AC3E}">
        <p14:creationId xmlns:p14="http://schemas.microsoft.com/office/powerpoint/2010/main" val="35283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0"/>
            <a:ext cx="10515600" cy="736311"/>
          </a:xfrm>
        </p:spPr>
        <p:txBody>
          <a:bodyPr>
            <a:normAutofit/>
          </a:bodyPr>
          <a:lstStyle/>
          <a:p>
            <a:pPr algn="ctr"/>
            <a:r>
              <a:rPr lang="en-US" sz="2800" dirty="0">
                <a:solidFill>
                  <a:srgbClr val="002060"/>
                </a:solidFill>
                <a:latin typeface="Arial Rounded MT Bold" panose="020F0704030504030204" pitchFamily="34" charset="0"/>
              </a:rPr>
              <a:t>UML DIAGRAM</a:t>
            </a:r>
            <a:endParaRPr lang="en-US" sz="2800" dirty="0"/>
          </a:p>
        </p:txBody>
      </p:sp>
      <p:sp>
        <p:nvSpPr>
          <p:cNvPr id="7" name="Content Placeholder 6"/>
          <p:cNvSpPr>
            <a:spLocks noGrp="1"/>
          </p:cNvSpPr>
          <p:nvPr>
            <p:ph sz="half" idx="1"/>
          </p:nvPr>
        </p:nvSpPr>
        <p:spPr>
          <a:xfrm>
            <a:off x="394855" y="0"/>
            <a:ext cx="11326090" cy="6858000"/>
          </a:xfrm>
        </p:spPr>
        <p:txBody>
          <a:bodyPr/>
          <a:lstStyle/>
          <a:p>
            <a:pPr marL="0" indent="0">
              <a:buNone/>
            </a:pPr>
            <a:r>
              <a:rPr lang="en-US" b="1" dirty="0"/>
              <a:t> </a:t>
            </a:r>
          </a:p>
          <a:p>
            <a:pPr marL="0" indent="0" algn="ctr">
              <a:buNone/>
            </a:pPr>
            <a:r>
              <a:rPr lang="en-US" b="1" dirty="0"/>
              <a:t>USE CASE DIAGRAM</a:t>
            </a:r>
          </a:p>
        </p:txBody>
      </p:sp>
      <p:pic>
        <p:nvPicPr>
          <p:cNvPr id="16" name="Picture 15"/>
          <p:cNvPicPr>
            <a:picLocks noChangeAspect="1"/>
          </p:cNvPicPr>
          <p:nvPr/>
        </p:nvPicPr>
        <p:blipFill rotWithShape="1">
          <a:blip r:embed="rId2"/>
          <a:srcRect b="2016"/>
          <a:stretch/>
        </p:blipFill>
        <p:spPr>
          <a:xfrm>
            <a:off x="3169228" y="1223096"/>
            <a:ext cx="6142759" cy="5478023"/>
          </a:xfrm>
          <a:prstGeom prst="rect">
            <a:avLst/>
          </a:prstGeom>
        </p:spPr>
      </p:pic>
    </p:spTree>
    <p:extLst>
      <p:ext uri="{BB962C8B-B14F-4D97-AF65-F5344CB8AC3E}">
        <p14:creationId xmlns:p14="http://schemas.microsoft.com/office/powerpoint/2010/main" val="4920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6636" y="-102466"/>
            <a:ext cx="10415155" cy="1203902"/>
          </a:xfrm>
        </p:spPr>
        <p:txBody>
          <a:bodyPr>
            <a:normAutofit fontScale="90000"/>
          </a:bodyPr>
          <a:lstStyle/>
          <a:p>
            <a:pPr marL="0" indent="0" algn="ctr"/>
            <a:br>
              <a:rPr lang="en-US" sz="2800" dirty="0">
                <a:solidFill>
                  <a:srgbClr val="002060"/>
                </a:solidFill>
                <a:latin typeface="Arial Rounded MT Bold" panose="020F0704030504030204" pitchFamily="34" charset="0"/>
              </a:rPr>
            </a:br>
            <a:r>
              <a:rPr lang="en-US" sz="3100" dirty="0">
                <a:solidFill>
                  <a:srgbClr val="002060"/>
                </a:solidFill>
                <a:latin typeface="Arial Rounded MT Bold" panose="020F0704030504030204" pitchFamily="34" charset="0"/>
              </a:rPr>
              <a:t>UML DIAGRAM</a:t>
            </a:r>
            <a:br>
              <a:rPr lang="en-US" sz="3100" b="1" dirty="0">
                <a:latin typeface="+mn-lt"/>
              </a:rPr>
            </a:br>
            <a:r>
              <a:rPr lang="en-US" sz="3100" b="1" dirty="0">
                <a:latin typeface="+mn-lt"/>
              </a:rPr>
              <a:t>SEQUENCE DIAGRAM</a:t>
            </a:r>
            <a:endParaRPr lang="en-US" sz="2800" b="1" dirty="0">
              <a:latin typeface="+mn-lt"/>
            </a:endParaRPr>
          </a:p>
        </p:txBody>
      </p:sp>
      <p:pic>
        <p:nvPicPr>
          <p:cNvPr id="7" name="Content Placeholder 6"/>
          <p:cNvPicPr>
            <a:picLocks noGrp="1" noChangeAspect="1"/>
          </p:cNvPicPr>
          <p:nvPr>
            <p:ph idx="1"/>
          </p:nvPr>
        </p:nvPicPr>
        <p:blipFill rotWithShape="1">
          <a:blip r:embed="rId2"/>
          <a:srcRect l="1233" t="7953" b="-716"/>
          <a:stretch/>
        </p:blipFill>
        <p:spPr>
          <a:xfrm>
            <a:off x="2994313" y="1101436"/>
            <a:ext cx="6120246" cy="5756564"/>
          </a:xfrm>
          <a:prstGeom prst="rect">
            <a:avLst/>
          </a:prstGeom>
        </p:spPr>
      </p:pic>
    </p:spTree>
    <p:extLst>
      <p:ext uri="{BB962C8B-B14F-4D97-AF65-F5344CB8AC3E}">
        <p14:creationId xmlns:p14="http://schemas.microsoft.com/office/powerpoint/2010/main" val="4977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2400" dirty="0">
                <a:solidFill>
                  <a:srgbClr val="002060"/>
                </a:solidFill>
                <a:latin typeface="Arial Rounded MT Bold" panose="020F0704030504030204" pitchFamily="34" charset="0"/>
              </a:rPr>
              <a:t>UML DIAGRAM</a:t>
            </a:r>
            <a:br>
              <a:rPr lang="en-US" sz="2400" b="1" dirty="0"/>
            </a:br>
            <a:r>
              <a:rPr lang="en-US" sz="2400" b="1" dirty="0">
                <a:latin typeface="+mn-lt"/>
              </a:rPr>
              <a:t>ACTIVITY DIAGRAM</a:t>
            </a:r>
          </a:p>
        </p:txBody>
      </p:sp>
      <p:pic>
        <p:nvPicPr>
          <p:cNvPr id="7" name="Content Placeholder 6"/>
          <p:cNvPicPr>
            <a:picLocks noGrp="1" noChangeAspect="1"/>
          </p:cNvPicPr>
          <p:nvPr>
            <p:ph idx="1"/>
          </p:nvPr>
        </p:nvPicPr>
        <p:blipFill rotWithShape="1">
          <a:blip r:embed="rId2"/>
          <a:srcRect l="19207" r="7520"/>
          <a:stretch/>
        </p:blipFill>
        <p:spPr>
          <a:xfrm>
            <a:off x="2209801" y="1825624"/>
            <a:ext cx="8696324" cy="4843231"/>
          </a:xfrm>
          <a:prstGeom prst="rect">
            <a:avLst/>
          </a:prstGeom>
        </p:spPr>
      </p:pic>
    </p:spTree>
    <p:extLst>
      <p:ext uri="{BB962C8B-B14F-4D97-AF65-F5344CB8AC3E}">
        <p14:creationId xmlns:p14="http://schemas.microsoft.com/office/powerpoint/2010/main" val="206900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UML DIAGRAMS</a:t>
            </a:r>
            <a:br>
              <a:rPr lang="en-US" sz="2800" dirty="0">
                <a:solidFill>
                  <a:srgbClr val="002060"/>
                </a:solidFill>
                <a:latin typeface="Arial Rounded MT Bold" panose="020F0704030504030204" pitchFamily="34" charset="0"/>
              </a:rPr>
            </a:br>
            <a:br>
              <a:rPr lang="en-US" sz="2800" dirty="0">
                <a:solidFill>
                  <a:srgbClr val="002060"/>
                </a:solidFill>
                <a:latin typeface="Arial Rounded MT Bold" panose="020F0704030504030204" pitchFamily="34" charset="0"/>
              </a:rPr>
            </a:br>
            <a:endParaRPr lang="en-US" sz="2800" dirty="0"/>
          </a:p>
        </p:txBody>
      </p:sp>
      <p:pic>
        <p:nvPicPr>
          <p:cNvPr id="4" name="Picture 3"/>
          <p:cNvPicPr>
            <a:picLocks noChangeAspect="1"/>
          </p:cNvPicPr>
          <p:nvPr/>
        </p:nvPicPr>
        <p:blipFill>
          <a:blip r:embed="rId2"/>
          <a:stretch>
            <a:fillRect/>
          </a:stretch>
        </p:blipFill>
        <p:spPr>
          <a:xfrm>
            <a:off x="4002245" y="788845"/>
            <a:ext cx="4499238" cy="749873"/>
          </a:xfrm>
          <a:prstGeom prst="rect">
            <a:avLst/>
          </a:prstGeom>
        </p:spPr>
      </p:pic>
      <p:pic>
        <p:nvPicPr>
          <p:cNvPr id="5" name="Picture 4"/>
          <p:cNvPicPr>
            <a:picLocks noChangeAspect="1"/>
          </p:cNvPicPr>
          <p:nvPr/>
        </p:nvPicPr>
        <p:blipFill>
          <a:blip r:embed="rId3"/>
          <a:stretch>
            <a:fillRect/>
          </a:stretch>
        </p:blipFill>
        <p:spPr>
          <a:xfrm>
            <a:off x="2628900" y="1538718"/>
            <a:ext cx="7113443" cy="5141519"/>
          </a:xfrm>
          <a:prstGeom prst="rect">
            <a:avLst/>
          </a:prstGeom>
        </p:spPr>
      </p:pic>
    </p:spTree>
    <p:extLst>
      <p:ext uri="{BB962C8B-B14F-4D97-AF65-F5344CB8AC3E}">
        <p14:creationId xmlns:p14="http://schemas.microsoft.com/office/powerpoint/2010/main" val="359879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565"/>
          </a:xfrm>
        </p:spPr>
        <p:txBody>
          <a:bodyPr>
            <a:normAutofit/>
          </a:bodyPr>
          <a:lstStyle/>
          <a:p>
            <a:pPr algn="ctr"/>
            <a:r>
              <a:rPr lang="en-US" sz="3000" dirty="0">
                <a:solidFill>
                  <a:srgbClr val="002060"/>
                </a:solidFill>
                <a:latin typeface="Arial Rounded MT Bold" panose="020F0704030504030204" pitchFamily="34" charset="0"/>
              </a:rPr>
              <a:t>ALGORITHMS</a:t>
            </a:r>
          </a:p>
        </p:txBody>
      </p:sp>
      <p:sp>
        <p:nvSpPr>
          <p:cNvPr id="3" name="Content Placeholder 2"/>
          <p:cNvSpPr>
            <a:spLocks noGrp="1"/>
          </p:cNvSpPr>
          <p:nvPr>
            <p:ph idx="1"/>
          </p:nvPr>
        </p:nvSpPr>
        <p:spPr>
          <a:xfrm>
            <a:off x="838199" y="1475508"/>
            <a:ext cx="10882745" cy="5382491"/>
          </a:xfrm>
        </p:spPr>
        <p:txBody>
          <a:bodyPr/>
          <a:lstStyle/>
          <a:p>
            <a:pPr marL="0" indent="0">
              <a:buNone/>
            </a:pPr>
            <a:r>
              <a:rPr lang="en-IN" b="1" dirty="0">
                <a:cs typeface="Times New Roman" pitchFamily="18" charset="0"/>
              </a:rPr>
              <a:t>EDGE DETECTION TECHNIQUE</a:t>
            </a:r>
          </a:p>
          <a:p>
            <a:pPr marL="0" indent="0">
              <a:buNone/>
            </a:pPr>
            <a:r>
              <a:rPr lang="en-IN" b="1" dirty="0">
                <a:cs typeface="Times New Roman" pitchFamily="18" charset="0"/>
              </a:rPr>
              <a:t>			</a:t>
            </a:r>
            <a:r>
              <a:rPr lang="en-US" sz="2400" dirty="0">
                <a:latin typeface="Times New Roman" panose="02020603050405020304" pitchFamily="18" charset="0"/>
                <a:cs typeface="Times New Roman" panose="02020603050405020304" pitchFamily="18" charset="0"/>
              </a:rPr>
              <a:t>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vision.</a:t>
            </a:r>
            <a:r>
              <a:rPr lang="en-US" sz="2400" dirty="0"/>
              <a:t> Most of the shape information of an image is enclosed </a:t>
            </a:r>
            <a:r>
              <a:rPr lang="en-US" sz="2400"/>
              <a:t>in edges. So first we detect these edges </a:t>
            </a:r>
            <a:r>
              <a:rPr lang="en-US" sz="2400" dirty="0"/>
              <a:t>in an image and by using these filters and then by enhancing those areas of image which contains edges, sharpness of the image will increase and image will become clearer.</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340692" y="4691062"/>
            <a:ext cx="6321863" cy="1959119"/>
          </a:xfrm>
          <a:prstGeom prst="rect">
            <a:avLst/>
          </a:prstGeom>
        </p:spPr>
      </p:pic>
    </p:spTree>
    <p:extLst>
      <p:ext uri="{BB962C8B-B14F-4D97-AF65-F5344CB8AC3E}">
        <p14:creationId xmlns:p14="http://schemas.microsoft.com/office/powerpoint/2010/main" val="166053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6084"/>
          </a:xfrm>
        </p:spPr>
        <p:txBody>
          <a:bodyPr>
            <a:normAutofit/>
          </a:bodyPr>
          <a:lstStyle/>
          <a:p>
            <a:r>
              <a:rPr lang="en-IN" sz="2800" dirty="0">
                <a:latin typeface="Arial Rounded MT Bold" panose="020F0704030504030204" pitchFamily="34" charset="0"/>
                <a:cs typeface="Times New Roman" pitchFamily="18" charset="0"/>
              </a:rPr>
              <a:t>OPTICAL CHARACTER RECOGNITION</a:t>
            </a:r>
            <a:br>
              <a:rPr lang="en-IN" sz="2800" dirty="0">
                <a:latin typeface="Arial Rounded MT Bold" panose="020F0704030504030204" pitchFamily="34" charset="0"/>
                <a:cs typeface="Times New Roman" pitchFamily="18" charset="0"/>
              </a:rPr>
            </a:br>
            <a:endParaRPr lang="en-US" sz="2800" dirty="0">
              <a:latin typeface="Arial Rounded MT Bold" panose="020F0704030504030204" pitchFamily="34" charset="0"/>
            </a:endParaRPr>
          </a:p>
        </p:txBody>
      </p:sp>
      <p:sp>
        <p:nvSpPr>
          <p:cNvPr id="3" name="Content Placeholder 2"/>
          <p:cNvSpPr>
            <a:spLocks noGrp="1"/>
          </p:cNvSpPr>
          <p:nvPr>
            <p:ph idx="1"/>
          </p:nvPr>
        </p:nvSpPr>
        <p:spPr>
          <a:xfrm>
            <a:off x="838200" y="1070264"/>
            <a:ext cx="10515600" cy="5507181"/>
          </a:xfrm>
        </p:spPr>
        <p:txBody>
          <a:bodyPr/>
          <a:lstStyle/>
          <a:p>
            <a:pPr marL="0" indent="0">
              <a:buNone/>
            </a:pPr>
            <a:r>
              <a:rPr lang="en-US" sz="2400" dirty="0">
                <a:latin typeface="Times New Roman" panose="02020603050405020304" pitchFamily="18" charset="0"/>
                <a:cs typeface="Times New Roman" panose="02020603050405020304" pitchFamily="18" charset="0"/>
              </a:rPr>
              <a:t>	Optical character recognition is the electronic or mechanical conversion of images of typed, handwritten or printed text into machine-encoded text, whether from a scanned document, a photo of a document, a scene-photo or from subtitle text superimposed on an image.</a:t>
            </a:r>
          </a:p>
          <a:p>
            <a:pPr marL="0" indent="0">
              <a:buNone/>
            </a:pPr>
            <a:r>
              <a:rPr lang="en-US" sz="2400" dirty="0">
                <a:latin typeface="Times New Roman" panose="02020603050405020304" pitchFamily="18" charset="0"/>
                <a:cs typeface="Times New Roman" panose="02020603050405020304" pitchFamily="18" charset="0"/>
              </a:rPr>
              <a:t>This algorithm detect specific portions or shapes of a digitized image or video stream. OCR software often pre-processes images to improve the chances of successful recognition. In this way, unwanted distortions are suppressed and specific image features are enhanced.</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29697" b="33939"/>
          <a:stretch/>
        </p:blipFill>
        <p:spPr>
          <a:xfrm>
            <a:off x="4571998" y="5159085"/>
            <a:ext cx="3221183" cy="623455"/>
          </a:xfrm>
          <a:prstGeom prst="rect">
            <a:avLst/>
          </a:prstGeom>
        </p:spPr>
      </p:pic>
      <p:pic>
        <p:nvPicPr>
          <p:cNvPr id="5" name="Picture 4"/>
          <p:cNvPicPr>
            <a:picLocks noChangeAspect="1"/>
          </p:cNvPicPr>
          <p:nvPr/>
        </p:nvPicPr>
        <p:blipFill rotWithShape="1">
          <a:blip r:embed="rId3"/>
          <a:srcRect b="68803"/>
          <a:stretch/>
        </p:blipFill>
        <p:spPr>
          <a:xfrm>
            <a:off x="345946" y="5284465"/>
            <a:ext cx="3225064" cy="534444"/>
          </a:xfrm>
          <a:prstGeom prst="rect">
            <a:avLst/>
          </a:prstGeom>
        </p:spPr>
      </p:pic>
      <p:pic>
        <p:nvPicPr>
          <p:cNvPr id="7" name="Picture 6"/>
          <p:cNvPicPr>
            <a:picLocks noChangeAspect="1"/>
          </p:cNvPicPr>
          <p:nvPr/>
        </p:nvPicPr>
        <p:blipFill rotWithShape="1">
          <a:blip r:embed="rId2"/>
          <a:srcRect t="67879"/>
          <a:stretch/>
        </p:blipFill>
        <p:spPr>
          <a:xfrm>
            <a:off x="8794169" y="5195454"/>
            <a:ext cx="3221183" cy="550718"/>
          </a:xfrm>
          <a:prstGeom prst="rect">
            <a:avLst/>
          </a:prstGeom>
        </p:spPr>
      </p:pic>
      <p:cxnSp>
        <p:nvCxnSpPr>
          <p:cNvPr id="8" name="Straight Arrow Connector 7"/>
          <p:cNvCxnSpPr/>
          <p:nvPr/>
        </p:nvCxnSpPr>
        <p:spPr>
          <a:xfrm>
            <a:off x="3643747" y="5551687"/>
            <a:ext cx="10058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7793181" y="5551685"/>
            <a:ext cx="1000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721336" y="5201337"/>
            <a:ext cx="928251" cy="369332"/>
          </a:xfrm>
          <a:prstGeom prst="rect">
            <a:avLst/>
          </a:prstGeom>
          <a:noFill/>
        </p:spPr>
        <p:txBody>
          <a:bodyPr wrap="square" rtlCol="0">
            <a:spAutoFit/>
          </a:bodyPr>
          <a:lstStyle/>
          <a:p>
            <a:r>
              <a:rPr lang="en-US" b="1" dirty="0">
                <a:solidFill>
                  <a:prstClr val="black"/>
                </a:solidFill>
                <a:latin typeface="Arial Rounded MT Bold" panose="020F0704030504030204" pitchFamily="34" charset="0"/>
              </a:rPr>
              <a:t>OCR</a:t>
            </a:r>
          </a:p>
        </p:txBody>
      </p:sp>
      <p:sp>
        <p:nvSpPr>
          <p:cNvPr id="12" name="TextBox 11"/>
          <p:cNvSpPr txBox="1"/>
          <p:nvPr/>
        </p:nvSpPr>
        <p:spPr>
          <a:xfrm>
            <a:off x="7928264" y="5207220"/>
            <a:ext cx="715579" cy="369332"/>
          </a:xfrm>
          <a:prstGeom prst="rect">
            <a:avLst/>
          </a:prstGeom>
          <a:noFill/>
        </p:spPr>
        <p:txBody>
          <a:bodyPr wrap="square" rtlCol="0">
            <a:spAutoFit/>
          </a:bodyPr>
          <a:lstStyle/>
          <a:p>
            <a:r>
              <a:rPr lang="en-US" b="1" dirty="0">
                <a:solidFill>
                  <a:prstClr val="black"/>
                </a:solidFill>
                <a:latin typeface="Arial Rounded MT Bold" panose="020F0704030504030204" pitchFamily="34" charset="0"/>
              </a:rPr>
              <a:t>OCR</a:t>
            </a:r>
          </a:p>
        </p:txBody>
      </p:sp>
    </p:spTree>
    <p:extLst>
      <p:ext uri="{BB962C8B-B14F-4D97-AF65-F5344CB8AC3E}">
        <p14:creationId xmlns:p14="http://schemas.microsoft.com/office/powerpoint/2010/main" val="221616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2FC30-65E3-40DD-A2D7-BA47156B4B6C}"/>
              </a:ext>
            </a:extLst>
          </p:cNvPr>
          <p:cNvSpPr txBox="1"/>
          <p:nvPr/>
        </p:nvSpPr>
        <p:spPr>
          <a:xfrm>
            <a:off x="374074" y="488373"/>
            <a:ext cx="11409218"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002060"/>
                </a:solidFill>
                <a:latin typeface="Arial Rounded MT Bold" panose="020F0704030504030204" pitchFamily="34" charset="0"/>
                <a:cs typeface="Times New Roman"/>
              </a:rPr>
              <a:t>MODULE DESCRIPTION</a:t>
            </a:r>
          </a:p>
          <a:p>
            <a:pPr marL="457200" indent="-457200" algn="just">
              <a:buAutoNum type="arabicPeriod"/>
            </a:pPr>
            <a:endParaRPr lang="en-US" sz="2400" dirty="0">
              <a:latin typeface="Times New Roman"/>
            </a:endParaRPr>
          </a:p>
          <a:p>
            <a:pPr marL="1371600" lvl="2" indent="-457200" algn="just">
              <a:buAutoNum type="arabicPeriod"/>
            </a:pPr>
            <a:r>
              <a:rPr lang="en-US" sz="2400" dirty="0">
                <a:latin typeface="Times New Roman"/>
              </a:rPr>
              <a:t>Image Capturing </a:t>
            </a:r>
            <a:endParaRPr lang="en-US" sz="2400" dirty="0">
              <a:latin typeface="Times New Roman"/>
              <a:cs typeface="Times New Roman"/>
            </a:endParaRPr>
          </a:p>
          <a:p>
            <a:pPr marL="1371600" lvl="2" indent="-457200" algn="just">
              <a:buAutoNum type="arabicPeriod"/>
            </a:pPr>
            <a:r>
              <a:rPr lang="en-US" sz="2400" dirty="0">
                <a:latin typeface="Times New Roman"/>
              </a:rPr>
              <a:t>Image Frame cleaning and preprocessing</a:t>
            </a:r>
            <a:endParaRPr lang="en-US" sz="2400" dirty="0">
              <a:latin typeface="Times New Roman"/>
              <a:cs typeface="Times New Roman"/>
            </a:endParaRPr>
          </a:p>
          <a:p>
            <a:pPr marL="1371600" lvl="2" indent="-457200" algn="just">
              <a:buAutoNum type="arabicPeriod"/>
            </a:pPr>
            <a:r>
              <a:rPr lang="en-US" sz="2400" dirty="0">
                <a:latin typeface="Times New Roman"/>
              </a:rPr>
              <a:t>Detecting number plate using contours</a:t>
            </a:r>
            <a:endParaRPr lang="en-US" sz="2400" dirty="0">
              <a:latin typeface="Times New Roman"/>
              <a:cs typeface="Times New Roman"/>
            </a:endParaRPr>
          </a:p>
          <a:p>
            <a:pPr marL="1371600" lvl="2" indent="-457200" algn="just">
              <a:buAutoNum type="arabicPeriod"/>
            </a:pPr>
            <a:r>
              <a:rPr lang="en-US" sz="2400" dirty="0">
                <a:latin typeface="Times New Roman"/>
              </a:rPr>
              <a:t>Transforming Number plate image to text</a:t>
            </a:r>
            <a:endParaRPr lang="en-US" sz="2400" dirty="0">
              <a:latin typeface="Times New Roman"/>
              <a:cs typeface="Times New Roman"/>
            </a:endParaRPr>
          </a:p>
        </p:txBody>
      </p:sp>
    </p:spTree>
    <p:extLst>
      <p:ext uri="{BB962C8B-B14F-4D97-AF65-F5344CB8AC3E}">
        <p14:creationId xmlns:p14="http://schemas.microsoft.com/office/powerpoint/2010/main" val="187018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53C82-17FB-422B-A56C-EE285973D4FA}"/>
              </a:ext>
            </a:extLst>
          </p:cNvPr>
          <p:cNvSpPr txBox="1"/>
          <p:nvPr/>
        </p:nvSpPr>
        <p:spPr>
          <a:xfrm>
            <a:off x="457199" y="722166"/>
            <a:ext cx="1092084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b="1" dirty="0"/>
              <a:t>	1. IMAGE CAPTURING</a:t>
            </a:r>
            <a:r>
              <a:rPr lang="en-US" sz="2400" b="1" dirty="0"/>
              <a:t>:</a:t>
            </a:r>
            <a:endParaRPr lang="en-US" sz="2400" b="1" dirty="0">
              <a:cs typeface="Times New Roman"/>
            </a:endParaRPr>
          </a:p>
          <a:p>
            <a:pPr algn="just"/>
            <a:r>
              <a:rPr lang="en-US" dirty="0">
                <a:latin typeface="Times New Roman"/>
              </a:rPr>
              <a:t>	</a:t>
            </a:r>
            <a:r>
              <a:rPr lang="en-US" sz="2400" dirty="0">
                <a:latin typeface="Times New Roman"/>
              </a:rPr>
              <a:t>In this module we create a basic infrastructure to establish the proposed feature 	of image handling in 	python. Prepare the python environment to access video 	input device, in this case a camera. </a:t>
            </a:r>
            <a:endParaRPr lang="en-US" sz="2400" dirty="0">
              <a:latin typeface="Times New Roman"/>
              <a:cs typeface="Times New Roman"/>
            </a:endParaRPr>
          </a:p>
          <a:p>
            <a:pPr algn="just"/>
            <a:endParaRPr lang="en-US" sz="1000" dirty="0">
              <a:latin typeface="Times New Roman"/>
              <a:cs typeface="Calibri"/>
            </a:endParaRPr>
          </a:p>
          <a:p>
            <a:pPr algn="just"/>
            <a:endParaRPr lang="en-US" sz="2000" b="1" dirty="0">
              <a:latin typeface="Times New Roman"/>
            </a:endParaRPr>
          </a:p>
          <a:p>
            <a:pPr algn="just"/>
            <a:r>
              <a:rPr lang="en-US" sz="2600" b="1" dirty="0"/>
              <a:t>	2. IMAGE FRAME CLEANING AND PREPROCESSING</a:t>
            </a:r>
            <a:r>
              <a:rPr lang="en-US" sz="2400" b="1" dirty="0">
                <a:latin typeface="Times New Roman"/>
              </a:rPr>
              <a:t>:</a:t>
            </a:r>
            <a:endParaRPr lang="en-US" sz="2400" b="1" dirty="0">
              <a:latin typeface="Times New Roman"/>
              <a:cs typeface="Times New Roman"/>
            </a:endParaRPr>
          </a:p>
          <a:p>
            <a:pPr lvl="2" algn="just"/>
            <a:r>
              <a:rPr lang="en-US" sz="2400" dirty="0">
                <a:latin typeface="Times New Roman"/>
              </a:rPr>
              <a:t>Once the image is read in python we use different image processing technique on the image. The number plate detection technique is deployed. First the image is converted to grey scale image. This means the pixel value will be stripped off the color values and converted to the grayscale. The pixel will have a value of 1byte per pixel which means any value between 0-255 is used. The grayscale image is then processed to find out possible number plate area using edge detection technique. </a:t>
            </a:r>
            <a:endParaRPr lang="en-US" sz="2400" dirty="0">
              <a:latin typeface="Times New Roman"/>
              <a:cs typeface="Times New Roman"/>
            </a:endParaRPr>
          </a:p>
        </p:txBody>
      </p:sp>
    </p:spTree>
    <p:extLst>
      <p:ext uri="{BB962C8B-B14F-4D97-AF65-F5344CB8AC3E}">
        <p14:creationId xmlns:p14="http://schemas.microsoft.com/office/powerpoint/2010/main" val="244497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5AAB4-B55C-4855-B7A1-471321F944E5}"/>
              </a:ext>
            </a:extLst>
          </p:cNvPr>
          <p:cNvSpPr txBox="1"/>
          <p:nvPr/>
        </p:nvSpPr>
        <p:spPr>
          <a:xfrm>
            <a:off x="716973" y="256193"/>
            <a:ext cx="10195214" cy="5863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2300" b="1" dirty="0"/>
              <a:t>3. DETECTING NUMBER PLATE USING CONTOURS</a:t>
            </a:r>
            <a:r>
              <a:rPr lang="en-US" sz="2300" b="1" dirty="0">
                <a:latin typeface="Times New Roman"/>
              </a:rPr>
              <a:t>:</a:t>
            </a:r>
            <a:endParaRPr lang="en-US" sz="2300" b="1" dirty="0">
              <a:latin typeface="Times New Roman"/>
              <a:cs typeface="Times New Roman"/>
            </a:endParaRPr>
          </a:p>
          <a:p>
            <a:pPr lvl="1" algn="just"/>
            <a:r>
              <a:rPr lang="en-US" sz="2300" dirty="0">
                <a:latin typeface="Times New Roman"/>
              </a:rPr>
              <a:t>After edge detection, all high intensity pixels were scanned from left to right in the X axis and top to bottom for Y axis. The concentration of white pixels will give a fair knowledge of where the more number of edges were available in x-axis. This will give the approximate starting location of x-axis. Concentration of white pixels in y-axis is also scanned to get the approximate location of the y-axis. Due to the variable text or images available in the vehicle, we may have more than one region of interest of the number plate.   </a:t>
            </a:r>
            <a:endParaRPr lang="en-US" sz="2300" dirty="0">
              <a:latin typeface="Times New Roman"/>
              <a:cs typeface="Times New Roman"/>
            </a:endParaRPr>
          </a:p>
          <a:p>
            <a:pPr lvl="1" algn="just"/>
            <a:endParaRPr lang="en-US" sz="2300" b="1" dirty="0">
              <a:latin typeface="Times New Roman"/>
              <a:cs typeface="Calibri"/>
            </a:endParaRPr>
          </a:p>
          <a:p>
            <a:pPr lvl="1" algn="just"/>
            <a:r>
              <a:rPr lang="en-US" sz="2300" b="1" dirty="0"/>
              <a:t>4. TRANSFORMING NUMBER PLATE IMAGE TO TEXT:</a:t>
            </a:r>
            <a:endParaRPr lang="en-US" sz="2300" b="1" dirty="0">
              <a:cs typeface="Times New Roman"/>
            </a:endParaRPr>
          </a:p>
          <a:p>
            <a:pPr lvl="1" algn="just"/>
            <a:r>
              <a:rPr lang="en-US" sz="2300" dirty="0">
                <a:latin typeface="Times New Roman"/>
              </a:rPr>
              <a:t>The region of interest for the number plate area was detected from the previous module. We will try to fit the number plate area and ratio of width and height. If the possible number plates region is identified, the image is cropped for the dimension of the detected number plate. Then the convolution neural network (CNN) algorithm is performed. The number plate image is then processed with simple optical character recognition software to convert to a text. </a:t>
            </a:r>
            <a:endParaRPr lang="en-US" sz="2300" dirty="0">
              <a:latin typeface="Times New Roman"/>
              <a:cs typeface="Times New Roman"/>
            </a:endParaRPr>
          </a:p>
        </p:txBody>
      </p:sp>
    </p:spTree>
    <p:extLst>
      <p:ext uri="{BB962C8B-B14F-4D97-AF65-F5344CB8AC3E}">
        <p14:creationId xmlns:p14="http://schemas.microsoft.com/office/powerpoint/2010/main" val="1407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E1BF-6259-4798-B7E9-249E6ABEEE78}"/>
              </a:ext>
            </a:extLst>
          </p:cNvPr>
          <p:cNvSpPr>
            <a:spLocks noGrp="1"/>
          </p:cNvSpPr>
          <p:nvPr>
            <p:ph type="title"/>
          </p:nvPr>
        </p:nvSpPr>
        <p:spPr/>
        <p:txBody>
          <a:bodyPr>
            <a:normAutofit/>
          </a:bodyPr>
          <a:lstStyle/>
          <a:p>
            <a:pPr algn="ctr"/>
            <a:r>
              <a:rPr lang="en-GB" sz="2800" dirty="0">
                <a:solidFill>
                  <a:srgbClr val="002060"/>
                </a:solidFill>
                <a:latin typeface="Arial Rounded MT Bold" panose="020F0704030504030204" pitchFamily="34"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automated object detection algorithm is really important component in the smart cities application to process the digitized images searching vehicle license plate.</a:t>
            </a:r>
          </a:p>
          <a:p>
            <a:r>
              <a:rPr lang="en-IN" sz="2400" dirty="0">
                <a:latin typeface="Times New Roman" pitchFamily="18" charset="0"/>
                <a:cs typeface="Times New Roman" pitchFamily="18" charset="0"/>
              </a:rPr>
              <a:t>An USB camera is attached with raspberry pi as a processing unit to detect the number plates in traffic signals and image processing technology to search for a number plate in a given image frame.</a:t>
            </a:r>
          </a:p>
          <a:p>
            <a:r>
              <a:rPr lang="en-IN" sz="2400" dirty="0">
                <a:latin typeface="Times New Roman" pitchFamily="18" charset="0"/>
                <a:cs typeface="Times New Roman" pitchFamily="18" charset="0"/>
              </a:rPr>
              <a:t>Extracted vehicle numbers are compared with existing database, if the number of vehicle is not in registered list it send the number and image of vehicle to the control station through mail.</a:t>
            </a:r>
            <a:endParaRPr lang="en-US" sz="2400" dirty="0">
              <a:latin typeface="Times New Roman" pitchFamily="18" charset="0"/>
              <a:cs typeface="Times New Roman" pitchFamily="18" charset="0"/>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79120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825"/>
          </a:xfrm>
        </p:spPr>
        <p:txBody>
          <a:bodyPr>
            <a:normAutofit fontScale="90000"/>
          </a:bodyPr>
          <a:lstStyle/>
          <a:p>
            <a:pPr algn="ctr"/>
            <a:br>
              <a:rPr lang="en-US" sz="2800" dirty="0">
                <a:solidFill>
                  <a:srgbClr val="002060"/>
                </a:solidFill>
                <a:latin typeface="Arial Rounded MT Bold" panose="020F0704030504030204" pitchFamily="34" charset="0"/>
                <a:cs typeface="Times New Roman"/>
              </a:rPr>
            </a:br>
            <a:r>
              <a:rPr lang="en-US" sz="2800" dirty="0">
                <a:solidFill>
                  <a:srgbClr val="002060"/>
                </a:solidFill>
                <a:latin typeface="Arial Rounded MT Bold" panose="020F0704030504030204" pitchFamily="34" charset="0"/>
                <a:cs typeface="Times New Roman"/>
              </a:rPr>
              <a:t>TEST REPORT</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194467"/>
              </p:ext>
            </p:extLst>
          </p:nvPr>
        </p:nvGraphicFramePr>
        <p:xfrm>
          <a:off x="628650" y="1318260"/>
          <a:ext cx="11010900" cy="5015865"/>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gridCol w="1739900">
                  <a:extLst>
                    <a:ext uri="{9D8B030D-6E8A-4147-A177-3AD203B41FA5}">
                      <a16:colId xmlns:a16="http://schemas.microsoft.com/office/drawing/2014/main" val="20002"/>
                    </a:ext>
                  </a:extLst>
                </a:gridCol>
                <a:gridCol w="2221923">
                  <a:extLst>
                    <a:ext uri="{9D8B030D-6E8A-4147-A177-3AD203B41FA5}">
                      <a16:colId xmlns:a16="http://schemas.microsoft.com/office/drawing/2014/main" val="20003"/>
                    </a:ext>
                  </a:extLst>
                </a:gridCol>
                <a:gridCol w="2102427">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537882">
                <a:tc>
                  <a:txBody>
                    <a:bodyPr/>
                    <a:lstStyle/>
                    <a:p>
                      <a:r>
                        <a:rPr lang="en-US" sz="1500" dirty="0">
                          <a:latin typeface="Arial Rounded MT Bold" panose="020F0704030504030204" pitchFamily="34" charset="0"/>
                        </a:rPr>
                        <a:t>TEST</a:t>
                      </a:r>
                      <a:r>
                        <a:rPr lang="en-US" sz="1500" baseline="0" dirty="0">
                          <a:latin typeface="Arial Rounded MT Bold" panose="020F0704030504030204" pitchFamily="34" charset="0"/>
                        </a:rPr>
                        <a:t> CASE NO</a:t>
                      </a:r>
                      <a:r>
                        <a:rPr lang="en-US" sz="1500" baseline="0" dirty="0"/>
                        <a:t>.</a:t>
                      </a:r>
                      <a:endParaRPr lang="en-US" sz="1500" dirty="0"/>
                    </a:p>
                  </a:txBody>
                  <a:tcPr/>
                </a:tc>
                <a:tc>
                  <a:txBody>
                    <a:bodyPr/>
                    <a:lstStyle/>
                    <a:p>
                      <a:r>
                        <a:rPr lang="en-US" sz="1500" dirty="0">
                          <a:latin typeface="Arial Rounded MT Bold" panose="020F0704030504030204" pitchFamily="34" charset="0"/>
                        </a:rPr>
                        <a:t>TEST CASE DESCRIPTION</a:t>
                      </a:r>
                    </a:p>
                  </a:txBody>
                  <a:tcPr/>
                </a:tc>
                <a:tc>
                  <a:txBody>
                    <a:bodyPr/>
                    <a:lstStyle/>
                    <a:p>
                      <a:r>
                        <a:rPr lang="en-US" sz="1500" dirty="0">
                          <a:latin typeface="Arial Rounded MT Bold" panose="020F0704030504030204" pitchFamily="34" charset="0"/>
                        </a:rPr>
                        <a:t>TEST DATA</a:t>
                      </a:r>
                    </a:p>
                  </a:txBody>
                  <a:tcPr/>
                </a:tc>
                <a:tc>
                  <a:txBody>
                    <a:bodyPr/>
                    <a:lstStyle/>
                    <a:p>
                      <a:r>
                        <a:rPr lang="en-US" sz="1500" dirty="0">
                          <a:latin typeface="Arial Rounded MT Bold" panose="020F0704030504030204" pitchFamily="34" charset="0"/>
                        </a:rPr>
                        <a:t>EXPECTED RESULT</a:t>
                      </a:r>
                    </a:p>
                  </a:txBody>
                  <a:tcPr/>
                </a:tc>
                <a:tc>
                  <a:txBody>
                    <a:bodyPr/>
                    <a:lstStyle/>
                    <a:p>
                      <a:r>
                        <a:rPr lang="en-US" sz="1500" dirty="0">
                          <a:latin typeface="Arial Rounded MT Bold" panose="020F0704030504030204" pitchFamily="34" charset="0"/>
                        </a:rPr>
                        <a:t>ACTUAL RESULT</a:t>
                      </a:r>
                    </a:p>
                  </a:txBody>
                  <a:tcPr/>
                </a:tc>
                <a:tc>
                  <a:txBody>
                    <a:bodyPr/>
                    <a:lstStyle/>
                    <a:p>
                      <a:r>
                        <a:rPr lang="en-US" sz="1500" dirty="0">
                          <a:latin typeface="Arial Rounded MT Bold" panose="020F0704030504030204" pitchFamily="34" charset="0"/>
                        </a:rPr>
                        <a:t>PASS/FAIL</a:t>
                      </a:r>
                    </a:p>
                  </a:txBody>
                  <a:tcPr/>
                </a:tc>
                <a:extLst>
                  <a:ext uri="{0D108BD9-81ED-4DB2-BD59-A6C34878D82A}">
                    <a16:rowId xmlns:a16="http://schemas.microsoft.com/office/drawing/2014/main" val="10000"/>
                  </a:ext>
                </a:extLst>
              </a:tr>
              <a:tr h="838200">
                <a:tc>
                  <a:txBody>
                    <a:bodyPr/>
                    <a:lstStyle/>
                    <a:p>
                      <a:pPr algn="ctr"/>
                      <a:r>
                        <a:rPr lang="en-US" sz="1300" dirty="0">
                          <a:latin typeface="Times New Roman" panose="02020603050405020304" pitchFamily="18" charset="0"/>
                          <a:cs typeface="Times New Roman" panose="02020603050405020304" pitchFamily="18" charset="0"/>
                        </a:rPr>
                        <a:t>1</a:t>
                      </a:r>
                    </a:p>
                  </a:txBody>
                  <a:tcPr/>
                </a:tc>
                <a:tc>
                  <a:txBody>
                    <a:bodyPr/>
                    <a:lstStyle/>
                    <a:p>
                      <a:r>
                        <a:rPr lang="en-US" sz="1300" dirty="0">
                          <a:latin typeface="Times New Roman" panose="02020603050405020304" pitchFamily="18" charset="0"/>
                          <a:cs typeface="Times New Roman" panose="02020603050405020304" pitchFamily="18" charset="0"/>
                        </a:rPr>
                        <a:t>Extract</a:t>
                      </a:r>
                      <a:r>
                        <a:rPr lang="en-US" sz="1300" baseline="0" dirty="0">
                          <a:latin typeface="Times New Roman" panose="02020603050405020304" pitchFamily="18" charset="0"/>
                          <a:cs typeface="Times New Roman" panose="02020603050405020304" pitchFamily="18" charset="0"/>
                        </a:rPr>
                        <a:t> the correct number from the image through USB camera and identify as 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An empty frame shown in the USB camera.</a:t>
                      </a:r>
                    </a:p>
                  </a:txBody>
                  <a:tcPr/>
                </a:tc>
                <a:tc>
                  <a:txBody>
                    <a:bodyPr/>
                    <a:lstStyle/>
                    <a:p>
                      <a:r>
                        <a:rPr lang="en-US" sz="1300" dirty="0">
                          <a:latin typeface="Times New Roman" panose="02020603050405020304" pitchFamily="18" charset="0"/>
                          <a:cs typeface="Times New Roman" panose="02020603050405020304" pitchFamily="18" charset="0"/>
                        </a:rPr>
                        <a:t>Nothing detected</a:t>
                      </a:r>
                    </a:p>
                  </a:txBody>
                  <a:tcPr/>
                </a:tc>
                <a:tc>
                  <a:txBody>
                    <a:bodyPr/>
                    <a:lstStyle/>
                    <a:p>
                      <a:r>
                        <a:rPr lang="en-US" sz="1300" dirty="0">
                          <a:latin typeface="Times New Roman" panose="02020603050405020304" pitchFamily="18" charset="0"/>
                          <a:cs typeface="Times New Roman" panose="02020603050405020304" pitchFamily="18" charset="0"/>
                        </a:rPr>
                        <a:t>Nothing detected</a:t>
                      </a:r>
                    </a:p>
                  </a:txBody>
                  <a:tcPr/>
                </a:tc>
                <a:tc>
                  <a:txBody>
                    <a:bodyPr/>
                    <a:lstStyle/>
                    <a:p>
                      <a:r>
                        <a:rPr lang="en-US" sz="1300" dirty="0">
                          <a:latin typeface="Times New Roman" panose="02020603050405020304" pitchFamily="18" charset="0"/>
                          <a:cs typeface="Times New Roman" panose="02020603050405020304" pitchFamily="18" charset="0"/>
                        </a:rPr>
                        <a:t> Pass</a:t>
                      </a:r>
                    </a:p>
                  </a:txBody>
                  <a:tcPr/>
                </a:tc>
                <a:extLst>
                  <a:ext uri="{0D108BD9-81ED-4DB2-BD59-A6C34878D82A}">
                    <a16:rowId xmlns:a16="http://schemas.microsoft.com/office/drawing/2014/main" val="10001"/>
                  </a:ext>
                </a:extLst>
              </a:tr>
              <a:tr h="906780">
                <a:tc>
                  <a:txBody>
                    <a:bodyPr/>
                    <a:lstStyle/>
                    <a:p>
                      <a:pPr algn="ctr"/>
                      <a:r>
                        <a:rPr lang="en-US" sz="1300" dirty="0">
                          <a:latin typeface="Times New Roman" panose="02020603050405020304" pitchFamily="18" charset="0"/>
                          <a:cs typeface="Times New Roman" panose="02020603050405020304" pitchFamily="18" charset="0"/>
                        </a:rPr>
                        <a:t>2</a:t>
                      </a:r>
                    </a:p>
                  </a:txBody>
                  <a:tcPr/>
                </a:tc>
                <a:tc>
                  <a:txBody>
                    <a:bodyPr/>
                    <a:lstStyle/>
                    <a:p>
                      <a:r>
                        <a:rPr lang="en-US" sz="1300" dirty="0">
                          <a:latin typeface="Times New Roman" panose="02020603050405020304" pitchFamily="18" charset="0"/>
                          <a:cs typeface="Times New Roman" panose="02020603050405020304" pitchFamily="18" charset="0"/>
                        </a:rPr>
                        <a:t>Extract</a:t>
                      </a:r>
                      <a:r>
                        <a:rPr lang="en-US" sz="1300" baseline="0" dirty="0">
                          <a:latin typeface="Times New Roman" panose="02020603050405020304" pitchFamily="18" charset="0"/>
                          <a:cs typeface="Times New Roman" panose="02020603050405020304" pitchFamily="18" charset="0"/>
                        </a:rPr>
                        <a:t> the correct number from the image through USB camera and identify as 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a:latin typeface="Times New Roman" panose="02020603050405020304" pitchFamily="18" charset="0"/>
                          <a:cs typeface="Times New Roman" panose="02020603050405020304" pitchFamily="18" charset="0"/>
                        </a:rPr>
                        <a:t>Th</a:t>
                      </a:r>
                      <a:r>
                        <a:rPr lang="en-US" sz="1300" baseline="0" dirty="0">
                          <a:latin typeface="Times New Roman" panose="02020603050405020304" pitchFamily="18" charset="0"/>
                          <a:cs typeface="Times New Roman" panose="02020603050405020304" pitchFamily="18" charset="0"/>
                        </a:rPr>
                        <a:t>e number plate should be recognized as TN 57 AK 1234</a:t>
                      </a:r>
                    </a:p>
                    <a:p>
                      <a:r>
                        <a:rPr lang="en-US" sz="1300" baseline="0" dirty="0">
                          <a:latin typeface="Times New Roman" panose="02020603050405020304" pitchFamily="18" charset="0"/>
                          <a:cs typeface="Times New Roman" panose="02020603050405020304" pitchFamily="18" charset="0"/>
                        </a:rPr>
                        <a:t>(registered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Number plate recognized as</a:t>
                      </a:r>
                    </a:p>
                    <a:p>
                      <a:r>
                        <a:rPr lang="en-US" sz="1300" baseline="0" dirty="0">
                          <a:latin typeface="Times New Roman" panose="02020603050405020304" pitchFamily="18" charset="0"/>
                          <a:cs typeface="Times New Roman" panose="02020603050405020304" pitchFamily="18" charset="0"/>
                        </a:rPr>
                        <a:t>TN 57 AK 1234</a:t>
                      </a:r>
                      <a:r>
                        <a:rPr lang="en-US" sz="1300" dirty="0">
                          <a:latin typeface="Times New Roman" panose="02020603050405020304" pitchFamily="18" charset="0"/>
                          <a:cs typeface="Times New Roman" panose="02020603050405020304" pitchFamily="18" charset="0"/>
                        </a:rPr>
                        <a:t> </a:t>
                      </a:r>
                      <a:endParaRPr lang="en-US" sz="13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latin typeface="Times New Roman" panose="02020603050405020304" pitchFamily="18" charset="0"/>
                          <a:cs typeface="Times New Roman" panose="02020603050405020304" pitchFamily="18" charset="0"/>
                        </a:rPr>
                        <a:t>(registered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 Pass</a:t>
                      </a:r>
                    </a:p>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04875">
                <a:tc>
                  <a:txBody>
                    <a:bodyPr/>
                    <a:lstStyle/>
                    <a:p>
                      <a:pPr algn="ctr"/>
                      <a:r>
                        <a:rPr lang="en-US" sz="1300" dirty="0">
                          <a:latin typeface="Times New Roman" panose="02020603050405020304" pitchFamily="18" charset="0"/>
                          <a:cs typeface="Times New Roman" panose="02020603050405020304" pitchFamily="18" charset="0"/>
                        </a:rPr>
                        <a:t>3</a:t>
                      </a:r>
                    </a:p>
                  </a:txBody>
                  <a:tcPr/>
                </a:tc>
                <a:tc>
                  <a:txBody>
                    <a:bodyPr/>
                    <a:lstStyle/>
                    <a:p>
                      <a:r>
                        <a:rPr lang="en-US" sz="1300" dirty="0">
                          <a:latin typeface="Times New Roman" panose="02020603050405020304" pitchFamily="18" charset="0"/>
                          <a:cs typeface="Times New Roman" panose="02020603050405020304" pitchFamily="18" charset="0"/>
                        </a:rPr>
                        <a:t>Extract</a:t>
                      </a:r>
                      <a:r>
                        <a:rPr lang="en-US" sz="1300" baseline="0" dirty="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a:latin typeface="Times New Roman" panose="02020603050405020304" pitchFamily="18" charset="0"/>
                          <a:cs typeface="Times New Roman" panose="02020603050405020304" pitchFamily="18" charset="0"/>
                        </a:rPr>
                        <a:t>Th</a:t>
                      </a:r>
                      <a:r>
                        <a:rPr lang="en-US" sz="1300" baseline="0" dirty="0">
                          <a:latin typeface="Times New Roman" panose="02020603050405020304" pitchFamily="18" charset="0"/>
                          <a:cs typeface="Times New Roman" panose="02020603050405020304" pitchFamily="18" charset="0"/>
                        </a:rPr>
                        <a:t>e number plate should be recognized as HR 26 DK 8337</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Number plate recognized as</a:t>
                      </a:r>
                    </a:p>
                    <a:p>
                      <a:r>
                        <a:rPr lang="en-US" sz="1300" baseline="0" dirty="0">
                          <a:latin typeface="Times New Roman" panose="02020603050405020304" pitchFamily="18" charset="0"/>
                          <a:cs typeface="Times New Roman" panose="02020603050405020304" pitchFamily="18" charset="0"/>
                        </a:rPr>
                        <a:t>HR 26 DK 8337</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 Pass</a:t>
                      </a:r>
                    </a:p>
                  </a:txBody>
                  <a:tcPr/>
                </a:tc>
                <a:extLst>
                  <a:ext uri="{0D108BD9-81ED-4DB2-BD59-A6C34878D82A}">
                    <a16:rowId xmlns:a16="http://schemas.microsoft.com/office/drawing/2014/main" val="10003"/>
                  </a:ext>
                </a:extLst>
              </a:tr>
              <a:tr h="857250">
                <a:tc>
                  <a:txBody>
                    <a:bodyPr/>
                    <a:lstStyle/>
                    <a:p>
                      <a:pPr algn="ctr"/>
                      <a:r>
                        <a:rPr lang="en-US" sz="1300" dirty="0">
                          <a:latin typeface="Times New Roman" panose="02020603050405020304" pitchFamily="18" charset="0"/>
                          <a:cs typeface="Times New Roman" panose="02020603050405020304" pitchFamily="18" charset="0"/>
                        </a:rPr>
                        <a:t>4</a:t>
                      </a:r>
                    </a:p>
                  </a:txBody>
                  <a:tcPr/>
                </a:tc>
                <a:tc>
                  <a:txBody>
                    <a:bodyPr/>
                    <a:lstStyle/>
                    <a:p>
                      <a:r>
                        <a:rPr lang="en-US" sz="1300" dirty="0">
                          <a:latin typeface="Times New Roman" panose="02020603050405020304" pitchFamily="18" charset="0"/>
                          <a:cs typeface="Times New Roman" panose="02020603050405020304" pitchFamily="18" charset="0"/>
                        </a:rPr>
                        <a:t>Extract</a:t>
                      </a:r>
                      <a:r>
                        <a:rPr lang="en-US" sz="1300" baseline="0" dirty="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a:latin typeface="Times New Roman" panose="02020603050405020304" pitchFamily="18" charset="0"/>
                          <a:cs typeface="Times New Roman" panose="02020603050405020304" pitchFamily="18" charset="0"/>
                        </a:rPr>
                        <a:t>Th</a:t>
                      </a:r>
                      <a:r>
                        <a:rPr lang="en-US" sz="1300" baseline="0" dirty="0">
                          <a:latin typeface="Times New Roman" panose="02020603050405020304" pitchFamily="18" charset="0"/>
                          <a:cs typeface="Times New Roman" panose="02020603050405020304" pitchFamily="18" charset="0"/>
                        </a:rPr>
                        <a:t>e number plate should be recognized as 1433</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Number plate recognized as</a:t>
                      </a:r>
                    </a:p>
                    <a:p>
                      <a:r>
                        <a:rPr lang="en-US" sz="1300" baseline="0" dirty="0">
                          <a:latin typeface="Times New Roman" panose="02020603050405020304" pitchFamily="18" charset="0"/>
                          <a:cs typeface="Times New Roman" panose="02020603050405020304" pitchFamily="18" charset="0"/>
                        </a:rPr>
                        <a:t>1433</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0004"/>
                  </a:ext>
                </a:extLst>
              </a:tr>
              <a:tr h="887730">
                <a:tc>
                  <a:txBody>
                    <a:bodyPr/>
                    <a:lstStyle/>
                    <a:p>
                      <a:pPr algn="ctr"/>
                      <a:r>
                        <a:rPr lang="en-US" sz="1300" dirty="0">
                          <a:latin typeface="Times New Roman" panose="02020603050405020304" pitchFamily="18" charset="0"/>
                          <a:cs typeface="Times New Roman" panose="02020603050405020304" pitchFamily="18" charset="0"/>
                        </a:rPr>
                        <a:t>5</a:t>
                      </a:r>
                    </a:p>
                  </a:txBody>
                  <a:tcPr/>
                </a:tc>
                <a:tc>
                  <a:txBody>
                    <a:bodyPr/>
                    <a:lstStyle/>
                    <a:p>
                      <a:r>
                        <a:rPr lang="en-US" sz="1300" dirty="0">
                          <a:latin typeface="Times New Roman" panose="02020603050405020304" pitchFamily="18" charset="0"/>
                          <a:cs typeface="Times New Roman" panose="02020603050405020304" pitchFamily="18" charset="0"/>
                        </a:rPr>
                        <a:t>Extract</a:t>
                      </a:r>
                      <a:r>
                        <a:rPr lang="en-US" sz="1300" baseline="0" dirty="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a:latin typeface="Times New Roman" panose="02020603050405020304" pitchFamily="18" charset="0"/>
                          <a:cs typeface="Times New Roman" panose="02020603050405020304" pitchFamily="18" charset="0"/>
                        </a:rPr>
                        <a:t>Th</a:t>
                      </a:r>
                      <a:r>
                        <a:rPr lang="en-US" sz="1300" baseline="0" dirty="0">
                          <a:latin typeface="Times New Roman" panose="02020603050405020304" pitchFamily="18" charset="0"/>
                          <a:cs typeface="Times New Roman" panose="02020603050405020304" pitchFamily="18" charset="0"/>
                        </a:rPr>
                        <a:t>e number plate should be recognized as CG 04 MF 2250</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Number plate recognized as</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latin typeface="Times New Roman" panose="02020603050405020304" pitchFamily="18" charset="0"/>
                          <a:cs typeface="Times New Roman" panose="02020603050405020304" pitchFamily="18" charset="0"/>
                        </a:rPr>
                        <a:t>CG 04 MF 2250</a:t>
                      </a:r>
                    </a:p>
                    <a:p>
                      <a:r>
                        <a:rPr lang="en-US" sz="1300" baseline="0" dirty="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 Pass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443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67A1B699-838D-433C-9800-7644B652D7C4}"/>
              </a:ext>
            </a:extLst>
          </p:cNvPr>
          <p:cNvPicPr>
            <a:picLocks noChangeAspect="1"/>
          </p:cNvPicPr>
          <p:nvPr/>
        </p:nvPicPr>
        <p:blipFill>
          <a:blip r:embed="rId2"/>
          <a:stretch>
            <a:fillRect/>
          </a:stretch>
        </p:blipFill>
        <p:spPr>
          <a:xfrm>
            <a:off x="2095500" y="1438275"/>
            <a:ext cx="7724775" cy="4343400"/>
          </a:xfrm>
          <a:prstGeom prst="rect">
            <a:avLst/>
          </a:prstGeom>
        </p:spPr>
      </p:pic>
      <p:sp>
        <p:nvSpPr>
          <p:cNvPr id="3" name="TextBox 2">
            <a:extLst>
              <a:ext uri="{FF2B5EF4-FFF2-40B4-BE49-F238E27FC236}">
                <a16:creationId xmlns:a16="http://schemas.microsoft.com/office/drawing/2014/main" id="{6F7D0C45-DAD3-4104-BB40-FFC38FCF9C2B}"/>
              </a:ext>
            </a:extLst>
          </p:cNvPr>
          <p:cNvSpPr txBox="1"/>
          <p:nvPr/>
        </p:nvSpPr>
        <p:spPr>
          <a:xfrm>
            <a:off x="3962400" y="533400"/>
            <a:ext cx="32194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solidFill>
                  <a:srgbClr val="002060"/>
                </a:solidFill>
                <a:latin typeface="Arial Rounded MT Bold" panose="020F0704030504030204" pitchFamily="34" charset="0"/>
                <a:cs typeface="Calibri"/>
              </a:rPr>
              <a:t>SCREENSHOTS</a:t>
            </a:r>
          </a:p>
        </p:txBody>
      </p:sp>
    </p:spTree>
    <p:extLst>
      <p:ext uri="{BB962C8B-B14F-4D97-AF65-F5344CB8AC3E}">
        <p14:creationId xmlns:p14="http://schemas.microsoft.com/office/powerpoint/2010/main" val="392232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83A4CE8D-8167-4254-9A06-977543159C97}"/>
              </a:ext>
            </a:extLst>
          </p:cNvPr>
          <p:cNvPicPr>
            <a:picLocks noChangeAspect="1"/>
          </p:cNvPicPr>
          <p:nvPr/>
        </p:nvPicPr>
        <p:blipFill>
          <a:blip r:embed="rId2"/>
          <a:stretch>
            <a:fillRect/>
          </a:stretch>
        </p:blipFill>
        <p:spPr>
          <a:xfrm>
            <a:off x="2229633" y="1237858"/>
            <a:ext cx="7628350" cy="4277898"/>
          </a:xfrm>
          <a:prstGeom prst="rect">
            <a:avLst/>
          </a:prstGeom>
        </p:spPr>
      </p:pic>
    </p:spTree>
    <p:extLst>
      <p:ext uri="{BB962C8B-B14F-4D97-AF65-F5344CB8AC3E}">
        <p14:creationId xmlns:p14="http://schemas.microsoft.com/office/powerpoint/2010/main" val="318418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28724"/>
            <a:ext cx="8280400" cy="4657725"/>
          </a:xfrm>
          <a:prstGeom prst="rect">
            <a:avLst/>
          </a:prstGeom>
        </p:spPr>
      </p:pic>
    </p:spTree>
    <p:extLst>
      <p:ext uri="{BB962C8B-B14F-4D97-AF65-F5344CB8AC3E}">
        <p14:creationId xmlns:p14="http://schemas.microsoft.com/office/powerpoint/2010/main" val="33635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BB394919-8546-4A78-85E6-E78F099051CC}"/>
              </a:ext>
            </a:extLst>
          </p:cNvPr>
          <p:cNvPicPr>
            <a:picLocks noChangeAspect="1"/>
          </p:cNvPicPr>
          <p:nvPr/>
        </p:nvPicPr>
        <p:blipFill>
          <a:blip r:embed="rId2"/>
          <a:stretch>
            <a:fillRect/>
          </a:stretch>
        </p:blipFill>
        <p:spPr>
          <a:xfrm>
            <a:off x="2146056" y="504825"/>
            <a:ext cx="4194663" cy="5886450"/>
          </a:xfrm>
          <a:prstGeom prst="rect">
            <a:avLst/>
          </a:prstGeom>
        </p:spPr>
      </p:pic>
    </p:spTree>
    <p:extLst>
      <p:ext uri="{BB962C8B-B14F-4D97-AF65-F5344CB8AC3E}">
        <p14:creationId xmlns:p14="http://schemas.microsoft.com/office/powerpoint/2010/main" val="306357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55D2-811A-4297-9BDA-529BE0A77FBF}"/>
              </a:ext>
            </a:extLst>
          </p:cNvPr>
          <p:cNvSpPr>
            <a:spLocks noGrp="1"/>
          </p:cNvSpPr>
          <p:nvPr>
            <p:ph type="title"/>
          </p:nvPr>
        </p:nvSpPr>
        <p:spPr/>
        <p:txBody>
          <a:bodyPr>
            <a:normAutofit/>
          </a:bodyPr>
          <a:lstStyle/>
          <a:p>
            <a:pPr algn="ctr"/>
            <a:r>
              <a:rPr lang="en-US" sz="3600" b="1" dirty="0">
                <a:solidFill>
                  <a:srgbClr val="002060"/>
                </a:solidFill>
                <a:latin typeface="Arial Rounded MT Bold" panose="020F0704030504030204" pitchFamily="34" charset="0"/>
                <a:cs typeface="Times New Roman"/>
              </a:rPr>
              <a:t>PUBLICATION DETAILS</a:t>
            </a:r>
            <a:br>
              <a:rPr lang="en-US" sz="4400" b="1" dirty="0">
                <a:solidFill>
                  <a:srgbClr val="002060"/>
                </a:solidFill>
                <a:latin typeface="Arial Rounded MT Bold" panose="020F0704030504030204" pitchFamily="34" charset="0"/>
                <a:cs typeface="Times New Roman"/>
              </a:rPr>
            </a:br>
            <a:endParaRPr lang="en-US" dirty="0"/>
          </a:p>
        </p:txBody>
      </p:sp>
      <p:sp>
        <p:nvSpPr>
          <p:cNvPr id="3" name="Content Placeholder 2">
            <a:extLst>
              <a:ext uri="{FF2B5EF4-FFF2-40B4-BE49-F238E27FC236}">
                <a16:creationId xmlns:a16="http://schemas.microsoft.com/office/drawing/2014/main" id="{41D6A3BC-344A-44D0-869A-1F70393A188E}"/>
              </a:ext>
            </a:extLst>
          </p:cNvPr>
          <p:cNvSpPr>
            <a:spLocks noGrp="1"/>
          </p:cNvSpPr>
          <p:nvPr>
            <p:ph idx="1"/>
          </p:nvPr>
        </p:nvSpPr>
        <p:spPr>
          <a:xfrm>
            <a:off x="838200" y="1080655"/>
            <a:ext cx="10515600" cy="5096308"/>
          </a:xfrm>
        </p:spPr>
        <p:txBody>
          <a:bodyPr/>
          <a:lstStyle/>
          <a:p>
            <a:pPr marL="0" indent="0">
              <a:buNone/>
            </a:pPr>
            <a:r>
              <a:rPr lang="en-US" dirty="0"/>
              <a:t>JOURNAL NAME-International Research Journal of Modernization in Engineering Technology and Science</a:t>
            </a:r>
          </a:p>
          <a:p>
            <a:pPr marL="0" indent="0">
              <a:buNone/>
            </a:pPr>
            <a:r>
              <a:rPr lang="en-US" dirty="0"/>
              <a:t>UNREGISTERED VEHICLE RECOGNITION BASED ON</a:t>
            </a:r>
            <a:br>
              <a:rPr lang="en-US" dirty="0"/>
            </a:br>
            <a:r>
              <a:rPr lang="en-US" dirty="0"/>
              <a:t>NUMBER PLATE USING RASPBERRY PI</a:t>
            </a:r>
          </a:p>
          <a:p>
            <a:pPr marL="0" indent="0">
              <a:buNone/>
            </a:pPr>
            <a:r>
              <a:rPr lang="en-US" dirty="0"/>
              <a:t>S.NO: e-ISSN: 2582-5208</a:t>
            </a:r>
            <a:br>
              <a:rPr lang="en-US" dirty="0"/>
            </a:br>
            <a:r>
              <a:rPr lang="en-US" dirty="0"/>
              <a:t>Volume:03/Issue:06/June-2021 Impact Factor- 5.354[776]</a:t>
            </a:r>
            <a:br>
              <a:rPr lang="en-US" dirty="0"/>
            </a:br>
            <a:br>
              <a:rPr lang="en-US" dirty="0"/>
            </a:br>
            <a:endParaRPr lang="en-US" dirty="0"/>
          </a:p>
        </p:txBody>
      </p:sp>
    </p:spTree>
    <p:extLst>
      <p:ext uri="{BB962C8B-B14F-4D97-AF65-F5344CB8AC3E}">
        <p14:creationId xmlns:p14="http://schemas.microsoft.com/office/powerpoint/2010/main" val="287709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C1436-FA8A-4554-8A7A-2CCDDA6E643B}"/>
              </a:ext>
            </a:extLst>
          </p:cNvPr>
          <p:cNvSpPr txBox="1"/>
          <p:nvPr/>
        </p:nvSpPr>
        <p:spPr>
          <a:xfrm>
            <a:off x="1190625" y="962025"/>
            <a:ext cx="9734550"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6"/>
            <a:r>
              <a:rPr lang="en-US" sz="2800" b="1" dirty="0">
                <a:solidFill>
                  <a:srgbClr val="002060"/>
                </a:solidFill>
                <a:latin typeface="Arial Rounded MT Bold" panose="020F0704030504030204" pitchFamily="34" charset="0"/>
                <a:cs typeface="Times New Roman"/>
              </a:rPr>
              <a:t>CONCLUSION AND FUTURE      	ENHANCEMENTS </a:t>
            </a:r>
          </a:p>
          <a:p>
            <a:pPr algn="just"/>
            <a:endParaRPr lang="en-US" sz="2000" dirty="0">
              <a:latin typeface="Times New Roman"/>
              <a:cs typeface="Times New Roman"/>
            </a:endParaRPr>
          </a:p>
          <a:p>
            <a:pPr algn="just"/>
            <a:endParaRPr lang="en-US" sz="2000" dirty="0">
              <a:latin typeface="Times New Roman"/>
              <a:cs typeface="Times New Roman"/>
            </a:endParaRPr>
          </a:p>
          <a:p>
            <a:pPr algn="just"/>
            <a:r>
              <a:rPr lang="en-US" sz="2000" dirty="0">
                <a:latin typeface="Times New Roman"/>
                <a:cs typeface="Times New Roman"/>
              </a:rPr>
              <a:t>Thus in the unregistered vehicle recognition using raspberry pi we have overcome all the drawbacks till date. We have used the simplest algorithms and have reduced the time of the output. Our system also adapts to all the climatic conditions .Using this system, we can prevent illegal activities using unregistered or fake numbered vehicles .It is a low cost and efficient surveillance system when compared to present systems are used . This system is compact and portable model.</a:t>
            </a:r>
          </a:p>
          <a:p>
            <a:pPr algn="just"/>
            <a:endParaRPr lang="en-US" sz="2000" dirty="0">
              <a:latin typeface="Times New Roman"/>
              <a:cs typeface="Times New Roman"/>
            </a:endParaRPr>
          </a:p>
        </p:txBody>
      </p:sp>
    </p:spTree>
    <p:extLst>
      <p:ext uri="{BB962C8B-B14F-4D97-AF65-F5344CB8AC3E}">
        <p14:creationId xmlns:p14="http://schemas.microsoft.com/office/powerpoint/2010/main" val="108799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REFERENCES</a:t>
            </a:r>
            <a:br>
              <a:rPr lang="en-US" sz="2800" dirty="0">
                <a:solidFill>
                  <a:srgbClr val="002060"/>
                </a:solidFill>
                <a:latin typeface="Arial Rounded MT Bold" panose="020F0704030504030204" pitchFamily="34" charset="0"/>
              </a:rPr>
            </a:br>
            <a:endParaRPr lang="en-US" sz="2800" dirty="0">
              <a:solidFill>
                <a:srgbClr val="002060"/>
              </a:solidFill>
              <a:latin typeface="Arial Rounded MT Bold" panose="020F0704030504030204" pitchFamily="34" charset="0"/>
            </a:endParaRPr>
          </a:p>
        </p:txBody>
      </p:sp>
      <p:sp>
        <p:nvSpPr>
          <p:cNvPr id="3" name="Content Placeholder 2"/>
          <p:cNvSpPr>
            <a:spLocks noGrp="1"/>
          </p:cNvSpPr>
          <p:nvPr>
            <p:ph sz="half" idx="1"/>
          </p:nvPr>
        </p:nvSpPr>
        <p:spPr>
          <a:xfrm>
            <a:off x="477982" y="997528"/>
            <a:ext cx="5541818" cy="5621482"/>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Baoguang</a:t>
            </a:r>
            <a:r>
              <a:rPr lang="en-US" sz="1800" dirty="0">
                <a:latin typeface="Times New Roman" panose="02020603050405020304" pitchFamily="18" charset="0"/>
                <a:cs typeface="Times New Roman" panose="02020603050405020304" pitchFamily="18" charset="0"/>
              </a:rPr>
              <a:t> Shi, Xiang Bai and Cong Yao “An End-to-End Trainable Neural Network for Image-based Sequence Recognition and Its Application to Scene Text Recognition” </a:t>
            </a:r>
            <a:r>
              <a:rPr lang="en-IN" sz="1800" dirty="0">
                <a:latin typeface="Times New Roman" panose="02020603050405020304" pitchFamily="18" charset="0"/>
                <a:cs typeface="Times New Roman" panose="02020603050405020304" pitchFamily="18" charset="0"/>
              </a:rPr>
              <a:t>2015,</a:t>
            </a:r>
            <a:r>
              <a:rPr kumimoji="0" lang="en-US" sz="1800" kern="1200" dirty="0">
                <a:solidFill>
                  <a:schemeClr val="dk1"/>
                </a:solidFill>
                <a:latin typeface="Times New Roman" pitchFamily="18" charset="0"/>
                <a:ea typeface="+mn-ea"/>
                <a:cs typeface="Times New Roman" pitchFamily="18" charset="0"/>
              </a:rPr>
              <a:t> IEEE Transactions on Pattern Analysis and Machine Intelligence ( Volume: 39, Issue: 11, Nov. 1 2017)</a:t>
            </a: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a:latin typeface="Times New Roman" panose="02020603050405020304" pitchFamily="18" charset="0"/>
                <a:cs typeface="Times New Roman" panose="02020603050405020304" pitchFamily="18" charset="0"/>
              </a:rPr>
              <a:t>2.</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Max Jaderberg1 · Karen Simonyan1 · Andrea Vedaldi1</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Reading Text in </a:t>
            </a:r>
            <a:r>
              <a:rPr lang="en-US" sz="1800" dirty="0" err="1">
                <a:latin typeface="Times New Roman" panose="02020603050405020304" pitchFamily="18" charset="0"/>
                <a:cs typeface="Times New Roman" panose="02020603050405020304" pitchFamily="18" charset="0"/>
              </a:rPr>
              <a:t>theWild</a:t>
            </a:r>
            <a:r>
              <a:rPr lang="en-US" sz="1800" dirty="0">
                <a:latin typeface="Times New Roman" panose="02020603050405020304" pitchFamily="18" charset="0"/>
                <a:cs typeface="Times New Roman" panose="02020603050405020304" pitchFamily="18" charset="0"/>
              </a:rPr>
              <a:t> with Convolutional Neural Networks”</a:t>
            </a:r>
            <a:r>
              <a:rPr lang="en-IN" sz="1800" dirty="0">
                <a:latin typeface="Times New Roman" panose="02020603050405020304" pitchFamily="18" charset="0"/>
                <a:cs typeface="Times New Roman" panose="02020603050405020304" pitchFamily="18" charset="0"/>
              </a:rPr>
              <a:t> 2016,</a:t>
            </a:r>
            <a:r>
              <a:rPr kumimoji="0" lang="fr-FR" sz="1800" kern="1200" dirty="0">
                <a:solidFill>
                  <a:schemeClr val="dk1"/>
                </a:solidFill>
                <a:latin typeface="Times New Roman" pitchFamily="18" charset="0"/>
                <a:ea typeface="+mn-ea"/>
                <a:cs typeface="Times New Roman" pitchFamily="18" charset="0"/>
              </a:rPr>
              <a:t> Int J Comput Vis (2016) 116:1–20 DOI 10.1007/s11263-015-0823-z SPRINGER</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3. Chao Gou, </a:t>
            </a:r>
            <a:r>
              <a:rPr lang="en-US" sz="1800" dirty="0" err="1">
                <a:latin typeface="Times New Roman" panose="02020603050405020304" pitchFamily="18" charset="0"/>
                <a:cs typeface="Times New Roman" panose="02020603050405020304" pitchFamily="18" charset="0"/>
              </a:rPr>
              <a:t>KunfengWang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Yanjie</a:t>
            </a:r>
            <a:r>
              <a:rPr lang="en-US" sz="1800" dirty="0">
                <a:latin typeface="Times New Roman" panose="02020603050405020304" pitchFamily="18" charset="0"/>
                <a:cs typeface="Times New Roman" panose="02020603050405020304" pitchFamily="18" charset="0"/>
              </a:rPr>
              <a:t> Yao, and </a:t>
            </a:r>
            <a:r>
              <a:rPr lang="en-US" sz="1800" dirty="0" err="1">
                <a:latin typeface="Times New Roman" panose="02020603050405020304" pitchFamily="18" charset="0"/>
                <a:cs typeface="Times New Roman" panose="02020603050405020304" pitchFamily="18" charset="0"/>
              </a:rPr>
              <a:t>Zhengxi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Li“Vehicle</a:t>
            </a:r>
            <a:r>
              <a:rPr lang="en-US" sz="1800" dirty="0">
                <a:latin typeface="Times New Roman" panose="02020603050405020304" pitchFamily="18" charset="0"/>
                <a:cs typeface="Times New Roman" panose="02020603050405020304" pitchFamily="18" charset="0"/>
              </a:rPr>
              <a:t> License Plate Recognition Based on Extremal Regions and Restricted Boltzmann Machines” 2016, IEEE Transactions on Intelligent Transportation Systems ( Volume: 17, Issue: 4, April 2016)</a:t>
            </a:r>
          </a:p>
          <a:p>
            <a:pPr marL="0" indent="0">
              <a:buNone/>
            </a:pPr>
            <a:r>
              <a:rPr lang="en-US" sz="1800" dirty="0">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 Annie J. </a:t>
            </a:r>
            <a:r>
              <a:rPr lang="en-IN" sz="1800" dirty="0" err="1">
                <a:latin typeface="Times New Roman" panose="02020603050405020304" pitchFamily="18" charset="0"/>
                <a:cs typeface="Times New Roman" panose="02020603050405020304" pitchFamily="18" charset="0"/>
              </a:rPr>
              <a:t>Zenath</a:t>
            </a:r>
            <a:r>
              <a:rPr lang="en-IN" sz="1800" dirty="0">
                <a:latin typeface="Times New Roman" panose="02020603050405020304" pitchFamily="18" charset="0"/>
                <a:cs typeface="Times New Roman" panose="02020603050405020304" pitchFamily="18" charset="0"/>
              </a:rPr>
              <a:t> M.S, S. Shriram “Licence Plate Localization And Recognition Using </a:t>
            </a:r>
            <a:r>
              <a:rPr lang="en-IN" sz="1800" dirty="0" err="1">
                <a:latin typeface="Times New Roman" panose="02020603050405020304" pitchFamily="18" charset="0"/>
                <a:cs typeface="Times New Roman" panose="02020603050405020304" pitchFamily="18" charset="0"/>
              </a:rPr>
              <a:t>Mser</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Swt</a:t>
            </a:r>
            <a:r>
              <a:rPr lang="en-IN" sz="1800" dirty="0">
                <a:latin typeface="Times New Roman" panose="02020603050405020304" pitchFamily="18" charset="0"/>
                <a:cs typeface="Times New Roman" panose="02020603050405020304" pitchFamily="18" charset="0"/>
              </a:rPr>
              <a:t> Algorithms</a:t>
            </a:r>
            <a:r>
              <a:rPr lang="en-US" sz="1800" dirty="0">
                <a:latin typeface="Times New Roman" panose="02020603050405020304" pitchFamily="18" charset="0"/>
                <a:cs typeface="Times New Roman" panose="02020603050405020304" pitchFamily="18" charset="0"/>
              </a:rPr>
              <a:t>” 2016, IOSR Journal of Electronics and Communication Engineering (IOSR-JECE) e-ISSN: 2278-2834,p- ISSN: 2278-8735. PP 142-147</a:t>
            </a:r>
          </a:p>
          <a:p>
            <a:pPr marL="0" indent="0">
              <a:buNone/>
            </a:pPr>
            <a:r>
              <a:rPr lang="en-IN" sz="18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D. F. </a:t>
            </a:r>
            <a:r>
              <a:rPr lang="en-US" sz="1800" dirty="0" err="1">
                <a:latin typeface="Times New Roman" panose="02020603050405020304" pitchFamily="18" charset="0"/>
                <a:cs typeface="Times New Roman" panose="02020603050405020304" pitchFamily="18" charset="0"/>
              </a:rPr>
              <a:t>Llorca</a:t>
            </a:r>
            <a:r>
              <a:rPr lang="en-US" sz="1800" dirty="0">
                <a:latin typeface="Times New Roman" panose="02020603050405020304" pitchFamily="18" charset="0"/>
                <a:cs typeface="Times New Roman" panose="02020603050405020304" pitchFamily="18" charset="0"/>
              </a:rPr>
              <a:t>, C. Salinas, M. </a:t>
            </a:r>
            <a:r>
              <a:rPr lang="en-US" sz="1800" dirty="0" err="1">
                <a:latin typeface="Times New Roman" panose="02020603050405020304" pitchFamily="18" charset="0"/>
                <a:cs typeface="Times New Roman" panose="02020603050405020304" pitchFamily="18" charset="0"/>
              </a:rPr>
              <a:t>Jim´enez</a:t>
            </a:r>
            <a:r>
              <a:rPr lang="en-US" sz="1800" dirty="0">
                <a:latin typeface="Times New Roman" panose="02020603050405020304" pitchFamily="18" charset="0"/>
                <a:cs typeface="Times New Roman" panose="02020603050405020304" pitchFamily="18" charset="0"/>
              </a:rPr>
              <a:t>, I. Parra, A. G. </a:t>
            </a:r>
            <a:r>
              <a:rPr lang="en-US" sz="1800" dirty="0" err="1">
                <a:latin typeface="Times New Roman" panose="02020603050405020304" pitchFamily="18" charset="0"/>
                <a:cs typeface="Times New Roman" panose="02020603050405020304" pitchFamily="18" charset="0"/>
              </a:rPr>
              <a:t>Morcillo</a:t>
            </a:r>
            <a:r>
              <a:rPr lang="en-US" sz="1800" dirty="0">
                <a:latin typeface="Times New Roman" panose="02020603050405020304" pitchFamily="18" charset="0"/>
                <a:cs typeface="Times New Roman" panose="02020603050405020304" pitchFamily="18" charset="0"/>
              </a:rPr>
              <a:t>, R. </a:t>
            </a:r>
            <a:r>
              <a:rPr lang="en-US" sz="1800" dirty="0" err="1">
                <a:latin typeface="Times New Roman" panose="02020603050405020304" pitchFamily="18" charset="0"/>
                <a:cs typeface="Times New Roman" panose="02020603050405020304" pitchFamily="18" charset="0"/>
              </a:rPr>
              <a:t>Izquierdo</a:t>
            </a:r>
            <a:r>
              <a:rPr lang="en-US" sz="1800" dirty="0">
                <a:latin typeface="Times New Roman" panose="02020603050405020304" pitchFamily="18" charset="0"/>
                <a:cs typeface="Times New Roman" panose="02020603050405020304" pitchFamily="18" charset="0"/>
              </a:rPr>
              <a:t>, J. Lorenzo, M. A. Sotelo “Two-camera based accurate vehicle speed measurement using average speed at a fixed point” 2016,</a:t>
            </a:r>
            <a:r>
              <a:rPr kumimoji="0" lang="en-US" sz="1800" kern="1200" dirty="0"/>
              <a:t> 2016 IEEE 19th International Conference on Intelligent Transportation Systems (ITSC)</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6019800" y="1278082"/>
            <a:ext cx="5334001" cy="5424053"/>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6. </a:t>
            </a:r>
            <a:r>
              <a:rPr lang="en-US" sz="1800" dirty="0" err="1">
                <a:latin typeface="Times New Roman" panose="02020603050405020304" pitchFamily="18" charset="0"/>
                <a:cs typeface="Times New Roman" panose="02020603050405020304" pitchFamily="18" charset="0"/>
              </a:rPr>
              <a:t>Minghui</a:t>
            </a:r>
            <a:r>
              <a:rPr lang="en-US" sz="1800" dirty="0">
                <a:latin typeface="Times New Roman" panose="02020603050405020304" pitchFamily="18" charset="0"/>
                <a:cs typeface="Times New Roman" panose="02020603050405020304" pitchFamily="18" charset="0"/>
              </a:rPr>
              <a:t> Liao_, </a:t>
            </a:r>
            <a:r>
              <a:rPr lang="en-US" sz="1800" dirty="0" err="1">
                <a:latin typeface="Times New Roman" panose="02020603050405020304" pitchFamily="18" charset="0"/>
                <a:cs typeface="Times New Roman" panose="02020603050405020304" pitchFamily="18" charset="0"/>
              </a:rPr>
              <a:t>Baoguang</a:t>
            </a:r>
            <a:r>
              <a:rPr lang="en-US" sz="1800" dirty="0">
                <a:latin typeface="Times New Roman" panose="02020603050405020304" pitchFamily="18" charset="0"/>
                <a:cs typeface="Times New Roman" panose="02020603050405020304" pitchFamily="18" charset="0"/>
              </a:rPr>
              <a:t> Shi_, Xiang </a:t>
            </a:r>
            <a:r>
              <a:rPr lang="en-US" sz="1800" dirty="0" err="1">
                <a:latin typeface="Times New Roman" panose="02020603050405020304" pitchFamily="18" charset="0"/>
                <a:cs typeface="Times New Roman" panose="02020603050405020304" pitchFamily="18" charset="0"/>
              </a:rPr>
              <a:t>Baiy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Xinggang</a:t>
            </a:r>
            <a:r>
              <a:rPr lang="en-US" sz="1800" dirty="0">
                <a:latin typeface="Times New Roman" panose="02020603050405020304" pitchFamily="18" charset="0"/>
                <a:cs typeface="Times New Roman" panose="02020603050405020304" pitchFamily="18" charset="0"/>
              </a:rPr>
              <a:t> Wang, Wenyu “</a:t>
            </a:r>
            <a:r>
              <a:rPr lang="en-US" sz="1800" dirty="0" err="1">
                <a:latin typeface="Times New Roman" panose="02020603050405020304" pitchFamily="18" charset="0"/>
                <a:cs typeface="Times New Roman" panose="02020603050405020304" pitchFamily="18" charset="0"/>
              </a:rPr>
              <a:t>TextBoxes</a:t>
            </a:r>
            <a:r>
              <a:rPr lang="en-US" sz="1800" dirty="0">
                <a:latin typeface="Times New Roman" panose="02020603050405020304" pitchFamily="18" charset="0"/>
                <a:cs typeface="Times New Roman" panose="02020603050405020304" pitchFamily="18" charset="0"/>
              </a:rPr>
              <a:t>: A Fast Text Detector with a Single Deep Neural Network”2016,</a:t>
            </a:r>
            <a:r>
              <a:rPr kumimoji="0" lang="en-US" sz="1800" kern="1200" dirty="0">
                <a:solidFill>
                  <a:schemeClr val="dk1"/>
                </a:solidFill>
                <a:latin typeface="Times New Roman" pitchFamily="18" charset="0"/>
                <a:ea typeface="+mn-ea"/>
                <a:cs typeface="Times New Roman" pitchFamily="18" charset="0"/>
              </a:rPr>
              <a:t> Vol. 31 No. 1 (2017): Thirty-First AAAI Conference on Artificial Intelligence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Jiangmin</a:t>
            </a:r>
            <a:r>
              <a:rPr lang="en-US" sz="1800" dirty="0">
                <a:latin typeface="Times New Roman" panose="02020603050405020304" pitchFamily="18" charset="0"/>
                <a:cs typeface="Times New Roman" panose="02020603050405020304" pitchFamily="18" charset="0"/>
              </a:rPr>
              <a:t> Tian, </a:t>
            </a:r>
            <a:r>
              <a:rPr lang="en-US" sz="1800" dirty="0" err="1">
                <a:latin typeface="Times New Roman" panose="02020603050405020304" pitchFamily="18" charset="0"/>
                <a:cs typeface="Times New Roman" panose="02020603050405020304" pitchFamily="18" charset="0"/>
              </a:rPr>
              <a:t>Guoyou</a:t>
            </a:r>
            <a:r>
              <a:rPr lang="en-US" sz="1800" dirty="0">
                <a:latin typeface="Times New Roman" panose="02020603050405020304" pitchFamily="18" charset="0"/>
                <a:cs typeface="Times New Roman" panose="02020603050405020304" pitchFamily="18" charset="0"/>
              </a:rPr>
              <a:t> Wang “License plate detection in an open environment by density-based boundary clustering”</a:t>
            </a:r>
            <a:r>
              <a:rPr lang="en-IN" sz="1800" dirty="0">
                <a:latin typeface="Times New Roman" panose="02020603050405020304" pitchFamily="18" charset="0"/>
                <a:cs typeface="Times New Roman" panose="02020603050405020304" pitchFamily="18" charset="0"/>
              </a:rPr>
              <a:t> 2017,</a:t>
            </a:r>
            <a:r>
              <a:rPr kumimoji="0" lang="en-US" sz="1800" kern="1200" dirty="0">
                <a:solidFill>
                  <a:schemeClr val="dk1"/>
                </a:solidFill>
                <a:latin typeface="Times New Roman" pitchFamily="18" charset="0"/>
                <a:ea typeface="+mn-ea"/>
                <a:cs typeface="Times New Roman" pitchFamily="18" charset="0"/>
              </a:rPr>
              <a:t> Journal of Electronic Imaging 26(3), 033017 (27 May 2017). https://doi.org/10.1117/1.JEI.26.3.033017</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8. </a:t>
            </a:r>
            <a:r>
              <a:rPr lang="en-US" sz="1800" dirty="0" err="1">
                <a:latin typeface="Times New Roman" panose="02020603050405020304" pitchFamily="18" charset="0"/>
                <a:cs typeface="Times New Roman" panose="02020603050405020304" pitchFamily="18" charset="0"/>
              </a:rPr>
              <a:t>Zied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Selmi</a:t>
            </a:r>
            <a:r>
              <a:rPr lang="en-US" sz="1800" dirty="0">
                <a:latin typeface="Times New Roman" panose="02020603050405020304" pitchFamily="18" charset="0"/>
                <a:cs typeface="Times New Roman" panose="02020603050405020304" pitchFamily="18" charset="0"/>
              </a:rPr>
              <a:t>, Mohamed Ben Halima “Deep Learning System for Automatic License Plate Detection and Recognition” 2017,</a:t>
            </a:r>
            <a:r>
              <a:rPr kumimoji="0" lang="en-US" sz="1800" kern="1200" dirty="0">
                <a:solidFill>
                  <a:schemeClr val="dk1"/>
                </a:solidFill>
                <a:latin typeface="Times New Roman" pitchFamily="18" charset="0"/>
                <a:ea typeface="+mn-ea"/>
                <a:cs typeface="Times New Roman" pitchFamily="18" charset="0"/>
              </a:rPr>
              <a:t> 2017 14th IAPR International Conference on Document Analysis and Recognition (ICDAR)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9. Hui Li, Peng </a:t>
            </a:r>
            <a:r>
              <a:rPr lang="en-US" sz="1800" dirty="0" err="1">
                <a:latin typeface="Times New Roman" panose="02020603050405020304" pitchFamily="18" charset="0"/>
                <a:cs typeface="Times New Roman" panose="02020603050405020304" pitchFamily="18" charset="0"/>
              </a:rPr>
              <a:t>Wangy</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Chunhua</a:t>
            </a:r>
            <a:r>
              <a:rPr lang="en-US" sz="1800" dirty="0">
                <a:latin typeface="Times New Roman" panose="02020603050405020304" pitchFamily="18" charset="0"/>
                <a:cs typeface="Times New Roman" panose="02020603050405020304" pitchFamily="18" charset="0"/>
              </a:rPr>
              <a:t> Shen “Towards End-to-End Car License Plates Detection and Recognition with Deep Neural Networks” 2017,</a:t>
            </a:r>
            <a:r>
              <a:rPr kumimoji="0" lang="en-US" sz="1800" kern="1200" dirty="0">
                <a:solidFill>
                  <a:schemeClr val="dk1"/>
                </a:solidFill>
                <a:latin typeface="Times New Roman" pitchFamily="18" charset="0"/>
                <a:ea typeface="+mn-ea"/>
                <a:cs typeface="Times New Roman" pitchFamily="18" charset="0"/>
              </a:rPr>
              <a:t> Proceedings of the European Conference on Computer Vision (ECCV), 2018, pp. 255-271</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10. </a:t>
            </a:r>
            <a:r>
              <a:rPr lang="en-US" sz="1800" dirty="0" err="1">
                <a:latin typeface="Times New Roman" panose="02020603050405020304" pitchFamily="18" charset="0"/>
                <a:cs typeface="Times New Roman" panose="02020603050405020304" pitchFamily="18" charset="0"/>
              </a:rPr>
              <a:t>Zhenbo</a:t>
            </a:r>
            <a:r>
              <a:rPr lang="en-US" sz="1800" dirty="0">
                <a:latin typeface="Times New Roman" panose="02020603050405020304" pitchFamily="18" charset="0"/>
                <a:cs typeface="Times New Roman" panose="02020603050405020304" pitchFamily="18" charset="0"/>
              </a:rPr>
              <a:t> Xu1 “Towards End-to-End License Plate Detection and Recognition: A Large Dataset and Baseline” 2018,</a:t>
            </a:r>
            <a:r>
              <a:rPr kumimoji="0" lang="en-US" sz="1800" kern="1200" dirty="0">
                <a:solidFill>
                  <a:schemeClr val="dk1"/>
                </a:solidFill>
                <a:latin typeface="Times New Roman" pitchFamily="18" charset="0"/>
                <a:ea typeface="+mn-ea"/>
                <a:cs typeface="Times New Roman" pitchFamily="18" charset="0"/>
              </a:rPr>
              <a:t> Proceedings of the European Conference on Computer Vision (ECCV), 2018, pp. 255-271</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9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9956283"/>
              </p:ext>
            </p:extLst>
          </p:nvPr>
        </p:nvGraphicFramePr>
        <p:xfrm>
          <a:off x="0" y="689810"/>
          <a:ext cx="12080473" cy="6168189"/>
        </p:xfrm>
        <a:graphic>
          <a:graphicData uri="http://schemas.openxmlformats.org/drawingml/2006/table">
            <a:tbl>
              <a:tblPr firstRow="1" bandRow="1">
                <a:tableStyleId>{5C22544A-7EE6-4342-B048-85BDC9FD1C3A}</a:tableStyleId>
              </a:tblPr>
              <a:tblGrid>
                <a:gridCol w="604024">
                  <a:extLst>
                    <a:ext uri="{9D8B030D-6E8A-4147-A177-3AD203B41FA5}">
                      <a16:colId xmlns:a16="http://schemas.microsoft.com/office/drawing/2014/main" val="20000"/>
                    </a:ext>
                  </a:extLst>
                </a:gridCol>
                <a:gridCol w="1107377">
                  <a:extLst>
                    <a:ext uri="{9D8B030D-6E8A-4147-A177-3AD203B41FA5}">
                      <a16:colId xmlns:a16="http://schemas.microsoft.com/office/drawing/2014/main" val="20001"/>
                    </a:ext>
                  </a:extLst>
                </a:gridCol>
                <a:gridCol w="2315424">
                  <a:extLst>
                    <a:ext uri="{9D8B030D-6E8A-4147-A177-3AD203B41FA5}">
                      <a16:colId xmlns:a16="http://schemas.microsoft.com/office/drawing/2014/main" val="20002"/>
                    </a:ext>
                  </a:extLst>
                </a:gridCol>
                <a:gridCol w="2348980">
                  <a:extLst>
                    <a:ext uri="{9D8B030D-6E8A-4147-A177-3AD203B41FA5}">
                      <a16:colId xmlns:a16="http://schemas.microsoft.com/office/drawing/2014/main" val="20003"/>
                    </a:ext>
                  </a:extLst>
                </a:gridCol>
                <a:gridCol w="2684550">
                  <a:extLst>
                    <a:ext uri="{9D8B030D-6E8A-4147-A177-3AD203B41FA5}">
                      <a16:colId xmlns:a16="http://schemas.microsoft.com/office/drawing/2014/main" val="20004"/>
                    </a:ext>
                  </a:extLst>
                </a:gridCol>
                <a:gridCol w="3020118">
                  <a:extLst>
                    <a:ext uri="{9D8B030D-6E8A-4147-A177-3AD203B41FA5}">
                      <a16:colId xmlns:a16="http://schemas.microsoft.com/office/drawing/2014/main" val="20005"/>
                    </a:ext>
                  </a:extLst>
                </a:gridCol>
              </a:tblGrid>
              <a:tr h="703753">
                <a:tc>
                  <a:txBody>
                    <a:bodyPr/>
                    <a:lstStyle/>
                    <a:p>
                      <a:pPr algn="l"/>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Year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Paper title </a:t>
                      </a:r>
                    </a:p>
                  </a:txBody>
                  <a:tcPr/>
                </a:tc>
                <a:tc>
                  <a:txBody>
                    <a:bodyPr/>
                    <a:lstStyle/>
                    <a:p>
                      <a:pPr algn="l"/>
                      <a:r>
                        <a:rPr lang="en-US" sz="1400" dirty="0">
                          <a:latin typeface="Times New Roman" pitchFamily="18" charset="0"/>
                          <a:cs typeface="Times New Roman" pitchFamily="18" charset="0"/>
                        </a:rPr>
                        <a:t>Merits </a:t>
                      </a:r>
                    </a:p>
                  </a:txBody>
                  <a:tcPr/>
                </a:tc>
                <a:tc>
                  <a:txBody>
                    <a:bodyPr/>
                    <a:lstStyle/>
                    <a:p>
                      <a:pPr algn="l"/>
                      <a:r>
                        <a:rPr lang="en-US" sz="1400" dirty="0">
                          <a:latin typeface="Times New Roman" pitchFamily="18" charset="0"/>
                          <a:cs typeface="Times New Roman" pitchFamily="18" charset="0"/>
                        </a:rPr>
                        <a:t>Demerits </a:t>
                      </a:r>
                    </a:p>
                  </a:txBody>
                  <a:tcPr/>
                </a:tc>
                <a:extLst>
                  <a:ext uri="{0D108BD9-81ED-4DB2-BD59-A6C34878D82A}">
                    <a16:rowId xmlns:a16="http://schemas.microsoft.com/office/drawing/2014/main" val="10000"/>
                  </a:ext>
                </a:extLst>
              </a:tr>
              <a:tr h="2732218">
                <a:tc>
                  <a:txBody>
                    <a:bodyPr/>
                    <a:lstStyle/>
                    <a:p>
                      <a:pPr algn="l"/>
                      <a:r>
                        <a:rPr lang="en-US" sz="1400" dirty="0">
                          <a:latin typeface="Times New Roman" pitchFamily="18" charset="0"/>
                          <a:cs typeface="Times New Roman" pitchFamily="18" charset="0"/>
                        </a:rPr>
                        <a:t>1</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2015</a:t>
                      </a:r>
                      <a:endParaRPr lang="en-US" sz="1400" dirty="0">
                        <a:latin typeface="Times New Roman" pitchFamily="18" charset="0"/>
                        <a:cs typeface="Times New Roman" pitchFamily="18" charset="0"/>
                      </a:endParaRPr>
                    </a:p>
                  </a:txBody>
                  <a:tcPr/>
                </a:tc>
                <a:tc>
                  <a:txBody>
                    <a:bodyPr/>
                    <a:lstStyle/>
                    <a:p>
                      <a:pPr algn="l"/>
                      <a:r>
                        <a:rPr kumimoji="0" lang="en-US" sz="1400" kern="1200" dirty="0" err="1">
                          <a:solidFill>
                            <a:schemeClr val="dk1"/>
                          </a:solidFill>
                          <a:latin typeface="Times New Roman" pitchFamily="18" charset="0"/>
                          <a:ea typeface="+mn-ea"/>
                          <a:cs typeface="Times New Roman" pitchFamily="18" charset="0"/>
                        </a:rPr>
                        <a:t>Baoguang</a:t>
                      </a:r>
                      <a:r>
                        <a:rPr kumimoji="0" lang="en-US" sz="1400" kern="1200" dirty="0">
                          <a:solidFill>
                            <a:schemeClr val="dk1"/>
                          </a:solidFill>
                          <a:latin typeface="Times New Roman" pitchFamily="18" charset="0"/>
                          <a:ea typeface="+mn-ea"/>
                          <a:cs typeface="Times New Roman" pitchFamily="18" charset="0"/>
                        </a:rPr>
                        <a:t> Shi, Xiang Bai and Cong Yao, IEEE Transactions on Pattern Analysis and Machine Intelligence ( Volume: 39, Issue: 11, Nov. 1 2017)</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An End-to-End Trainable Neural Network for Image-based Sequence</a:t>
                      </a:r>
                    </a:p>
                    <a:p>
                      <a:pPr algn="l"/>
                      <a:r>
                        <a:rPr kumimoji="0" lang="en-US" sz="1400" kern="1200" dirty="0">
                          <a:solidFill>
                            <a:schemeClr val="dk1"/>
                          </a:solidFill>
                          <a:latin typeface="Times New Roman" pitchFamily="18" charset="0"/>
                          <a:ea typeface="+mn-ea"/>
                          <a:cs typeface="Times New Roman" pitchFamily="18" charset="0"/>
                        </a:rPr>
                        <a:t>Recognition and Its Application to Scene Text Recognition</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advantages of RNN is that it does not need the position of each element in a sequence object image in both training and testing.</a:t>
                      </a:r>
                    </a:p>
                    <a:p>
                      <a:pPr lvl="0" algn="l"/>
                      <a:r>
                        <a:rPr kumimoji="0" lang="en-US" sz="1400" kern="1200" dirty="0">
                          <a:solidFill>
                            <a:schemeClr val="dk1"/>
                          </a:solidFill>
                          <a:latin typeface="Times New Roman" pitchFamily="18" charset="0"/>
                          <a:ea typeface="+mn-ea"/>
                          <a:cs typeface="Times New Roman" pitchFamily="18" charset="0"/>
                        </a:rPr>
                        <a:t>A preprocessing step that converts an input object image into a sequence of image features, is usually essential.</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problem of scene text recognition, which is among the most important and challenging tasks in image-based sequence recognition.</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732218">
                <a:tc>
                  <a:txBody>
                    <a:bodyPr/>
                    <a:lstStyle/>
                    <a:p>
                      <a:pPr algn="l"/>
                      <a:r>
                        <a:rPr lang="en-US" sz="1400" dirty="0">
                          <a:latin typeface="Times New Roman" pitchFamily="18" charset="0"/>
                          <a:cs typeface="Times New Roman" pitchFamily="18" charset="0"/>
                        </a:rPr>
                        <a:t>2</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2017</a:t>
                      </a:r>
                      <a:endParaRPr lang="en-US" sz="1400" dirty="0">
                        <a:latin typeface="Times New Roman" pitchFamily="18" charset="0"/>
                        <a:cs typeface="Times New Roman" pitchFamily="18" charset="0"/>
                      </a:endParaRPr>
                    </a:p>
                  </a:txBody>
                  <a:tcPr/>
                </a:tc>
                <a:tc>
                  <a:txBody>
                    <a:bodyPr/>
                    <a:lstStyle/>
                    <a:p>
                      <a:pPr algn="l"/>
                      <a:r>
                        <a:rPr kumimoji="0" lang="en-US" sz="1400" kern="1200" dirty="0" err="1">
                          <a:solidFill>
                            <a:schemeClr val="dk1"/>
                          </a:solidFill>
                          <a:latin typeface="Times New Roman" pitchFamily="18" charset="0"/>
                          <a:ea typeface="+mn-ea"/>
                          <a:cs typeface="Times New Roman" pitchFamily="18" charset="0"/>
                        </a:rPr>
                        <a:t>Jiangmin</a:t>
                      </a:r>
                      <a:r>
                        <a:rPr kumimoji="0" lang="en-US" sz="1400" kern="1200" dirty="0">
                          <a:solidFill>
                            <a:schemeClr val="dk1"/>
                          </a:solidFill>
                          <a:latin typeface="Times New Roman" pitchFamily="18" charset="0"/>
                          <a:ea typeface="+mn-ea"/>
                          <a:cs typeface="Times New Roman" pitchFamily="18" charset="0"/>
                        </a:rPr>
                        <a:t> Tian, </a:t>
                      </a:r>
                      <a:r>
                        <a:rPr kumimoji="0" lang="en-US" sz="1400" kern="1200" dirty="0" err="1">
                          <a:solidFill>
                            <a:schemeClr val="dk1"/>
                          </a:solidFill>
                          <a:latin typeface="Times New Roman" pitchFamily="18" charset="0"/>
                          <a:ea typeface="+mn-ea"/>
                          <a:cs typeface="Times New Roman" pitchFamily="18" charset="0"/>
                        </a:rPr>
                        <a:t>Guoyou</a:t>
                      </a:r>
                      <a:r>
                        <a:rPr kumimoji="0" lang="en-US" sz="1400" kern="1200" dirty="0">
                          <a:solidFill>
                            <a:schemeClr val="dk1"/>
                          </a:solidFill>
                          <a:latin typeface="Times New Roman" pitchFamily="18" charset="0"/>
                          <a:ea typeface="+mn-ea"/>
                          <a:cs typeface="Times New Roman" pitchFamily="18" charset="0"/>
                        </a:rPr>
                        <a:t> Wang, " Journal of Electronic Imaging 26(3), 033017 (27 May 2017). https://doi.org/10.1117/1.JEI.26.3.033017</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License plate detection in an open environment by density-based boundary clustering</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detection of boundary is simple and fast.</a:t>
                      </a:r>
                    </a:p>
                    <a:p>
                      <a:pPr algn="l"/>
                      <a:r>
                        <a:rPr kumimoji="0" lang="en-US" sz="1400" kern="1200" dirty="0">
                          <a:solidFill>
                            <a:schemeClr val="dk1"/>
                          </a:solidFill>
                          <a:latin typeface="Times New Roman" pitchFamily="18" charset="0"/>
                          <a:ea typeface="+mn-ea"/>
                          <a:cs typeface="Times New Roman" pitchFamily="18" charset="0"/>
                        </a:rPr>
                        <a:t>The more information about license plate is available</a:t>
                      </a:r>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main disadvantage is the variation of background, illumination, and view point, license plate detection in an open environment is challenging.</a:t>
                      </a:r>
                    </a:p>
                    <a:p>
                      <a:pPr algn="l"/>
                      <a:r>
                        <a:rPr kumimoji="0" lang="en-US" sz="1400" kern="1200" dirty="0">
                          <a:solidFill>
                            <a:schemeClr val="dk1"/>
                          </a:solidFill>
                          <a:latin typeface="Times New Roman" pitchFamily="18" charset="0"/>
                          <a:ea typeface="+mn-ea"/>
                          <a:cs typeface="Times New Roman" pitchFamily="18" charset="0"/>
                        </a:rPr>
                        <a:t> </a:t>
                      </a:r>
                    </a:p>
                    <a:p>
                      <a:pPr lvl="0" algn="l"/>
                      <a:r>
                        <a:rPr kumimoji="0" lang="en-US" sz="1400" kern="1200" dirty="0">
                          <a:solidFill>
                            <a:schemeClr val="dk1"/>
                          </a:solidFill>
                          <a:latin typeface="Times New Roman" pitchFamily="18" charset="0"/>
                          <a:ea typeface="+mn-ea"/>
                          <a:cs typeface="Times New Roman" pitchFamily="18" charset="0"/>
                        </a:rPr>
                        <a:t>It is too time consuming for application with time requirement.</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2" name="Rectangle 1"/>
          <p:cNvSpPr/>
          <p:nvPr/>
        </p:nvSpPr>
        <p:spPr>
          <a:xfrm>
            <a:off x="3262746" y="176281"/>
            <a:ext cx="4545750" cy="523220"/>
          </a:xfrm>
          <a:prstGeom prst="rect">
            <a:avLst/>
          </a:prstGeom>
        </p:spPr>
        <p:txBody>
          <a:bodyPr wrap="square">
            <a:spAutoFit/>
          </a:bodyPr>
          <a:lstStyle/>
          <a:p>
            <a:r>
              <a:rPr lang="en-GB" sz="2800" b="1" dirty="0">
                <a:solidFill>
                  <a:srgbClr val="002060"/>
                </a:solidFill>
                <a:latin typeface="Arial Rounded MT Bold" panose="020F0704030504030204" pitchFamily="34" charset="0"/>
                <a:cs typeface="Calibri Light"/>
              </a:rPr>
              <a:t>  </a:t>
            </a:r>
            <a:r>
              <a:rPr lang="en-GB" sz="2800" dirty="0">
                <a:solidFill>
                  <a:srgbClr val="002060"/>
                </a:solidFill>
                <a:latin typeface="Arial Rounded MT Bold" panose="020F0704030504030204" pitchFamily="34" charset="0"/>
                <a:cs typeface="Calibri Light"/>
              </a:rPr>
              <a:t>LITERATURE SURVEY</a:t>
            </a:r>
            <a:endParaRPr lang="en-US" sz="2800" dirty="0"/>
          </a:p>
        </p:txBody>
      </p:sp>
    </p:spTree>
    <p:extLst>
      <p:ext uri="{BB962C8B-B14F-4D97-AF65-F5344CB8AC3E}">
        <p14:creationId xmlns:p14="http://schemas.microsoft.com/office/powerpoint/2010/main" val="15817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25630509"/>
              </p:ext>
            </p:extLst>
          </p:nvPr>
        </p:nvGraphicFramePr>
        <p:xfrm>
          <a:off x="0" y="0"/>
          <a:ext cx="12192000" cy="6858000"/>
        </p:xfrm>
        <a:graphic>
          <a:graphicData uri="http://schemas.openxmlformats.org/drawingml/2006/table">
            <a:tbl>
              <a:tblPr firstRow="1" bandRow="1">
                <a:tableStyleId>{5C22544A-7EE6-4342-B048-85BDC9FD1C3A}</a:tableStyleId>
              </a:tblPr>
              <a:tblGrid>
                <a:gridCol w="1030046">
                  <a:extLst>
                    <a:ext uri="{9D8B030D-6E8A-4147-A177-3AD203B41FA5}">
                      <a16:colId xmlns:a16="http://schemas.microsoft.com/office/drawing/2014/main" val="20000"/>
                    </a:ext>
                  </a:extLst>
                </a:gridCol>
                <a:gridCol w="1236055">
                  <a:extLst>
                    <a:ext uri="{9D8B030D-6E8A-4147-A177-3AD203B41FA5}">
                      <a16:colId xmlns:a16="http://schemas.microsoft.com/office/drawing/2014/main" val="20001"/>
                    </a:ext>
                  </a:extLst>
                </a:gridCol>
                <a:gridCol w="1685530">
                  <a:extLst>
                    <a:ext uri="{9D8B030D-6E8A-4147-A177-3AD203B41FA5}">
                      <a16:colId xmlns:a16="http://schemas.microsoft.com/office/drawing/2014/main" val="20002"/>
                    </a:ext>
                  </a:extLst>
                </a:gridCol>
                <a:gridCol w="2403441">
                  <a:extLst>
                    <a:ext uri="{9D8B030D-6E8A-4147-A177-3AD203B41FA5}">
                      <a16:colId xmlns:a16="http://schemas.microsoft.com/office/drawing/2014/main" val="20003"/>
                    </a:ext>
                  </a:extLst>
                </a:gridCol>
                <a:gridCol w="2746790">
                  <a:extLst>
                    <a:ext uri="{9D8B030D-6E8A-4147-A177-3AD203B41FA5}">
                      <a16:colId xmlns:a16="http://schemas.microsoft.com/office/drawing/2014/main" val="20004"/>
                    </a:ext>
                  </a:extLst>
                </a:gridCol>
                <a:gridCol w="3090138">
                  <a:extLst>
                    <a:ext uri="{9D8B030D-6E8A-4147-A177-3AD203B41FA5}">
                      <a16:colId xmlns:a16="http://schemas.microsoft.com/office/drawing/2014/main" val="20005"/>
                    </a:ext>
                  </a:extLst>
                </a:gridCol>
              </a:tblGrid>
              <a:tr h="739794">
                <a:tc>
                  <a:txBody>
                    <a:bodyPr/>
                    <a:lstStyle/>
                    <a:p>
                      <a:pPr algn="l"/>
                      <a:r>
                        <a:rPr lang="en-US" sz="1400" dirty="0"/>
                        <a:t>S</a:t>
                      </a:r>
                      <a:r>
                        <a:rPr lang="en-US" sz="1400" baseline="0" dirty="0"/>
                        <a:t>. No </a:t>
                      </a:r>
                      <a:endParaRPr lang="en-US" sz="1400" dirty="0">
                        <a:latin typeface="Times New Roman" pitchFamily="18" charset="0"/>
                        <a:cs typeface="Times New Roman" pitchFamily="18" charset="0"/>
                      </a:endParaRPr>
                    </a:p>
                  </a:txBody>
                  <a:tcPr/>
                </a:tc>
                <a:tc>
                  <a:txBody>
                    <a:bodyPr/>
                    <a:lstStyle/>
                    <a:p>
                      <a:pPr algn="l"/>
                      <a:r>
                        <a:rPr lang="en-US" sz="1400" dirty="0"/>
                        <a:t>Year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Author</a:t>
                      </a:r>
                      <a:r>
                        <a:rPr lang="en-US" sz="1400" baseline="0" dirty="0"/>
                        <a:t> name </a:t>
                      </a:r>
                      <a:endParaRPr lang="en-US" sz="1400" dirty="0"/>
                    </a:p>
                    <a:p>
                      <a:pPr algn="l"/>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Paper title </a:t>
                      </a:r>
                    </a:p>
                    <a:p>
                      <a:pPr algn="l"/>
                      <a:endParaRPr lang="en-US" sz="1400" dirty="0">
                        <a:latin typeface="Times New Roman" pitchFamily="18" charset="0"/>
                        <a:cs typeface="Times New Roman" pitchFamily="18" charset="0"/>
                      </a:endParaRPr>
                    </a:p>
                  </a:txBody>
                  <a:tcPr/>
                </a:tc>
                <a:tc>
                  <a:txBody>
                    <a:bodyPr/>
                    <a:lstStyle/>
                    <a:p>
                      <a:pPr algn="l"/>
                      <a:r>
                        <a:rPr lang="en-US" sz="1400" dirty="0"/>
                        <a:t>Merits </a:t>
                      </a:r>
                      <a:endParaRPr lang="en-US" sz="1400" dirty="0">
                        <a:latin typeface="Times New Roman" pitchFamily="18" charset="0"/>
                        <a:cs typeface="Times New Roman" pitchFamily="18" charset="0"/>
                      </a:endParaRPr>
                    </a:p>
                  </a:txBody>
                  <a:tcPr/>
                </a:tc>
                <a:tc>
                  <a:txBody>
                    <a:bodyPr/>
                    <a:lstStyle/>
                    <a:p>
                      <a:pPr algn="l"/>
                      <a:r>
                        <a:rPr lang="en-US" sz="1400" dirty="0"/>
                        <a:t>Demerits </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941445">
                <a:tc>
                  <a:txBody>
                    <a:bodyPr/>
                    <a:lstStyle/>
                    <a:p>
                      <a:pPr algn="l"/>
                      <a:r>
                        <a:rPr lang="en-US" sz="1400" dirty="0">
                          <a:latin typeface="Times New Roman" pitchFamily="18" charset="0"/>
                          <a:cs typeface="Times New Roman"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2017</a:t>
                      </a:r>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Hui Li, Peng </a:t>
                      </a:r>
                      <a:r>
                        <a:rPr kumimoji="0" lang="en-US" sz="1400" kern="1200" dirty="0" err="1">
                          <a:solidFill>
                            <a:schemeClr val="dk1"/>
                          </a:solidFill>
                          <a:latin typeface="Times New Roman" pitchFamily="18" charset="0"/>
                          <a:ea typeface="+mn-ea"/>
                          <a:cs typeface="Times New Roman" pitchFamily="18" charset="0"/>
                        </a:rPr>
                        <a:t>Wangy</a:t>
                      </a:r>
                      <a:r>
                        <a:rPr kumimoji="0" lang="en-US" sz="1400" kern="1200" dirty="0">
                          <a:solidFill>
                            <a:schemeClr val="dk1"/>
                          </a:solidFill>
                          <a:latin typeface="Times New Roman" pitchFamily="18" charset="0"/>
                          <a:ea typeface="+mn-ea"/>
                          <a:cs typeface="Times New Roman" pitchFamily="18" charset="0"/>
                        </a:rPr>
                        <a:t>, and </a:t>
                      </a:r>
                      <a:r>
                        <a:rPr kumimoji="0" lang="en-US" sz="1400" kern="1200" dirty="0" err="1">
                          <a:solidFill>
                            <a:schemeClr val="dk1"/>
                          </a:solidFill>
                          <a:latin typeface="Times New Roman" pitchFamily="18" charset="0"/>
                          <a:ea typeface="+mn-ea"/>
                          <a:cs typeface="Times New Roman" pitchFamily="18" charset="0"/>
                        </a:rPr>
                        <a:t>Chunhua</a:t>
                      </a:r>
                      <a:r>
                        <a:rPr kumimoji="0" lang="en-US" sz="1400" kern="1200" dirty="0">
                          <a:solidFill>
                            <a:schemeClr val="dk1"/>
                          </a:solidFill>
                          <a:latin typeface="Times New Roman" pitchFamily="18" charset="0"/>
                          <a:ea typeface="+mn-ea"/>
                          <a:cs typeface="Times New Roman" pitchFamily="18" charset="0"/>
                        </a:rPr>
                        <a:t> Shen, IEEE Transactions on Intelligent Transportation Systems ( Volume: 20, Issue: 3, March 2019)</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Towards End-to-End Car License Plates Detection and Recognition with Deep Neural Networks</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advantage of end-to-end training for both detection and recognition in an unified network.</a:t>
                      </a:r>
                    </a:p>
                    <a:p>
                      <a:pPr lvl="0" algn="l"/>
                      <a:r>
                        <a:rPr kumimoji="0" lang="en-US" sz="1400" kern="1200" dirty="0">
                          <a:solidFill>
                            <a:schemeClr val="dk1"/>
                          </a:solidFill>
                          <a:latin typeface="Times New Roman" pitchFamily="18" charset="0"/>
                          <a:ea typeface="+mn-ea"/>
                          <a:cs typeface="Times New Roman" pitchFamily="18" charset="0"/>
                        </a:rPr>
                        <a:t>The sharing of  </a:t>
                      </a:r>
                      <a:r>
                        <a:rPr kumimoji="0" lang="en-US" sz="1400" kern="1200" dirty="0" err="1">
                          <a:solidFill>
                            <a:schemeClr val="dk1"/>
                          </a:solidFill>
                          <a:latin typeface="Times New Roman" pitchFamily="18" charset="0"/>
                          <a:ea typeface="+mn-ea"/>
                          <a:cs typeface="Times New Roman" pitchFamily="18" charset="0"/>
                        </a:rPr>
                        <a:t>convolutional</a:t>
                      </a:r>
                      <a:r>
                        <a:rPr kumimoji="0" lang="en-US" sz="1400" kern="1200" dirty="0">
                          <a:solidFill>
                            <a:schemeClr val="dk1"/>
                          </a:solidFill>
                          <a:latin typeface="Times New Roman" pitchFamily="18" charset="0"/>
                          <a:ea typeface="+mn-ea"/>
                          <a:cs typeface="Times New Roman" pitchFamily="18" charset="0"/>
                        </a:rPr>
                        <a:t> features with both detection and recognition network, the model size decreases largely.</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It does not explicitly handle the rotated plates.</a:t>
                      </a:r>
                    </a:p>
                    <a:p>
                      <a:pPr lvl="0" algn="l"/>
                      <a:r>
                        <a:rPr kumimoji="0" lang="en-US" sz="1400" kern="1200" dirty="0">
                          <a:solidFill>
                            <a:schemeClr val="dk1"/>
                          </a:solidFill>
                          <a:latin typeface="Times New Roman" pitchFamily="18" charset="0"/>
                          <a:ea typeface="+mn-ea"/>
                          <a:cs typeface="Times New Roman" pitchFamily="18" charset="0"/>
                        </a:rPr>
                        <a:t>Edge-based methods are fast in computation, but they cannot be applied to complex images</a:t>
                      </a:r>
                    </a:p>
                    <a:p>
                      <a:pPr algn="l"/>
                      <a:r>
                        <a:rPr kumimoji="0" lang="en-US" sz="1400" kern="1200" dirty="0">
                          <a:solidFill>
                            <a:schemeClr val="dk1"/>
                          </a:solidFill>
                          <a:latin typeface="Times New Roman" pitchFamily="18" charset="0"/>
                          <a:ea typeface="+mn-ea"/>
                          <a:cs typeface="Times New Roman" pitchFamily="18" charset="0"/>
                        </a:rPr>
                        <a:t>as they are too sensitive to unwanted edges.</a:t>
                      </a:r>
                    </a:p>
                    <a:p>
                      <a:pPr algn="l"/>
                      <a:r>
                        <a:rPr kumimoji="0" lang="en-US" sz="1400" kern="1200" dirty="0">
                          <a:solidFill>
                            <a:schemeClr val="dk1"/>
                          </a:solidFill>
                          <a:latin typeface="Times New Roman" pitchFamily="18" charset="0"/>
                          <a:ea typeface="+mn-ea"/>
                          <a:cs typeface="Times New Roman" pitchFamily="18" charset="0"/>
                        </a:rPr>
                        <a:t> </a:t>
                      </a:r>
                    </a:p>
                  </a:txBody>
                  <a:tcPr/>
                </a:tc>
                <a:extLst>
                  <a:ext uri="{0D108BD9-81ED-4DB2-BD59-A6C34878D82A}">
                    <a16:rowId xmlns:a16="http://schemas.microsoft.com/office/drawing/2014/main" val="10001"/>
                  </a:ext>
                </a:extLst>
              </a:tr>
              <a:tr h="3176761">
                <a:tc>
                  <a:txBody>
                    <a:bodyPr/>
                    <a:lstStyle/>
                    <a:p>
                      <a:pPr algn="l"/>
                      <a:r>
                        <a:rPr lang="en-US" sz="1400" dirty="0"/>
                        <a:t>4</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lang="en-US" sz="1400" dirty="0">
                        <a:latin typeface="Times New Roman" pitchFamily="18" charset="0"/>
                        <a:cs typeface="Times New Roman" pitchFamily="18" charset="0"/>
                      </a:endParaRPr>
                    </a:p>
                  </a:txBody>
                  <a:tcPr/>
                </a:tc>
                <a:tc>
                  <a:txBody>
                    <a:bodyPr/>
                    <a:lstStyle/>
                    <a:p>
                      <a:pPr algn="l"/>
                      <a:r>
                        <a:rPr kumimoji="0" lang="en-US" sz="1400" kern="1200" dirty="0"/>
                        <a:t>Chao Gou, </a:t>
                      </a:r>
                      <a:r>
                        <a:rPr kumimoji="0" lang="en-US" sz="1400" kern="1200" dirty="0" err="1"/>
                        <a:t>KunfengWang</a:t>
                      </a:r>
                      <a:r>
                        <a:rPr kumimoji="0" lang="en-US" sz="1400" kern="1200" dirty="0"/>
                        <a:t>, </a:t>
                      </a:r>
                      <a:r>
                        <a:rPr kumimoji="0" lang="en-US" sz="1400" kern="1200" dirty="0" err="1"/>
                        <a:t>Yanjie</a:t>
                      </a:r>
                      <a:r>
                        <a:rPr kumimoji="0" lang="en-US" sz="1400" kern="1200" dirty="0"/>
                        <a:t> Yao, and </a:t>
                      </a:r>
                      <a:r>
                        <a:rPr kumimoji="0" lang="en-US" sz="1400" kern="1200" dirty="0" err="1"/>
                        <a:t>Zhengxi</a:t>
                      </a:r>
                      <a:r>
                        <a:rPr kumimoji="0" lang="en-US" sz="1400" kern="1200" dirty="0"/>
                        <a:t> Li, IEEE Transactions on Intelligent Transportation Systems ( Volume: 17, Issue: 4, April 2016)</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t>Vehicle License Plate Recognition Based on </a:t>
                      </a:r>
                      <a:r>
                        <a:rPr kumimoji="0" lang="en-US" sz="1400" kern="1200" dirty="0" err="1"/>
                        <a:t>Extremal</a:t>
                      </a:r>
                      <a:r>
                        <a:rPr kumimoji="0" lang="en-US" sz="1400" kern="1200" dirty="0"/>
                        <a:t> Regions and Restricted Boltzmann Machines</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license plate by using a geometric template on connected target pixels with the same color.</a:t>
                      </a:r>
                    </a:p>
                    <a:p>
                      <a:pPr lvl="0" algn="l"/>
                      <a:r>
                        <a:rPr kumimoji="0" lang="en-US" sz="1400" kern="1200" dirty="0"/>
                        <a:t>These methods can detect license plate regions in relatively simple environments.</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This</a:t>
                      </a:r>
                      <a:r>
                        <a:rPr kumimoji="0" lang="en-US" sz="1400" kern="1200" baseline="0" dirty="0"/>
                        <a:t> </a:t>
                      </a:r>
                      <a:r>
                        <a:rPr kumimoji="0" lang="en-US" sz="1400" kern="1200" dirty="0"/>
                        <a:t>may become invalid when there are regions in the image whose color information is similar to that of the license </a:t>
                      </a:r>
                      <a:r>
                        <a:rPr kumimoji="0" lang="en-US" sz="1400" kern="1200" dirty="0" err="1"/>
                        <a:t>plate.It</a:t>
                      </a:r>
                      <a:r>
                        <a:rPr kumimoji="0" lang="en-US" sz="1400" kern="1200" dirty="0"/>
                        <a:t> can easily be affected by noises and are computationally complex when there are many edges in the image.</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1026831"/>
      </p:ext>
    </p:extLst>
  </p:cSld>
  <p:clrMapOvr>
    <a:masterClrMapping/>
  </p:clrMapOvr>
  <mc:AlternateContent xmlns:mc="http://schemas.openxmlformats.org/markup-compatibility/2006" xmlns:p14="http://schemas.microsoft.com/office/powerpoint/2010/main">
    <mc:Choice Requires="p14">
      <p:transition p14:dur="0" advClick="0">
        <p:sndAc>
          <p:endSnd/>
        </p:sndAc>
      </p:transition>
    </mc:Choice>
    <mc:Fallback xmlns="">
      <p:transition advClick="0">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95342668"/>
              </p:ext>
            </p:extLst>
          </p:nvPr>
        </p:nvGraphicFramePr>
        <p:xfrm>
          <a:off x="0" y="0"/>
          <a:ext cx="12192000" cy="6858000"/>
        </p:xfrm>
        <a:graphic>
          <a:graphicData uri="http://schemas.openxmlformats.org/drawingml/2006/table">
            <a:tbl>
              <a:tblPr firstRow="1" bandRow="1">
                <a:tableStyleId>{5C22544A-7EE6-4342-B048-85BDC9FD1C3A}</a:tableStyleId>
              </a:tblPr>
              <a:tblGrid>
                <a:gridCol w="1030046">
                  <a:extLst>
                    <a:ext uri="{9D8B030D-6E8A-4147-A177-3AD203B41FA5}">
                      <a16:colId xmlns:a16="http://schemas.microsoft.com/office/drawing/2014/main" val="20000"/>
                    </a:ext>
                  </a:extLst>
                </a:gridCol>
                <a:gridCol w="1236055">
                  <a:extLst>
                    <a:ext uri="{9D8B030D-6E8A-4147-A177-3AD203B41FA5}">
                      <a16:colId xmlns:a16="http://schemas.microsoft.com/office/drawing/2014/main" val="20001"/>
                    </a:ext>
                  </a:extLst>
                </a:gridCol>
                <a:gridCol w="1685530">
                  <a:extLst>
                    <a:ext uri="{9D8B030D-6E8A-4147-A177-3AD203B41FA5}">
                      <a16:colId xmlns:a16="http://schemas.microsoft.com/office/drawing/2014/main" val="20002"/>
                    </a:ext>
                  </a:extLst>
                </a:gridCol>
                <a:gridCol w="2403441">
                  <a:extLst>
                    <a:ext uri="{9D8B030D-6E8A-4147-A177-3AD203B41FA5}">
                      <a16:colId xmlns:a16="http://schemas.microsoft.com/office/drawing/2014/main" val="20003"/>
                    </a:ext>
                  </a:extLst>
                </a:gridCol>
                <a:gridCol w="2746790">
                  <a:extLst>
                    <a:ext uri="{9D8B030D-6E8A-4147-A177-3AD203B41FA5}">
                      <a16:colId xmlns:a16="http://schemas.microsoft.com/office/drawing/2014/main" val="20004"/>
                    </a:ext>
                  </a:extLst>
                </a:gridCol>
                <a:gridCol w="3090138">
                  <a:extLst>
                    <a:ext uri="{9D8B030D-6E8A-4147-A177-3AD203B41FA5}">
                      <a16:colId xmlns:a16="http://schemas.microsoft.com/office/drawing/2014/main" val="20005"/>
                    </a:ext>
                  </a:extLst>
                </a:gridCol>
              </a:tblGrid>
              <a:tr h="827217">
                <a:tc>
                  <a:txBody>
                    <a:bodyPr/>
                    <a:lstStyle/>
                    <a:p>
                      <a:pPr algn="l"/>
                      <a:r>
                        <a:rPr lang="en-US" sz="1400" dirty="0"/>
                        <a:t>S</a:t>
                      </a:r>
                      <a:r>
                        <a:rPr lang="en-US" sz="1400" baseline="0" dirty="0"/>
                        <a:t>. No </a:t>
                      </a:r>
                      <a:endParaRPr lang="en-US" sz="1400" dirty="0">
                        <a:latin typeface="Times New Roman" pitchFamily="18" charset="0"/>
                        <a:cs typeface="Times New Roman" pitchFamily="18" charset="0"/>
                      </a:endParaRPr>
                    </a:p>
                  </a:txBody>
                  <a:tcPr/>
                </a:tc>
                <a:tc>
                  <a:txBody>
                    <a:bodyPr/>
                    <a:lstStyle/>
                    <a:p>
                      <a:pPr algn="l"/>
                      <a:r>
                        <a:rPr lang="en-US" sz="1400" dirty="0"/>
                        <a:t>Year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Author</a:t>
                      </a:r>
                      <a:r>
                        <a:rPr lang="en-US" sz="1400" baseline="0" dirty="0"/>
                        <a:t> name </a:t>
                      </a:r>
                      <a:endParaRPr lang="en-US" sz="1400" dirty="0"/>
                    </a:p>
                    <a:p>
                      <a:pPr algn="l"/>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Paper title </a:t>
                      </a:r>
                    </a:p>
                    <a:p>
                      <a:pPr algn="l"/>
                      <a:endParaRPr lang="en-US" sz="1400" dirty="0">
                        <a:latin typeface="Times New Roman" pitchFamily="18" charset="0"/>
                        <a:cs typeface="Times New Roman" pitchFamily="18" charset="0"/>
                      </a:endParaRPr>
                    </a:p>
                  </a:txBody>
                  <a:tcPr/>
                </a:tc>
                <a:tc>
                  <a:txBody>
                    <a:bodyPr/>
                    <a:lstStyle/>
                    <a:p>
                      <a:pPr algn="l"/>
                      <a:r>
                        <a:rPr lang="en-US" sz="1400" dirty="0"/>
                        <a:t>Merits </a:t>
                      </a:r>
                      <a:endParaRPr lang="en-US" sz="1400" dirty="0">
                        <a:latin typeface="Times New Roman" pitchFamily="18" charset="0"/>
                        <a:cs typeface="Times New Roman" pitchFamily="18" charset="0"/>
                      </a:endParaRPr>
                    </a:p>
                  </a:txBody>
                  <a:tcPr/>
                </a:tc>
                <a:tc>
                  <a:txBody>
                    <a:bodyPr/>
                    <a:lstStyle/>
                    <a:p>
                      <a:pPr algn="l"/>
                      <a:r>
                        <a:rPr lang="en-US" sz="1400" dirty="0"/>
                        <a:t>Demerits </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601515">
                <a:tc>
                  <a:txBody>
                    <a:bodyPr/>
                    <a:lstStyle/>
                    <a:p>
                      <a:pPr algn="l"/>
                      <a:r>
                        <a:rPr lang="en-US" sz="1400" dirty="0"/>
                        <a:t>5</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IN" sz="1400" kern="1200" dirty="0"/>
                        <a:t>Annie J. </a:t>
                      </a:r>
                      <a:r>
                        <a:rPr kumimoji="0" lang="en-IN" sz="1400" kern="1200" dirty="0" err="1"/>
                        <a:t>Zenath</a:t>
                      </a:r>
                      <a:r>
                        <a:rPr kumimoji="0" lang="en-IN" sz="1400" kern="1200" dirty="0"/>
                        <a:t> M.S, S. Shriram,</a:t>
                      </a:r>
                      <a:r>
                        <a:rPr kumimoji="0" lang="en-US" sz="1400" kern="1200" dirty="0"/>
                        <a:t> IOSR Journal of Electronics and Communication Engineering (IOSR-JECE)</a:t>
                      </a:r>
                    </a:p>
                    <a:p>
                      <a:pPr algn="l"/>
                      <a:r>
                        <a:rPr kumimoji="0" lang="en-US" sz="1400" kern="1200" dirty="0"/>
                        <a:t>e-ISSN: 2278-2834,p- ISSN: 2278-8735.</a:t>
                      </a:r>
                    </a:p>
                    <a:p>
                      <a:pPr algn="l"/>
                      <a:r>
                        <a:rPr kumimoji="0" lang="en-US" sz="1400" kern="1200" dirty="0"/>
                        <a:t>PP 142-147</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t>Licence Plate Localization And Recognition Using </a:t>
                      </a:r>
                      <a:r>
                        <a:rPr kumimoji="0" lang="en-IN" sz="1400" kern="1200" dirty="0" err="1"/>
                        <a:t>Mser</a:t>
                      </a:r>
                      <a:r>
                        <a:rPr kumimoji="0" lang="en-IN" sz="1400" kern="1200" dirty="0"/>
                        <a:t> And </a:t>
                      </a:r>
                      <a:r>
                        <a:rPr kumimoji="0" lang="en-IN" sz="1400" kern="1200" dirty="0" err="1"/>
                        <a:t>Swt</a:t>
                      </a:r>
                      <a:r>
                        <a:rPr kumimoji="0" lang="en-IN" sz="1400" kern="1200" dirty="0"/>
                        <a:t> Algorithms</a:t>
                      </a:r>
                      <a:endParaRPr kumimoji="0" lang="en-US" sz="1400" kern="1200" dirty="0"/>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neural network has advantage from existing correlation and statistics template techniques that allow being stable to noises and some position modifications of characters on license</a:t>
                      </a:r>
                      <a:endParaRPr lang="en-US" sz="1400" kern="1200" dirty="0">
                        <a:solidFill>
                          <a:schemeClr val="dk1"/>
                        </a:solidFill>
                        <a:latin typeface="Times New Roman" pitchFamily="18" charset="0"/>
                        <a:ea typeface="+mn-ea"/>
                        <a:cs typeface="Times New Roman" pitchFamily="18" charset="0"/>
                      </a:endParaRPr>
                    </a:p>
                  </a:txBody>
                  <a:tcPr/>
                </a:tc>
                <a:tc>
                  <a:txBody>
                    <a:bodyPr/>
                    <a:lstStyle/>
                    <a:p>
                      <a:pPr lvl="0" algn="l"/>
                      <a:r>
                        <a:rPr kumimoji="0" lang="en-US" sz="1400" kern="1200" dirty="0"/>
                        <a:t>If the  training time is a critical factor then the network having single hidden layer.</a:t>
                      </a:r>
                    </a:p>
                    <a:p>
                      <a:pPr lvl="0" algn="l"/>
                      <a:r>
                        <a:rPr kumimoji="0" lang="en-US" sz="1400" kern="1200" dirty="0"/>
                        <a:t>The template matching has its drawbacks in some aspects comparing with neural networks.</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429268">
                <a:tc>
                  <a:txBody>
                    <a:bodyPr/>
                    <a:lstStyle/>
                    <a:p>
                      <a:pPr algn="l"/>
                      <a:r>
                        <a:rPr lang="en-US" sz="1400" dirty="0"/>
                        <a:t>6</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lang="en-US" sz="1400" dirty="0">
                        <a:latin typeface="Times New Roman" pitchFamily="18" charset="0"/>
                        <a:cs typeface="Times New Roman" pitchFamily="18" charset="0"/>
                      </a:endParaRPr>
                    </a:p>
                  </a:txBody>
                  <a:tcPr/>
                </a:tc>
                <a:tc>
                  <a:txBody>
                    <a:bodyPr/>
                    <a:lstStyle/>
                    <a:p>
                      <a:pPr algn="l"/>
                      <a:r>
                        <a:rPr kumimoji="0" lang="en-US" sz="1400" kern="1200" dirty="0"/>
                        <a:t>D. F. </a:t>
                      </a:r>
                      <a:r>
                        <a:rPr kumimoji="0" lang="en-US" sz="1400" kern="1200" dirty="0" err="1"/>
                        <a:t>Llorca</a:t>
                      </a:r>
                      <a:r>
                        <a:rPr kumimoji="0" lang="en-US" sz="1400" kern="1200" dirty="0"/>
                        <a:t>, C. Salinas, M. </a:t>
                      </a:r>
                      <a:r>
                        <a:rPr kumimoji="0" lang="en-US" sz="1400" kern="1200" dirty="0" err="1"/>
                        <a:t>Jim´enez</a:t>
                      </a:r>
                      <a:r>
                        <a:rPr kumimoji="0" lang="en-US" sz="1400" kern="1200" dirty="0"/>
                        <a:t>, I. Parra, A. G. </a:t>
                      </a:r>
                      <a:r>
                        <a:rPr kumimoji="0" lang="en-US" sz="1400" kern="1200" dirty="0" err="1"/>
                        <a:t>Morcillo</a:t>
                      </a:r>
                      <a:r>
                        <a:rPr kumimoji="0" lang="en-US" sz="1400" kern="1200" dirty="0"/>
                        <a:t>, R. </a:t>
                      </a:r>
                      <a:r>
                        <a:rPr kumimoji="0" lang="en-US" sz="1400" kern="1200" dirty="0" err="1"/>
                        <a:t>Izquierdo</a:t>
                      </a:r>
                      <a:r>
                        <a:rPr kumimoji="0" lang="en-US" sz="1400" kern="1200" dirty="0"/>
                        <a:t>, J. Lorenzo, M. A. Sotelo, 2016 IEEE 19th International Conference on Intelligent Transportation Systems (ITSC)</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t>Two-camera based accurate vehicle speed measurement using average speed at a fixed point</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system is run once the vehicle license plate is located by the first camera, and stopped once</a:t>
                      </a:r>
                    </a:p>
                    <a:p>
                      <a:pPr lvl="0" algn="l"/>
                      <a:r>
                        <a:rPr kumimoji="0" lang="en-US" sz="1400" kern="1200" dirty="0"/>
                        <a:t>it is not visible by the second </a:t>
                      </a:r>
                      <a:r>
                        <a:rPr kumimoji="0" lang="en-US" sz="1400" kern="1200" dirty="0" err="1"/>
                        <a:t>one.The</a:t>
                      </a:r>
                      <a:r>
                        <a:rPr kumimoji="0" lang="en-US" sz="1400" kern="1200" dirty="0"/>
                        <a:t> </a:t>
                      </a:r>
                      <a:r>
                        <a:rPr kumimoji="0" lang="en-US" sz="1400" kern="1200" dirty="0" err="1"/>
                        <a:t>Highresolution</a:t>
                      </a:r>
                      <a:r>
                        <a:rPr kumimoji="0" lang="en-US" sz="1400" kern="1200" dirty="0"/>
                        <a:t> and high-speed cameras with a narrow field .</a:t>
                      </a:r>
                    </a:p>
                    <a:p>
                      <a:pPr algn="l"/>
                      <a:r>
                        <a:rPr kumimoji="0" lang="en-US" sz="1400" kern="1200" dirty="0"/>
                        <a:t> </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accurate speed detection of moving vehicles is a key issue to traffic law enforcement in most countries that may lead to an effective reduction in the number of road accidents and fatalities. It provides the minimum speed error independently of the speed of the vehicle.</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9195678"/>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9071735"/>
              </p:ext>
            </p:extLst>
          </p:nvPr>
        </p:nvGraphicFramePr>
        <p:xfrm>
          <a:off x="1" y="1"/>
          <a:ext cx="12191999" cy="7463444"/>
        </p:xfrm>
        <a:graphic>
          <a:graphicData uri="http://schemas.openxmlformats.org/drawingml/2006/table">
            <a:tbl>
              <a:tblPr firstRow="1" bandRow="1">
                <a:tableStyleId>{5C22544A-7EE6-4342-B048-85BDC9FD1C3A}</a:tableStyleId>
              </a:tblPr>
              <a:tblGrid>
                <a:gridCol w="1015436">
                  <a:extLst>
                    <a:ext uri="{9D8B030D-6E8A-4147-A177-3AD203B41FA5}">
                      <a16:colId xmlns:a16="http://schemas.microsoft.com/office/drawing/2014/main" val="20000"/>
                    </a:ext>
                  </a:extLst>
                </a:gridCol>
                <a:gridCol w="1128262">
                  <a:extLst>
                    <a:ext uri="{9D8B030D-6E8A-4147-A177-3AD203B41FA5}">
                      <a16:colId xmlns:a16="http://schemas.microsoft.com/office/drawing/2014/main" val="20001"/>
                    </a:ext>
                  </a:extLst>
                </a:gridCol>
                <a:gridCol w="1918045">
                  <a:extLst>
                    <a:ext uri="{9D8B030D-6E8A-4147-A177-3AD203B41FA5}">
                      <a16:colId xmlns:a16="http://schemas.microsoft.com/office/drawing/2014/main" val="20002"/>
                    </a:ext>
                  </a:extLst>
                </a:gridCol>
                <a:gridCol w="2376120">
                  <a:extLst>
                    <a:ext uri="{9D8B030D-6E8A-4147-A177-3AD203B41FA5}">
                      <a16:colId xmlns:a16="http://schemas.microsoft.com/office/drawing/2014/main" val="20003"/>
                    </a:ext>
                  </a:extLst>
                </a:gridCol>
                <a:gridCol w="2707829">
                  <a:extLst>
                    <a:ext uri="{9D8B030D-6E8A-4147-A177-3AD203B41FA5}">
                      <a16:colId xmlns:a16="http://schemas.microsoft.com/office/drawing/2014/main" val="20004"/>
                    </a:ext>
                  </a:extLst>
                </a:gridCol>
                <a:gridCol w="3046307">
                  <a:extLst>
                    <a:ext uri="{9D8B030D-6E8A-4147-A177-3AD203B41FA5}">
                      <a16:colId xmlns:a16="http://schemas.microsoft.com/office/drawing/2014/main" val="20005"/>
                    </a:ext>
                  </a:extLst>
                </a:gridCol>
              </a:tblGrid>
              <a:tr h="773367">
                <a:tc>
                  <a:txBody>
                    <a:bodyPr/>
                    <a:lstStyle/>
                    <a:p>
                      <a:pPr algn="l"/>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Year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Paper title </a:t>
                      </a:r>
                    </a:p>
                  </a:txBody>
                  <a:tcPr/>
                </a:tc>
                <a:tc>
                  <a:txBody>
                    <a:bodyPr/>
                    <a:lstStyle/>
                    <a:p>
                      <a:pPr algn="l"/>
                      <a:r>
                        <a:rPr lang="en-US" sz="1400" dirty="0">
                          <a:latin typeface="Times New Roman" pitchFamily="18" charset="0"/>
                          <a:cs typeface="Times New Roman" pitchFamily="18" charset="0"/>
                        </a:rPr>
                        <a:t>Merits </a:t>
                      </a:r>
                    </a:p>
                  </a:txBody>
                  <a:tcPr/>
                </a:tc>
                <a:tc>
                  <a:txBody>
                    <a:bodyPr/>
                    <a:lstStyle/>
                    <a:p>
                      <a:pPr algn="l"/>
                      <a:r>
                        <a:rPr lang="en-US" sz="1400" dirty="0">
                          <a:latin typeface="Times New Roman" pitchFamily="18" charset="0"/>
                          <a:cs typeface="Times New Roman" pitchFamily="18" charset="0"/>
                        </a:rPr>
                        <a:t>Demerits </a:t>
                      </a:r>
                    </a:p>
                  </a:txBody>
                  <a:tcPr/>
                </a:tc>
                <a:extLst>
                  <a:ext uri="{0D108BD9-81ED-4DB2-BD59-A6C34878D82A}">
                    <a16:rowId xmlns:a16="http://schemas.microsoft.com/office/drawing/2014/main" val="10000"/>
                  </a:ext>
                </a:extLst>
              </a:tr>
              <a:tr h="3320929">
                <a:tc>
                  <a:txBody>
                    <a:bodyPr/>
                    <a:lstStyle/>
                    <a:p>
                      <a:pPr algn="l"/>
                      <a:r>
                        <a:rPr lang="en-US" sz="1400" dirty="0">
                          <a:latin typeface="Times New Roman" pitchFamily="18" charset="0"/>
                          <a:cs typeface="Times New Roman"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2016</a:t>
                      </a:r>
                      <a:endParaRPr kumimoji="0" lang="en-US" sz="1400" kern="1200" dirty="0">
                        <a:solidFill>
                          <a:schemeClr val="dk1"/>
                        </a:solidFill>
                        <a:latin typeface="Times New Roman" pitchFamily="18" charset="0"/>
                        <a:ea typeface="+mn-ea"/>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Max Jaderberg1 · Karen Simonyan1 · Andrea Vedaldi1</a:t>
                      </a:r>
                      <a:r>
                        <a:rPr lang="en-US" sz="1400" b="1" dirty="0">
                          <a:latin typeface="Times New Roman" panose="02020603050405020304" pitchFamily="18" charset="0"/>
                          <a:cs typeface="Times New Roman" panose="02020603050405020304" pitchFamily="18" charset="0"/>
                        </a:rPr>
                        <a:t> </a:t>
                      </a:r>
                      <a:endParaRPr kumimoji="0" lang="fr-FR" sz="1400" kern="1200" dirty="0">
                        <a:solidFill>
                          <a:schemeClr val="dk1"/>
                        </a:solidFill>
                        <a:latin typeface="Times New Roman" pitchFamily="18" charset="0"/>
                        <a:ea typeface="+mn-ea"/>
                        <a:cs typeface="Times New Roman" pitchFamily="18" charset="0"/>
                      </a:endParaRPr>
                    </a:p>
                    <a:p>
                      <a:pPr algn="l"/>
                      <a:r>
                        <a:rPr kumimoji="0" lang="fr-FR" sz="1400" kern="1200" dirty="0">
                          <a:solidFill>
                            <a:schemeClr val="dk1"/>
                          </a:solidFill>
                          <a:latin typeface="Times New Roman" pitchFamily="18" charset="0"/>
                          <a:ea typeface="+mn-ea"/>
                          <a:cs typeface="Times New Roman" pitchFamily="18" charset="0"/>
                        </a:rPr>
                        <a:t>Int J Comput Vis (2016) 116:1–20</a:t>
                      </a:r>
                    </a:p>
                    <a:p>
                      <a:pPr algn="l"/>
                      <a:r>
                        <a:rPr kumimoji="0" lang="fr-FR" sz="1400" kern="1200" dirty="0">
                          <a:solidFill>
                            <a:schemeClr val="dk1"/>
                          </a:solidFill>
                          <a:latin typeface="Times New Roman" pitchFamily="18" charset="0"/>
                          <a:ea typeface="+mn-ea"/>
                          <a:cs typeface="Times New Roman" pitchFamily="18" charset="0"/>
                        </a:rPr>
                        <a:t>DOI 10.1007/s11263-015-0823-z SPRINGER</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Reading Text in </a:t>
                      </a:r>
                      <a:r>
                        <a:rPr kumimoji="0" lang="en-US" sz="1400" kern="1200" dirty="0" err="1">
                          <a:solidFill>
                            <a:schemeClr val="dk1"/>
                          </a:solidFill>
                          <a:latin typeface="Times New Roman" pitchFamily="18" charset="0"/>
                          <a:ea typeface="+mn-ea"/>
                          <a:cs typeface="Times New Roman" pitchFamily="18" charset="0"/>
                        </a:rPr>
                        <a:t>theWild</a:t>
                      </a:r>
                      <a:r>
                        <a:rPr kumimoji="0" lang="en-US" sz="1400" kern="1200" dirty="0">
                          <a:solidFill>
                            <a:schemeClr val="dk1"/>
                          </a:solidFill>
                          <a:latin typeface="Times New Roman" pitchFamily="18" charset="0"/>
                          <a:ea typeface="+mn-ea"/>
                          <a:cs typeface="Times New Roman" pitchFamily="18" charset="0"/>
                        </a:rPr>
                        <a:t> with </a:t>
                      </a:r>
                      <a:r>
                        <a:rPr kumimoji="0" lang="en-US" sz="1400" kern="1200" dirty="0" err="1">
                          <a:solidFill>
                            <a:schemeClr val="dk1"/>
                          </a:solidFill>
                          <a:latin typeface="Times New Roman" pitchFamily="18" charset="0"/>
                          <a:ea typeface="+mn-ea"/>
                          <a:cs typeface="Times New Roman" pitchFamily="18" charset="0"/>
                        </a:rPr>
                        <a:t>Convolutional</a:t>
                      </a:r>
                      <a:r>
                        <a:rPr kumimoji="0" lang="en-US" sz="1400" kern="1200" dirty="0">
                          <a:solidFill>
                            <a:schemeClr val="dk1"/>
                          </a:solidFill>
                          <a:latin typeface="Times New Roman" pitchFamily="18" charset="0"/>
                          <a:ea typeface="+mn-ea"/>
                          <a:cs typeface="Times New Roman" pitchFamily="18" charset="0"/>
                        </a:rPr>
                        <a:t> Neural Networks</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An end-to-end system for text spotting—localizing and recognizing text in natural scene images—and text based image </a:t>
                      </a:r>
                      <a:r>
                        <a:rPr kumimoji="0" lang="en-US" sz="1400" kern="1200" dirty="0" err="1">
                          <a:solidFill>
                            <a:schemeClr val="dk1"/>
                          </a:solidFill>
                          <a:latin typeface="Times New Roman" pitchFamily="18" charset="0"/>
                          <a:ea typeface="+mn-ea"/>
                          <a:cs typeface="Times New Roman" pitchFamily="18" charset="0"/>
                        </a:rPr>
                        <a:t>retrieval.This</a:t>
                      </a:r>
                      <a:r>
                        <a:rPr kumimoji="0" lang="en-US" sz="1400" kern="1200" dirty="0">
                          <a:solidFill>
                            <a:schemeClr val="dk1"/>
                          </a:solidFill>
                          <a:latin typeface="Times New Roman" pitchFamily="18" charset="0"/>
                          <a:ea typeface="+mn-ea"/>
                          <a:cs typeface="Times New Roman" pitchFamily="18" charset="0"/>
                        </a:rPr>
                        <a:t> system is based on a region proposal mechanism for detection and deep convolutional neural networks for recognition.</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This places text spotting as a separate, far more challenging problem than document </a:t>
                      </a:r>
                      <a:r>
                        <a:rPr kumimoji="0" lang="en-US" sz="1400" kern="1200" dirty="0" err="1">
                          <a:solidFill>
                            <a:schemeClr val="dk1"/>
                          </a:solidFill>
                          <a:latin typeface="Times New Roman" pitchFamily="18" charset="0"/>
                          <a:ea typeface="+mn-ea"/>
                          <a:cs typeface="Times New Roman" pitchFamily="18" charset="0"/>
                        </a:rPr>
                        <a:t>OCR.This</a:t>
                      </a:r>
                      <a:r>
                        <a:rPr kumimoji="0" lang="en-US" sz="1400" kern="1200" dirty="0">
                          <a:solidFill>
                            <a:schemeClr val="dk1"/>
                          </a:solidFill>
                          <a:latin typeface="Times New Roman" pitchFamily="18" charset="0"/>
                          <a:ea typeface="+mn-ea"/>
                          <a:cs typeface="Times New Roman" pitchFamily="18" charset="0"/>
                        </a:rPr>
                        <a:t> model was extended to CAPTCHA sequences up to 8 characters long where they demonstrated impressive performance using synthetic training data for a synthetic problem </a:t>
                      </a:r>
                    </a:p>
                    <a:p>
                      <a:pPr algn="l"/>
                      <a:r>
                        <a:rPr kumimoji="0" lang="en-US" sz="1400" b="1" kern="1200" dirty="0">
                          <a:solidFill>
                            <a:schemeClr val="dk1"/>
                          </a:solidFill>
                          <a:latin typeface="Times New Roman" pitchFamily="18" charset="0"/>
                          <a:ea typeface="+mn-ea"/>
                          <a:cs typeface="Times New Roman" pitchFamily="18" charset="0"/>
                        </a:rPr>
                        <a:t> </a:t>
                      </a:r>
                      <a:endParaRPr kumimoji="0" lang="en-US" sz="1400" kern="1200" dirty="0">
                        <a:solidFill>
                          <a:schemeClr val="dk1"/>
                        </a:solidFill>
                        <a:latin typeface="Times New Roman" pitchFamily="18" charset="0"/>
                        <a:ea typeface="+mn-ea"/>
                        <a:cs typeface="Times New Roman" pitchFamily="18" charset="0"/>
                      </a:endParaRPr>
                    </a:p>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020681">
                <a:tc>
                  <a:txBody>
                    <a:bodyPr/>
                    <a:lstStyle/>
                    <a:p>
                      <a:pPr algn="l"/>
                      <a:r>
                        <a:rPr lang="en-US" sz="1400" dirty="0">
                          <a:latin typeface="Times New Roman" pitchFamily="18" charset="0"/>
                          <a:cs typeface="Times New Roman" pitchFamily="18" charset="0"/>
                        </a:rPr>
                        <a:t>8</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2017</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Zied</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Selmi</a:t>
                      </a:r>
                      <a:r>
                        <a:rPr kumimoji="0" lang="en-US" sz="1400" kern="1200" dirty="0">
                          <a:solidFill>
                            <a:schemeClr val="dk1"/>
                          </a:solidFill>
                          <a:latin typeface="Times New Roman" pitchFamily="18" charset="0"/>
                          <a:ea typeface="+mn-ea"/>
                          <a:cs typeface="Times New Roman" pitchFamily="18" charset="0"/>
                        </a:rPr>
                        <a:t>, Mohamed Ben Halima, 2017 14th IAPR International Conference on Document Analysis and Recognition (ICDAR)</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Deep Learning System for Automatic License Plate Detection and Recognition</a:t>
                      </a:r>
                    </a:p>
                    <a:p>
                      <a:pPr algn="l"/>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The </a:t>
                      </a:r>
                      <a:r>
                        <a:rPr kumimoji="0" lang="en-US" sz="1400" kern="1200" dirty="0" err="1">
                          <a:solidFill>
                            <a:schemeClr val="dk1"/>
                          </a:solidFill>
                          <a:latin typeface="Times New Roman" pitchFamily="18" charset="0"/>
                          <a:ea typeface="+mn-ea"/>
                          <a:cs typeface="Times New Roman" pitchFamily="18" charset="0"/>
                        </a:rPr>
                        <a:t>The</a:t>
                      </a:r>
                      <a:r>
                        <a:rPr kumimoji="0" lang="en-US" sz="1400" kern="1200" dirty="0">
                          <a:solidFill>
                            <a:schemeClr val="dk1"/>
                          </a:solidFill>
                          <a:latin typeface="Times New Roman" pitchFamily="18" charset="0"/>
                          <a:ea typeface="+mn-ea"/>
                          <a:cs typeface="Times New Roman" pitchFamily="18" charset="0"/>
                        </a:rPr>
                        <a:t> detection and recognition of a vehicle License Plate (LP) is a key technique in most of the applications related to vehicle </a:t>
                      </a:r>
                      <a:r>
                        <a:rPr kumimoji="0" lang="en-US" sz="1400" kern="1200" dirty="0" err="1">
                          <a:solidFill>
                            <a:schemeClr val="dk1"/>
                          </a:solidFill>
                          <a:latin typeface="Times New Roman" pitchFamily="18" charset="0"/>
                          <a:ea typeface="+mn-ea"/>
                          <a:cs typeface="Times New Roman" pitchFamily="18" charset="0"/>
                        </a:rPr>
                        <a:t>movement.It</a:t>
                      </a:r>
                      <a:r>
                        <a:rPr kumimoji="0" lang="en-US" sz="1400" kern="1200" dirty="0">
                          <a:solidFill>
                            <a:schemeClr val="dk1"/>
                          </a:solidFill>
                          <a:latin typeface="Times New Roman" pitchFamily="18" charset="0"/>
                          <a:ea typeface="+mn-ea"/>
                          <a:cs typeface="Times New Roman" pitchFamily="18" charset="0"/>
                        </a:rPr>
                        <a:t> is a quite popular and active research topic in the field of image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a:solidFill>
                          <a:schemeClr val="dk1"/>
                        </a:solidFill>
                        <a:latin typeface="Times New Roman" pitchFamily="18" charset="0"/>
                        <a:ea typeface="+mn-ea"/>
                        <a:cs typeface="Times New Roman" pitchFamily="18" charset="0"/>
                      </a:endParaRPr>
                    </a:p>
                    <a:p>
                      <a:pPr lvl="0" algn="l"/>
                      <a:endParaRPr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Some frameworks require complicated hardware to make good quality images or capture images from vehicles with very slow </a:t>
                      </a:r>
                      <a:r>
                        <a:rPr kumimoji="0" lang="en-US" sz="1400" kern="1200" dirty="0" err="1">
                          <a:solidFill>
                            <a:schemeClr val="dk1"/>
                          </a:solidFill>
                          <a:latin typeface="Times New Roman" pitchFamily="18" charset="0"/>
                          <a:ea typeface="+mn-ea"/>
                          <a:cs typeface="Times New Roman" pitchFamily="18" charset="0"/>
                        </a:rPr>
                        <a:t>speed</a:t>
                      </a:r>
                      <a:r>
                        <a:rPr kumimoji="0" lang="en-US" sz="1400" b="1" kern="1200" dirty="0" err="1">
                          <a:solidFill>
                            <a:schemeClr val="dk1"/>
                          </a:solidFill>
                          <a:latin typeface="Times New Roman" pitchFamily="18" charset="0"/>
                          <a:ea typeface="+mn-ea"/>
                          <a:cs typeface="Times New Roman" pitchFamily="18" charset="0"/>
                        </a:rPr>
                        <a:t>.</a:t>
                      </a:r>
                      <a:r>
                        <a:rPr kumimoji="0" lang="en-US" sz="1400" kern="1200" dirty="0" err="1">
                          <a:solidFill>
                            <a:schemeClr val="dk1"/>
                          </a:solidFill>
                          <a:latin typeface="Times New Roman" pitchFamily="18" charset="0"/>
                          <a:ea typeface="+mn-ea"/>
                          <a:cs typeface="Times New Roman" pitchFamily="18" charset="0"/>
                        </a:rPr>
                        <a:t>Detection</a:t>
                      </a:r>
                      <a:r>
                        <a:rPr kumimoji="0" lang="en-US" sz="1400" kern="1200" dirty="0">
                          <a:solidFill>
                            <a:schemeClr val="dk1"/>
                          </a:solidFill>
                          <a:latin typeface="Times New Roman" pitchFamily="18" charset="0"/>
                          <a:ea typeface="+mn-ea"/>
                          <a:cs typeface="Times New Roman" pitchFamily="18" charset="0"/>
                        </a:rPr>
                        <a:t> and recognition of LPs in different conditions and under several climatic variations remains always difficult to realize with good results</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48467">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135868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33772632"/>
              </p:ext>
            </p:extLst>
          </p:nvPr>
        </p:nvGraphicFramePr>
        <p:xfrm>
          <a:off x="0" y="3"/>
          <a:ext cx="12192000" cy="6857997"/>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128888">
                  <a:extLst>
                    <a:ext uri="{9D8B030D-6E8A-4147-A177-3AD203B41FA5}">
                      <a16:colId xmlns:a16="http://schemas.microsoft.com/office/drawing/2014/main" val="20001"/>
                    </a:ext>
                  </a:extLst>
                </a:gridCol>
                <a:gridCol w="1919112">
                  <a:extLst>
                    <a:ext uri="{9D8B030D-6E8A-4147-A177-3AD203B41FA5}">
                      <a16:colId xmlns:a16="http://schemas.microsoft.com/office/drawing/2014/main" val="20002"/>
                    </a:ext>
                  </a:extLst>
                </a:gridCol>
                <a:gridCol w="2370666">
                  <a:extLst>
                    <a:ext uri="{9D8B030D-6E8A-4147-A177-3AD203B41FA5}">
                      <a16:colId xmlns:a16="http://schemas.microsoft.com/office/drawing/2014/main" val="20003"/>
                    </a:ext>
                  </a:extLst>
                </a:gridCol>
                <a:gridCol w="2709334">
                  <a:extLst>
                    <a:ext uri="{9D8B030D-6E8A-4147-A177-3AD203B41FA5}">
                      <a16:colId xmlns:a16="http://schemas.microsoft.com/office/drawing/2014/main" val="20004"/>
                    </a:ext>
                  </a:extLst>
                </a:gridCol>
                <a:gridCol w="3048000">
                  <a:extLst>
                    <a:ext uri="{9D8B030D-6E8A-4147-A177-3AD203B41FA5}">
                      <a16:colId xmlns:a16="http://schemas.microsoft.com/office/drawing/2014/main" val="20005"/>
                    </a:ext>
                  </a:extLst>
                </a:gridCol>
              </a:tblGrid>
              <a:tr h="993335">
                <a:tc>
                  <a:txBody>
                    <a:bodyPr/>
                    <a:lstStyle/>
                    <a:p>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Year </a:t>
                      </a:r>
                    </a:p>
                  </a:txBody>
                  <a:tcPr/>
                </a:tc>
                <a:tc>
                  <a:txBody>
                    <a:bodyPr/>
                    <a:lstStyle/>
                    <a:p>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Paper title </a:t>
                      </a:r>
                    </a:p>
                  </a:txBody>
                  <a:tcPr/>
                </a:tc>
                <a:tc>
                  <a:txBody>
                    <a:bodyPr/>
                    <a:lstStyle/>
                    <a:p>
                      <a:r>
                        <a:rPr lang="en-US" sz="1400" dirty="0">
                          <a:latin typeface="Times New Roman" pitchFamily="18" charset="0"/>
                          <a:cs typeface="Times New Roman" pitchFamily="18" charset="0"/>
                        </a:rPr>
                        <a:t>Merits </a:t>
                      </a:r>
                    </a:p>
                  </a:txBody>
                  <a:tcPr/>
                </a:tc>
                <a:tc>
                  <a:txBody>
                    <a:bodyPr/>
                    <a:lstStyle/>
                    <a:p>
                      <a:r>
                        <a:rPr lang="en-US" sz="1400" dirty="0">
                          <a:latin typeface="Times New Roman" pitchFamily="18" charset="0"/>
                          <a:cs typeface="Times New Roman" pitchFamily="18" charset="0"/>
                        </a:rPr>
                        <a:t>Demerits </a:t>
                      </a:r>
                    </a:p>
                  </a:txBody>
                  <a:tcPr/>
                </a:tc>
                <a:extLst>
                  <a:ext uri="{0D108BD9-81ED-4DB2-BD59-A6C34878D82A}">
                    <a16:rowId xmlns:a16="http://schemas.microsoft.com/office/drawing/2014/main" val="10000"/>
                  </a:ext>
                </a:extLst>
              </a:tr>
              <a:tr h="5864662">
                <a:tc>
                  <a:txBody>
                    <a:bodyPr/>
                    <a:lstStyle/>
                    <a:p>
                      <a:endParaRPr lang="en-US" sz="1400" dirty="0">
                        <a:latin typeface="Times New Roman" pitchFamily="18" charset="0"/>
                        <a:cs typeface="Times New Roman" pitchFamily="18" charset="0"/>
                      </a:endParaRPr>
                    </a:p>
                    <a:p>
                      <a:r>
                        <a:rPr lang="en-US" sz="1400">
                          <a:latin typeface="Times New Roman" pitchFamily="18" charset="0"/>
                          <a:cs typeface="Times New Roman" pitchFamily="18" charset="0"/>
                        </a:rPr>
                        <a:t>9</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2016</a:t>
                      </a: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2018</a:t>
                      </a:r>
                      <a:endParaRPr kumimoji="0" lang="en-US" sz="1400" kern="1200" dirty="0">
                        <a:solidFill>
                          <a:schemeClr val="dk1"/>
                        </a:solidFill>
                        <a:latin typeface="Times New Roman" pitchFamily="18" charset="0"/>
                        <a:ea typeface="+mn-ea"/>
                        <a:cs typeface="Times New Roman" pitchFamily="18" charset="0"/>
                      </a:endParaRPr>
                    </a:p>
                    <a:p>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Minghui</a:t>
                      </a:r>
                      <a:r>
                        <a:rPr kumimoji="0" lang="en-US" sz="1400" kern="1200" dirty="0">
                          <a:solidFill>
                            <a:schemeClr val="dk1"/>
                          </a:solidFill>
                          <a:latin typeface="Times New Roman" pitchFamily="18" charset="0"/>
                          <a:ea typeface="+mn-ea"/>
                          <a:cs typeface="Times New Roman" pitchFamily="18" charset="0"/>
                        </a:rPr>
                        <a:t> Liao_, </a:t>
                      </a:r>
                      <a:r>
                        <a:rPr kumimoji="0" lang="en-US" sz="1400" kern="1200" dirty="0" err="1">
                          <a:solidFill>
                            <a:schemeClr val="dk1"/>
                          </a:solidFill>
                          <a:latin typeface="Times New Roman" pitchFamily="18" charset="0"/>
                          <a:ea typeface="+mn-ea"/>
                          <a:cs typeface="Times New Roman" pitchFamily="18" charset="0"/>
                        </a:rPr>
                        <a:t>Baoguang</a:t>
                      </a:r>
                      <a:r>
                        <a:rPr kumimoji="0" lang="en-US" sz="1400" kern="1200" dirty="0">
                          <a:solidFill>
                            <a:schemeClr val="dk1"/>
                          </a:solidFill>
                          <a:latin typeface="Times New Roman" pitchFamily="18" charset="0"/>
                          <a:ea typeface="+mn-ea"/>
                          <a:cs typeface="Times New Roman" pitchFamily="18" charset="0"/>
                        </a:rPr>
                        <a:t> Shi_, Xiang </a:t>
                      </a:r>
                      <a:r>
                        <a:rPr kumimoji="0" lang="en-US" sz="1400" kern="1200" dirty="0" err="1">
                          <a:solidFill>
                            <a:schemeClr val="dk1"/>
                          </a:solidFill>
                          <a:latin typeface="Times New Roman" pitchFamily="18" charset="0"/>
                          <a:ea typeface="+mn-ea"/>
                          <a:cs typeface="Times New Roman" pitchFamily="18" charset="0"/>
                        </a:rPr>
                        <a:t>Baiy</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Xinggang</a:t>
                      </a:r>
                      <a:r>
                        <a:rPr kumimoji="0" lang="en-US" sz="1400" kern="1200" dirty="0">
                          <a:solidFill>
                            <a:schemeClr val="dk1"/>
                          </a:solidFill>
                          <a:latin typeface="Times New Roman" pitchFamily="18" charset="0"/>
                          <a:ea typeface="+mn-ea"/>
                          <a:cs typeface="Times New Roman" pitchFamily="18" charset="0"/>
                        </a:rPr>
                        <a:t> Wang, Wenyu, Vol. 31 No. 1 (2017): Thirty-First AAAI Conference on Artificial Intelligence</a:t>
                      </a: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err="1">
                          <a:solidFill>
                            <a:schemeClr val="dk1"/>
                          </a:solidFill>
                          <a:latin typeface="Times New Roman" pitchFamily="18" charset="0"/>
                          <a:ea typeface="+mn-ea"/>
                          <a:cs typeface="Times New Roman" pitchFamily="18" charset="0"/>
                        </a:rPr>
                        <a:t>Zhenbo</a:t>
                      </a:r>
                      <a:r>
                        <a:rPr kumimoji="0" lang="en-US" sz="1400" kern="1200" dirty="0">
                          <a:solidFill>
                            <a:schemeClr val="dk1"/>
                          </a:solidFill>
                          <a:latin typeface="Times New Roman" pitchFamily="18" charset="0"/>
                          <a:ea typeface="+mn-ea"/>
                          <a:cs typeface="Times New Roman" pitchFamily="18" charset="0"/>
                        </a:rPr>
                        <a:t> Xu, Proceedings of the European Conference on Computer Vision (ECCV), 2018, pp. 255-271</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TextBoxes</a:t>
                      </a:r>
                      <a:r>
                        <a:rPr kumimoji="0" lang="en-US" sz="1400" kern="1200" dirty="0">
                          <a:solidFill>
                            <a:schemeClr val="dk1"/>
                          </a:solidFill>
                          <a:latin typeface="Times New Roman" pitchFamily="18" charset="0"/>
                          <a:ea typeface="+mn-ea"/>
                          <a:cs typeface="Times New Roman" pitchFamily="18" charset="0"/>
                        </a:rPr>
                        <a:t>: A Fast Text Detector with a Single Deep Neural Network</a:t>
                      </a:r>
                      <a:endParaRPr lang="en-US" sz="1400" dirty="0">
                        <a:latin typeface="Times New Roman" pitchFamily="18" charset="0"/>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a:solidFill>
                            <a:schemeClr val="dk1"/>
                          </a:solidFill>
                          <a:latin typeface="Times New Roman" pitchFamily="18" charset="0"/>
                          <a:ea typeface="+mn-ea"/>
                          <a:cs typeface="Times New Roman" pitchFamily="18" charset="0"/>
                        </a:rPr>
                        <a:t>Towards End-to-End License Plate Detection and Recognition: A Large Dataset and Baseline</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err="1">
                          <a:solidFill>
                            <a:schemeClr val="dk1"/>
                          </a:solidFill>
                          <a:latin typeface="Times New Roman" pitchFamily="18" charset="0"/>
                          <a:ea typeface="+mn-ea"/>
                          <a:cs typeface="Times New Roman" pitchFamily="18" charset="0"/>
                        </a:rPr>
                        <a:t>TextBoxes</a:t>
                      </a:r>
                      <a:r>
                        <a:rPr kumimoji="0" lang="en-US" sz="1400" kern="1200" dirty="0">
                          <a:solidFill>
                            <a:schemeClr val="dk1"/>
                          </a:solidFill>
                          <a:latin typeface="Times New Roman" pitchFamily="18" charset="0"/>
                          <a:ea typeface="+mn-ea"/>
                          <a:cs typeface="Times New Roman" pitchFamily="18" charset="0"/>
                        </a:rPr>
                        <a:t> outperforms competing methods in terms of text localization accuracy and is much faster, taking only 0.09s per image in a fast </a:t>
                      </a:r>
                      <a:r>
                        <a:rPr kumimoji="0" lang="en-US" sz="1400" kern="1200" dirty="0" err="1">
                          <a:solidFill>
                            <a:schemeClr val="dk1"/>
                          </a:solidFill>
                          <a:latin typeface="Times New Roman" pitchFamily="18" charset="0"/>
                          <a:ea typeface="+mn-ea"/>
                          <a:cs typeface="Times New Roman" pitchFamily="18" charset="0"/>
                        </a:rPr>
                        <a:t>implementation.TextBoxes</a:t>
                      </a:r>
                      <a:r>
                        <a:rPr kumimoji="0" lang="en-US" sz="1400" kern="1200" dirty="0">
                          <a:solidFill>
                            <a:schemeClr val="dk1"/>
                          </a:solidFill>
                          <a:latin typeface="Times New Roman" pitchFamily="18" charset="0"/>
                          <a:ea typeface="+mn-ea"/>
                          <a:cs typeface="Times New Roman" pitchFamily="18" charset="0"/>
                        </a:rPr>
                        <a:t> significantly outperforms state-of-the-art approaches on word spotting and end-to-end text recognition tasks</a:t>
                      </a: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a:solidFill>
                            <a:schemeClr val="dk1"/>
                          </a:solidFill>
                          <a:latin typeface="Times New Roman" pitchFamily="18" charset="0"/>
                          <a:ea typeface="+mn-ea"/>
                          <a:cs typeface="Times New Roman" pitchFamily="18" charset="0"/>
                        </a:rPr>
                        <a:t>To our best knowledge, CCPD is the largest publicly available LP dataset to date with over 250k unique car images, and the only one provides vertices location annotations.</a:t>
                      </a:r>
                    </a:p>
                    <a:p>
                      <a:r>
                        <a:rPr kumimoji="0" lang="en-US" sz="1400" kern="1200" dirty="0">
                          <a:solidFill>
                            <a:schemeClr val="dk1"/>
                          </a:solidFill>
                          <a:latin typeface="Times New Roman" pitchFamily="18" charset="0"/>
                          <a:ea typeface="+mn-ea"/>
                          <a:cs typeface="Times New Roman" pitchFamily="18" charset="0"/>
                        </a:rPr>
                        <a:t>Through comparative experiments, we demonstrate our model outperforms current object detection and recognition approaches in both accuracy and speed.</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algn="l"/>
                      <a:r>
                        <a:rPr kumimoji="0" lang="en-US" sz="1400" kern="1200" dirty="0">
                          <a:solidFill>
                            <a:schemeClr val="dk1"/>
                          </a:solidFill>
                          <a:latin typeface="Times New Roman" pitchFamily="18" charset="0"/>
                          <a:ea typeface="+mn-ea"/>
                          <a:cs typeface="Times New Roman" pitchFamily="18" charset="0"/>
                        </a:rPr>
                        <a:t>Owing to the inevitable challenges and complexities, traditional text detection methods tend to involve multiple processing </a:t>
                      </a:r>
                      <a:r>
                        <a:rPr kumimoji="0" lang="en-US" sz="1400" kern="1200" dirty="0" err="1">
                          <a:solidFill>
                            <a:schemeClr val="dk1"/>
                          </a:solidFill>
                          <a:latin typeface="Times New Roman" pitchFamily="18" charset="0"/>
                          <a:ea typeface="+mn-ea"/>
                          <a:cs typeface="Times New Roman" pitchFamily="18" charset="0"/>
                        </a:rPr>
                        <a:t>steps.TextBoxes</a:t>
                      </a:r>
                      <a:r>
                        <a:rPr kumimoji="0" lang="en-US" sz="1400" kern="1200" dirty="0">
                          <a:solidFill>
                            <a:schemeClr val="dk1"/>
                          </a:solidFill>
                          <a:latin typeface="Times New Roman" pitchFamily="18" charset="0"/>
                          <a:ea typeface="+mn-ea"/>
                          <a:cs typeface="Times New Roman" pitchFamily="18" charset="0"/>
                        </a:rPr>
                        <a:t> directly outputs the coordinates of word bounding boxes at multiple network layers by jointly predicting text presence and coordinate offsets to default boxes</a:t>
                      </a:r>
                    </a:p>
                    <a:p>
                      <a:pPr algn="l"/>
                      <a:r>
                        <a:rPr kumimoji="0" lang="en-US" sz="1400" kern="1200" dirty="0">
                          <a:solidFill>
                            <a:schemeClr val="dk1"/>
                          </a:solidFill>
                          <a:latin typeface="Times New Roman" pitchFamily="18" charset="0"/>
                          <a:ea typeface="+mn-ea"/>
                          <a:cs typeface="Times New Roman" pitchFamily="18" charset="0"/>
                        </a:rPr>
                        <a:t> </a:t>
                      </a: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a:solidFill>
                            <a:schemeClr val="dk1"/>
                          </a:solidFill>
                          <a:latin typeface="Times New Roman" pitchFamily="18" charset="0"/>
                          <a:ea typeface="+mn-ea"/>
                          <a:cs typeface="Times New Roman" pitchFamily="18" charset="0"/>
                        </a:rPr>
                        <a:t>An imperfect bounding box prediction given by detection methods might make a part of the LP missing, and thus results in the subsequent recognition failure.</a:t>
                      </a:r>
                    </a:p>
                    <a:p>
                      <a:r>
                        <a:rPr kumimoji="0" lang="en-US" sz="1400" kern="1200" dirty="0">
                          <a:solidFill>
                            <a:schemeClr val="dk1"/>
                          </a:solidFill>
                          <a:latin typeface="Times New Roman" pitchFamily="18" charset="0"/>
                          <a:ea typeface="+mn-ea"/>
                          <a:cs typeface="Times New Roman" pitchFamily="18" charset="0"/>
                        </a:rPr>
                        <a:t>Operations between different stages such as extracting and resizing the LP region for recognition are always accomplished by less efficient CPU, making  LP recognition slower.</a:t>
                      </a:r>
                    </a:p>
                    <a:p>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46022716"/>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TECHNOLOGY STACK</a:t>
            </a:r>
            <a:br>
              <a:rPr lang="en-US" sz="2800" dirty="0">
                <a:solidFill>
                  <a:srgbClr val="002060"/>
                </a:solidFill>
                <a:latin typeface="Arial Rounded MT Bold" panose="020F0704030504030204" pitchFamily="34" charset="0"/>
              </a:rPr>
            </a:br>
            <a:endParaRPr lang="en-US" sz="2800" dirty="0"/>
          </a:p>
        </p:txBody>
      </p:sp>
      <p:sp>
        <p:nvSpPr>
          <p:cNvPr id="3" name="Content Placeholder 2"/>
          <p:cNvSpPr>
            <a:spLocks noGrp="1"/>
          </p:cNvSpPr>
          <p:nvPr>
            <p:ph idx="1"/>
          </p:nvPr>
        </p:nvSpPr>
        <p:spPr/>
        <p:txBody>
          <a:bodyPr>
            <a:noAutofit/>
          </a:bodyPr>
          <a:lstStyle/>
          <a:p>
            <a:pPr marL="0" lvl="0" indent="0">
              <a:buNone/>
            </a:pPr>
            <a:r>
              <a:rPr lang="en-IN" sz="2000" b="1" dirty="0">
                <a:latin typeface="Times New Roman" pitchFamily="18" charset="0"/>
                <a:cs typeface="Times New Roman" pitchFamily="18" charset="0"/>
              </a:rPr>
              <a:t>Hardware Requirements: </a:t>
            </a:r>
          </a:p>
          <a:p>
            <a:pPr marL="0" lvl="0" indent="0">
              <a:buNone/>
            </a:pPr>
            <a:r>
              <a:rPr lang="en-IN"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Raspberry Pi 3</a:t>
            </a:r>
          </a:p>
          <a:p>
            <a:pPr marL="0" lvl="0" indent="0">
              <a:buNone/>
            </a:pPr>
            <a:r>
              <a:rPr lang="en-US" sz="2000" dirty="0">
                <a:latin typeface="Times New Roman" pitchFamily="18" charset="0"/>
                <a:cs typeface="Times New Roman" pitchFamily="18" charset="0"/>
              </a:rPr>
              <a:t>				   USB Camera</a:t>
            </a:r>
          </a:p>
          <a:p>
            <a:pPr marL="0" lvl="0" indent="0">
              <a:buNone/>
            </a:pPr>
            <a:endParaRPr lang="en-IN" sz="2000" b="1" dirty="0">
              <a:latin typeface="Times New Roman" pitchFamily="18" charset="0"/>
              <a:cs typeface="Times New Roman" pitchFamily="18" charset="0"/>
            </a:endParaRPr>
          </a:p>
          <a:p>
            <a:pPr marL="0" lvl="0" indent="0">
              <a:buNone/>
            </a:pPr>
            <a:r>
              <a:rPr lang="en-IN" sz="2000" b="1" dirty="0">
                <a:latin typeface="Times New Roman" pitchFamily="18" charset="0"/>
                <a:cs typeface="Times New Roman" pitchFamily="18" charset="0"/>
              </a:rPr>
              <a:t>Software Requirements: </a:t>
            </a:r>
          </a:p>
          <a:p>
            <a:pPr marL="0" lvl="0" indent="0">
              <a:buNone/>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Language : Python</a:t>
            </a:r>
            <a:endParaRPr lang="en-US" sz="2000" dirty="0">
              <a:latin typeface="Times New Roman" pitchFamily="18" charset="0"/>
              <a:cs typeface="Times New Roman" pitchFamily="18" charset="0"/>
            </a:endParaRPr>
          </a:p>
          <a:p>
            <a:pPr marL="0" lvl="0" indent="0">
              <a:buNone/>
            </a:pPr>
            <a:r>
              <a:rPr lang="en-IN" sz="2000" dirty="0">
                <a:latin typeface="Times New Roman" pitchFamily="18" charset="0"/>
                <a:cs typeface="Times New Roman" pitchFamily="18" charset="0"/>
              </a:rPr>
              <a:t>		Compiler   : GCC Complier.</a:t>
            </a:r>
            <a:endParaRPr lang="en-US" sz="2000" dirty="0">
              <a:latin typeface="Times New Roman" pitchFamily="18" charset="0"/>
              <a:cs typeface="Times New Roman" pitchFamily="18" charset="0"/>
            </a:endParaRPr>
          </a:p>
          <a:p>
            <a:pPr marL="0" lvl="0" indent="0">
              <a:buNone/>
            </a:pPr>
            <a:r>
              <a:rPr lang="en-IN" sz="2000" dirty="0">
                <a:latin typeface="Times New Roman" pitchFamily="18" charset="0"/>
                <a:cs typeface="Times New Roman" pitchFamily="18" charset="0"/>
              </a:rPr>
              <a:t>		OS             :Linux</a:t>
            </a:r>
          </a:p>
          <a:p>
            <a:pPr marL="0" lvl="0" indent="0">
              <a:buNone/>
            </a:pPr>
            <a:r>
              <a:rPr lang="en-IN" sz="2000" b="1" dirty="0">
                <a:latin typeface="Times New Roman" pitchFamily="18" charset="0"/>
                <a:cs typeface="Times New Roman" pitchFamily="18" charset="0"/>
              </a:rPr>
              <a:t>Database</a:t>
            </a:r>
            <a:r>
              <a:rPr lang="en-IN" sz="2000" dirty="0">
                <a:latin typeface="Times New Roman" pitchFamily="18" charset="0"/>
                <a:cs typeface="Times New Roman" pitchFamily="18" charset="0"/>
              </a:rPr>
              <a:t>: </a:t>
            </a:r>
          </a:p>
          <a:p>
            <a:pPr marL="0" lvl="0" indent="0">
              <a:buNone/>
            </a:pPr>
            <a:r>
              <a:rPr lang="en-IN" sz="2000" dirty="0">
                <a:latin typeface="Times New Roman" pitchFamily="18" charset="0"/>
                <a:cs typeface="Times New Roman" pitchFamily="18" charset="0"/>
              </a:rPr>
              <a:t>		MySQL</a:t>
            </a:r>
          </a:p>
          <a:p>
            <a:pPr marL="0" lvl="0" indent="0">
              <a:buNone/>
            </a:pPr>
            <a:endParaRPr lang="en-IN" sz="20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marL="0" lvl="0" indent="0">
              <a:buNone/>
            </a:pP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0" indent="0">
              <a:buNone/>
            </a:pPr>
            <a:br>
              <a:rPr lang="en-US" sz="2000" dirty="0">
                <a:latin typeface="Times New Roman" pitchFamily="18" charset="0"/>
                <a:cs typeface="Times New Roman" pitchFamily="18" charset="0"/>
              </a:rPr>
            </a:br>
            <a:endParaRPr lang="en-US" sz="2000" dirty="0"/>
          </a:p>
          <a:p>
            <a:endParaRPr lang="en-US" sz="2000" dirty="0"/>
          </a:p>
        </p:txBody>
      </p:sp>
    </p:spTree>
    <p:extLst>
      <p:ext uri="{BB962C8B-B14F-4D97-AF65-F5344CB8AC3E}">
        <p14:creationId xmlns:p14="http://schemas.microsoft.com/office/powerpoint/2010/main" val="411165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C7FE-1C77-455A-B861-E0CA64ABFF71}"/>
              </a:ext>
            </a:extLst>
          </p:cNvPr>
          <p:cNvSpPr>
            <a:spLocks noGrp="1"/>
          </p:cNvSpPr>
          <p:nvPr>
            <p:ph type="title"/>
          </p:nvPr>
        </p:nvSpPr>
        <p:spPr/>
        <p:txBody>
          <a:bodyPr>
            <a:normAutofit/>
          </a:bodyPr>
          <a:lstStyle/>
          <a:p>
            <a:pPr algn="ctr"/>
            <a:r>
              <a:rPr lang="en-GB" sz="2800" dirty="0">
                <a:solidFill>
                  <a:srgbClr val="002060"/>
                </a:solidFill>
                <a:latin typeface="Arial Rounded MT Bold" panose="020F0704030504030204" pitchFamily="34" charset="0"/>
                <a:cs typeface="Calibri Light"/>
              </a:rPr>
              <a:t>SYSTEM ARCHITECTURE</a:t>
            </a:r>
            <a:endParaRPr lang="en-GB" sz="2800" dirty="0">
              <a:solidFill>
                <a:srgbClr val="002060"/>
              </a:solidFill>
              <a:latin typeface="Arial Rounded MT Bold" panose="020F0704030504030204" pitchFamily="34" charset="0"/>
            </a:endParaRPr>
          </a:p>
        </p:txBody>
      </p:sp>
      <p:pic>
        <p:nvPicPr>
          <p:cNvPr id="4" name="Picture 4" descr="Diagram&#10;&#10;Description automatically generated">
            <a:extLst>
              <a:ext uri="{FF2B5EF4-FFF2-40B4-BE49-F238E27FC236}">
                <a16:creationId xmlns:a16="http://schemas.microsoft.com/office/drawing/2014/main" id="{D97FDD5D-5B66-4408-A70B-522DB8F74170}"/>
              </a:ext>
            </a:extLst>
          </p:cNvPr>
          <p:cNvPicPr>
            <a:picLocks noGrp="1" noChangeAspect="1"/>
          </p:cNvPicPr>
          <p:nvPr>
            <p:ph idx="1"/>
          </p:nvPr>
        </p:nvPicPr>
        <p:blipFill>
          <a:blip r:embed="rId2"/>
          <a:stretch>
            <a:fillRect/>
          </a:stretch>
        </p:blipFill>
        <p:spPr>
          <a:xfrm>
            <a:off x="509912" y="1932906"/>
            <a:ext cx="9796075" cy="4328045"/>
          </a:xfrm>
        </p:spPr>
      </p:pic>
      <p:sp>
        <p:nvSpPr>
          <p:cNvPr id="5" name="Rectangle 4">
            <a:extLst>
              <a:ext uri="{FF2B5EF4-FFF2-40B4-BE49-F238E27FC236}">
                <a16:creationId xmlns:a16="http://schemas.microsoft.com/office/drawing/2014/main" id="{9EF2A4C5-2EFA-417D-A478-287B682F01B6}"/>
              </a:ext>
            </a:extLst>
          </p:cNvPr>
          <p:cNvSpPr/>
          <p:nvPr/>
        </p:nvSpPr>
        <p:spPr>
          <a:xfrm>
            <a:off x="1118795" y="3747304"/>
            <a:ext cx="1280160" cy="6992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RASBERRY PI</a:t>
            </a:r>
          </a:p>
        </p:txBody>
      </p:sp>
      <p:cxnSp>
        <p:nvCxnSpPr>
          <p:cNvPr id="7" name="Straight Arrow Connector 6">
            <a:extLst>
              <a:ext uri="{FF2B5EF4-FFF2-40B4-BE49-F238E27FC236}">
                <a16:creationId xmlns:a16="http://schemas.microsoft.com/office/drawing/2014/main" id="{5405BD39-244C-4B67-BED8-F5875DDDEE1D}"/>
              </a:ext>
            </a:extLst>
          </p:cNvPr>
          <p:cNvCxnSpPr>
            <a:stCxn id="5" idx="3"/>
          </p:cNvCxnSpPr>
          <p:nvPr/>
        </p:nvCxnSpPr>
        <p:spPr>
          <a:xfrm flipV="1">
            <a:off x="2398955" y="3259567"/>
            <a:ext cx="623944" cy="837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77414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1953</TotalTime>
  <Words>2914</Words>
  <Application>Microsoft Office PowerPoint</Application>
  <PresentationFormat>Widescreen</PresentationFormat>
  <Paragraphs>298</Paragraphs>
  <Slides>27</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Arial Rounded MT Bold</vt:lpstr>
      <vt:lpstr>Calibri</vt:lpstr>
      <vt:lpstr>Calibri Light</vt:lpstr>
      <vt:lpstr>Lucida Sans Unicode</vt:lpstr>
      <vt:lpstr>Times New Roman</vt:lpstr>
      <vt:lpstr>Verdana</vt:lpstr>
      <vt:lpstr>Wingdings 2</vt:lpstr>
      <vt:lpstr>Wingdings 3</vt:lpstr>
      <vt:lpstr>office theme</vt:lpstr>
      <vt:lpstr>Concourse</vt:lpstr>
      <vt:lpstr>1_Concourse</vt:lpstr>
      <vt:lpstr>2_Concourse</vt:lpstr>
      <vt:lpstr>   TITLE: Unregistered Vehicle recognition based on Number plate using Raspberry Pi  DOMAIN: MACHINE LEARNING    </vt:lpstr>
      <vt:lpstr>ABSTRACT</vt:lpstr>
      <vt:lpstr>PowerPoint Presentation</vt:lpstr>
      <vt:lpstr>PowerPoint Presentation</vt:lpstr>
      <vt:lpstr>PowerPoint Presentation</vt:lpstr>
      <vt:lpstr>PowerPoint Presentation</vt:lpstr>
      <vt:lpstr>PowerPoint Presentation</vt:lpstr>
      <vt:lpstr>TECHNOLOGY STACK </vt:lpstr>
      <vt:lpstr>SYSTEM ARCHITECTURE</vt:lpstr>
      <vt:lpstr>UML DIAGRAM ER Diagram</vt:lpstr>
      <vt:lpstr>UML DIAGRAM</vt:lpstr>
      <vt:lpstr> UML DIAGRAM SEQUENCE DIAGRAM</vt:lpstr>
      <vt:lpstr>UML DIAGRAM ACTIVITY DIAGRAM</vt:lpstr>
      <vt:lpstr>UML DIAGRAMS  </vt:lpstr>
      <vt:lpstr>ALGORITHMS</vt:lpstr>
      <vt:lpstr>OPTICAL CHARACTER RECOGNITION </vt:lpstr>
      <vt:lpstr>PowerPoint Presentation</vt:lpstr>
      <vt:lpstr>PowerPoint Presentation</vt:lpstr>
      <vt:lpstr>PowerPoint Presentation</vt:lpstr>
      <vt:lpstr> TEST REPORT</vt:lpstr>
      <vt:lpstr>PowerPoint Presentation</vt:lpstr>
      <vt:lpstr>PowerPoint Presentation</vt:lpstr>
      <vt:lpstr>PowerPoint Presentation</vt:lpstr>
      <vt:lpstr>PowerPoint Presentation</vt:lpstr>
      <vt:lpstr>PUBLICATION DETAILS </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jothika</dc:creator>
  <cp:lastModifiedBy>143 JOTHIKA</cp:lastModifiedBy>
  <cp:revision>395</cp:revision>
  <dcterms:created xsi:type="dcterms:W3CDTF">2021-03-12T07:03:38Z</dcterms:created>
  <dcterms:modified xsi:type="dcterms:W3CDTF">2021-06-20T03:54:03Z</dcterms:modified>
</cp:coreProperties>
</file>