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Proxima Nova"/>
      <p:regular r:id="rId77"/>
      <p:bold r:id="rId78"/>
      <p:italic r:id="rId79"/>
      <p:boldItalic r:id="rId80"/>
    </p:embeddedFont>
    <p:embeddedFont>
      <p:font typeface="Arimo"/>
      <p:regular r:id="rId81"/>
      <p:bold r:id="rId82"/>
      <p:italic r:id="rId83"/>
      <p:boldItalic r:id="rId84"/>
    </p:embeddedFont>
    <p:embeddedFont>
      <p:font typeface="Helvetica Neue"/>
      <p:regular r:id="rId85"/>
      <p:bold r:id="rId86"/>
      <p:italic r:id="rId87"/>
      <p:boldItalic r:id="rId88"/>
    </p:embeddedFont>
    <p:embeddedFont>
      <p:font typeface="Roboto Mono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Arimo-boldItalic.fntdata"/><Relationship Id="rId83" Type="http://schemas.openxmlformats.org/officeDocument/2006/relationships/font" Target="fonts/Arimo-italic.fntdata"/><Relationship Id="rId42" Type="http://schemas.openxmlformats.org/officeDocument/2006/relationships/slide" Target="slides/slide37.xml"/><Relationship Id="rId86" Type="http://schemas.openxmlformats.org/officeDocument/2006/relationships/font" Target="fonts/HelveticaNeue-bold.fntdata"/><Relationship Id="rId41" Type="http://schemas.openxmlformats.org/officeDocument/2006/relationships/slide" Target="slides/slide36.xml"/><Relationship Id="rId85" Type="http://schemas.openxmlformats.org/officeDocument/2006/relationships/font" Target="fonts/HelveticaNeue-regular.fntdata"/><Relationship Id="rId44" Type="http://schemas.openxmlformats.org/officeDocument/2006/relationships/slide" Target="slides/slide39.xml"/><Relationship Id="rId88" Type="http://schemas.openxmlformats.org/officeDocument/2006/relationships/font" Target="fonts/HelveticaNeue-boldItalic.fntdata"/><Relationship Id="rId43" Type="http://schemas.openxmlformats.org/officeDocument/2006/relationships/slide" Target="slides/slide38.xml"/><Relationship Id="rId87" Type="http://schemas.openxmlformats.org/officeDocument/2006/relationships/font" Target="fonts/HelveticaNeue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Mono-regular.fntdata"/><Relationship Id="rId80" Type="http://schemas.openxmlformats.org/officeDocument/2006/relationships/font" Target="fonts/ProximaNova-boldItalic.fntdata"/><Relationship Id="rId82" Type="http://schemas.openxmlformats.org/officeDocument/2006/relationships/font" Target="fonts/Arimo-bold.fntdata"/><Relationship Id="rId81" Type="http://schemas.openxmlformats.org/officeDocument/2006/relationships/font" Target="fonts/Arim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ProximaNova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ProximaNova-italic.fntdata"/><Relationship Id="rId34" Type="http://schemas.openxmlformats.org/officeDocument/2006/relationships/slide" Target="slides/slide29.xml"/><Relationship Id="rId78" Type="http://schemas.openxmlformats.org/officeDocument/2006/relationships/font" Target="fonts/ProximaNova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Mono-italic.fntdata"/><Relationship Id="rId90" Type="http://schemas.openxmlformats.org/officeDocument/2006/relationships/font" Target="fonts/RobotoMono-bold.fntdata"/><Relationship Id="rId92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1e741a0d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7e1e741a0d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Show that val cannot be changed, show that var can be changed. Show that var cannot be assigned another type – static typing. Type inference!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1e741a0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7e1e741a0d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1e741a0d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7e1e741a0d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e1e741a0d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7e1e741a0d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e1e741a0d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7e1e741a0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1e741a0d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7e1e741a0d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Generic arguments in square brackets. Head, tail like in most functional languages. Generic agrument inference.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1e741a0d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7e1e741a0d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Generic arguments in square brackets. Head, tail like in most functional languages.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1e741a0d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e1e741a0d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1e741a0d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7e1e741a0d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1e741a0d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e1e741a0d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1e741a0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7e1e741a0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1e741a0d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7e1e741a0d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0 to 2 is actually 0.to(2) – show in interpreter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1e741a0d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7e1e741a0d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So any class with method apply can be called instance(i)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1e741a0d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g7e1e741a0d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No operator overloading, it’s just methods with operator names.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1e741a0d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e1e741a0d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e1e741a0d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7e1e741a0d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1e741a0d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7e1e741a0d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1e741a0d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e1e741a0d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1e741a0d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7e1e741a0d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1e741a0d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e1e741a0d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1e741a0d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7e1e741a0d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e1e741a0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7e1e741a0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e1e741a0d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7e1e741a0d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Much more powerful than switch statement.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e1e741a0d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7e1e741a0d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Much more powerful than switch statement.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e1e741a0d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7e1e741a0d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Scaladoc. No need for boring declaration of fields + assignment in the constructor.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1e741a0d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7e1e741a0d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1e741a0d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7e1e741a0d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Show example – classes.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1e741a0d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7e1e741a0d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1e741a0d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7e1e741a0d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e1e741a0d_0_1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e1e741a0d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1e741a0d_0_1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7e1e741a0d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e1e741a0d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7e1e741a0d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Notice the override keyword.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e1e741a0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7e1e741a0d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e1e741a0d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7e1e741a0d_0_1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Scala compiler will create a synthetic type derived from Dog, overriding greet().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e1e741a0d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7e1e741a0d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Now we can write h1 &lt; h2.  scala.Ordered is an actual existing trait.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e1e741a0d_0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g7e1e741a0d_0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Some easy stuff now before we go into the cool part..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e1e741a0d_0_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7e1e741a0d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e1e741a0d_0_2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7e1e741a0d_0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e1e741a0d_0_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7e1e741a0d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e1e741a0d_0_2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7e1e741a0d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e1e741a0d_0_2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7e1e741a0d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e1e741a0d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7e1e741a0d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e1e741a0d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7e1e741a0d_0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89c6910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789c6910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789c6910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789c6910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789c6910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789c6910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f3631515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f3631515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f3631515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f3631515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f3631515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f3631515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6f3631515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6f3631515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f3631515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f3631515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f363151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f363151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f363151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f363151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f3631515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f3631515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e741a0d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7e1e741a0d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f3631515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f3631515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f363151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f363151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f3631515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f3631515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789c691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789c691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789c691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789c691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4789c691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4789c691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18595fe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18595fe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18595fe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18595fe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8595fe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8595fe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4789c6910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4789c6910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1e741a0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7e1e741a0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f3631515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f3631515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18595fe9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18595fe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1e741a0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g7e1e741a0d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Run scala interpreter. Write “hi” – its type is java.lang.String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e1e741a0d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7e1e741a0d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Show that val cannot be changed, show that var can be changed. Show that var cannot be assigned another type – static typing. Type inference!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 to Data Engineering and Big Data ML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Занятие №2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275"/>
              <a:buFont typeface="Calibri"/>
              <a:buNone/>
            </a:pPr>
            <a:r>
              <a:rPr lang="ru" sz="4275"/>
              <a:t>Variables &amp; values, type inference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msg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FF5E5E"/>
                </a:solidFill>
              </a:rPr>
              <a:t>"Hello world“	// msg is immutable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msg += </a:t>
            </a:r>
            <a:r>
              <a:rPr lang="ru">
                <a:solidFill>
                  <a:srgbClr val="FF5E5E"/>
                </a:solidFill>
              </a:rPr>
              <a:t>" world“			// compiler error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n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 = 3	   </a:t>
            </a:r>
            <a:r>
              <a:rPr lang="ru">
                <a:solidFill>
                  <a:srgbClr val="FF5E5E"/>
                </a:solidFill>
              </a:rPr>
              <a:t>// explicit type declaration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n2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 = 3	</a:t>
            </a:r>
            <a:r>
              <a:rPr lang="ru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Immutable objects are automatically thread-safe </a:t>
            </a:r>
            <a:endParaRPr/>
          </a:p>
          <a:p>
            <a:pPr indent="146303" lvl="1" marL="24688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/>
              <a:t>	(you don’t have to worry about object being changed by another thread)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Compiler can reason better about immutable values -&gt; optimization</a:t>
            </a:r>
            <a:endParaRPr/>
          </a:p>
          <a:p>
            <a:pPr indent="-12954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80"/>
              <a:buFont typeface="Calibri"/>
              <a:buNone/>
            </a:pPr>
            <a:r>
              <a:t/>
            </a:r>
            <a:endParaRPr sz="2400"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Steve Jenson from Twitter: </a:t>
            </a:r>
            <a:r>
              <a:rPr i="1" lang="ru">
                <a:latin typeface="Helvetica Neue"/>
                <a:ea typeface="Helvetica Neue"/>
                <a:cs typeface="Helvetica Neue"/>
                <a:sym typeface="Helvetica Neue"/>
              </a:rPr>
              <a:t>“Start with immutability, then use mutability where you find appropriate.”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Calling Java from Scala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Java class can be used seamlessly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java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8E3E00"/>
                </a:solidFill>
              </a:rPr>
              <a:t>io</a:t>
            </a:r>
            <a:r>
              <a:rPr lang="ru">
                <a:solidFill>
                  <a:srgbClr val="000000"/>
                </a:solidFill>
              </a:rPr>
              <a:t>._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url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URL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"http://www.scala-lang.org"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4C4C4C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max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2300FB"/>
                </a:solidFill>
              </a:rPr>
              <a:t>y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&gt;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y</a:t>
            </a:r>
            <a:r>
              <a:rPr lang="ru">
                <a:solidFill>
                  <a:srgbClr val="000000"/>
                </a:solidFill>
              </a:rPr>
              <a:t>) 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else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y</a:t>
            </a:r>
            <a:endParaRPr>
              <a:solidFill>
                <a:srgbClr val="2300FB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2300FB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2300FB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equivalent: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neg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 = -</a:t>
            </a:r>
            <a:r>
              <a:rPr lang="ru">
                <a:solidFill>
                  <a:srgbClr val="2300FB"/>
                </a:solidFill>
              </a:rPr>
              <a:t>x</a:t>
            </a:r>
            <a:endParaRPr>
              <a:solidFill>
                <a:srgbClr val="2300FB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neg</a:t>
            </a:r>
            <a:r>
              <a:rPr lang="ru">
                <a:solidFill>
                  <a:srgbClr val="000000"/>
                </a:solidFill>
              </a:rPr>
              <a:t>(x : Int) : Int = {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ru">
                <a:solidFill>
                  <a:srgbClr val="000000"/>
                </a:solidFill>
              </a:rPr>
              <a:t> –x;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Int, Double, String, Char, Byte, BigInt, …</a:t>
            </a:r>
            <a:endParaRPr/>
          </a:p>
          <a:p>
            <a:pPr indent="-246888" lvl="1" marL="6400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●"/>
            </a:pPr>
            <a:r>
              <a:rPr lang="ru" sz="2400"/>
              <a:t>wrappers around Java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are immutable (= contents cannot be changed)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[String]</a:t>
            </a: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contains Strings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lst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"b"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"c"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"d"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lst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003E85"/>
                </a:solidFill>
              </a:rPr>
              <a:t>head</a:t>
            </a:r>
            <a:r>
              <a:rPr lang="ru">
                <a:solidFill>
                  <a:srgbClr val="000000"/>
                </a:solidFill>
              </a:rPr>
              <a:t>                 </a:t>
            </a:r>
            <a:r>
              <a:rPr lang="ru">
                <a:solidFill>
                  <a:srgbClr val="FF5E5E"/>
                </a:solidFill>
              </a:rPr>
              <a:t>// “b”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lst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003E85"/>
                </a:solidFill>
              </a:rPr>
              <a:t>tail</a:t>
            </a:r>
            <a:r>
              <a:rPr lang="ru">
                <a:solidFill>
                  <a:srgbClr val="000000"/>
                </a:solidFill>
              </a:rPr>
              <a:t>                 </a:t>
            </a:r>
            <a:r>
              <a:rPr lang="ru">
                <a:solidFill>
                  <a:srgbClr val="FF5E5E"/>
                </a:solidFill>
              </a:rPr>
              <a:t>// List(“c”, “d”)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lst2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FF5E5E"/>
                </a:solidFill>
              </a:rPr>
              <a:t>"a"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lst</a:t>
            </a:r>
            <a:r>
              <a:rPr lang="ru">
                <a:solidFill>
                  <a:srgbClr val="000000"/>
                </a:solidFill>
              </a:rPr>
              <a:t>    </a:t>
            </a:r>
            <a:r>
              <a:rPr lang="ru">
                <a:solidFill>
                  <a:srgbClr val="FF5E5E"/>
                </a:solidFill>
              </a:rPr>
              <a:t>// cons operator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Nil  =  synonym for empty list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</a:t>
            </a:r>
            <a:r>
              <a:rPr lang="ru">
                <a:solidFill>
                  <a:srgbClr val="000000"/>
                </a:solidFill>
              </a:rPr>
              <a:t> = 1 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>
                <a:solidFill>
                  <a:srgbClr val="000000"/>
                </a:solidFill>
              </a:rPr>
              <a:t> 2 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>
                <a:solidFill>
                  <a:srgbClr val="000000"/>
                </a:solidFill>
              </a:rPr>
              <a:t> 3 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Nil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concatenation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l2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(1, 2, 3) </a:t>
            </a:r>
            <a:r>
              <a:rPr lang="ru">
                <a:solidFill>
                  <a:srgbClr val="003E85"/>
                </a:solidFill>
              </a:rPr>
              <a:t>:::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(4, 5)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list3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"mff"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"cuni"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"cz"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3 calls are equivalent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foreach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((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 =&gt; </a:t>
            </a:r>
            <a:r>
              <a:rPr lang="ru">
                <a:solidFill>
                  <a:srgbClr val="003E85"/>
                </a:solidFill>
              </a:rPr>
              <a:t>println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foreach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(s =&gt; println(s))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foreach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(println)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For comprehensions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>
                <a:solidFill>
                  <a:srgbClr val="000000"/>
                </a:solidFill>
              </a:rPr>
              <a:t> &lt;-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println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>
                <a:solidFill>
                  <a:srgbClr val="000000"/>
                </a:solidFill>
              </a:rPr>
              <a:t> &lt;-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003E85"/>
                </a:solidFill>
              </a:rPr>
              <a:t>length</a:t>
            </a:r>
            <a:r>
              <a:rPr lang="ru">
                <a:solidFill>
                  <a:srgbClr val="000000"/>
                </a:solidFill>
              </a:rPr>
              <a:t>() </a:t>
            </a:r>
            <a:r>
              <a:rPr lang="ru">
                <a:solidFill>
                  <a:srgbClr val="003E85"/>
                </a:solidFill>
              </a:rPr>
              <a:t>==</a:t>
            </a:r>
            <a:r>
              <a:rPr lang="ru">
                <a:solidFill>
                  <a:srgbClr val="000000"/>
                </a:solidFill>
              </a:rPr>
              <a:t> 4)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println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s</a:t>
            </a:r>
            <a:r>
              <a:rPr lang="ru">
                <a:solidFill>
                  <a:srgbClr val="000000"/>
                </a:solidFill>
              </a:rPr>
              <a:t>)</a:t>
            </a:r>
            <a:endParaRPr/>
          </a:p>
          <a:p>
            <a:pPr indent="-14160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9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4160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9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4160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9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just calls foreach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Lists are immutable, arrays are mutable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a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Array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"Java"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"rocks"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</a:t>
            </a:r>
            <a:r>
              <a:rPr lang="ru">
                <a:solidFill>
                  <a:srgbClr val="000000"/>
                </a:solidFill>
              </a:rPr>
              <a:t>(0) = </a:t>
            </a:r>
            <a:r>
              <a:rPr lang="ru">
                <a:solidFill>
                  <a:srgbClr val="FF5E5E"/>
                </a:solidFill>
              </a:rPr>
              <a:t>"Scala"</a:t>
            </a:r>
            <a:r>
              <a:rPr lang="ru">
                <a:solidFill>
                  <a:srgbClr val="000000"/>
                </a:solidFill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Started at 2001 by Martin Odersky at EPFL Lausanne, Switzerland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2.0 released in 2006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version 2.7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Twitter backend runs on Scala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greets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Array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](2)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greets</a:t>
            </a:r>
            <a:r>
              <a:rPr lang="ru">
                <a:solidFill>
                  <a:srgbClr val="000000"/>
                </a:solidFill>
              </a:rPr>
              <a:t>(0) = </a:t>
            </a:r>
            <a:r>
              <a:rPr lang="ru">
                <a:solidFill>
                  <a:srgbClr val="FF5E5E"/>
                </a:solidFill>
              </a:rPr>
              <a:t>"Hello"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greets</a:t>
            </a:r>
            <a:r>
              <a:rPr lang="ru">
                <a:solidFill>
                  <a:srgbClr val="000000"/>
                </a:solidFill>
              </a:rPr>
              <a:t>(1) = </a:t>
            </a:r>
            <a:r>
              <a:rPr lang="ru">
                <a:solidFill>
                  <a:srgbClr val="FF5E5E"/>
                </a:solidFill>
              </a:rPr>
              <a:t>"world!\n"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i</a:t>
            </a:r>
            <a:r>
              <a:rPr lang="ru">
                <a:solidFill>
                  <a:srgbClr val="000000"/>
                </a:solidFill>
              </a:rPr>
              <a:t> &lt;- 0 </a:t>
            </a:r>
            <a:r>
              <a:rPr lang="ru">
                <a:solidFill>
                  <a:srgbClr val="003E85"/>
                </a:solidFill>
              </a:rPr>
              <a:t>to</a:t>
            </a:r>
            <a:r>
              <a:rPr lang="ru">
                <a:solidFill>
                  <a:srgbClr val="000000"/>
                </a:solidFill>
              </a:rPr>
              <a:t> 1)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print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greets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i</a:t>
            </a:r>
            <a:r>
              <a:rPr lang="ru">
                <a:solidFill>
                  <a:srgbClr val="000000"/>
                </a:solidFill>
              </a:rPr>
              <a:t>))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Arrays are no special type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greets(i)    		===	   greets.apply(i)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greets(i) = "Hi"  	===           greets.update(i, "Hi")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class that defines apply / update can be used like this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550"/>
              <a:buFont typeface="Calibri"/>
              <a:buNone/>
            </a:pPr>
            <a:r>
              <a:rPr lang="ru" sz="4550"/>
              <a:t>Every operation is a method call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“to” is not a keyword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for (i &lt;- 0 </a:t>
            </a: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to</a:t>
            </a:r>
            <a:r>
              <a:rPr lang="ru" sz="2400"/>
              <a:t> 2) print(greets(i))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0 to 2      ===        0.to(2)</a:t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065" lvl="1" marL="99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Calibri"/>
              <a:buNone/>
            </a:pPr>
            <a:r>
              <a:t/>
            </a:r>
            <a:endParaRPr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– 1    ===   x.-(1)</a:t>
            </a:r>
            <a:endParaRPr/>
          </a:p>
          <a:p>
            <a:pPr indent="-452755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 containsKey ‘a’      === map.containsKey(‘a’)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method name ends with colon, the method is invoked on the right operand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"b"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"c"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"a"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     </a:t>
            </a:r>
            <a:r>
              <a:rPr lang="ru">
                <a:solidFill>
                  <a:srgbClr val="A6A6A6"/>
                </a:solidFill>
              </a:rPr>
              <a:t>===</a:t>
            </a:r>
            <a:r>
              <a:rPr lang="ru">
                <a:solidFill>
                  <a:srgbClr val="000000"/>
                </a:solidFill>
              </a:rPr>
              <a:t>   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"a"</a:t>
            </a:r>
            <a:r>
              <a:rPr lang="ru">
                <a:solidFill>
                  <a:srgbClr val="000000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 treats everything as objects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no primitive types, no arrays</a:t>
            </a:r>
            <a:endParaRPr/>
          </a:p>
          <a:p>
            <a:pPr indent="-11734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 this comes with a cost, right?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Usually not, the scalac compiler uses Java primitive types and arrays where possible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Anonymous functions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List(</a:t>
            </a:r>
            <a:r>
              <a:rPr lang="ru">
                <a:solidFill>
                  <a:srgbClr val="FF5E5E"/>
                </a:solidFill>
              </a:rPr>
              <a:t>"mff"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"cuni"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FF5E5E"/>
                </a:solidFill>
              </a:rPr>
              <a:t>"cz"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filter</a:t>
            </a:r>
            <a:r>
              <a:rPr lang="ru">
                <a:solidFill>
                  <a:srgbClr val="000000"/>
                </a:solidFill>
              </a:rPr>
              <a:t>(s =&gt; s.length == 4)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</a:t>
            </a:r>
            <a:r>
              <a:rPr lang="ru">
                <a:solidFill>
                  <a:srgbClr val="000000"/>
                </a:solidFill>
              </a:rPr>
              <a:t> = List[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](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(…), …)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</a:t>
            </a:r>
            <a:r>
              <a:rPr lang="ru">
                <a:solidFill>
                  <a:srgbClr val="000000"/>
                </a:solidFill>
              </a:rPr>
              <a:t>.sort((p1, p2) =&gt; p1.lastName &lt; p2.lastName)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Currying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 with only some arguments specified =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function expecting the rest of the arguments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concept in functional languages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Currying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Does n divide m?</a:t>
            </a:r>
            <a:endParaRPr>
              <a:solidFill>
                <a:srgbClr val="4C4C4C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nDividesM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m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)(</a:t>
            </a:r>
            <a:r>
              <a:rPr lang="ru">
                <a:solidFill>
                  <a:srgbClr val="2300FB"/>
                </a:solidFill>
              </a:rPr>
              <a:t>n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= (</a:t>
            </a:r>
            <a:r>
              <a:rPr lang="ru">
                <a:solidFill>
                  <a:srgbClr val="2300FB"/>
                </a:solidFill>
              </a:rPr>
              <a:t>n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%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m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==</a:t>
            </a:r>
            <a:r>
              <a:rPr lang="ru">
                <a:solidFill>
                  <a:srgbClr val="000000"/>
                </a:solidFill>
              </a:rPr>
              <a:t> 0)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Currying,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isEven is of type (Int) =&gt; Boolean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isEven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003E85"/>
                </a:solidFill>
              </a:rPr>
              <a:t>nDividesM</a:t>
            </a:r>
            <a:r>
              <a:rPr lang="ru">
                <a:solidFill>
                  <a:srgbClr val="000000"/>
                </a:solidFill>
              </a:rPr>
              <a:t>(2)_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println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isEven</a:t>
            </a:r>
            <a:r>
              <a:rPr lang="ru">
                <a:solidFill>
                  <a:srgbClr val="000000"/>
                </a:solidFill>
              </a:rPr>
              <a:t>(4))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println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isEven</a:t>
            </a:r>
            <a:r>
              <a:rPr lang="ru">
                <a:solidFill>
                  <a:srgbClr val="000000"/>
                </a:solidFill>
              </a:rPr>
              <a:t>(5))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of elements with different types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(10,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FF5E5E"/>
                </a:solidFill>
              </a:rPr>
              <a:t>'c'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ru">
                <a:solidFill>
                  <a:srgbClr val="FF5E5E"/>
                </a:solidFill>
              </a:rPr>
              <a:t>'m'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), </a:t>
            </a:r>
            <a:r>
              <a:rPr lang="ru">
                <a:solidFill>
                  <a:srgbClr val="FF5E5E"/>
                </a:solidFill>
              </a:rPr>
              <a:t>"cache"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type of this expression is Tuple3[Int, List[Char], String]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4C4C4C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divMod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2300FB"/>
                </a:solidFill>
              </a:rPr>
              <a:t>y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=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/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y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%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y</a:t>
            </a:r>
            <a:r>
              <a:rPr lang="ru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dm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003E85"/>
                </a:solidFill>
              </a:rPr>
              <a:t>divMod</a:t>
            </a:r>
            <a:r>
              <a:rPr lang="ru">
                <a:solidFill>
                  <a:srgbClr val="000000"/>
                </a:solidFill>
              </a:rPr>
              <a:t>(10, 3)   </a:t>
            </a:r>
            <a:r>
              <a:rPr lang="ru">
                <a:solidFill>
                  <a:srgbClr val="FF5E5E"/>
                </a:solidFill>
              </a:rPr>
              <a:t>// Tuple2[Int, Int]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dm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_1</a:t>
            </a:r>
            <a:r>
              <a:rPr lang="ru">
                <a:solidFill>
                  <a:srgbClr val="000000"/>
                </a:solidFill>
              </a:rPr>
              <a:t>     </a:t>
            </a:r>
            <a:r>
              <a:rPr lang="ru">
                <a:solidFill>
                  <a:srgbClr val="FF5E5E"/>
                </a:solidFill>
              </a:rPr>
              <a:t>// 3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dm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_2</a:t>
            </a:r>
            <a:r>
              <a:rPr lang="ru">
                <a:solidFill>
                  <a:srgbClr val="000000"/>
                </a:solidFill>
              </a:rPr>
              <a:t>     </a:t>
            </a:r>
            <a:r>
              <a:rPr lang="ru">
                <a:solidFill>
                  <a:srgbClr val="FF5E5E"/>
                </a:solidFill>
              </a:rPr>
              <a:t>// 1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d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2300FB"/>
                </a:solidFill>
              </a:rPr>
              <a:t>m</a:t>
            </a:r>
            <a:r>
              <a:rPr lang="ru">
                <a:solidFill>
                  <a:srgbClr val="000000"/>
                </a:solidFill>
              </a:rPr>
              <a:t>) = </a:t>
            </a:r>
            <a:r>
              <a:rPr lang="ru">
                <a:solidFill>
                  <a:srgbClr val="003E85"/>
                </a:solidFill>
              </a:rPr>
              <a:t>divMod</a:t>
            </a:r>
            <a:r>
              <a:rPr lang="ru">
                <a:solidFill>
                  <a:srgbClr val="000000"/>
                </a:solidFill>
              </a:rPr>
              <a:t>(10, 3);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println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d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FF5E5E"/>
                </a:solidFill>
              </a:rPr>
              <a:t>" "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m</a:t>
            </a:r>
            <a:r>
              <a:rPr lang="ru">
                <a:solidFill>
                  <a:srgbClr val="000000"/>
                </a:solidFill>
              </a:rPr>
              <a:t>);	    </a:t>
            </a:r>
            <a:r>
              <a:rPr lang="ru">
                <a:solidFill>
                  <a:srgbClr val="FF5E5E"/>
                </a:solidFill>
              </a:rPr>
              <a:t>// 3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Scala on JVM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scalac compiles Scala to Java bytecode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(regular .class files)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Helvetica Neue"/>
              <a:buChar char="●"/>
            </a:pP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Any Java class can be used from Scala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Pattern matching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685800" y="1485900"/>
            <a:ext cx="79184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switch statement</a:t>
            </a:r>
            <a:endParaRPr/>
          </a:p>
          <a:p>
            <a:pPr indent="-246888" lvl="1" marL="64008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●"/>
            </a:pPr>
            <a:r>
              <a:rPr lang="ru" sz="2400"/>
              <a:t>But much more powerful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Pattern matching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685800" y="1485900"/>
            <a:ext cx="791845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flatten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Any</a:t>
            </a:r>
            <a:r>
              <a:rPr lang="ru">
                <a:solidFill>
                  <a:srgbClr val="000000"/>
                </a:solidFill>
              </a:rPr>
              <a:t>]) 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Any</a:t>
            </a:r>
            <a:r>
              <a:rPr lang="ru">
                <a:solidFill>
                  <a:srgbClr val="000000"/>
                </a:solidFill>
              </a:rPr>
              <a:t>] =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4C4C4C"/>
                </a:solidFill>
              </a:rPr>
              <a:t>match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ru">
                <a:solidFill>
                  <a:srgbClr val="4C4C4C"/>
                </a:solidFill>
              </a:rPr>
              <a:t>case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lang="ru">
                <a:solidFill>
                  <a:srgbClr val="8E3E00"/>
                </a:solidFill>
              </a:rPr>
              <a:t>Any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]) </a:t>
            </a:r>
            <a:r>
              <a:rPr lang="ru">
                <a:solidFill>
                  <a:srgbClr val="8E3E00"/>
                </a:solidFill>
              </a:rPr>
              <a:t>::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xs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=&gt;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					</a:t>
            </a:r>
            <a:r>
              <a:rPr lang="ru">
                <a:solidFill>
                  <a:srgbClr val="003E85"/>
                </a:solidFill>
              </a:rPr>
              <a:t>flatten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lang="ru">
                <a:solidFill>
                  <a:srgbClr val="003E85"/>
                </a:solidFill>
              </a:rPr>
              <a:t>:::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flatten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xs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ru">
                <a:solidFill>
                  <a:srgbClr val="4C4C4C"/>
                </a:solidFill>
              </a:rPr>
              <a:t>case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8E3E00"/>
                </a:solidFill>
              </a:rPr>
              <a:t>::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xs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=&gt; 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::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flatten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xs</a:t>
            </a: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Nil</a:t>
            </a:r>
            <a:r>
              <a:rPr lang="ru">
                <a:solidFill>
                  <a:srgbClr val="000000"/>
                </a:solidFill>
              </a:rPr>
              <a:t> =&gt; </a:t>
            </a:r>
            <a:r>
              <a:rPr lang="ru">
                <a:solidFill>
                  <a:srgbClr val="8E3E00"/>
                </a:solidFill>
              </a:rPr>
              <a:t>Nil</a:t>
            </a: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nested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(1,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(2, 3), 4);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ru" sz="20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flat</a:t>
            </a:r>
            <a:r>
              <a:rPr lang="ru">
                <a:solidFill>
                  <a:srgbClr val="000000"/>
                </a:solidFill>
              </a:rPr>
              <a:t> = flatten(</a:t>
            </a:r>
            <a:r>
              <a:rPr lang="ru">
                <a:solidFill>
                  <a:srgbClr val="2300FB"/>
                </a:solidFill>
              </a:rPr>
              <a:t>nested</a:t>
            </a:r>
            <a:r>
              <a:rPr lang="ru">
                <a:solidFill>
                  <a:srgbClr val="000000"/>
                </a:solidFill>
              </a:rPr>
              <a:t>); </a:t>
            </a:r>
            <a:r>
              <a:rPr lang="ru">
                <a:solidFill>
                  <a:srgbClr val="FF5E5E"/>
                </a:solidFill>
              </a:rPr>
              <a:t>// List(1, 2, 3, 4)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endParaRPr/>
          </a:p>
        </p:txBody>
      </p:sp>
      <p:sp>
        <p:nvSpPr>
          <p:cNvPr id="247" name="Google Shape;247;p44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/** A Person class.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Constructor parameters become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* public members of the class.*/</a:t>
            </a:r>
            <a:r>
              <a:rPr lang="ru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name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age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{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ru">
                <a:solidFill>
                  <a:srgbClr val="4C4C4C"/>
                </a:solidFill>
              </a:rPr>
              <a:t>if 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age 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&lt; 0) {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ru">
                <a:solidFill>
                  <a:srgbClr val="4C4C4C"/>
                </a:solidFill>
              </a:rPr>
              <a:t>throw 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…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  <a:r>
              <a:rPr lang="ru" sz="2400"/>
              <a:t> </a:t>
            </a:r>
            <a:endParaRPr sz="2400"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p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“Peter"</a:t>
            </a:r>
            <a:r>
              <a:rPr lang="ru">
                <a:solidFill>
                  <a:srgbClr val="000000"/>
                </a:solidFill>
              </a:rPr>
              <a:t>, 21);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age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+=</a:t>
            </a:r>
            <a:r>
              <a:rPr lang="ru">
                <a:solidFill>
                  <a:srgbClr val="000000"/>
                </a:solidFill>
              </a:rPr>
              <a:t> 1;		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</p:txBody>
      </p:sp>
      <p:sp>
        <p:nvSpPr>
          <p:cNvPr id="253" name="Google Shape;253;p45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Scala’s way for “statics”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not quite – see next slide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(in Scala, there is no </a:t>
            </a:r>
            <a:r>
              <a:rPr i="1" lang="ru">
                <a:latin typeface="Helvetica Neue"/>
                <a:ea typeface="Helvetica Neue"/>
                <a:cs typeface="Helvetica Neue"/>
                <a:sym typeface="Helvetica Neue"/>
              </a:rPr>
              <a:t>static</a:t>
            </a:r>
            <a:r>
              <a:rPr lang="ru" sz="2400"/>
              <a:t> keyword)</a:t>
            </a:r>
            <a:endParaRPr/>
          </a:p>
          <a:p>
            <a:pPr indent="-11734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“Companion object” for a class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= object with same name as the class</a:t>
            </a:r>
            <a:endParaRPr/>
          </a:p>
          <a:p>
            <a:pPr indent="-11734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sz="2400"/>
          </a:p>
          <a:p>
            <a:pPr indent="146303" lvl="1" marL="24688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</p:txBody>
      </p:sp>
      <p:sp>
        <p:nvSpPr>
          <p:cNvPr id="259" name="Google Shape;259;p46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we declare singleton object "Person"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this is a companion object of class Person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object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defaultName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= </a:t>
            </a:r>
            <a:r>
              <a:rPr lang="ru">
                <a:solidFill>
                  <a:srgbClr val="FF5E5E"/>
                </a:solidFill>
              </a:rPr>
              <a:t>"nobody"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name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age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getName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= </a:t>
            </a:r>
            <a:r>
              <a:rPr lang="ru">
                <a:solidFill>
                  <a:srgbClr val="2300FB"/>
                </a:solidFill>
              </a:rPr>
              <a:t>name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surprise, Person is really an object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singleton</a:t>
            </a:r>
            <a:r>
              <a:rPr lang="ru">
                <a:solidFill>
                  <a:srgbClr val="000000"/>
                </a:solidFill>
              </a:rPr>
              <a:t> : Person = 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Case classes</a:t>
            </a:r>
            <a:endParaRPr/>
          </a:p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Implicitely override toString, equals, hashCode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take object’s structure into account</a:t>
            </a:r>
            <a:endParaRPr/>
          </a:p>
          <a:p>
            <a:pPr indent="146303" lvl="1" marL="24688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abstract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Expr</a:t>
            </a:r>
            <a:endParaRPr>
              <a:solidFill>
                <a:srgbClr val="8E3E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Number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n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Expr</a:t>
            </a:r>
            <a:endParaRPr>
              <a:solidFill>
                <a:srgbClr val="8E3E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Sum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e1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Expr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lang="ru">
                <a:solidFill>
                  <a:srgbClr val="2300FB"/>
                </a:solidFill>
              </a:rPr>
              <a:t>e2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Expr</a:t>
            </a:r>
            <a:r>
              <a:rPr lang="ru">
                <a:solidFill>
                  <a:srgbClr val="000000"/>
                </a:solidFill>
              </a:rPr>
              <a:t>)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Expr</a:t>
            </a:r>
            <a:endParaRPr>
              <a:solidFill>
                <a:srgbClr val="8E3E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8E3E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true thanks to overriden equals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8E3E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2200">
                <a:solidFill>
                  <a:srgbClr val="8E3E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Number</a:t>
            </a:r>
            <a:r>
              <a:rPr lang="ru">
                <a:solidFill>
                  <a:srgbClr val="000000"/>
                </a:solidFill>
              </a:rPr>
              <a:t>(1), </a:t>
            </a:r>
            <a:r>
              <a:rPr lang="ru" sz="2200">
                <a:solidFill>
                  <a:srgbClr val="8E3E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Number</a:t>
            </a:r>
            <a:r>
              <a:rPr lang="ru">
                <a:solidFill>
                  <a:srgbClr val="000000"/>
                </a:solidFill>
              </a:rPr>
              <a:t>(2)) </a:t>
            </a:r>
            <a:r>
              <a:rPr lang="ru">
                <a:solidFill>
                  <a:srgbClr val="003E85"/>
                </a:solidFill>
              </a:rPr>
              <a:t>==</a:t>
            </a:r>
            <a:r>
              <a:rPr lang="ru">
                <a:solidFill>
                  <a:srgbClr val="000000"/>
                </a:solidFill>
              </a:rPr>
              <a:t>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8E3E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Sum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2200">
                <a:solidFill>
                  <a:srgbClr val="8E3E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Number</a:t>
            </a:r>
            <a:r>
              <a:rPr lang="ru">
                <a:solidFill>
                  <a:srgbClr val="000000"/>
                </a:solidFill>
              </a:rPr>
              <a:t>(1), </a:t>
            </a:r>
            <a:r>
              <a:rPr lang="ru" sz="2200">
                <a:solidFill>
                  <a:srgbClr val="8E3E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Number</a:t>
            </a:r>
            <a:r>
              <a:rPr lang="ru">
                <a:solidFill>
                  <a:srgbClr val="000000"/>
                </a:solidFill>
              </a:rPr>
              <a:t>(2))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Case classes</a:t>
            </a:r>
            <a:endParaRPr/>
          </a:p>
        </p:txBody>
      </p:sp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Needed if we want to pattern match on class hiearchies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eval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e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Expr</a:t>
            </a:r>
            <a:r>
              <a:rPr lang="ru">
                <a:solidFill>
                  <a:srgbClr val="000000"/>
                </a:solidFill>
              </a:rPr>
              <a:t>):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2300FB"/>
                </a:solidFill>
              </a:rPr>
              <a:t>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match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case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Number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n</a:t>
            </a:r>
            <a:r>
              <a:rPr lang="ru">
                <a:solidFill>
                  <a:srgbClr val="000000"/>
                </a:solidFill>
              </a:rPr>
              <a:t>) =&gt; </a:t>
            </a:r>
            <a:r>
              <a:rPr lang="ru">
                <a:solidFill>
                  <a:srgbClr val="2300FB"/>
                </a:solidFill>
              </a:rPr>
              <a:t>n</a:t>
            </a:r>
            <a:endParaRPr>
              <a:solidFill>
                <a:srgbClr val="2300FB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case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8E3E00"/>
                </a:solidFill>
              </a:rPr>
              <a:t>Sum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l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ru">
                <a:solidFill>
                  <a:srgbClr val="2300FB"/>
                </a:solidFill>
              </a:rPr>
              <a:t>r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 =&gt; </a:t>
            </a:r>
            <a:r>
              <a:rPr lang="ru">
                <a:solidFill>
                  <a:srgbClr val="003E85"/>
                </a:solidFill>
              </a:rPr>
              <a:t>eval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l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lang="ru">
                <a:solidFill>
                  <a:srgbClr val="003E85"/>
                </a:solidFill>
              </a:rPr>
              <a:t>+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eval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r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object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Main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main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args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ru">
                <a:solidFill>
                  <a:srgbClr val="8E3E00"/>
                </a:solidFill>
              </a:rPr>
              <a:t>Array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]) {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ru">
                <a:solidFill>
                  <a:srgbClr val="4C4C4C"/>
                </a:solidFill>
              </a:rPr>
              <a:t>try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ru">
                <a:solidFill>
                  <a:srgbClr val="4C4C4C"/>
                </a:solidFill>
              </a:rPr>
              <a:t>val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elems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= </a:t>
            </a:r>
            <a:r>
              <a:rPr lang="ru">
                <a:solidFill>
                  <a:srgbClr val="2300FB"/>
                </a:solidFill>
              </a:rPr>
              <a:t>args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map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8E3E00"/>
                </a:solidFill>
              </a:rPr>
              <a:t>Integer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parseInt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ru">
                <a:solidFill>
                  <a:srgbClr val="003E85"/>
                </a:solidFill>
              </a:rPr>
              <a:t>println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FF5E5E"/>
                </a:solidFill>
              </a:rPr>
              <a:t>"Sum is: "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+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elems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foldRight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(0) (_ </a:t>
            </a:r>
            <a:r>
              <a:rPr lang="ru">
                <a:solidFill>
                  <a:srgbClr val="003E85"/>
                </a:solidFill>
              </a:rPr>
              <a:t>+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_)) }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catch</a:t>
            </a:r>
            <a:r>
              <a:rPr lang="ru">
                <a:solidFill>
                  <a:srgbClr val="000000"/>
                </a:solidFill>
              </a:rPr>
              <a:t> {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case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e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NumberFormatException</a:t>
            </a:r>
            <a:r>
              <a:rPr lang="ru">
                <a:solidFill>
                  <a:srgbClr val="000000"/>
                </a:solidFill>
              </a:rPr>
              <a:t> =&gt;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ru">
                <a:solidFill>
                  <a:srgbClr val="003E85"/>
                </a:solidFill>
              </a:rPr>
              <a:t>println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FF5E5E"/>
                </a:solidFill>
              </a:rPr>
              <a:t>"Usage: scala Main &lt;n1&gt; &lt;n2&gt; ... "</a:t>
            </a: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  }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ru" sz="1800"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Java interfaces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can contain implementations and fields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trait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Pet</a:t>
            </a:r>
            <a:r>
              <a:rPr lang="ru">
                <a:solidFill>
                  <a:srgbClr val="000000"/>
                </a:solidFill>
              </a:rPr>
              <a:t> {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var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age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= 0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greet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= {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ru">
                <a:solidFill>
                  <a:srgbClr val="4C4C4C"/>
                </a:solidFill>
              </a:rPr>
              <a:t>return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FF5E5E"/>
                </a:solidFill>
              </a:rPr>
              <a:t>"Hi"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Extending traits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Dog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Pet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override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greet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= </a:t>
            </a:r>
            <a:r>
              <a:rPr lang="ru">
                <a:solidFill>
                  <a:srgbClr val="FF5E5E"/>
                </a:solidFill>
              </a:rPr>
              <a:t>"Woof"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trait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ExclamatoryGreeter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Pet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override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greet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= </a:t>
            </a:r>
            <a:r>
              <a:rPr lang="ru">
                <a:solidFill>
                  <a:srgbClr val="4C4C4C"/>
                </a:solidFill>
              </a:rPr>
              <a:t>super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greet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</a:t>
            </a:r>
            <a:r>
              <a:rPr lang="ru">
                <a:solidFill>
                  <a:srgbClr val="003E85"/>
                </a:solidFill>
              </a:rPr>
              <a:t>+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FF5E5E"/>
                </a:solidFill>
              </a:rPr>
              <a:t>" !"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Scala properties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Statically typed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 &amp; imperative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Traits - mixins</a:t>
            </a:r>
            <a:endParaRPr/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Traits can be “mixed in” at instation time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trait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ExclamatoryGreeter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Pet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override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greet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= </a:t>
            </a:r>
            <a:r>
              <a:rPr lang="ru">
                <a:solidFill>
                  <a:srgbClr val="4C4C4C"/>
                </a:solidFill>
              </a:rPr>
              <a:t>super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003E85"/>
                </a:solidFill>
              </a:rPr>
              <a:t>greet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() </a:t>
            </a:r>
            <a:r>
              <a:rPr lang="ru">
                <a:solidFill>
                  <a:srgbClr val="003E85"/>
                </a:solidFill>
              </a:rPr>
              <a:t>+</a:t>
            </a: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FF5E5E"/>
                </a:solidFill>
              </a:rPr>
              <a:t>" !"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2300FB"/>
                </a:solidFill>
              </a:rPr>
              <a:t> pet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Dog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with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ExclamatoryGreeter</a:t>
            </a:r>
            <a:endParaRPr>
              <a:solidFill>
                <a:srgbClr val="8E3E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println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pet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 sz="2200">
                <a:solidFill>
                  <a:srgbClr val="003E8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greet</a:t>
            </a:r>
            <a:r>
              <a:rPr lang="ru">
                <a:solidFill>
                  <a:srgbClr val="000000"/>
                </a:solidFill>
              </a:rPr>
              <a:t>())		</a:t>
            </a:r>
            <a:r>
              <a:rPr lang="ru">
                <a:solidFill>
                  <a:srgbClr val="FF5E5E"/>
                </a:solidFill>
              </a:rPr>
              <a:t>// Woof 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Traits – common use</a:t>
            </a:r>
            <a:endParaRPr/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66090" lvl="0" marL="266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trait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Ordered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A</a:t>
            </a:r>
            <a:r>
              <a:rPr lang="ru">
                <a:solidFill>
                  <a:srgbClr val="000000"/>
                </a:solidFill>
              </a:rPr>
              <a:t>] {			</a:t>
            </a:r>
            <a:r>
              <a:rPr lang="ru">
                <a:solidFill>
                  <a:srgbClr val="FF5E5E"/>
                </a:solidFill>
              </a:rPr>
              <a:t> 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compare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that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ru">
                <a:solidFill>
                  <a:srgbClr val="8E3E00"/>
                </a:solidFill>
              </a:rPr>
              <a:t>A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): </a:t>
            </a:r>
            <a:r>
              <a:rPr lang="ru">
                <a:solidFill>
                  <a:srgbClr val="8E3E00"/>
                </a:solidFill>
              </a:rPr>
              <a:t>Int	</a:t>
            </a:r>
            <a:r>
              <a:rPr lang="ru">
                <a:solidFill>
                  <a:srgbClr val="FF5E5E"/>
                </a:solidFill>
              </a:rPr>
              <a:t>// abstract method</a:t>
            </a:r>
            <a:endParaRPr>
              <a:solidFill>
                <a:srgbClr val="FF0000"/>
              </a:solidFill>
            </a:endParaRPr>
          </a:p>
          <a:p>
            <a:pPr indent="-266090" lvl="0" marL="2660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&lt;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(</a:t>
            </a:r>
            <a:r>
              <a:rPr lang="ru">
                <a:solidFill>
                  <a:srgbClr val="2300FB"/>
                </a:solidFill>
              </a:rPr>
              <a:t>that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ru">
                <a:solidFill>
                  <a:srgbClr val="8E3E00"/>
                </a:solidFill>
              </a:rPr>
              <a:t>A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): </a:t>
            </a:r>
            <a:r>
              <a:rPr lang="ru">
                <a:solidFill>
                  <a:srgbClr val="8E3E00"/>
                </a:solidFill>
              </a:rPr>
              <a:t>Boolean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= (</a:t>
            </a:r>
            <a:r>
              <a:rPr lang="ru">
                <a:solidFill>
                  <a:srgbClr val="4C4C4C"/>
                </a:solidFill>
              </a:rPr>
              <a:t>this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compare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that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lang="ru">
                <a:solidFill>
                  <a:srgbClr val="003E85"/>
                </a:solidFill>
              </a:rPr>
              <a:t>&lt;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0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&gt;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(</a:t>
            </a:r>
            <a:r>
              <a:rPr lang="ru">
                <a:solidFill>
                  <a:srgbClr val="2300FB"/>
                </a:solidFill>
              </a:rPr>
              <a:t>that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ru">
                <a:solidFill>
                  <a:srgbClr val="8E3E00"/>
                </a:solidFill>
              </a:rPr>
              <a:t>A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): </a:t>
            </a:r>
            <a:r>
              <a:rPr lang="ru">
                <a:solidFill>
                  <a:srgbClr val="8E3E00"/>
                </a:solidFill>
              </a:rPr>
              <a:t>Boolean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= (</a:t>
            </a:r>
            <a:r>
              <a:rPr lang="ru">
                <a:solidFill>
                  <a:srgbClr val="4C4C4C"/>
                </a:solidFill>
              </a:rPr>
              <a:t>this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compare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that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) </a:t>
            </a:r>
            <a:r>
              <a:rPr lang="ru">
                <a:solidFill>
                  <a:srgbClr val="003E85"/>
                </a:solidFill>
              </a:rPr>
              <a:t>&gt;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0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} 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6"/>
              <a:buFont typeface="Noto Sans Symbols"/>
              <a:buNone/>
            </a:pPr>
            <a:r>
              <a:t/>
            </a:r>
            <a:endParaRPr sz="1745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Health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1745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value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) </a:t>
            </a:r>
            <a:r>
              <a:rPr lang="ru" sz="1745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Ordered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Health</a:t>
            </a:r>
            <a:r>
              <a:rPr lang="ru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override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compare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ru">
                <a:solidFill>
                  <a:srgbClr val="2300FB"/>
                </a:solidFill>
              </a:rPr>
              <a:t>other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: </a:t>
            </a:r>
            <a:r>
              <a:rPr lang="ru">
                <a:solidFill>
                  <a:srgbClr val="8E3E00"/>
                </a:solidFill>
              </a:rPr>
              <a:t>Health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) = {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ru">
                <a:solidFill>
                  <a:srgbClr val="4C4C4C"/>
                </a:solidFill>
              </a:rPr>
              <a:t>this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2300FB"/>
                </a:solidFill>
              </a:rPr>
              <a:t>value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-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2300FB"/>
                </a:solidFill>
              </a:rPr>
              <a:t>other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ru">
                <a:solidFill>
                  <a:srgbClr val="2300FB"/>
                </a:solidFill>
              </a:rPr>
              <a:t>value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; }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ru">
                <a:solidFill>
                  <a:srgbClr val="4C4C4C"/>
                </a:solidFill>
              </a:rPr>
              <a:t>def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ru">
                <a:solidFill>
                  <a:srgbClr val="003E85"/>
                </a:solidFill>
              </a:rPr>
              <a:t>isCritical</a:t>
            </a: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() = </a:t>
            </a:r>
            <a:r>
              <a:rPr lang="ru">
                <a:solidFill>
                  <a:srgbClr val="4C4C4C"/>
                </a:solidFill>
              </a:rPr>
              <a:t>…</a:t>
            </a:r>
            <a:endParaRPr/>
          </a:p>
          <a:p>
            <a:pPr indent="-266090" lvl="0" marL="26609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5"/>
              <a:buFont typeface="Noto Sans Symbols"/>
              <a:buNone/>
            </a:pPr>
            <a:r>
              <a:rPr lang="ru" sz="1745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Maps and Sets</a:t>
            </a:r>
            <a:endParaRPr/>
          </a:p>
        </p:txBody>
      </p:sp>
      <p:pic>
        <p:nvPicPr>
          <p:cNvPr descr="Zástupný symbol pro obsah 5" id="307" name="Google Shape;30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2661" y="1829395"/>
            <a:ext cx="3479007" cy="253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Map – simple example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scala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8E3E00"/>
                </a:solidFill>
              </a:rPr>
              <a:t>collection</a:t>
            </a:r>
            <a:r>
              <a:rPr lang="ru">
                <a:solidFill>
                  <a:srgbClr val="000000"/>
                </a:solidFill>
              </a:rPr>
              <a:t>._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cache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mutable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8E3E00"/>
                </a:solidFill>
              </a:rPr>
              <a:t>HashMap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,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];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cache </a:t>
            </a:r>
            <a:r>
              <a:rPr lang="ru">
                <a:solidFill>
                  <a:srgbClr val="003E85"/>
                </a:solidFill>
              </a:rPr>
              <a:t>+=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FF5E5E"/>
                </a:solidFill>
              </a:rPr>
              <a:t>"foo"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-&gt;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FF5E5E"/>
                </a:solidFill>
              </a:rPr>
              <a:t>"bar"</a:t>
            </a:r>
            <a:r>
              <a:rPr lang="ru">
                <a:solidFill>
                  <a:srgbClr val="000000"/>
                </a:solidFill>
              </a:rPr>
              <a:t>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 </a:t>
            </a:r>
            <a:r>
              <a:rPr lang="ru">
                <a:solidFill>
                  <a:srgbClr val="2300FB"/>
                </a:solidFill>
              </a:rPr>
              <a:t>c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=</a:t>
            </a:r>
            <a:r>
              <a:rPr lang="ru">
                <a:solidFill>
                  <a:srgbClr val="2300FB"/>
                </a:solidFill>
              </a:rPr>
              <a:t> cache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FF5E5E"/>
                </a:solidFill>
              </a:rPr>
              <a:t>"foo"</a:t>
            </a:r>
            <a:r>
              <a:rPr lang="ru">
                <a:solidFill>
                  <a:srgbClr val="000000"/>
                </a:solidFill>
              </a:rPr>
              <a:t>);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4160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90"/>
              <a:buFont typeface="Calibri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80"/>
              <a:buFont typeface="Calibri"/>
              <a:buChar char="●"/>
            </a:pPr>
            <a:r>
              <a:rPr lang="ru" sz="2400"/>
              <a:t>The rest of Map and Set interface looks as you would expect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ListBuffer</a:t>
            </a:r>
            <a:endParaRPr/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ListBuffer[T] is a mutable List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Like Java’s ArrayList&lt;T&gt;</a:t>
            </a:r>
            <a:endParaRPr/>
          </a:p>
          <a:p>
            <a:pPr indent="-117348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scala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8E3E00"/>
                </a:solidFill>
              </a:rPr>
              <a:t>collection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8E3E00"/>
                </a:solidFill>
              </a:rPr>
              <a:t>mutable</a:t>
            </a:r>
            <a:r>
              <a:rPr lang="ru">
                <a:solidFill>
                  <a:srgbClr val="000000"/>
                </a:solidFill>
              </a:rPr>
              <a:t>._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 sz="24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new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8E3E00"/>
                </a:solidFill>
              </a:rPr>
              <a:t>ListBuffer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+=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FF5E5E"/>
                </a:solidFill>
              </a:rPr>
              <a:t>"Vicky"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+=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FF5E5E"/>
                </a:solidFill>
              </a:rPr>
              <a:t>"Christina"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ru" sz="24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str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(0)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Option</a:t>
            </a:r>
            <a:endParaRPr/>
          </a:p>
        </p:txBody>
      </p:sp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“Maybe” in Haskell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– 3 state Boolean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sure</a:t>
            </a:r>
            <a:r>
              <a:rPr lang="ru">
                <a:solidFill>
                  <a:srgbClr val="000000"/>
                </a:solidFill>
              </a:rPr>
              <a:t> : </a:t>
            </a:r>
            <a:r>
              <a:rPr lang="ru">
                <a:solidFill>
                  <a:srgbClr val="8E3E00"/>
                </a:solidFill>
              </a:rPr>
              <a:t>Option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Boolean</a:t>
            </a:r>
            <a:r>
              <a:rPr lang="ru">
                <a:solidFill>
                  <a:srgbClr val="000000"/>
                </a:solidFill>
              </a:rPr>
              <a:t>] = </a:t>
            </a:r>
            <a:r>
              <a:rPr lang="ru">
                <a:solidFill>
                  <a:srgbClr val="8E3E00"/>
                </a:solidFill>
              </a:rPr>
              <a:t>Some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false</a:t>
            </a:r>
            <a:r>
              <a:rPr lang="ru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sure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Some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4C4C4C"/>
                </a:solidFill>
              </a:rPr>
              <a:t>true</a:t>
            </a:r>
            <a:r>
              <a:rPr lang="ru">
                <a:solidFill>
                  <a:srgbClr val="000000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sure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8E3E00"/>
                </a:solidFill>
              </a:rPr>
              <a:t>None</a:t>
            </a:r>
            <a:r>
              <a:rPr lang="ru">
                <a:solidFill>
                  <a:srgbClr val="000000"/>
                </a:solidFill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scala.Seq</a:t>
            </a:r>
            <a:endParaRPr/>
          </a:p>
        </p:txBody>
      </p:sp>
      <p:sp>
        <p:nvSpPr>
          <p:cNvPr id="331" name="Google Shape;331;p58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scala.Seq is the supertype that defines methods like: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Char char="○"/>
            </a:pPr>
            <a:r>
              <a:rPr lang="ru" sz="2400"/>
              <a:t>filter, fold, map, reduce, take, contains, …</a:t>
            </a:r>
            <a:endParaRPr/>
          </a:p>
          <a:p>
            <a:pPr indent="-117348" lvl="1" marL="64008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libri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List, Array, Maps… descend from Seq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Yield, iterators</a:t>
            </a:r>
            <a:endParaRPr/>
          </a:p>
        </p:txBody>
      </p:sp>
      <p:sp>
        <p:nvSpPr>
          <p:cNvPr id="337" name="Google Shape;337;p5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68833" lvl="0" marL="2688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21"/>
              <a:buFont typeface="Calibri"/>
              <a:buChar char="●"/>
            </a:pPr>
            <a:r>
              <a:rPr lang="ru" sz="2548"/>
              <a:t>Syntax sugar for returning iterator object</a:t>
            </a:r>
            <a:endParaRPr/>
          </a:p>
          <a:p>
            <a:pPr indent="-268833" lvl="0" marL="26883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1"/>
              <a:buFont typeface="Calibri"/>
              <a:buChar char="●"/>
            </a:pPr>
            <a:r>
              <a:rPr lang="ru" sz="2548"/>
              <a:t>Iterators allow to iterate over a sequence of elements.  They have hasNext() and next() methods.</a:t>
            </a:r>
            <a:endParaRPr/>
          </a:p>
          <a:p>
            <a:pPr indent="-268833" lvl="0" marL="26883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21"/>
              <a:buFont typeface="Calibri"/>
              <a:buChar char="●"/>
            </a:pPr>
            <a:r>
              <a:rPr lang="ru" sz="2548"/>
              <a:t>Lazy evaluation</a:t>
            </a:r>
            <a:endParaRPr/>
          </a:p>
          <a:p>
            <a:pPr indent="-241949" lvl="1" marL="62727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Calibri"/>
              <a:buChar char="○"/>
            </a:pPr>
            <a:r>
              <a:rPr lang="ru" sz="2352"/>
              <a:t>when olderThan21 is called, the for loop is </a:t>
            </a:r>
            <a:r>
              <a:rPr b="1" lang="ru"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ru" sz="2352"/>
              <a:t> executed</a:t>
            </a:r>
            <a:endParaRPr/>
          </a:p>
          <a:p>
            <a:pPr indent="-268833" lvl="0" marL="26883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52"/>
              <a:buFont typeface="Noto Sans Symbols"/>
              <a:buNone/>
            </a:pPr>
            <a:r>
              <a:t/>
            </a:r>
            <a:endParaRPr sz="2352"/>
          </a:p>
          <a:p>
            <a:pPr indent="-268833" lvl="0" marL="26883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64"/>
              <a:buFont typeface="Noto Sans Symbols"/>
              <a:buNone/>
            </a:pPr>
            <a:r>
              <a:rPr lang="ru" sz="1764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olderThan21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xs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Iterator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Person</a:t>
            </a:r>
            <a:r>
              <a:rPr lang="ru">
                <a:solidFill>
                  <a:srgbClr val="000000"/>
                </a:solidFill>
              </a:rPr>
              <a:t>]): </a:t>
            </a:r>
            <a:r>
              <a:rPr lang="ru">
                <a:solidFill>
                  <a:srgbClr val="8E3E00"/>
                </a:solidFill>
              </a:rPr>
              <a:t>Iterator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] =</a:t>
            </a:r>
            <a:endParaRPr/>
          </a:p>
          <a:p>
            <a:pPr indent="-268833" lvl="0" marL="26883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64"/>
              <a:buFont typeface="Noto Sans Symbols"/>
              <a:buNone/>
            </a:pPr>
            <a:r>
              <a:rPr lang="ru" sz="1764"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/>
          </a:p>
          <a:p>
            <a:pPr indent="-268833" lvl="0" marL="26883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64"/>
              <a:buFont typeface="Noto Sans Symbols"/>
              <a:buNone/>
            </a:pPr>
            <a:r>
              <a:rPr lang="ru" sz="1764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for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p</a:t>
            </a:r>
            <a:r>
              <a:rPr lang="ru">
                <a:solidFill>
                  <a:srgbClr val="000000"/>
                </a:solidFill>
              </a:rPr>
              <a:t> &lt;- </a:t>
            </a:r>
            <a:r>
              <a:rPr lang="ru">
                <a:solidFill>
                  <a:srgbClr val="2300FB"/>
                </a:solidFill>
              </a:rPr>
              <a:t>xs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 sz="1764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p</a:t>
            </a:r>
            <a:r>
              <a:rPr lang="ru">
                <a:solidFill>
                  <a:srgbClr val="000000"/>
                </a:solidFill>
              </a:rPr>
              <a:t>.</a:t>
            </a:r>
            <a:r>
              <a:rPr lang="ru">
                <a:solidFill>
                  <a:srgbClr val="2300FB"/>
                </a:solidFill>
              </a:rPr>
              <a:t>age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&gt;</a:t>
            </a:r>
            <a:r>
              <a:rPr lang="ru">
                <a:solidFill>
                  <a:srgbClr val="000000"/>
                </a:solidFill>
              </a:rPr>
              <a:t> 21) </a:t>
            </a:r>
            <a:r>
              <a:rPr lang="ru" sz="1764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yield</a:t>
            </a:r>
            <a:r>
              <a:rPr lang="ru">
                <a:solidFill>
                  <a:srgbClr val="000000"/>
                </a:solidFill>
              </a:rPr>
              <a:t> p.</a:t>
            </a:r>
            <a:r>
              <a:rPr lang="ru">
                <a:solidFill>
                  <a:srgbClr val="003E85"/>
                </a:solidFill>
              </a:rPr>
              <a:t>getName</a:t>
            </a:r>
            <a:r>
              <a:rPr lang="ru"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indent="-268833" lvl="0" marL="26883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64"/>
              <a:buFont typeface="Noto Sans Symbols"/>
              <a:buNone/>
            </a:pPr>
            <a:r>
              <a:rPr lang="ru" sz="1764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900"/>
              <a:buFont typeface="Calibri"/>
              <a:buNone/>
            </a:pPr>
            <a:r>
              <a:rPr lang="ru" sz="4900"/>
              <a:t>Matching generic arguments?</a:t>
            </a:r>
            <a:endParaRPr/>
          </a:p>
        </p:txBody>
      </p:sp>
      <p:sp>
        <p:nvSpPr>
          <p:cNvPr id="343" name="Google Shape;343;p60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this compile?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genMatch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Any</a:t>
            </a:r>
            <a:r>
              <a:rPr lang="ru">
                <a:solidFill>
                  <a:srgbClr val="000000"/>
                </a:solidFill>
              </a:rPr>
              <a:t>]) 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 =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4C4C4C"/>
                </a:solidFill>
              </a:rPr>
              <a:t>match</a:t>
            </a:r>
            <a:r>
              <a:rPr lang="ru">
                <a:solidFill>
                  <a:srgbClr val="000000"/>
                </a:solidFill>
              </a:rPr>
              <a:t> {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]) =&gt; </a:t>
            </a:r>
            <a:r>
              <a:rPr lang="ru">
                <a:solidFill>
                  <a:srgbClr val="FF5E5E"/>
                </a:solidFill>
              </a:rPr>
              <a:t>"ints"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]) =&gt; </a:t>
            </a:r>
            <a:r>
              <a:rPr lang="ru">
                <a:solidFill>
                  <a:srgbClr val="FF5E5E"/>
                </a:solidFill>
              </a:rPr>
              <a:t>"strings"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1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900"/>
              <a:buFont typeface="Calibri"/>
              <a:buNone/>
            </a:pPr>
            <a:r>
              <a:rPr lang="ru" sz="4900"/>
              <a:t>Matching generic arguments?</a:t>
            </a:r>
            <a:endParaRPr/>
          </a:p>
        </p:txBody>
      </p:sp>
      <p:sp>
        <p:nvSpPr>
          <p:cNvPr id="349" name="Google Shape;349;p61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JVM has no runtime support for generics               (compiler uses erasure)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genMatch</a:t>
            </a:r>
            <a:r>
              <a:rPr lang="ru">
                <a:solidFill>
                  <a:srgbClr val="000000"/>
                </a:solidFill>
              </a:rPr>
              <a:t>(</a:t>
            </a:r>
            <a:r>
              <a:rPr lang="ru">
                <a:solidFill>
                  <a:srgbClr val="2300FB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Any</a:t>
            </a:r>
            <a:r>
              <a:rPr lang="ru">
                <a:solidFill>
                  <a:srgbClr val="000000"/>
                </a:solidFill>
              </a:rPr>
              <a:t>]) : 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 = </a:t>
            </a:r>
            <a:endParaRPr>
              <a:solidFill>
                <a:srgbClr val="000000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list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4C4C4C"/>
                </a:solidFill>
              </a:rPr>
              <a:t>match</a:t>
            </a:r>
            <a:r>
              <a:rPr lang="ru">
                <a:solidFill>
                  <a:srgbClr val="000000"/>
                </a:solidFill>
              </a:rPr>
              <a:t> {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ru">
                <a:solidFill>
                  <a:srgbClr val="FF5E5E"/>
                </a:solidFill>
              </a:rPr>
              <a:t>// warning: type argument is unchecked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Int</a:t>
            </a:r>
            <a:r>
              <a:rPr lang="ru">
                <a:solidFill>
                  <a:srgbClr val="000000"/>
                </a:solidFill>
              </a:rPr>
              <a:t>]) =&gt; </a:t>
            </a:r>
            <a:r>
              <a:rPr lang="ru">
                <a:solidFill>
                  <a:srgbClr val="FF5E5E"/>
                </a:solidFill>
              </a:rPr>
              <a:t>"ints"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FF5E5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// error: unreachable code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case</a:t>
            </a:r>
            <a:r>
              <a:rPr lang="ru">
                <a:solidFill>
                  <a:srgbClr val="000000"/>
                </a:solidFill>
              </a:rPr>
              <a:t> (</a:t>
            </a:r>
            <a:r>
              <a:rPr lang="ru">
                <a:solidFill>
                  <a:srgbClr val="2300FB"/>
                </a:solidFill>
              </a:rPr>
              <a:t>x</a:t>
            </a:r>
            <a:r>
              <a:rPr lang="ru">
                <a:solidFill>
                  <a:srgbClr val="000000"/>
                </a:solidFill>
              </a:rPr>
              <a:t>: </a:t>
            </a:r>
            <a:r>
              <a:rPr lang="ru">
                <a:solidFill>
                  <a:srgbClr val="8E3E00"/>
                </a:solidFill>
              </a:rPr>
              <a:t>List</a:t>
            </a:r>
            <a:r>
              <a:rPr lang="ru">
                <a:solidFill>
                  <a:srgbClr val="000000"/>
                </a:solidFill>
              </a:rPr>
              <a:t>[</a:t>
            </a:r>
            <a:r>
              <a:rPr lang="ru">
                <a:solidFill>
                  <a:srgbClr val="8E3E00"/>
                </a:solidFill>
              </a:rPr>
              <a:t>String</a:t>
            </a:r>
            <a:r>
              <a:rPr lang="ru">
                <a:solidFill>
                  <a:srgbClr val="000000"/>
                </a:solidFill>
              </a:rPr>
              <a:t>]) =&gt; </a:t>
            </a:r>
            <a:r>
              <a:rPr lang="ru">
                <a:solidFill>
                  <a:srgbClr val="FF5E5E"/>
                </a:solidFill>
              </a:rPr>
              <a:t>"strings"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-762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2"/>
          <p:cNvSpPr txBox="1"/>
          <p:nvPr>
            <p:ph idx="1" type="body"/>
          </p:nvPr>
        </p:nvSpPr>
        <p:spPr>
          <a:xfrm>
            <a:off x="311700" y="1152475"/>
            <a:ext cx="33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Наибольший общий делитель:</a:t>
            </a:r>
            <a:endParaRPr b="1" sz="1200">
              <a:solidFill>
                <a:srgbClr val="444444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(a: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b: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  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(b ==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a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gcd(b, a % b)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78A96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78A96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78A96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gcd(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200"/>
          </a:p>
        </p:txBody>
      </p:sp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Хвостовая рекурсия - в чем разница?</a:t>
            </a:r>
            <a:endParaRPr/>
          </a:p>
        </p:txBody>
      </p:sp>
      <p:sp>
        <p:nvSpPr>
          <p:cNvPr id="356" name="Google Shape;356;p62"/>
          <p:cNvSpPr txBox="1"/>
          <p:nvPr/>
        </p:nvSpPr>
        <p:spPr>
          <a:xfrm>
            <a:off x="4808950" y="1152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Факториал:</a:t>
            </a:r>
            <a:endParaRPr b="1" sz="1200">
              <a:solidFill>
                <a:srgbClr val="444444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factorial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(n: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(n ==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n * factorial(n -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factorial(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factorial(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factorial(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factorial(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factorial(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factorial(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24</a:t>
            </a:r>
            <a:br>
              <a:rPr lang="ru" sz="12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Хвостовая рекурсия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Gcd – вызывает в конце себя же без добавления промежуточных значений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Factorial – набирает функции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Хвостовая рекурсия – не растим стек вызовов, а переиспользуем текущий с другими параметрами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F7199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@tailrec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gcd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(a: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b: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...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Как переписать факториал? Как написать числа фибоначчи?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Apache Spark</a:t>
            </a:r>
            <a:endParaRPr/>
          </a:p>
        </p:txBody>
      </p:sp>
      <p:sp>
        <p:nvSpPr>
          <p:cNvPr id="368" name="Google Shape;36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555555"/>
                </a:solidFill>
              </a:rPr>
              <a:t>Apache Spark™</a:t>
            </a:r>
            <a:r>
              <a:rPr lang="ru">
                <a:solidFill>
                  <a:srgbClr val="555555"/>
                </a:solidFill>
              </a:rPr>
              <a:t> is a unified analytics engine for large-scale data processing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ru">
                <a:solidFill>
                  <a:srgbClr val="555555"/>
                </a:solidFill>
              </a:rPr>
              <a:t>Движок для процессинга данных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ru">
                <a:solidFill>
                  <a:srgbClr val="555555"/>
                </a:solidFill>
              </a:rPr>
              <a:t>API для Python, Scala, Java, R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ru">
                <a:solidFill>
                  <a:srgbClr val="555555"/>
                </a:solidFill>
              </a:rPr>
              <a:t>Запросы на SQL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ru">
                <a:solidFill>
                  <a:srgbClr val="555555"/>
                </a:solidFill>
              </a:rPr>
              <a:t>Просто разворачивается на разных кластерах: свой кластер, EC2</a:t>
            </a: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555555"/>
                </a:solidFill>
              </a:rPr>
              <a:t>Hadoop YARN</a:t>
            </a: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, etc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ru">
                <a:solidFill>
                  <a:srgbClr val="555555"/>
                </a:solidFill>
              </a:rPr>
              <a:t>Работает с разными источниками данных: HDFS</a:t>
            </a: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555555"/>
                </a:solidFill>
              </a:rPr>
              <a:t>Cassandra</a:t>
            </a:r>
            <a:r>
              <a:rPr lang="ru">
                <a:solidFill>
                  <a:srgbClr val="555555"/>
                </a:solidFill>
                <a:highlight>
                  <a:srgbClr val="FFFFFF"/>
                </a:highlight>
              </a:rPr>
              <a:t>, </a:t>
            </a:r>
            <a:r>
              <a:rPr lang="ru">
                <a:solidFill>
                  <a:srgbClr val="555555"/>
                </a:solidFill>
              </a:rPr>
              <a:t>Hive, etc</a:t>
            </a:r>
            <a:endParaRPr>
              <a:solidFill>
                <a:srgbClr val="55555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Char char="●"/>
            </a:pPr>
            <a:r>
              <a:rPr lang="ru">
                <a:solidFill>
                  <a:srgbClr val="555555"/>
                </a:solidFill>
              </a:rPr>
              <a:t>Широкое коммьюнити даёт возможность для stackoverflow based engineering </a:t>
            </a:r>
            <a:endParaRPr>
              <a:solidFill>
                <a:srgbClr val="555555"/>
              </a:solidFill>
            </a:endParaRPr>
          </a:p>
        </p:txBody>
      </p:sp>
      <p:pic>
        <p:nvPicPr>
          <p:cNvPr id="369" name="Google Shape;3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450" y="174400"/>
            <a:ext cx="1738825" cy="9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 работы</a:t>
            </a:r>
            <a:endParaRPr/>
          </a:p>
        </p:txBody>
      </p:sp>
      <p:sp>
        <p:nvSpPr>
          <p:cNvPr id="375" name="Google Shape;375;p65"/>
          <p:cNvSpPr/>
          <p:nvPr/>
        </p:nvSpPr>
        <p:spPr>
          <a:xfrm>
            <a:off x="507550" y="2538875"/>
            <a:ext cx="16953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Driver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65"/>
          <p:cNvSpPr/>
          <p:nvPr/>
        </p:nvSpPr>
        <p:spPr>
          <a:xfrm>
            <a:off x="3199775" y="1212175"/>
            <a:ext cx="16953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Worker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65"/>
          <p:cNvSpPr/>
          <p:nvPr/>
        </p:nvSpPr>
        <p:spPr>
          <a:xfrm>
            <a:off x="3199775" y="1801600"/>
            <a:ext cx="16953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Worker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65"/>
          <p:cNvSpPr/>
          <p:nvPr/>
        </p:nvSpPr>
        <p:spPr>
          <a:xfrm>
            <a:off x="3199775" y="2391025"/>
            <a:ext cx="16953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Worker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65"/>
          <p:cNvSpPr/>
          <p:nvPr/>
        </p:nvSpPr>
        <p:spPr>
          <a:xfrm>
            <a:off x="3199775" y="2980450"/>
            <a:ext cx="16953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Worker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65"/>
          <p:cNvSpPr/>
          <p:nvPr/>
        </p:nvSpPr>
        <p:spPr>
          <a:xfrm>
            <a:off x="3199775" y="3862850"/>
            <a:ext cx="1695300" cy="53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Worker node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65"/>
          <p:cNvSpPr txBox="1"/>
          <p:nvPr/>
        </p:nvSpPr>
        <p:spPr>
          <a:xfrm>
            <a:off x="3907025" y="3384150"/>
            <a:ext cx="5955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65"/>
          <p:cNvSpPr/>
          <p:nvPr/>
        </p:nvSpPr>
        <p:spPr>
          <a:xfrm>
            <a:off x="3023350" y="1002125"/>
            <a:ext cx="2089200" cy="360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5"/>
          <p:cNvSpPr/>
          <p:nvPr/>
        </p:nvSpPr>
        <p:spPr>
          <a:xfrm>
            <a:off x="6293225" y="1002125"/>
            <a:ext cx="2089200" cy="3606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Disks and file system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4" name="Google Shape;384;p65"/>
          <p:cNvCxnSpPr>
            <a:stCxn id="383" idx="1"/>
            <a:endCxn id="382" idx="3"/>
          </p:cNvCxnSpPr>
          <p:nvPr/>
        </p:nvCxnSpPr>
        <p:spPr>
          <a:xfrm rot="10800000">
            <a:off x="5112425" y="2805425"/>
            <a:ext cx="118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5" name="Google Shape;385;p65"/>
          <p:cNvCxnSpPr>
            <a:stCxn id="382" idx="1"/>
            <a:endCxn id="375" idx="3"/>
          </p:cNvCxnSpPr>
          <p:nvPr/>
        </p:nvCxnSpPr>
        <p:spPr>
          <a:xfrm rot="10800000">
            <a:off x="2202850" y="2805425"/>
            <a:ext cx="82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– Resilient Distributed Dataset</a:t>
            </a:r>
            <a:endParaRPr/>
          </a:p>
        </p:txBody>
      </p:sp>
      <p:sp>
        <p:nvSpPr>
          <p:cNvPr id="391" name="Google Shape;391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Распределенная immutable коллекция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Создаётся из любого distributed источника данных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Хранится in-memory, но может быть spilled на диск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Лениво вычисляется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operations</a:t>
            </a:r>
            <a:endParaRPr/>
          </a:p>
        </p:txBody>
      </p:sp>
      <p:sp>
        <p:nvSpPr>
          <p:cNvPr id="397" name="Google Shape;39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map</a:t>
            </a:r>
            <a:r>
              <a:rPr lang="ru"/>
              <a:t> – преобразует значение с помощью переданной функции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lines.map(s =&gt; (s,1))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filter</a:t>
            </a:r>
            <a:r>
              <a:rPr lang="ru"/>
              <a:t> – фильтрует значения по переданной функции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lines.filter(s =&gt; (s % 3 == 0))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flatMap</a:t>
            </a:r>
            <a:r>
              <a:rPr lang="ru"/>
              <a:t> – как map, но делает “плоский” результат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lines.flatMap(s =&gt; (s,1))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sample</a:t>
            </a:r>
            <a:r>
              <a:rPr lang="ru"/>
              <a:t> – получить небольшой сэмпл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lines.sample(10)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RDD operations</a:t>
            </a:r>
            <a:endParaRPr/>
          </a:p>
        </p:txBody>
      </p:sp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groupByKey</a:t>
            </a:r>
            <a:r>
              <a:rPr lang="ru"/>
              <a:t> – по RDD (K, V) возвращает (K, Iterable&lt;V&gt;)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reduceByKey</a:t>
            </a:r>
            <a:r>
              <a:rPr lang="ru"/>
              <a:t> – агрегация значения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aggregateByKey</a:t>
            </a:r>
            <a:r>
              <a:rPr lang="ru"/>
              <a:t> – тоже агрегация, но позволяет выдать другой тип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join</a:t>
            </a:r>
            <a:r>
              <a:rPr lang="ru"/>
              <a:t> – джойнит данные по ключу. (K,V).join(K,W) = (K, (V,W))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cartesian</a:t>
            </a:r>
            <a:r>
              <a:rPr lang="ru"/>
              <a:t> – декартово произведение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union</a:t>
            </a:r>
            <a:r>
              <a:rPr lang="ru"/>
              <a:t> – объединение с другим RDD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intersection</a:t>
            </a:r>
            <a:r>
              <a:rPr lang="ru"/>
              <a:t> – пересечение с другим RDD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distinct</a:t>
            </a:r>
            <a:r>
              <a:rPr lang="ru"/>
              <a:t> – уникальные значения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coalesce</a:t>
            </a:r>
            <a:r>
              <a:rPr lang="ru"/>
              <a:t> – уменьшить количество партиций в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repartition</a:t>
            </a:r>
            <a:r>
              <a:rPr lang="ru"/>
              <a:t> – выставить количество партиций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Static typing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checking done at compile time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 associated with variable, not value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tools possible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verbose code compared to dynamic language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add methods to class at runtime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duck typing – really?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Scala</a:t>
            </a:r>
            <a:endParaRPr/>
          </a:p>
        </p:txBody>
      </p:sp>
      <p:sp>
        <p:nvSpPr>
          <p:cNvPr id="445" name="Google Shape;445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Одновременно функциональный и объектно-ориентированный язык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Every value – object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Every function – value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Статически типизированный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Java 1.5: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Pair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p =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Pair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"Scala"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   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Scala: 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val p = </a:t>
            </a:r>
            <a:r>
              <a:rPr lang="ru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MyPair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"scala"</a:t>
            </a:r>
            <a:r>
              <a:rPr lang="ru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Scala</a:t>
            </a:r>
            <a:endParaRPr/>
          </a:p>
        </p:txBody>
      </p:sp>
      <p:sp>
        <p:nvSpPr>
          <p:cNvPr id="451" name="Google Shape;451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Легковесный синтаксис для анонимных функций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mul = (x: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=&gt; x*y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Nested functions - можно объявить функцию внутри функции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Higher-order functions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addition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(f: (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=&gt;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,a: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b: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f(a,b)</a:t>
            </a:r>
            <a:b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squareSum = (x: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=&gt; (x*x + y*y)</a:t>
            </a:r>
            <a:b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cubeSum = (x: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=&gt; (x*x*x + y*y*y)</a:t>
            </a:r>
            <a:b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intSum = (x: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=&gt; (x + y)</a:t>
            </a:r>
            <a:b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squaredSum = addition(squareSum,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cubedSum = addition(cubeSum,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normalSum = addition(intSum,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1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1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444444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Scala</a:t>
            </a:r>
            <a:endParaRPr/>
          </a:p>
        </p:txBody>
      </p:sp>
      <p:sp>
        <p:nvSpPr>
          <p:cNvPr id="457" name="Google Shape;457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to(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ru"/>
              <a:t>– создает Range(1 to 10), 10 включительно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to(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to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ru"/>
              <a:t>– infix notation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Разница между def, val и var: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Def – правая часть evaluated на каждом использовании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Val – evaluation только при создании. Иммутабельно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Var – val, но мутабельный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Hello world</a:t>
            </a:r>
            <a:endParaRPr/>
          </a:p>
        </p:txBody>
      </p:sp>
      <p:sp>
        <p:nvSpPr>
          <p:cNvPr id="463" name="Google Shape;463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(args: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]):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"Hello, world!"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For</a:t>
            </a:r>
            <a:endParaRPr/>
          </a:p>
        </p:txBody>
      </p:sp>
      <p:sp>
        <p:nvSpPr>
          <p:cNvPr id="469" name="Google Shape;469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nums =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letters =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('a', 'b', 'c')</a:t>
            </a:r>
            <a:endParaRPr>
              <a:solidFill>
                <a:srgbClr val="444444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(n &lt;- nums) println(n)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res =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  n &lt;- nums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  c &lt;- letters</a:t>
            </a:r>
            <a:endParaRPr>
              <a:solidFill>
                <a:srgbClr val="444444"/>
              </a:solidFill>
              <a:highlight>
                <a:srgbClr val="F0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if n != 3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(n, c)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Maps</a:t>
            </a:r>
            <a:endParaRPr/>
          </a:p>
        </p:txBody>
      </p:sp>
      <p:sp>
        <p:nvSpPr>
          <p:cNvPr id="475" name="Google Shape;475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nameMap =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"Ed"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-&gt;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"Chigliak"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((k,v) &lt;- nameMap)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  println(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s"key: 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$k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value: 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$v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result =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((k,v) &lt;- nameMap)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yield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s"key: 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$k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, value: 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$v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println(result)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x: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Random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.nextInt(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"zero"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"one"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=&gt;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"two"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_ =&gt; </a:t>
            </a:r>
            <a:r>
              <a:rPr lang="ru" sz="1400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"other"</a:t>
            </a:r>
            <a:b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400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1" name="Google Shape;48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Pattern matching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Functional programming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 are first class citizens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Currying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Char char="●"/>
            </a:pPr>
            <a:r>
              <a:rPr b="0" i="0" lang="ru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Monads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Traits</a:t>
            </a:r>
            <a:endParaRPr/>
          </a:p>
        </p:txBody>
      </p:sp>
      <p:sp>
        <p:nvSpPr>
          <p:cNvPr id="487" name="Google Shape;48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00" y="1261225"/>
            <a:ext cx="5190049" cy="3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Pattern matching</a:t>
            </a:r>
            <a:endParaRPr/>
          </a:p>
        </p:txBody>
      </p:sp>
      <p:sp>
        <p:nvSpPr>
          <p:cNvPr id="494" name="Google Shape;494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Device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(model: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Device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screenOff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"Turning screen off"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(model: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Device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screenSaverOn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"Turning screen saver on..."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goIdle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(device: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Device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) = device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p: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=&gt; p.screenOff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c: </a:t>
            </a:r>
            <a:r>
              <a:rPr lang="ru">
                <a:solidFill>
                  <a:srgbClr val="880000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Computer</a:t>
            </a: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 =&gt; c.screenSaverOn</a:t>
            </a:r>
            <a:b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>
                <a:solidFill>
                  <a:srgbClr val="444444"/>
                </a:solidFill>
                <a:highlight>
                  <a:srgbClr val="F0F0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Calibri"/>
              <a:buNone/>
            </a:pPr>
            <a:r>
              <a:rPr b="0" i="0" lang="ru" sz="5000" u="none" cap="none" strike="noStrike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7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i="1" lang="ru" sz="2200">
                <a:latin typeface="Helvetica Neue"/>
                <a:ea typeface="Helvetica Neue"/>
                <a:cs typeface="Helvetica Neue"/>
                <a:sym typeface="Helvetica Neue"/>
              </a:rPr>
              <a:t>Demo of Scala interpreter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33769"/>
            <a:ext cx="8520600" cy="42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275"/>
              <a:buFont typeface="Calibri"/>
              <a:buNone/>
            </a:pPr>
            <a:r>
              <a:rPr lang="ru" sz="4275"/>
              <a:t>Variables &amp; values, type inference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864356"/>
            <a:ext cx="85206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 sz="2200">
              <a:solidFill>
                <a:srgbClr val="4C4C4C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4C4C4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2300FB"/>
                </a:solidFill>
              </a:rPr>
              <a:t>msg</a:t>
            </a:r>
            <a:r>
              <a:rPr lang="ru">
                <a:solidFill>
                  <a:srgbClr val="000000"/>
                </a:solidFill>
              </a:rPr>
              <a:t> = </a:t>
            </a:r>
            <a:r>
              <a:rPr lang="ru">
                <a:solidFill>
                  <a:srgbClr val="FF5E5E"/>
                </a:solidFill>
              </a:rPr>
              <a:t>"Hello“	// msg is mutable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msg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003E85"/>
                </a:solidFill>
              </a:rPr>
              <a:t>+=</a:t>
            </a:r>
            <a:r>
              <a:rPr lang="ru">
                <a:solidFill>
                  <a:srgbClr val="000000"/>
                </a:solidFill>
              </a:rPr>
              <a:t> </a:t>
            </a:r>
            <a:r>
              <a:rPr lang="ru">
                <a:solidFill>
                  <a:srgbClr val="FF5E5E"/>
                </a:solidFill>
              </a:rPr>
              <a:t>" world"</a:t>
            </a:r>
            <a:endParaRPr>
              <a:solidFill>
                <a:srgbClr val="FF5E5E"/>
              </a:solidFill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lang="ru" sz="2200">
                <a:solidFill>
                  <a:srgbClr val="2300F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msg</a:t>
            </a:r>
            <a:r>
              <a:rPr lang="ru">
                <a:solidFill>
                  <a:srgbClr val="000000"/>
                </a:solidFill>
              </a:rPr>
              <a:t> = 5;			</a:t>
            </a:r>
            <a:r>
              <a:rPr lang="ru">
                <a:solidFill>
                  <a:srgbClr val="FF5E5E"/>
                </a:solidFill>
              </a:rPr>
              <a:t>// compiler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