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C8FCB9-7071-44DD-BEEF-224E210F9346}">
  <a:tblStyle styleId="{D2C8FCB9-7071-44DD-BEEF-224E210F93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43edac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43edac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43edac5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43edac5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43edac5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43edac5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43edac5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43edac5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43edac5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43edac5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43edac5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43edac5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43edac5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43edac5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43edac5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43edac5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43edac5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43edac5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43edac5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43edac5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43edac5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43edac5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43edac5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43edac5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43edac5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43edac5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43edac5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43edac5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43edac5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43edac5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43edac5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43edac5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to Data Engineering and Big Data ML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№3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Spark SQL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Позволяет делать запросы к view с помощью SQL синтаксиса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Также позволяет читать данные из установленного рядом Hive’а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45800" y="2138550"/>
            <a:ext cx="744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Register the DataFrame as a global temporary view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createGlobalTempView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"people"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Global temporary view is tied to a system preserved database `global_temp`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global_temp.people"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age|   name|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|null|Michael|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30|   Andy|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19| Justin|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операции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31375" y="1163950"/>
            <a:ext cx="674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Print the schema in a tree format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printSchema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root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|-- age: long (nullable = true)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|-- name: string (nullable = true)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Displays the content of the DataFrame to stdout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age|   name|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|null|Michael|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30|   Andy|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19| Justin|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+----+-------+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Позволяет выбрать необходимый subset колонок, а также создать новые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Принимает либо несколько имён колонок, либо несколько объектов Column 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1109400" y="2223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Select only the "name" column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 name|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|Michael|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 Andy|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Justin|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+-------+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844775" y="2223925"/>
            <a:ext cx="424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Select everybody, but increment the age by 1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A07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+-------+---------+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 name|(age + 1)|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+-------+---------+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|Michael|     null|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  Andy|       31|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Justin|       20|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+-------+---------+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Filter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Позволяет фильтровать строки по какому-то условию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Условие - Column	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11425" y="2343625"/>
            <a:ext cx="490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Select people older than 21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A07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+---+----+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|age|name|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+---+----+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| 30|Andy|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ru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+---+----+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540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Позволяет поджойнить два DataFrame’а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Виды join’а: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full_outer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left_outer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right_outer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left_semi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left_anti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341625" y="2782900"/>
            <a:ext cx="800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To create Dataset[Row] using SparkSession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EEEEEE"/>
                </a:highlight>
              </a:rPr>
              <a:t>val</a:t>
            </a:r>
            <a:r>
              <a:rPr lang="ru">
                <a:highlight>
                  <a:srgbClr val="EEEEEE"/>
                </a:highlight>
              </a:rPr>
              <a:t> people = spark.read.parquet(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"..."</a:t>
            </a:r>
            <a:r>
              <a:rPr lang="ru">
                <a:highlight>
                  <a:srgbClr val="EEEEEE"/>
                </a:highlight>
              </a:rPr>
              <a:t>)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EEEEEE"/>
                </a:highlight>
              </a:rPr>
              <a:t>val</a:t>
            </a:r>
            <a:r>
              <a:rPr lang="ru">
                <a:highlight>
                  <a:srgbClr val="EEEEEE"/>
                </a:highlight>
              </a:rPr>
              <a:t> department = spark.read.parquet(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"..."</a:t>
            </a:r>
            <a:r>
              <a:rPr lang="ru">
                <a:highlight>
                  <a:srgbClr val="EEEEEE"/>
                </a:highlight>
              </a:rPr>
              <a:t>)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people.join(department, people(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"deptId"</a:t>
            </a:r>
            <a:r>
              <a:rPr lang="ru">
                <a:highlight>
                  <a:srgbClr val="EEEEEE"/>
                </a:highlight>
              </a:rPr>
              <a:t>) === department(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"deptId"</a:t>
            </a:r>
            <a:r>
              <a:rPr lang="ru">
                <a:highlight>
                  <a:srgbClr val="EEEEEE"/>
                </a:highlight>
              </a:rPr>
              <a:t>), 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"inner"</a:t>
            </a:r>
            <a:r>
              <a:rPr lang="ru">
                <a:highlight>
                  <a:srgbClr val="EEEEEE"/>
                </a:highlight>
              </a:rPr>
              <a:t>)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people.join(department, Seq(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"deptId"</a:t>
            </a:r>
            <a:r>
              <a:rPr lang="ru">
                <a:highlight>
                  <a:srgbClr val="EEEEEE"/>
                </a:highlight>
              </a:rPr>
              <a:t>), 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"left_semi"</a:t>
            </a:r>
            <a:r>
              <a:rPr lang="ru">
                <a:highlight>
                  <a:srgbClr val="EEEEEE"/>
                </a:highlight>
              </a:rPr>
              <a:t>) </a:t>
            </a: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Если в обоих фреймах одинаковая колонка</a:t>
            </a:r>
            <a:endParaRPr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groupBy, agg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GroupBy возвращает объект RelationalGroupedDataset, который уже позволяет делать агрегации данных по ключу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Можно передавать как имена колонок, так и сами колонки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88150" y="2315775"/>
            <a:ext cx="670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Compute the average for all numeric columns grouped by department.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ds.groupBy(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"department"</a:t>
            </a:r>
            <a:r>
              <a:rPr lang="ru">
                <a:highlight>
                  <a:srgbClr val="EEEEEE"/>
                </a:highlight>
              </a:rPr>
              <a:t>).avg()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ds.groupBy($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"department"</a:t>
            </a:r>
            <a:r>
              <a:rPr lang="ru">
                <a:highlight>
                  <a:srgbClr val="EEEEEE"/>
                </a:highlight>
              </a:rPr>
              <a:t>, $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"gender"</a:t>
            </a:r>
            <a:r>
              <a:rPr lang="ru">
                <a:highlight>
                  <a:srgbClr val="EEEEEE"/>
                </a:highlight>
              </a:rPr>
              <a:t>).agg(</a:t>
            </a:r>
            <a:r>
              <a:rPr lang="ru">
                <a:solidFill>
                  <a:srgbClr val="008080"/>
                </a:solidFill>
                <a:highlight>
                  <a:srgbClr val="EEEEEE"/>
                </a:highlight>
              </a:rPr>
              <a:t>Map</a:t>
            </a:r>
            <a:r>
              <a:rPr lang="ru">
                <a:highlight>
                  <a:srgbClr val="EEEEEE"/>
                </a:highlight>
              </a:rPr>
              <a:t>(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  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"salary"</a:t>
            </a:r>
            <a:r>
              <a:rPr lang="ru">
                <a:highlight>
                  <a:srgbClr val="EEEEEE"/>
                </a:highlight>
              </a:rPr>
              <a:t> -&gt; 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"avg"</a:t>
            </a:r>
            <a:r>
              <a:rPr lang="ru">
                <a:highlight>
                  <a:srgbClr val="EEEEEE"/>
                </a:highlight>
              </a:rPr>
              <a:t>,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  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"age"</a:t>
            </a:r>
            <a:r>
              <a:rPr lang="ru">
                <a:highlight>
                  <a:srgbClr val="EEEEEE"/>
                </a:highlight>
              </a:rPr>
              <a:t> -&gt; 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"max"</a:t>
            </a:r>
            <a:endParaRPr>
              <a:highlight>
                <a:srgbClr val="EEEEEE"/>
              </a:highlight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))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ds.groupBy($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"department"</a:t>
            </a:r>
            <a:r>
              <a:rPr lang="ru">
                <a:highlight>
                  <a:srgbClr val="EEEEEE"/>
                </a:highlight>
              </a:rPr>
              <a:t>, $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"gender"</a:t>
            </a:r>
            <a:r>
              <a:rPr lang="ru">
                <a:highlight>
                  <a:srgbClr val="EEEEEE"/>
                </a:highlight>
              </a:rPr>
              <a:t>).agg(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  avg(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"salary"</a:t>
            </a:r>
            <a:r>
              <a:rPr lang="ru">
                <a:highlight>
                  <a:srgbClr val="EEEEEE"/>
                </a:highlight>
              </a:rPr>
              <a:t>),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  max(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"age"</a:t>
            </a:r>
            <a:r>
              <a:rPr lang="ru">
                <a:highlight>
                  <a:srgbClr val="EEEEEE"/>
                </a:highlight>
              </a:rPr>
              <a:t>)</a:t>
            </a:r>
            <a:endParaRPr>
              <a:highlight>
                <a:srgbClr val="EEEEEE"/>
              </a:highlight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">
                <a:highlight>
                  <a:srgbClr val="EEEEEE"/>
                </a:highlight>
              </a:rPr>
              <a:t>)</a:t>
            </a:r>
            <a:endParaRPr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rollup, cube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Позволяют делать нечто похожее на groupBy, но еще с промежуточными значениями по более узкому ключу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rollup(“city”, “year”).agg(...) – в результате будут присутствовать строки: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city != null, year == null - агрегация по ключу (city)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city != null, year != null  - агрегация по ключу (city, year)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cube – так же, но по всем перестановкам ключей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– Resilient Distributed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Распределенная immutable коллекция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Создаётся из любого distributed источника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Хранится in-memory, но может быть spilled на диск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Лениво вычисляется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operations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map</a:t>
            </a:r>
            <a:r>
              <a:rPr lang="ru"/>
              <a:t> – преобразует значение с помощью переданной функции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lines.map(s =&gt; (s,1))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filter</a:t>
            </a:r>
            <a:r>
              <a:rPr lang="ru"/>
              <a:t> – фильтрует значения по переданной функции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lines.filter(s =&gt; (s % 3 == 0))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flatMap</a:t>
            </a:r>
            <a:r>
              <a:rPr lang="ru"/>
              <a:t> – как map, но делает “плоский” результат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lines.map(s =&gt; (s,1))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sample</a:t>
            </a:r>
            <a:r>
              <a:rPr lang="ru"/>
              <a:t> – получить небольшой сэмпл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lines.sample(10)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operations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groupByKey</a:t>
            </a:r>
            <a:r>
              <a:rPr lang="ru"/>
              <a:t> – по RDD (K, V) возвращает (K, Iterable&lt;V&gt;)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reduceByKey</a:t>
            </a:r>
            <a:r>
              <a:rPr lang="ru"/>
              <a:t> – агрегация значения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aggregateByKey</a:t>
            </a:r>
            <a:r>
              <a:rPr lang="ru"/>
              <a:t> – тоже агрегация, но позволяет выдать другой тип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join</a:t>
            </a:r>
            <a:r>
              <a:rPr lang="ru"/>
              <a:t> – джойнит данные по ключу. (K,V).join(K,W) = (K, (V,W))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cartesian</a:t>
            </a:r>
            <a:r>
              <a:rPr lang="ru"/>
              <a:t> – декартово произведение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union</a:t>
            </a:r>
            <a:r>
              <a:rPr lang="ru"/>
              <a:t> – объединение с другим RDD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intersection</a:t>
            </a:r>
            <a:r>
              <a:rPr lang="ru"/>
              <a:t> – пересечение с другим RDD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distinct</a:t>
            </a:r>
            <a:r>
              <a:rPr lang="ru"/>
              <a:t> – уникальные значения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coalesce</a:t>
            </a:r>
            <a:r>
              <a:rPr lang="ru"/>
              <a:t> – уменьшить количество партиций в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repartition</a:t>
            </a:r>
            <a:r>
              <a:rPr lang="ru"/>
              <a:t> – выставить количество партиций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Spark SQL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Модуль для структурированного процессинга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Обладает большей информацией о структуре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Движок хорошо оптимизирован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Dataset/DataFrame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Распределенная коллекция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Позволяет переписать запросы в функциональном стиле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Сильная типизация – ловим ошибки на этапе компиляции (но не все)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оптимизации от Spark SQL используются и здесь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DataFrame = Dataset[Row] – удобный alias, работать будем с DataFrame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vs DataFrame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04800" y="11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{D2C8FCB9-7071-44DD-BEEF-224E210F9346}</a:tableStyleId>
              </a:tblPr>
              <a:tblGrid>
                <a:gridCol w="2657475"/>
                <a:gridCol w="2657475"/>
                <a:gridCol w="2657475"/>
              </a:tblGrid>
              <a:tr h="31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ru" sz="1200">
                          <a:solidFill>
                            <a:srgbClr val="3A3A3A"/>
                          </a:solidFill>
                        </a:rPr>
                        <a:t>Basis of Difference</a:t>
                      </a:r>
                      <a:endParaRPr b="1"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ru" sz="1200">
                          <a:solidFill>
                            <a:srgbClr val="3A3A3A"/>
                          </a:solidFill>
                        </a:rPr>
                        <a:t>Spark RDD</a:t>
                      </a:r>
                      <a:endParaRPr b="1"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ru" sz="1200">
                          <a:solidFill>
                            <a:srgbClr val="3A3A3A"/>
                          </a:solidFill>
                        </a:rPr>
                        <a:t>Spark DataFrame</a:t>
                      </a:r>
                      <a:endParaRPr b="1"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What is it?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Low-level API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High-level abstraction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Execution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Lazy evaluation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Lazy evaluation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Data types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unstructured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Both unstructured and structured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Benefit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Simple API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Gives schema to distributed data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Limitation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Limited performance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200">
                          <a:solidFill>
                            <a:srgbClr val="3A3A3A"/>
                          </a:solidFill>
                        </a:rPr>
                        <a:t>Possibility of failure during the run time</a:t>
                      </a:r>
                      <a:endParaRPr sz="1200">
                        <a:solidFill>
                          <a:srgbClr val="3A3A3A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Column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Объект, который позволяет обратиться к колонке DataFrame’а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06300" y="2080450"/>
            <a:ext cx="697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df(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"columnName"</a:t>
            </a:r>
            <a:r>
              <a:rPr lang="ru">
                <a:highlight>
                  <a:srgbClr val="EEEEEE"/>
                </a:highlight>
              </a:rPr>
              <a:t>)            </a:t>
            </a: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On a specific `df` DataFrame.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col(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"columnName"</a:t>
            </a:r>
            <a:r>
              <a:rPr lang="ru">
                <a:highlight>
                  <a:srgbClr val="EEEEEE"/>
                </a:highlight>
              </a:rPr>
              <a:t>)           </a:t>
            </a: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A generic column not yet associated with a DataFrame.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col(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"columnName.field"</a:t>
            </a:r>
            <a:r>
              <a:rPr lang="ru">
                <a:highlight>
                  <a:srgbClr val="EEEEEE"/>
                </a:highlight>
              </a:rPr>
              <a:t>)     </a:t>
            </a: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Extracting a struct field</a:t>
            </a:r>
            <a:endParaRPr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EEEEEE"/>
                </a:highlight>
              </a:rPr>
              <a:t>col(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"`a.column.with.dots`"</a:t>
            </a:r>
            <a:r>
              <a:rPr lang="ru">
                <a:highlight>
                  <a:srgbClr val="EEEEEE"/>
                </a:highlight>
              </a:rPr>
              <a:t>) </a:t>
            </a: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Escape `.` in column names.</a:t>
            </a:r>
            <a:endParaRPr>
              <a:highlight>
                <a:srgbClr val="EEEEEE"/>
              </a:highlight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">
                <a:highlight>
                  <a:srgbClr val="EEEEEE"/>
                </a:highlight>
              </a:rPr>
              <a:t>$</a:t>
            </a:r>
            <a:r>
              <a:rPr lang="ru">
                <a:solidFill>
                  <a:srgbClr val="C71585"/>
                </a:solidFill>
                <a:highlight>
                  <a:srgbClr val="EEEEEE"/>
                </a:highlight>
              </a:rPr>
              <a:t>"columnName"</a:t>
            </a:r>
            <a:r>
              <a:rPr lang="ru">
                <a:highlight>
                  <a:srgbClr val="EEEEEE"/>
                </a:highlight>
              </a:rPr>
              <a:t>               </a:t>
            </a:r>
            <a:r>
              <a:rPr lang="ru">
                <a:solidFill>
                  <a:srgbClr val="008000"/>
                </a:solidFill>
                <a:highlight>
                  <a:srgbClr val="EEEEEE"/>
                </a:highlight>
              </a:rPr>
              <a:t>// Scala short hand for a named column.</a:t>
            </a:r>
            <a:endParaRPr>
              <a:solidFill>
                <a:srgbClr val="008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из источника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95750" y="2413075"/>
            <a:ext cx="77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df </a:t>
            </a:r>
            <a:r>
              <a:rPr b="1" lang="ru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"sep"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"inferSchema"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"header"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"examples/src/main/resources/people.csv"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df </a:t>
            </a:r>
            <a:r>
              <a:rPr b="1" lang="ru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parquet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"examples/src/main/resources/people"</a:t>
            </a:r>
            <a:r>
              <a:rPr lang="ru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spark.read.{csv,parquet,json,...}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Можно указывать опции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