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43186c50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43186c50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43790aee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43790aee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541cc62b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541cc62b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2958d133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2958d133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541cc62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541cc62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541cc62b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541cc62b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2958d133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2958d133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43186c50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43186c50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43186c504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43186c504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43186c504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43186c50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43186c50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43186c50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43186c504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43186c504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541cc62b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541cc62b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3186c504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3186c504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43186c50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43186c50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43186c50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43186c50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2958d13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2958d13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2958d133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2958d133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2958d133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2958d13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2958d133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2958d133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streaming-with-flink/examples-scala/blob/master/src/main/scala/io/github/streamingwithflink/chapter1/AverageSensorReadings.scala" TargetMode="External"/><Relationship Id="rId4" Type="http://schemas.openxmlformats.org/officeDocument/2006/relationships/hyperlink" Target="https://github.com/streaming-with-flink/examples-scala/tree/master/src/main/scala/io/github/streamingwithflink/chapter5" TargetMode="External"/><Relationship Id="rId5" Type="http://schemas.openxmlformats.org/officeDocument/2006/relationships/hyperlink" Target="https://github.com/streaming-with-flink/examples-scala/tree/master/src/main/scala/io/github/streamingwithflink/chapter6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hyperlink" Target="https://sf-2017.flink-forward.org/kb_sessions/streaming-models-how-ing-adds-models-at-runtime-to-catch-fraudsters/" TargetMode="External"/><Relationship Id="rId5" Type="http://schemas.openxmlformats.org/officeDocument/2006/relationships/hyperlink" Target="https://sf-2017.flink-forward.org/kb_sessions/building-a-real-time-anomaly-detection-system-with-flink-mux/" TargetMode="External"/><Relationship Id="rId6" Type="http://schemas.openxmlformats.org/officeDocument/2006/relationships/hyperlink" Target="https://sf-2017.flink-forward.org/kb_sessions/dynamically-configured-stream-processing-using-flink-kafka/" TargetMode="External"/><Relationship Id="rId7" Type="http://schemas.openxmlformats.org/officeDocument/2006/relationships/hyperlink" Target="https://jobs.zalando.com/tech/blog/complex-event-generation-for-business-process-monitoring-using-apache-flink/" TargetMode="External"/><Relationship Id="rId8" Type="http://schemas.openxmlformats.org/officeDocument/2006/relationships/hyperlink" Target="https://berlin-2017.flink-forward.org/kb_sessions/drivetribes-kappa-architecture-with-apache-flink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ouyblog.com/2019/12/Flink-Event-Tim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park.apache.org/docs/latest/api/scala/index.html#org.apache.spark.streaming.StreamingContext" TargetMode="External"/><Relationship Id="rId4" Type="http://schemas.openxmlformats.org/officeDocument/2006/relationships/hyperlink" Target="https://spark.apache.org/docs/latest/api/scala/index.html#org.apache.spark.SparkCon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apache/spark/blob/master/examples/src/main/scala/org/apache/spark/examples/streaming/DirectKafkaWordCount.scala" TargetMode="External"/><Relationship Id="rId4" Type="http://schemas.openxmlformats.org/officeDocument/2006/relationships/hyperlink" Target="https://github.com/apache/spark/blob/master/examples/src/main/scala/org/apache/spark/examples/streaming/clickstream/PageViewStream.scal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Занятие №5</a:t>
            </a:r>
            <a:endParaRPr/>
          </a:p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Intro to Data Engineering and Big Data ML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Apache Flink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Движок для процессинга стримов данных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25" y="1849750"/>
            <a:ext cx="8720773" cy="286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Внутреннее устройство Flink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600" y="1069375"/>
            <a:ext cx="5408397" cy="382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438" y="426049"/>
            <a:ext cx="6860260" cy="20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3900" y="2671150"/>
            <a:ext cx="6110574" cy="18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Metadata checkpointing</a:t>
            </a:r>
            <a:r>
              <a:rPr lang="ru" sz="140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определение самого приложения:</a:t>
            </a:r>
            <a:endParaRPr sz="1400">
              <a:solidFill>
                <a:srgbClr val="1D1F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Configuration</a:t>
            </a:r>
            <a:r>
              <a:rPr lang="ru" sz="140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конфигурация streaming application</a:t>
            </a:r>
            <a:endParaRPr sz="1400">
              <a:solidFill>
                <a:srgbClr val="1D1F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DStream operations</a:t>
            </a:r>
            <a:r>
              <a:rPr lang="ru" sz="140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операции над DStreams, которые определяют приложение</a:t>
            </a:r>
            <a:endParaRPr sz="1400">
              <a:solidFill>
                <a:srgbClr val="1D1F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Incomplete batches</a:t>
            </a:r>
            <a:r>
              <a:rPr lang="ru" sz="140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батчи, на которых не завершился процессинг </a:t>
            </a:r>
            <a:endParaRPr sz="1400">
              <a:solidFill>
                <a:srgbClr val="1D1F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checkpointing</a:t>
            </a:r>
            <a:r>
              <a:rPr lang="ru" sz="140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saving of the generated RDDs to reliable storage. Mainly state</a:t>
            </a:r>
            <a:endParaRPr sz="1400">
              <a:solidFill>
                <a:srgbClr val="1D1F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Checkpointing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Checkpointing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376363"/>
            <a:ext cx="809625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627" y="455325"/>
            <a:ext cx="7383950" cy="41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https://github.com/streaming-with-flink/examples-scala/blob/master/src/main/scala/io/github/streamingwithflink/chapter1/AverageSensorReadings.scala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https://github.com/streaming-with-flink/examples-scala/tree/master/src/main/scala/io/github/streamingwithflink/chapter5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https://github.com/streaming-with-flink/examples-scala/tree/master/src/main/scala/io/github/streamingwithflink/chapter6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Flink use cases: Event-driven application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2802"/>
            <a:ext cx="9143998" cy="269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/>
          <p:nvPr/>
        </p:nvSpPr>
        <p:spPr>
          <a:xfrm>
            <a:off x="2752175" y="3407325"/>
            <a:ext cx="3000000" cy="26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333333"/>
                </a:solidFill>
              </a:rPr>
              <a:t>What are typical event-driven applications?</a:t>
            </a:r>
            <a:endParaRPr sz="1250">
              <a:solidFill>
                <a:srgbClr val="333333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lang="ru" sz="1050">
                <a:solidFill>
                  <a:srgbClr val="337AB7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Fraud detection</a:t>
            </a:r>
            <a:endParaRPr sz="1050">
              <a:solidFill>
                <a:srgbClr val="337AB7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lang="ru" sz="1050">
                <a:solidFill>
                  <a:srgbClr val="337AB7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Anomaly detection</a:t>
            </a:r>
            <a:endParaRPr sz="1050">
              <a:solidFill>
                <a:srgbClr val="337AB7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lang="ru" sz="1050">
                <a:solidFill>
                  <a:srgbClr val="337AB7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Rule-based alerting</a:t>
            </a:r>
            <a:endParaRPr sz="1050">
              <a:solidFill>
                <a:srgbClr val="337AB7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lang="ru" sz="1050">
                <a:solidFill>
                  <a:srgbClr val="337AB7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Business process monitoring</a:t>
            </a:r>
            <a:endParaRPr sz="1050">
              <a:solidFill>
                <a:srgbClr val="337AB7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lang="ru" sz="1050">
                <a:solidFill>
                  <a:srgbClr val="337AB7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Web application (social network)</a:t>
            </a:r>
            <a:endParaRPr sz="1050">
              <a:solidFill>
                <a:srgbClr val="337AB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Flink use cases: Analytics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9695"/>
            <a:ext cx="9143998" cy="2361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Flink use cases: ETL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2210"/>
            <a:ext cx="9144002" cy="2019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28" y="166703"/>
            <a:ext cx="8172150" cy="4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026" y="641475"/>
            <a:ext cx="3674101" cy="415707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152475"/>
            <a:ext cx="324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Оба фреймворка созданы для стриминга, но качественно различаются</a:t>
            </a:r>
            <a:endParaRPr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1925" y="1822175"/>
            <a:ext cx="1639300" cy="28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Различия Spark Streaming и Flink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Source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https://ouyblog.com/2019/12/Flink-Event-Time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Особенности работы со стримами данных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38800"/>
            <a:ext cx="7987077" cy="189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Spark Streaming</a:t>
            </a:r>
            <a:endParaRPr sz="3000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255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Streaming engine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Включен в сам пакет Spark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213" y="893398"/>
            <a:ext cx="624778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Not true streaming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0" y="1597706"/>
            <a:ext cx="9144000" cy="2040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00" y="-35316"/>
            <a:ext cx="9144001" cy="200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00" y="1693777"/>
            <a:ext cx="9144001" cy="3251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304800" y="1219200"/>
            <a:ext cx="8701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1D1F22"/>
                </a:solidFill>
              </a:rPr>
              <a:t>A </a:t>
            </a:r>
            <a:r>
              <a:rPr lang="ru" sz="1050">
                <a:solidFill>
                  <a:srgbClr val="0088CC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StreamingContext</a:t>
            </a:r>
            <a:r>
              <a:rPr lang="ru" sz="1050">
                <a:solidFill>
                  <a:srgbClr val="1D1F22"/>
                </a:solidFill>
              </a:rPr>
              <a:t> object can be created from a </a:t>
            </a:r>
            <a:r>
              <a:rPr lang="ru" sz="1050">
                <a:solidFill>
                  <a:srgbClr val="0088CC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SparkConf</a:t>
            </a:r>
            <a:r>
              <a:rPr lang="ru" sz="1050">
                <a:solidFill>
                  <a:srgbClr val="1D1F22"/>
                </a:solidFill>
              </a:rPr>
              <a:t> object.</a:t>
            </a:r>
            <a:endParaRPr sz="1050">
              <a:solidFill>
                <a:srgbClr val="1D1F2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E84B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org.apache.spark._</a:t>
            </a:r>
            <a:endParaRPr sz="12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E84B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org.apache.spark.streaming._</a:t>
            </a:r>
            <a:endParaRPr sz="12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ru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conf </a:t>
            </a:r>
            <a:r>
              <a:rPr b="1" lang="ru" sz="1200">
                <a:solidFill>
                  <a:srgbClr val="00702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0702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E84B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SparkConf</a:t>
            </a:r>
            <a:r>
              <a:rPr lang="ru" sz="12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ru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setAppName</a:t>
            </a:r>
            <a:r>
              <a:rPr lang="ru" sz="12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appName</a:t>
            </a:r>
            <a:r>
              <a:rPr lang="ru" sz="12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ru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setMaster</a:t>
            </a:r>
            <a:r>
              <a:rPr lang="ru" sz="12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master</a:t>
            </a:r>
            <a:r>
              <a:rPr lang="ru" sz="12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ru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ssc </a:t>
            </a:r>
            <a:r>
              <a:rPr b="1" lang="ru" sz="1200">
                <a:solidFill>
                  <a:srgbClr val="00702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0702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E84B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StreamingContext</a:t>
            </a:r>
            <a:r>
              <a:rPr lang="ru" sz="12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conf</a:t>
            </a:r>
            <a:r>
              <a:rPr lang="ru" sz="12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E84B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Seconds</a:t>
            </a:r>
            <a:r>
              <a:rPr lang="ru" sz="12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40A07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2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200">
              <a:solidFill>
                <a:srgbClr val="66666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D1F22"/>
                </a:solidFill>
                <a:highlight>
                  <a:srgbClr val="FFFFFF"/>
                </a:highlight>
              </a:rPr>
              <a:t>A </a:t>
            </a:r>
            <a:r>
              <a:rPr lang="ru" sz="12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StreamingContext</a:t>
            </a:r>
            <a:r>
              <a:rPr lang="ru" sz="1200">
                <a:solidFill>
                  <a:srgbClr val="1D1F22"/>
                </a:solidFill>
                <a:highlight>
                  <a:srgbClr val="FFFFFF"/>
                </a:highlight>
              </a:rPr>
              <a:t> object can also be created from an existing </a:t>
            </a:r>
            <a:r>
              <a:rPr lang="ru" sz="12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SparkContext</a:t>
            </a:r>
            <a:r>
              <a:rPr lang="ru" sz="1200">
                <a:solidFill>
                  <a:srgbClr val="1D1F22"/>
                </a:solidFill>
                <a:highlight>
                  <a:srgbClr val="FFFFFF"/>
                </a:highlight>
              </a:rPr>
              <a:t> object.</a:t>
            </a:r>
            <a:endParaRPr sz="1200"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ru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sc </a:t>
            </a:r>
            <a:r>
              <a:rPr b="1" lang="ru" sz="1200">
                <a:solidFill>
                  <a:srgbClr val="00702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ru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i="1" lang="ru" sz="1200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existing SparkContext</a:t>
            </a:r>
            <a:endParaRPr sz="12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889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ru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ssc </a:t>
            </a:r>
            <a:r>
              <a:rPr b="1" lang="ru" sz="1200">
                <a:solidFill>
                  <a:srgbClr val="00702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0702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E84B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StreamingContext</a:t>
            </a:r>
            <a:r>
              <a:rPr lang="ru" sz="12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sc</a:t>
            </a:r>
            <a:r>
              <a:rPr lang="ru" sz="12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E84B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Seconds</a:t>
            </a:r>
            <a:r>
              <a:rPr lang="ru" sz="12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40A07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2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200">
              <a:solidFill>
                <a:srgbClr val="66666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1D1F22"/>
              </a:solidFill>
              <a:highlight>
                <a:srgbClr val="FFFFFF"/>
              </a:highlight>
            </a:endParaRPr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StreamingContext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Общий пайплайн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698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400"/>
              <a:buFont typeface="Arial"/>
              <a:buAutoNum type="arabicPeriod"/>
            </a:pPr>
            <a:r>
              <a:rPr lang="ru" sz="140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Создать источники данных через DStream</a:t>
            </a:r>
            <a:endParaRPr sz="1400">
              <a:solidFill>
                <a:srgbClr val="1D1F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698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400"/>
              <a:buFont typeface="Arial"/>
              <a:buAutoNum type="arabicPeriod"/>
            </a:pPr>
            <a:r>
              <a:rPr lang="ru" sz="140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Определить операции над стримом, которые принимают и выдают DStream</a:t>
            </a:r>
            <a:endParaRPr sz="1400">
              <a:solidFill>
                <a:srgbClr val="1D1F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698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400"/>
              <a:buFont typeface="Arial"/>
              <a:buAutoNum type="arabicPeriod"/>
            </a:pPr>
            <a:r>
              <a:rPr lang="ru" sz="140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Начать получение данных с помощью </a:t>
            </a:r>
            <a:r>
              <a:rPr lang="ru" sz="14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streamingContext.start()</a:t>
            </a:r>
            <a:r>
              <a:rPr lang="ru" sz="140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1D1F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698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400"/>
              <a:buFont typeface="Arial"/>
              <a:buAutoNum type="arabicPeriod"/>
            </a:pPr>
            <a:r>
              <a:rPr lang="ru" sz="140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Дождаться окончания процессинга (ручная остановка или ошибка в программе) с помощью </a:t>
            </a:r>
            <a:r>
              <a:rPr lang="ru" sz="14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streamingContext.awaitTermination()</a:t>
            </a:r>
            <a:r>
              <a:rPr lang="ru" sz="140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1D1F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698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400"/>
              <a:buFont typeface="Arial"/>
              <a:buAutoNum type="arabicPeriod"/>
            </a:pPr>
            <a:r>
              <a:rPr lang="ru" sz="140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Можно вручную остановить с помощью </a:t>
            </a:r>
            <a:r>
              <a:rPr lang="ru" sz="14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streamingContext.stop()</a:t>
            </a:r>
            <a:r>
              <a:rPr lang="ru" sz="140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1D1F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https://github.com/apache/spark/blob/master/examples/src/main/scala/org/apache/spark/examples/streaming/DirectKafkaWordCount.scala</a:t>
            </a:r>
            <a:r>
              <a:rPr lang="ru"/>
              <a:t> - WordCount из Kafka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https://github.com/apache/spark/blob/master/examples/src/main/scala/org/apache/spark/examples/streaming/clickstream/PageViewStream.scala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