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3" r:id="rId2"/>
    <p:sldId id="273" r:id="rId3"/>
    <p:sldId id="284" r:id="rId4"/>
    <p:sldId id="259" r:id="rId5"/>
    <p:sldId id="261" r:id="rId6"/>
    <p:sldId id="295" r:id="rId7"/>
    <p:sldId id="286" r:id="rId8"/>
    <p:sldId id="287" r:id="rId9"/>
    <p:sldId id="285" r:id="rId10"/>
    <p:sldId id="288" r:id="rId11"/>
    <p:sldId id="290" r:id="rId12"/>
    <p:sldId id="291" r:id="rId13"/>
    <p:sldId id="29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ый слайд" id="{EAB53984-C1CC-49FE-9DA9-B99CE3653192}">
          <p14:sldIdLst>
            <p14:sldId id="293"/>
          </p14:sldIdLst>
        </p14:section>
        <p14:section name="Приближённые алгоритмы" id="{1247DF96-7BC1-4AB2-9233-EBE23D2D8143}">
          <p14:sldIdLst>
            <p14:sldId id="273"/>
            <p14:sldId id="284"/>
            <p14:sldId id="259"/>
            <p14:sldId id="261"/>
            <p14:sldId id="295"/>
            <p14:sldId id="286"/>
            <p14:sldId id="287"/>
            <p14:sldId id="285"/>
            <p14:sldId id="288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53EB1-C601-4672-98AD-733BC002C834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70D1-90FB-4F38-979C-49286563D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90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F1597-E961-4B24-9799-8E422C2434E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7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/>
                  <a:t>Например,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=2.18</m:t>
                    </m:r>
                  </m:oMath>
                </a14:m>
                <a:r>
                  <a:rPr lang="en-US" dirty="0"/>
                  <a:t>.   </a:t>
                </a:r>
                <a:r>
                  <a:rPr lang="ru-RU" dirty="0"/>
                  <a:t>В идеале минимум функции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Например,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𝐾=2.18</a:t>
                </a:r>
                <a:r>
                  <a:rPr lang="en-US" dirty="0" smtClean="0"/>
                  <a:t>.   </a:t>
                </a:r>
                <a:r>
                  <a:rPr lang="ru-RU" dirty="0" smtClean="0"/>
                  <a:t>В идеале минимум функции</a:t>
                </a:r>
                <a:r>
                  <a:rPr lang="en-US" dirty="0" smtClean="0"/>
                  <a:t> 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𝑥/log_2⁡〖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2𝑥/(𝑥+1)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〗 </a:t>
                </a:r>
                <a:r>
                  <a:rPr lang="en-US" dirty="0" smtClean="0"/>
                  <a:t>.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D70D1-90FB-4F38-979C-49286563D62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35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D51-FC76-436C-A562-29C9951C8E17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01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D51-FC76-436C-A562-29C9951C8E17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95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D51-FC76-436C-A562-29C9951C8E17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10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D51-FC76-436C-A562-29C9951C8E17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52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D51-FC76-436C-A562-29C9951C8E17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33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D51-FC76-436C-A562-29C9951C8E17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27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D51-FC76-436C-A562-29C9951C8E17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49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D51-FC76-436C-A562-29C9951C8E17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16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D51-FC76-436C-A562-29C9951C8E17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01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D51-FC76-436C-A562-29C9951C8E17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85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D51-FC76-436C-A562-29C9951C8E17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30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23D51-FC76-436C-A562-29C9951C8E17}" type="datetimeFigureOut">
              <a:rPr lang="ru-RU" smtClean="0"/>
              <a:t>21.03.2017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AB0D3-26D2-4BCC-8C76-4A2E04E01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94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inia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88839"/>
            <a:ext cx="9144000" cy="1800201"/>
          </a:xfrm>
        </p:spPr>
        <p:txBody>
          <a:bodyPr/>
          <a:lstStyle/>
          <a:p>
            <a:r>
              <a:rPr lang="ru-RU" dirty="0"/>
              <a:t>Дискретная оптимизация</a:t>
            </a:r>
            <a:br>
              <a:rPr lang="en-US" dirty="0"/>
            </a:br>
            <a:r>
              <a:rPr lang="ru-RU" sz="3200" dirty="0"/>
              <a:t>МФТИ, весна 2017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49080"/>
            <a:ext cx="9144000" cy="1108720"/>
          </a:xfrm>
        </p:spPr>
        <p:txBody>
          <a:bodyPr/>
          <a:lstStyle/>
          <a:p>
            <a:r>
              <a:rPr lang="ru-RU" dirty="0"/>
              <a:t>Александр</a:t>
            </a:r>
            <a:r>
              <a:rPr lang="en-US" dirty="0"/>
              <a:t> </a:t>
            </a:r>
            <a:r>
              <a:rPr lang="ru-RU" dirty="0"/>
              <a:t> Дайняк</a:t>
            </a:r>
          </a:p>
          <a:p>
            <a:r>
              <a:rPr lang="en-US" dirty="0">
                <a:hlinkClick r:id="rId3"/>
              </a:rPr>
              <a:t>www.dainiak.com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282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Верхняя оценка </a:t>
            </a:r>
            <a:r>
              <a:rPr lang="en-US" dirty="0"/>
              <a:t>approximation ratio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6385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— 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вес оптимального </a:t>
                </a:r>
                <a:r>
                  <a:rPr lang="ru-RU" dirty="0" err="1">
                    <a:solidFill>
                      <a:schemeClr val="bg1">
                        <a:lumMod val="75000"/>
                      </a:schemeClr>
                    </a:solidFill>
                  </a:rPr>
                  <a:t>г.ц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. в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opt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— 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рёбра оптимального </a:t>
                </a:r>
                <a:r>
                  <a:rPr lang="ru-RU" dirty="0" err="1">
                    <a:solidFill>
                      <a:schemeClr val="bg1">
                        <a:lumMod val="75000"/>
                      </a:schemeClr>
                    </a:solidFill>
                  </a:rPr>
                  <a:t>г.ц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. в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opt</m:t>
                        </m:r>
                      </m:sup>
                    </m:sSup>
                    <m:r>
                      <a:rPr lang="en-US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opt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b="0" dirty="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Для ребра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положим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если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иначе.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(</a:t>
                </a:r>
                <a:r>
                  <a:rPr lang="ru-RU" dirty="0"/>
                  <a:t>По Лемме о концах ребра,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.)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</a:t>
                </a:r>
                <a:r>
                  <a:rPr lang="ru-RU" dirty="0"/>
                  <a:t> </a:t>
                </a:r>
                <a:r>
                  <a:rPr lang="en-US" dirty="0"/>
                  <a:t> </a:t>
                </a:r>
                <a:r>
                  <a:rPr lang="ru-RU" dirty="0"/>
                  <a:t>Имеем</a:t>
                </a:r>
                <a:endParaRPr lang="en-US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opt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6385"/>
              </a:xfrm>
              <a:blipFill rotWithShape="0">
                <a:blip r:embed="rId2"/>
                <a:stretch>
                  <a:fillRect l="-1043" t="-626" b="-112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8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Верхняя оценка </a:t>
            </a:r>
            <a:r>
              <a:rPr lang="en-US" dirty="0"/>
              <a:t>approximation ratio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638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Построили множество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такое, что</a:t>
                </a:r>
                <a:endParaRPr lang="en-US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ru-RU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Теперь в графе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возьмём оптимальный обход (по Лемме, его вес будет не больше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/>
                  <a:t>), и построим на его основе множество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такое что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≤2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Затем в графе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выберем множество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т.д.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Будем так делать, пока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т.е. пока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можно рассматривать </a:t>
                </a:r>
                <a:r>
                  <a:rPr lang="ru-RU" dirty="0" err="1"/>
                  <a:t>г.ц</a:t>
                </a:r>
                <a:r>
                  <a:rPr lang="ru-RU" dirty="0"/>
                  <a:t>.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6385"/>
              </a:xfrm>
              <a:blipFill rotWithShape="0">
                <a:blip r:embed="rId2"/>
                <a:stretch>
                  <a:fillRect l="-2319" t="-1001" b="-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62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Верхняя оценка </a:t>
            </a:r>
            <a:r>
              <a:rPr lang="en-US" dirty="0"/>
              <a:t>approximation ratio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84931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Пусть построена последовательность множеств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такая, что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&lt;3.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Т.к.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 </a:t>
                </a:r>
                <a:r>
                  <a:rPr lang="ru-RU" dirty="0"/>
                  <a:t>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</a:t>
                </a:r>
                <a:r>
                  <a:rPr lang="en-US" dirty="0"/>
                  <a:t>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Имеем (с учётом Леммы о ребре)</a:t>
                </a:r>
                <a:br>
                  <a:rPr lang="ru-R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b>
                              </m:sSub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⋅2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+3⋅</m:t>
                      </m:r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Отсюда </a:t>
                </a:r>
                <a:r>
                  <a:rPr lang="en-US" dirty="0" err="1"/>
                  <a:t>appr</a:t>
                </a:r>
                <a:r>
                  <a:rPr lang="en-US" dirty="0"/>
                  <a:t>. ratio </a:t>
                </a:r>
                <a:r>
                  <a:rPr lang="ru-RU" dirty="0"/>
                  <a:t>не превосходит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4.82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84931"/>
              </a:xfrm>
              <a:blipFill rotWithShape="0">
                <a:blip r:embed="rId2"/>
                <a:stretch>
                  <a:fillRect l="-928" t="-6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54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Верхняя оценка </a:t>
            </a:r>
            <a:r>
              <a:rPr lang="en-US" dirty="0"/>
              <a:t>approximation ratio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Упражнение.</a:t>
                </a:r>
              </a:p>
              <a:p>
                <a:pPr marL="0" indent="0">
                  <a:buNone/>
                </a:pPr>
                <a:r>
                  <a:rPr lang="ru-RU" dirty="0"/>
                  <a:t>Мы брали в рассуждениях</a:t>
                </a:r>
                <a:br>
                  <a:rPr lang="ru-R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opt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en-US" dirty="0"/>
                </a:b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Каким нужно взять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чтобы в оценке </a:t>
                </a:r>
                <a:r>
                  <a:rPr lang="en-US" dirty="0"/>
                  <a:t>approximation ratio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4.82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получилась константа, меньшая, чем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4.8</m:t>
                    </m:r>
                  </m:oMath>
                </a14:m>
                <a:r>
                  <a:rPr lang="en-US" dirty="0"/>
                  <a:t>?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25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Приближённые алгоритмы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4891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Пусть в задаче минимизации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множестве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ru-RU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оптимальное решение,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dirty="0"/>
                  <a:t>— </a:t>
                </a:r>
                <a:r>
                  <a:rPr lang="ru-RU" dirty="0"/>
                  <a:t>решение, найденное алгоритмом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Определим: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Approximation ratio (</a:t>
                </a:r>
                <a:r>
                  <a:rPr lang="ru-RU" dirty="0"/>
                  <a:t>показатель качества приближения, показатель аппроксимации, ошибка приближения</a:t>
                </a:r>
                <a:r>
                  <a:rPr lang="en-US" dirty="0"/>
                  <a:t>)</a:t>
                </a:r>
                <a:r>
                  <a:rPr lang="ru-RU" dirty="0"/>
                  <a:t> алгоритма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ru-RU" dirty="0"/>
                  <a:t>: </a:t>
                </a:r>
                <a:br>
                  <a:rPr lang="ru-RU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ru-RU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Domination number (</a:t>
                </a:r>
                <a:r>
                  <a:rPr lang="ru-RU" dirty="0"/>
                  <a:t>показатель превосходства</a:t>
                </a:r>
                <a:r>
                  <a:rPr lang="en-US" dirty="0"/>
                  <a:t>)</a:t>
                </a:r>
                <a:r>
                  <a:rPr lang="ru-RU" dirty="0"/>
                  <a:t>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ru-RU" dirty="0"/>
                  <a:t>: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#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𝒮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48913"/>
              </a:xfrm>
              <a:blipFill rotWithShape="0">
                <a:blip r:embed="rId2"/>
                <a:stretch>
                  <a:fillRect l="-1043" t="-10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70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Приближённые алгоритмы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489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Алгоритм минимизации точный т. и </a:t>
                </a:r>
                <a:r>
                  <a:rPr lang="ru-RU" dirty="0" err="1"/>
                  <a:t>т.т</a:t>
                </a:r>
                <a:r>
                  <a:rPr lang="ru-RU" dirty="0"/>
                  <a:t>., когда у него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Approximation ratio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ru-RU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Domination number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48913"/>
              </a:xfrm>
              <a:blipFill rotWithShape="0">
                <a:blip r:embed="rId2"/>
                <a:stretch>
                  <a:fillRect l="-1217" t="-1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40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640662" y="4059239"/>
            <a:ext cx="10966975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defRPr/>
            </a:pPr>
            <a:r>
              <a:rPr lang="ru-RU" sz="3200" dirty="0"/>
              <a:t>Алгоритм ближайшего соседа </a:t>
            </a:r>
            <a:r>
              <a:rPr lang="en-US" sz="3200" dirty="0"/>
              <a:t>(nearest neighbor, NN) </a:t>
            </a:r>
            <a:r>
              <a:rPr lang="ru-RU" sz="3200" dirty="0"/>
              <a:t>для задачи </a:t>
            </a:r>
            <a:r>
              <a:rPr lang="en-US" sz="3200" dirty="0"/>
              <a:t>TSP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2000" dirty="0"/>
              <a:t>Начинаем из произвольной вершины</a:t>
            </a:r>
            <a:r>
              <a:rPr lang="en-US" sz="2000" dirty="0"/>
              <a:t>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2000" dirty="0"/>
              <a:t>На каждом шаге идём в ближайшую к текущей ещё не посещённую вершину</a:t>
            </a:r>
            <a:r>
              <a:rPr lang="en-US" sz="2000" dirty="0"/>
              <a:t>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2000" dirty="0"/>
              <a:t>Когда все вершины пройдены, возвращаемся в стартовую вершину, замыкая цикл</a:t>
            </a:r>
            <a:r>
              <a:rPr lang="en-US" sz="2000" dirty="0"/>
              <a:t>.</a:t>
            </a:r>
          </a:p>
        </p:txBody>
      </p:sp>
      <p:sp>
        <p:nvSpPr>
          <p:cNvPr id="27" name="Oval 26"/>
          <p:cNvSpPr/>
          <p:nvPr/>
        </p:nvSpPr>
        <p:spPr>
          <a:xfrm>
            <a:off x="5083176" y="958850"/>
            <a:ext cx="98425" cy="96838"/>
          </a:xfrm>
          <a:prstGeom prst="ellipse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002089" y="2327276"/>
            <a:ext cx="98425" cy="9842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26350" y="1209676"/>
            <a:ext cx="96838" cy="9842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192964" y="2081214"/>
            <a:ext cx="96837" cy="9842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897564" y="2633664"/>
            <a:ext cx="98425" cy="9842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103939" y="2182814"/>
            <a:ext cx="96837" cy="96837"/>
          </a:xfrm>
          <a:prstGeom prst="ellipse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353176" y="2370139"/>
            <a:ext cx="98425" cy="9842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72139" y="3498851"/>
            <a:ext cx="96837" cy="9842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386264" y="2640014"/>
            <a:ext cx="96837" cy="96837"/>
          </a:xfrm>
          <a:prstGeom prst="ellipse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697789" y="3635376"/>
            <a:ext cx="98425" cy="98425"/>
          </a:xfrm>
          <a:prstGeom prst="ellipse">
            <a:avLst/>
          </a:prstGeom>
          <a:solidFill>
            <a:srgbClr val="00B0F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5726114" y="2698751"/>
            <a:ext cx="212725" cy="8302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5837238" y="2319338"/>
            <a:ext cx="450850" cy="2063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 flipH="1">
            <a:off x="6189664" y="2198689"/>
            <a:ext cx="187325" cy="250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6711951" y="1876426"/>
            <a:ext cx="274637" cy="8048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7242175" y="1284288"/>
            <a:ext cx="419100" cy="836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V="1">
            <a:off x="6283326" y="-144462"/>
            <a:ext cx="276225" cy="2546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3890170" y="1197770"/>
            <a:ext cx="1355725" cy="1046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 flipH="1" flipV="1">
            <a:off x="4030663" y="2347914"/>
            <a:ext cx="398462" cy="3460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H="1">
            <a:off x="5582444" y="1547019"/>
            <a:ext cx="982662" cy="3276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 flipH="1">
            <a:off x="6661151" y="2614613"/>
            <a:ext cx="136525" cy="2025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619750" y="3438525"/>
            <a:ext cx="209550" cy="209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7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о качестве алгоритма </a:t>
            </a:r>
            <a:r>
              <a:rPr lang="en-US" dirty="0"/>
              <a:t>NN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ru-RU" b="1" dirty="0"/>
                  <a:t>Теорема</a:t>
                </a:r>
                <a:r>
                  <a:rPr lang="en-US" b="1" dirty="0"/>
                  <a:t> </a:t>
                </a:r>
                <a:r>
                  <a:rPr lang="en-US" sz="2200" b="1" dirty="0"/>
                  <a:t>[</a:t>
                </a:r>
                <a:r>
                  <a:rPr lang="en-US" sz="2200" b="1" dirty="0" err="1"/>
                  <a:t>Rosenkrantz</a:t>
                </a:r>
                <a:r>
                  <a:rPr lang="en-US" sz="2200" b="1" dirty="0"/>
                  <a:t>, Stearns, &amp; Lewis, 1977]</a:t>
                </a:r>
                <a:r>
                  <a:rPr lang="ru-RU" b="1" dirty="0"/>
                  <a:t>.</a:t>
                </a:r>
              </a:p>
              <a:p>
                <a:pPr marL="0" indent="0">
                  <a:buNone/>
                  <a:defRPr/>
                </a:pPr>
                <a:r>
                  <a:rPr lang="ru-RU" dirty="0"/>
                  <a:t>Рассматривается только </a:t>
                </a:r>
                <a:r>
                  <a:rPr lang="ru-RU" u="sng" dirty="0"/>
                  <a:t>метрическая</a:t>
                </a:r>
                <a:r>
                  <a:rPr lang="ru-RU" dirty="0"/>
                  <a:t> задача коммивояжёра.</a:t>
                </a:r>
              </a:p>
              <a:p>
                <a:pPr marL="0" indent="0">
                  <a:buNone/>
                  <a:defRPr/>
                </a:pPr>
                <a:r>
                  <a:rPr lang="ru-RU" dirty="0"/>
                  <a:t>Существуют такие константы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ru-RU" dirty="0"/>
                  <a:t>что</a:t>
                </a:r>
              </a:p>
              <a:p>
                <a:pPr>
                  <a:defRPr/>
                </a:pPr>
                <a:r>
                  <a:rPr lang="ru-RU" dirty="0"/>
                  <a:t>для любой задачи 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точками </a:t>
                </a:r>
                <a:r>
                  <a:rPr lang="en-US" dirty="0"/>
                  <a:t>approximation ratio </a:t>
                </a:r>
                <a:r>
                  <a:rPr lang="ru-RU" dirty="0"/>
                  <a:t>алгоритма </a:t>
                </a:r>
                <a:r>
                  <a:rPr lang="en-US" dirty="0"/>
                  <a:t>NN </a:t>
                </a:r>
                <a:r>
                  <a:rPr lang="ru-RU" dirty="0"/>
                  <a:t>не превосходит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,</a:t>
                </a:r>
              </a:p>
              <a:p>
                <a:pPr>
                  <a:defRPr/>
                </a:pPr>
                <a:r>
                  <a:rPr lang="ru-RU" dirty="0"/>
                  <a:t>для любого достаточно большого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существует конкретная задача 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точками, для которой </a:t>
                </a:r>
                <a:r>
                  <a:rPr lang="en-US" dirty="0"/>
                  <a:t>approximation ratio</a:t>
                </a:r>
                <a:r>
                  <a:rPr lang="ru-RU" dirty="0"/>
                  <a:t> алгоритма </a:t>
                </a:r>
                <a:r>
                  <a:rPr lang="en-US" dirty="0"/>
                  <a:t>NN </a:t>
                </a:r>
                <a:r>
                  <a:rPr lang="ru-RU" dirty="0"/>
                  <a:t>не</a:t>
                </a:r>
                <a:r>
                  <a:rPr lang="en-US" dirty="0"/>
                  <a:t> </a:t>
                </a:r>
                <a:r>
                  <a:rPr lang="ru-RU" dirty="0"/>
                  <a:t>меньше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75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2085976" y="493714"/>
            <a:ext cx="7686675" cy="782637"/>
          </a:xfrm>
        </p:spPr>
        <p:txBody>
          <a:bodyPr/>
          <a:lstStyle/>
          <a:p>
            <a:r>
              <a:rPr lang="en-US" altLang="ru-RU" dirty="0"/>
              <a:t>Lower Bound Examples </a:t>
            </a:r>
            <a:endParaRPr lang="en-US" altLang="ru-RU" sz="3600" dirty="0"/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4206875" y="1552575"/>
            <a:ext cx="1955800" cy="947763"/>
            <a:chOff x="2682875" y="1552575"/>
            <a:chExt cx="1955800" cy="947823"/>
          </a:xfrm>
        </p:grpSpPr>
        <p:sp>
          <p:nvSpPr>
            <p:cNvPr id="4" name="Oval 3"/>
            <p:cNvSpPr/>
            <p:nvPr/>
          </p:nvSpPr>
          <p:spPr>
            <a:xfrm>
              <a:off x="2682875" y="2116174"/>
              <a:ext cx="98425" cy="96843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611563" y="2116174"/>
              <a:ext cx="98425" cy="96843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540250" y="2116174"/>
              <a:ext cx="98425" cy="96843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6200000" flipH="1">
              <a:off x="3197225" y="1690726"/>
              <a:ext cx="1587" cy="9286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6"/>
            </p:cNvCxnSpPr>
            <p:nvPr/>
          </p:nvCxnSpPr>
          <p:spPr>
            <a:xfrm>
              <a:off x="3709988" y="2163802"/>
              <a:ext cx="885825" cy="1587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4" idx="0"/>
              <a:endCxn id="6" idx="0"/>
            </p:cNvCxnSpPr>
            <p:nvPr/>
          </p:nvCxnSpPr>
          <p:spPr>
            <a:xfrm rot="5400000" flipH="1" flipV="1">
              <a:off x="3659982" y="1186692"/>
              <a:ext cx="1588" cy="1857375"/>
            </a:xfrm>
            <a:prstGeom prst="bentConnector3">
              <a:avLst>
                <a:gd name="adj1" fmla="val 14395466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424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2879725" y="2100263"/>
                  <a:ext cx="673099" cy="400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ru-RU" sz="160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ru-RU" sz="20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</m:t>
                        </m:r>
                      </m:oMath>
                    </m:oMathPara>
                  </a14:m>
                  <a:endParaRPr lang="en-US" altLang="ru-RU" sz="2000" dirty="0"/>
                </a:p>
              </p:txBody>
            </p:sp>
          </mc:Choice>
          <mc:Fallback xmlns="">
            <p:sp>
              <p:nvSpPr>
                <p:cNvPr id="59424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79725" y="2100263"/>
                  <a:ext cx="673099" cy="40013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425" name="TextBox 28"/>
            <p:cNvSpPr txBox="1">
              <a:spLocks noChangeArrowheads="1"/>
            </p:cNvSpPr>
            <p:nvPr/>
          </p:nvSpPr>
          <p:spPr bwMode="auto">
            <a:xfrm>
              <a:off x="3529012" y="1552575"/>
              <a:ext cx="28098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 sz="1600"/>
                <a:t>1</a:t>
              </a:r>
              <a:endParaRPr lang="en-US" altLang="ru-RU" sz="2000"/>
            </a:p>
          </p:txBody>
        </p:sp>
        <p:sp>
          <p:nvSpPr>
            <p:cNvPr id="59426" name="TextBox 29"/>
            <p:cNvSpPr txBox="1">
              <a:spLocks noChangeArrowheads="1"/>
            </p:cNvSpPr>
            <p:nvPr/>
          </p:nvSpPr>
          <p:spPr bwMode="auto">
            <a:xfrm>
              <a:off x="4019549" y="2161819"/>
              <a:ext cx="28098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 sz="1600"/>
                <a:t>1</a:t>
              </a:r>
              <a:endParaRPr lang="en-US" altLang="ru-RU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638425" y="1752601"/>
                <a:ext cx="819150" cy="70788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/>
                  <a:t>:</a:t>
                </a: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425" y="1752601"/>
                <a:ext cx="819150" cy="707886"/>
              </a:xfrm>
              <a:prstGeom prst="rect">
                <a:avLst/>
              </a:prstGeom>
              <a:blipFill>
                <a:blip r:embed="rId3"/>
                <a:stretch>
                  <a:fillRect t="-15517" r="-23134" b="-353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2350439" y="3810001"/>
                <a:ext cx="139288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4000" dirty="0"/>
                  <a:t>:</a:t>
                </a:r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439" y="3810001"/>
                <a:ext cx="1392888" cy="707886"/>
              </a:xfrm>
              <a:prstGeom prst="rect">
                <a:avLst/>
              </a:prstGeom>
              <a:blipFill>
                <a:blip r:embed="rId4"/>
                <a:stretch>
                  <a:fillRect t="-15517" r="-3070" b="-362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4229101" y="2790825"/>
            <a:ext cx="5514975" cy="1919300"/>
            <a:chOff x="2705099" y="2790825"/>
            <a:chExt cx="5514976" cy="1919360"/>
          </a:xfrm>
        </p:grpSpPr>
        <p:sp>
          <p:nvSpPr>
            <p:cNvPr id="40" name="Rectangle 39"/>
            <p:cNvSpPr/>
            <p:nvPr/>
          </p:nvSpPr>
          <p:spPr>
            <a:xfrm>
              <a:off x="2705099" y="3971962"/>
              <a:ext cx="1838325" cy="3810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3648074" y="3149611"/>
              <a:ext cx="2724150" cy="1193837"/>
            </a:xfrm>
            <a:custGeom>
              <a:avLst/>
              <a:gdLst>
                <a:gd name="connsiteX0" fmla="*/ 0 w 2819400"/>
                <a:gd name="connsiteY0" fmla="*/ 1193800 h 1193800"/>
                <a:gd name="connsiteX1" fmla="*/ 904875 w 2819400"/>
                <a:gd name="connsiteY1" fmla="*/ 203200 h 1193800"/>
                <a:gd name="connsiteX2" fmla="*/ 1809750 w 2819400"/>
                <a:gd name="connsiteY2" fmla="*/ 165100 h 1193800"/>
                <a:gd name="connsiteX3" fmla="*/ 2819400 w 2819400"/>
                <a:gd name="connsiteY3" fmla="*/ 119380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0" h="1193800">
                  <a:moveTo>
                    <a:pt x="0" y="1193800"/>
                  </a:moveTo>
                  <a:cubicBezTo>
                    <a:pt x="301625" y="784225"/>
                    <a:pt x="603250" y="374650"/>
                    <a:pt x="904875" y="203200"/>
                  </a:cubicBezTo>
                  <a:cubicBezTo>
                    <a:pt x="1206500" y="31750"/>
                    <a:pt x="1490663" y="0"/>
                    <a:pt x="1809750" y="165100"/>
                  </a:cubicBezTo>
                  <a:cubicBezTo>
                    <a:pt x="2128838" y="330200"/>
                    <a:pt x="2474119" y="762000"/>
                    <a:pt x="2819400" y="1193800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381750" y="3971962"/>
              <a:ext cx="1838325" cy="3810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5476875" y="3335355"/>
              <a:ext cx="1743075" cy="1036669"/>
            </a:xfrm>
            <a:custGeom>
              <a:avLst/>
              <a:gdLst>
                <a:gd name="connsiteX0" fmla="*/ 1743075 w 1743075"/>
                <a:gd name="connsiteY0" fmla="*/ 1036637 h 1036637"/>
                <a:gd name="connsiteX1" fmla="*/ 1162050 w 1743075"/>
                <a:gd name="connsiteY1" fmla="*/ 141287 h 1036637"/>
                <a:gd name="connsiteX2" fmla="*/ 381000 w 1743075"/>
                <a:gd name="connsiteY2" fmla="*/ 188912 h 1036637"/>
                <a:gd name="connsiteX3" fmla="*/ 0 w 1743075"/>
                <a:gd name="connsiteY3" fmla="*/ 1008062 h 1036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3075" h="1036637">
                  <a:moveTo>
                    <a:pt x="1743075" y="1036637"/>
                  </a:moveTo>
                  <a:cubicBezTo>
                    <a:pt x="1566069" y="659606"/>
                    <a:pt x="1389063" y="282575"/>
                    <a:pt x="1162050" y="141287"/>
                  </a:cubicBezTo>
                  <a:cubicBezTo>
                    <a:pt x="935038" y="0"/>
                    <a:pt x="574675" y="44450"/>
                    <a:pt x="381000" y="188912"/>
                  </a:cubicBezTo>
                  <a:cubicBezTo>
                    <a:pt x="187325" y="333374"/>
                    <a:pt x="93662" y="670718"/>
                    <a:pt x="0" y="1008062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9406" name="Group 68"/>
            <p:cNvGrpSpPr>
              <a:grpSpLocks/>
            </p:cNvGrpSpPr>
            <p:nvPr/>
          </p:nvGrpSpPr>
          <p:grpSpPr bwMode="auto">
            <a:xfrm>
              <a:off x="4492624" y="4310063"/>
              <a:ext cx="1955800" cy="400122"/>
              <a:chOff x="3473449" y="4862513"/>
              <a:chExt cx="1955800" cy="400122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3473449" y="4868910"/>
                <a:ext cx="98425" cy="96840"/>
              </a:xfrm>
              <a:prstGeom prst="ellipse">
                <a:avLst/>
              </a:prstGeom>
              <a:solidFill>
                <a:srgbClr val="00B0F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402137" y="4868910"/>
                <a:ext cx="98425" cy="96840"/>
              </a:xfrm>
              <a:prstGeom prst="ellipse">
                <a:avLst/>
              </a:prstGeom>
              <a:solidFill>
                <a:srgbClr val="00B0F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330824" y="4868910"/>
                <a:ext cx="98425" cy="96840"/>
              </a:xfrm>
              <a:prstGeom prst="ellipse">
                <a:avLst/>
              </a:prstGeom>
              <a:solidFill>
                <a:srgbClr val="00B0F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rot="16200000" flipH="1">
                <a:off x="3987799" y="4443461"/>
                <a:ext cx="1587" cy="9286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60" idx="6"/>
              </p:cNvCxnSpPr>
              <p:nvPr/>
            </p:nvCxnSpPr>
            <p:spPr>
              <a:xfrm>
                <a:off x="4500562" y="4916537"/>
                <a:ext cx="885825" cy="1587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416" name="Text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3311" y="4862513"/>
                    <a:ext cx="700089" cy="4001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ru-RU" sz="160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ru-RU" sz="20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</m:t>
                          </m:r>
                        </m:oMath>
                      </m:oMathPara>
                    </a14:m>
                    <a:endParaRPr lang="en-US" altLang="ru-RU" sz="2000" dirty="0"/>
                  </a:p>
                </p:txBody>
              </p:sp>
            </mc:Choice>
            <mc:Fallback xmlns="">
              <p:sp>
                <p:nvSpPr>
                  <p:cNvPr id="59416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43311" y="4862513"/>
                    <a:ext cx="700089" cy="40012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417" name="Text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32312" y="4862513"/>
                    <a:ext cx="687388" cy="4001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ru-RU" sz="160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ru-RU" sz="20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</m:t>
                          </m:r>
                        </m:oMath>
                      </m:oMathPara>
                    </a14:m>
                    <a:endParaRPr lang="en-US" altLang="ru-RU" sz="2000" dirty="0"/>
                  </a:p>
                </p:txBody>
              </p:sp>
            </mc:Choice>
            <mc:Fallback xmlns="">
              <p:sp>
                <p:nvSpPr>
                  <p:cNvPr id="59417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532312" y="4862513"/>
                    <a:ext cx="687388" cy="40012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3133724" y="3943386"/>
                  <a:ext cx="819150" cy="461977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3724" y="3943386"/>
                  <a:ext cx="819150" cy="461977"/>
                </a:xfrm>
                <a:prstGeom prst="rect">
                  <a:avLst/>
                </a:prstGeom>
                <a:blipFill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7239000" y="3914810"/>
                  <a:ext cx="847725" cy="461977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00" y="3914810"/>
                  <a:ext cx="847725" cy="461977"/>
                </a:xfrm>
                <a:prstGeom prst="rect">
                  <a:avLst/>
                </a:prstGeom>
                <a:blipFill>
                  <a:blip r:embed="rId8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219574" y="2790825"/>
                  <a:ext cx="1400175" cy="609096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574" y="2790825"/>
                  <a:ext cx="1400175" cy="60909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5657850" y="2952755"/>
                  <a:ext cx="1228725" cy="609096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7850" y="2952755"/>
                  <a:ext cx="1228725" cy="60909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558649" y="5819776"/>
                <a:ext cx="5676900" cy="70788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649" y="5819776"/>
                <a:ext cx="5676900" cy="707886"/>
              </a:xfrm>
              <a:prstGeom prst="rect">
                <a:avLst/>
              </a:prstGeom>
              <a:blipFill>
                <a:blip r:embed="rId11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076451" y="4943475"/>
                <a:ext cx="8201025" cy="76993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be the number of edges encountered if we travel step-by-step from the leftmost vertex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to the rightmost.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451" y="4943475"/>
                <a:ext cx="8201025" cy="769938"/>
              </a:xfrm>
              <a:prstGeom prst="rect">
                <a:avLst/>
              </a:prstGeom>
              <a:blipFill>
                <a:blip r:embed="rId12"/>
                <a:stretch>
                  <a:fillRect l="-967" t="-5556" b="-150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6486525" y="1847850"/>
            <a:ext cx="3924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(NN starts at left, ends in middle)</a:t>
            </a:r>
          </a:p>
        </p:txBody>
      </p:sp>
    </p:spTree>
    <p:extLst>
      <p:ext uri="{BB962C8B-B14F-4D97-AF65-F5344CB8AC3E}">
        <p14:creationId xmlns:p14="http://schemas.microsoft.com/office/powerpoint/2010/main" val="155884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9" grpId="0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Верхняя оценка </a:t>
            </a:r>
            <a:r>
              <a:rPr lang="en-US" dirty="0"/>
              <a:t>approximation ratio: </a:t>
            </a:r>
            <a:r>
              <a:rPr lang="ru-RU" dirty="0"/>
              <a:t>леммы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139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— </a:t>
                </a:r>
                <a:r>
                  <a:rPr lang="ru-RU" dirty="0"/>
                  <a:t>вес оптимального </a:t>
                </a:r>
                <a:r>
                  <a:rPr lang="ru-RU" dirty="0" err="1"/>
                  <a:t>г.ц</a:t>
                </a:r>
                <a:r>
                  <a:rPr lang="ru-RU" dirty="0"/>
                  <a:t>. во взвешенном графе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, и пусть</a:t>
                </a:r>
                <a:r>
                  <a:rPr lang="en-US" dirty="0"/>
                  <a:t> </a:t>
                </a:r>
                <a:r>
                  <a:rPr lang="ru-RU" dirty="0"/>
                  <a:t>весовая функция удовлетворяет неравенству треугольника.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b="1" dirty="0"/>
                  <a:t>Лемма</a:t>
                </a:r>
                <a:r>
                  <a:rPr lang="en-US" b="1" dirty="0"/>
                  <a:t> </a:t>
                </a:r>
                <a:r>
                  <a:rPr lang="ru-RU" b="1" dirty="0"/>
                  <a:t>(о ребре).</a:t>
                </a:r>
                <a:br>
                  <a:rPr lang="en-US" b="1" dirty="0"/>
                </a:b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произвольное ребро</a:t>
                </a:r>
                <a:r>
                  <a:rPr lang="en-US" dirty="0"/>
                  <a:t> </a:t>
                </a:r>
                <a:r>
                  <a:rPr lang="ru-RU" dirty="0"/>
                  <a:t>графа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. Тогда</a:t>
                </a:r>
                <a:br>
                  <a:rPr lang="ru-R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b="1" dirty="0"/>
                  <a:t>Лемма (об обходе подграфа).</a:t>
                </a:r>
                <a:br>
                  <a:rPr lang="en-US" dirty="0"/>
                </a:b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произвольное подмножество вершин графа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, и пусть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— </a:t>
                </a:r>
                <a:r>
                  <a:rPr lang="ru-RU" dirty="0"/>
                  <a:t>вес оптимального </a:t>
                </a:r>
                <a:r>
                  <a:rPr lang="ru-RU" dirty="0" err="1"/>
                  <a:t>г.ц</a:t>
                </a:r>
                <a:r>
                  <a:rPr lang="ru-RU" dirty="0"/>
                  <a:t>. в графе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. </a:t>
                </a: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Упражнение: д-</a:t>
                </a:r>
                <a:r>
                  <a:rPr lang="ru-RU" dirty="0" err="1">
                    <a:solidFill>
                      <a:schemeClr val="bg1">
                        <a:lumMod val="75000"/>
                      </a:schemeClr>
                    </a:solidFill>
                  </a:rPr>
                  <a:t>ть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, что если нет </a:t>
                </a:r>
                <a:r>
                  <a:rPr lang="ru-RU" dirty="0" err="1">
                    <a:solidFill>
                      <a:schemeClr val="bg1">
                        <a:lumMod val="75000"/>
                      </a:schemeClr>
                    </a:solidFill>
                  </a:rPr>
                  <a:t>нер-ва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-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ка, то леммы неверны.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13967"/>
              </a:xfrm>
              <a:blipFill rotWithShape="0">
                <a:blip r:embed="rId2"/>
                <a:stretch>
                  <a:fillRect l="-1217" t="-20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61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Верхняя оценка </a:t>
            </a:r>
            <a:r>
              <a:rPr lang="en-US" dirty="0"/>
              <a:t>approximation ratio: </a:t>
            </a:r>
            <a:r>
              <a:rPr lang="ru-RU" dirty="0"/>
              <a:t>леммы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4506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/>
                  <a:t>Для вершины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dirty="0"/>
                  <a:t> — вес того ребра, которое было добавлено в обход алгоритма </a:t>
                </a:r>
                <a:r>
                  <a:rPr lang="en-US" dirty="0"/>
                  <a:t>NN</a:t>
                </a:r>
                <a:r>
                  <a:rPr lang="ru-RU" dirty="0"/>
                  <a:t> в тот момент, когда вершина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была последней посещённой.</a:t>
                </a:r>
                <a:r>
                  <a:rPr lang="en-US" dirty="0"/>
                  <a:t> </a:t>
                </a:r>
                <a:r>
                  <a:rPr lang="ru-RU" dirty="0"/>
                  <a:t>Очевидно,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вес г.ц., построенного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NN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b="1" dirty="0"/>
                  <a:t>Лемма (о концах ребра)</a:t>
                </a:r>
                <a:r>
                  <a:rPr lang="en-US" b="1" dirty="0"/>
                  <a:t>.</a:t>
                </a:r>
                <a:br>
                  <a:rPr lang="en-US" b="1" dirty="0"/>
                </a:br>
                <a:r>
                  <a:rPr lang="ru-RU" dirty="0"/>
                  <a:t>Для любого ребра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выполнено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i="1" dirty="0"/>
                  <a:t>Доказательство: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err="1"/>
                  <a:t>Б.о.о</a:t>
                </a:r>
                <a:r>
                  <a:rPr lang="ru-RU" dirty="0"/>
                  <a:t>., пусть </a:t>
                </a:r>
                <a:r>
                  <a:rPr lang="en-US" dirty="0"/>
                  <a:t>NN-</a:t>
                </a:r>
                <a:r>
                  <a:rPr lang="ru-RU" dirty="0"/>
                  <a:t>алгоритм посетил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раньше чем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/>
                  <a:t>Тогда, в силу определения алгоритма,</a:t>
                </a:r>
                <a:r>
                  <a:rPr lang="en-US" dirty="0"/>
                  <a:t> </a:t>
                </a:r>
                <a:r>
                  <a:rPr lang="ru-RU" dirty="0"/>
                  <a:t>в момент, когда он выбирал, куда пойти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он выбрал ребро веса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45065"/>
              </a:xfrm>
              <a:blipFill rotWithShape="0">
                <a:blip r:embed="rId2"/>
                <a:stretch>
                  <a:fillRect l="-1043" t="-1969" r="-116" b="-26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02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Верхняя оценка </a:t>
            </a:r>
            <a:r>
              <a:rPr lang="en-US" dirty="0"/>
              <a:t>approximation ratio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63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произвольный (полный) граф 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вершинами, и пусть веса рёбер удовлетворяют неравенству треугольника.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вес оптимального </a:t>
                </a:r>
                <a:r>
                  <a:rPr lang="ru-RU" dirty="0" err="1"/>
                  <a:t>г.ц</a:t>
                </a:r>
                <a:r>
                  <a:rPr lang="ru-RU" dirty="0"/>
                  <a:t>.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opt</m:t>
                        </m:r>
                      </m:sup>
                    </m:sSup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рёбра оптимального </a:t>
                </a:r>
                <a:r>
                  <a:rPr lang="ru-RU" dirty="0" err="1"/>
                  <a:t>г.ц</a:t>
                </a:r>
                <a:r>
                  <a:rPr lang="ru-RU" dirty="0"/>
                  <a:t>.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Положим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opt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opt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Имеем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  (</a:t>
                </a:r>
                <a:r>
                  <a:rPr lang="ru-RU" dirty="0"/>
                  <a:t>если бы это было не так, суммарный вес рёбер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opt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оказался бы больше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6385"/>
              </a:xfrm>
              <a:blipFill rotWithShape="0">
                <a:blip r:embed="rId2"/>
                <a:stretch>
                  <a:fillRect l="-1217" t="-2003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1238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</TotalTime>
  <Words>506</Words>
  <Application>Microsoft Office PowerPoint</Application>
  <PresentationFormat>Widescreen</PresentationFormat>
  <Paragraphs>88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Symbol</vt:lpstr>
      <vt:lpstr>Тема Office</vt:lpstr>
      <vt:lpstr>Дискретная оптимизация МФТИ, весна 2017</vt:lpstr>
      <vt:lpstr>Приближённые алгоритмы</vt:lpstr>
      <vt:lpstr>Приближённые алгоритмы</vt:lpstr>
      <vt:lpstr>PowerPoint Presentation</vt:lpstr>
      <vt:lpstr>Теорема о качестве алгоритма NN</vt:lpstr>
      <vt:lpstr>Lower Bound Examples </vt:lpstr>
      <vt:lpstr>Верхняя оценка approximation ratio: леммы</vt:lpstr>
      <vt:lpstr>Верхняя оценка approximation ratio: леммы</vt:lpstr>
      <vt:lpstr>Верхняя оценка approximation ratio</vt:lpstr>
      <vt:lpstr>Верхняя оценка approximation ratio</vt:lpstr>
      <vt:lpstr>Верхняя оценка approximation ratio</vt:lpstr>
      <vt:lpstr>Верхняя оценка approximation ratio</vt:lpstr>
      <vt:lpstr>Верхняя оценка approximation ratio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 Dainiak</dc:creator>
  <cp:lastModifiedBy>Alex Dainiak</cp:lastModifiedBy>
  <cp:revision>33</cp:revision>
  <dcterms:created xsi:type="dcterms:W3CDTF">2014-09-17T10:43:45Z</dcterms:created>
  <dcterms:modified xsi:type="dcterms:W3CDTF">2017-03-21T13:55:14Z</dcterms:modified>
</cp:coreProperties>
</file>