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3" r:id="rId2"/>
    <p:sldId id="275" r:id="rId3"/>
    <p:sldId id="274" r:id="rId4"/>
    <p:sldId id="276" r:id="rId5"/>
    <p:sldId id="277" r:id="rId6"/>
    <p:sldId id="281" r:id="rId7"/>
    <p:sldId id="279" r:id="rId8"/>
    <p:sldId id="282" r:id="rId9"/>
    <p:sldId id="283" r:id="rId10"/>
    <p:sldId id="273" r:id="rId11"/>
    <p:sldId id="284" r:id="rId12"/>
    <p:sldId id="259" r:id="rId13"/>
    <p:sldId id="261" r:id="rId14"/>
    <p:sldId id="286" r:id="rId15"/>
    <p:sldId id="287" r:id="rId16"/>
    <p:sldId id="285" r:id="rId17"/>
    <p:sldId id="288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EAB53984-C1CC-49FE-9DA9-B99CE3653192}">
          <p14:sldIdLst>
            <p14:sldId id="293"/>
          </p14:sldIdLst>
        </p14:section>
        <p14:section name="Несуществование хороших окрестностей" id="{BABDD520-1D1C-43BD-8FF9-BB43C1BAA1B4}">
          <p14:sldIdLst>
            <p14:sldId id="275"/>
            <p14:sldId id="274"/>
            <p14:sldId id="276"/>
            <p14:sldId id="277"/>
            <p14:sldId id="281"/>
            <p14:sldId id="279"/>
            <p14:sldId id="282"/>
            <p14:sldId id="283"/>
          </p14:sldIdLst>
        </p14:section>
        <p14:section name="Приближённые алгоритмы" id="{1247DF96-7BC1-4AB2-9233-EBE23D2D8143}">
          <p14:sldIdLst>
            <p14:sldId id="273"/>
            <p14:sldId id="284"/>
            <p14:sldId id="259"/>
            <p14:sldId id="261"/>
            <p14:sldId id="286"/>
            <p14:sldId id="287"/>
            <p14:sldId id="285"/>
            <p14:sldId id="288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53EB1-C601-4672-98AD-733BC002C834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70D1-90FB-4F38-979C-49286563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0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7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Рисунок из Пападимитриу—</a:t>
            </a:r>
            <a:r>
              <a:rPr lang="ru-RU" dirty="0" err="1"/>
              <a:t>Стайглица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3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Например,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=2.18</m:t>
                    </m:r>
                  </m:oMath>
                </a14:m>
                <a:r>
                  <a:rPr lang="en-US" dirty="0"/>
                  <a:t>.   </a:t>
                </a:r>
                <a:r>
                  <a:rPr lang="ru-RU" dirty="0"/>
                  <a:t>В идеале минимум функции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Например,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𝐾=2.18</a:t>
                </a:r>
                <a:r>
                  <a:rPr lang="en-US" dirty="0" smtClean="0"/>
                  <a:t>.   </a:t>
                </a:r>
                <a:r>
                  <a:rPr lang="ru-RU" dirty="0" smtClean="0"/>
                  <a:t>В идеале минимум функции</a:t>
                </a:r>
                <a:r>
                  <a:rPr lang="en-US" dirty="0" smtClean="0"/>
                  <a:t> 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𝑥/log_2⁡〖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2𝑥/(𝑥+1)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〗 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D70D1-90FB-4F38-979C-49286563D62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01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0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49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16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1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5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23D51-FC76-436C-A562-29C9951C8E17}" type="datetimeFigureOut">
              <a:rPr lang="ru-RU" smtClean="0"/>
              <a:t>03.02.2017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4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br>
              <a:rPr lang="en-US" dirty="0"/>
            </a:br>
            <a:r>
              <a:rPr lang="ru-RU" sz="3200" dirty="0"/>
              <a:t>МФТИ</a:t>
            </a:r>
            <a:r>
              <a:rPr lang="ru-RU" sz="3200"/>
              <a:t>, весна </a:t>
            </a:r>
            <a:r>
              <a:rPr lang="ru-RU" sz="3200" dirty="0"/>
              <a:t>201</a:t>
            </a:r>
            <a:r>
              <a:rPr lang="en-US" sz="3200" dirty="0"/>
              <a:t>6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/>
              <a:t>Александр</a:t>
            </a:r>
            <a:r>
              <a:rPr lang="en-US" dirty="0"/>
              <a:t> </a:t>
            </a:r>
            <a:r>
              <a:rPr lang="ru-RU" dirty="0"/>
              <a:t> Дайняк</a:t>
            </a:r>
          </a:p>
          <a:p>
            <a:r>
              <a:rPr lang="en-US" dirty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Приближённые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в задаче минимизации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ru-RU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оптимальное решение,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— </a:t>
                </a:r>
                <a:r>
                  <a:rPr lang="ru-RU" dirty="0"/>
                  <a:t>решение, найденное алгоритмом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Определим: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Approximation ratio (</a:t>
                </a:r>
                <a:r>
                  <a:rPr lang="ru-RU" dirty="0"/>
                  <a:t>показатель качества приближения, показатель аппроксимации, ошибка приближения</a:t>
                </a:r>
                <a:r>
                  <a:rPr lang="en-US" dirty="0"/>
                  <a:t>)</a:t>
                </a:r>
                <a:r>
                  <a:rPr lang="ru-RU" dirty="0"/>
                  <a:t> алгоритма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dirty="0"/>
                  <a:t>: </a:t>
                </a:r>
                <a:br>
                  <a:rPr lang="ru-RU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ru-RU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Domination number (</a:t>
                </a:r>
                <a:r>
                  <a:rPr lang="ru-RU" dirty="0"/>
                  <a:t>показатель превосходства</a:t>
                </a:r>
                <a:r>
                  <a:rPr lang="en-US" dirty="0"/>
                  <a:t>)</a:t>
                </a:r>
                <a:r>
                  <a:rPr lang="ru-RU" dirty="0"/>
                  <a:t>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dirty="0"/>
                  <a:t>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  <a:blipFill rotWithShape="0">
                <a:blip r:embed="rId2"/>
                <a:stretch>
                  <a:fillRect l="-1043" t="-10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70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Приближённые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Алгоритм минимизации точный т. и </a:t>
                </a:r>
                <a:r>
                  <a:rPr lang="ru-RU" dirty="0" err="1"/>
                  <a:t>т.т</a:t>
                </a:r>
                <a:r>
                  <a:rPr lang="ru-RU" dirty="0"/>
                  <a:t>., когда у него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Approximation ratio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Domination number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  <a:blipFill rotWithShape="0">
                <a:blip r:embed="rId2"/>
                <a:stretch>
                  <a:fillRect l="-1217" t="-1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40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40662" y="4059239"/>
            <a:ext cx="109669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ru-RU" sz="3200" dirty="0"/>
              <a:t>Алгоритм ближайшего соседа </a:t>
            </a:r>
            <a:r>
              <a:rPr lang="en-US" sz="3200" dirty="0"/>
              <a:t>(nearest neighbor, NN) </a:t>
            </a:r>
            <a:r>
              <a:rPr lang="ru-RU" sz="3200" dirty="0"/>
              <a:t>для задачи </a:t>
            </a:r>
            <a:r>
              <a:rPr lang="en-US" sz="3200" dirty="0"/>
              <a:t>TSP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000" dirty="0"/>
              <a:t>Начинаем из произвольной вершины</a:t>
            </a:r>
            <a:r>
              <a:rPr lang="en-US" sz="2000" dirty="0"/>
              <a:t>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000" dirty="0"/>
              <a:t>На каждом шаге идём в ближайшую к текущей ещё не посещённую вершину</a:t>
            </a:r>
            <a:r>
              <a:rPr lang="en-US" sz="2000" dirty="0"/>
              <a:t>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000" dirty="0"/>
              <a:t>Когда все вершины пройдены, возвращаемся в стартовую вершину, замыкая цикл</a:t>
            </a:r>
            <a:r>
              <a:rPr lang="en-US" sz="2000" dirty="0"/>
              <a:t>.</a:t>
            </a:r>
          </a:p>
        </p:txBody>
      </p:sp>
      <p:sp>
        <p:nvSpPr>
          <p:cNvPr id="27" name="Oval 26"/>
          <p:cNvSpPr/>
          <p:nvPr/>
        </p:nvSpPr>
        <p:spPr>
          <a:xfrm>
            <a:off x="5083176" y="958850"/>
            <a:ext cx="98425" cy="96838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2089" y="2327276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26350" y="1209676"/>
            <a:ext cx="96838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92964" y="2081214"/>
            <a:ext cx="96837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97564" y="2633664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03939" y="2182814"/>
            <a:ext cx="96837" cy="96837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53176" y="2370139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72139" y="3498851"/>
            <a:ext cx="96837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86264" y="2640014"/>
            <a:ext cx="96837" cy="96837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97789" y="3635376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726114" y="2698751"/>
            <a:ext cx="212725" cy="830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837238" y="2319338"/>
            <a:ext cx="450850" cy="2063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6189664" y="2198689"/>
            <a:ext cx="187325" cy="250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6711951" y="1876426"/>
            <a:ext cx="274637" cy="804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242175" y="1284288"/>
            <a:ext cx="419100" cy="836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6283326" y="-144462"/>
            <a:ext cx="276225" cy="254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890170" y="1197770"/>
            <a:ext cx="1355725" cy="1046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 flipH="1" flipV="1">
            <a:off x="4030663" y="2347914"/>
            <a:ext cx="398462" cy="346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5582444" y="1547019"/>
            <a:ext cx="982662" cy="3276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>
            <a:off x="6661151" y="2614613"/>
            <a:ext cx="136525" cy="2025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19750" y="3438525"/>
            <a:ext cx="209550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 качестве алгоритма </a:t>
            </a:r>
            <a:r>
              <a:rPr lang="en-US" dirty="0"/>
              <a:t>NN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ru-RU" b="1" dirty="0"/>
                  <a:t>Теорема</a:t>
                </a:r>
                <a:r>
                  <a:rPr lang="en-US" b="1" dirty="0"/>
                  <a:t> </a:t>
                </a:r>
                <a:r>
                  <a:rPr lang="en-US" sz="2200" b="1" dirty="0"/>
                  <a:t>[</a:t>
                </a:r>
                <a:r>
                  <a:rPr lang="en-US" sz="2200" b="1" dirty="0" err="1"/>
                  <a:t>Rosenkrantz</a:t>
                </a:r>
                <a:r>
                  <a:rPr lang="en-US" sz="2200" b="1" dirty="0"/>
                  <a:t>, Stearns, &amp; Lewis, 1977]</a:t>
                </a:r>
                <a:r>
                  <a:rPr lang="ru-RU" b="1" dirty="0"/>
                  <a:t>.</a:t>
                </a:r>
              </a:p>
              <a:p>
                <a:pPr marL="0" indent="0">
                  <a:buNone/>
                  <a:defRPr/>
                </a:pPr>
                <a:r>
                  <a:rPr lang="ru-RU" dirty="0"/>
                  <a:t>Рассматривается только </a:t>
                </a:r>
                <a:r>
                  <a:rPr lang="ru-RU" u="sng" dirty="0"/>
                  <a:t>метрическая</a:t>
                </a:r>
                <a:r>
                  <a:rPr lang="ru-RU" dirty="0"/>
                  <a:t> задача коммивояжёра.</a:t>
                </a:r>
              </a:p>
              <a:p>
                <a:pPr marL="0" indent="0">
                  <a:buNone/>
                  <a:defRPr/>
                </a:pPr>
                <a:r>
                  <a:rPr lang="ru-RU" dirty="0"/>
                  <a:t>Существуют такие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</a:t>
                </a:r>
              </a:p>
              <a:p>
                <a:pPr>
                  <a:defRPr/>
                </a:pPr>
                <a:r>
                  <a:rPr lang="ru-RU" dirty="0"/>
                  <a:t>для любой задачи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точками </a:t>
                </a:r>
                <a:r>
                  <a:rPr lang="en-US" dirty="0"/>
                  <a:t>approximation ratio </a:t>
                </a:r>
                <a:r>
                  <a:rPr lang="ru-RU" dirty="0"/>
                  <a:t>алгоритма </a:t>
                </a:r>
                <a:r>
                  <a:rPr lang="en-US" dirty="0"/>
                  <a:t>NN </a:t>
                </a:r>
                <a:r>
                  <a:rPr lang="ru-RU" dirty="0"/>
                  <a:t>не превосходит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</a:t>
                </a:r>
              </a:p>
              <a:p>
                <a:pPr>
                  <a:defRPr/>
                </a:pPr>
                <a:r>
                  <a:rPr lang="ru-RU" dirty="0"/>
                  <a:t>для любого достаточно большого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конкретная задача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точками, для которой </a:t>
                </a:r>
                <a:r>
                  <a:rPr lang="en-US" dirty="0"/>
                  <a:t>approximation ratio</a:t>
                </a:r>
                <a:r>
                  <a:rPr lang="ru-RU" dirty="0"/>
                  <a:t> алгоритма </a:t>
                </a:r>
                <a:r>
                  <a:rPr lang="en-US" dirty="0"/>
                  <a:t>NN </a:t>
                </a:r>
                <a:r>
                  <a:rPr lang="ru-RU" dirty="0"/>
                  <a:t>не</a:t>
                </a:r>
                <a:r>
                  <a:rPr lang="en-US" dirty="0"/>
                  <a:t> </a:t>
                </a:r>
                <a:r>
                  <a:rPr lang="ru-RU" dirty="0"/>
                  <a:t>меньше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75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ratio: </a:t>
            </a:r>
            <a:r>
              <a:rPr lang="ru-RU" dirty="0"/>
              <a:t>леммы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39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вес оптимального </a:t>
                </a:r>
                <a:r>
                  <a:rPr lang="ru-RU" dirty="0" err="1"/>
                  <a:t>г.ц</a:t>
                </a:r>
                <a:r>
                  <a:rPr lang="ru-RU" dirty="0"/>
                  <a:t>. во взвешенном графе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, и пусть</a:t>
                </a:r>
                <a:r>
                  <a:rPr lang="en-US" dirty="0"/>
                  <a:t> </a:t>
                </a:r>
                <a:r>
                  <a:rPr lang="ru-RU" dirty="0"/>
                  <a:t>весовая функция удовлетворяет неравенству треугольника.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b="1" dirty="0"/>
                  <a:t>Лемма</a:t>
                </a:r>
                <a:r>
                  <a:rPr lang="en-US" b="1" dirty="0"/>
                  <a:t> </a:t>
                </a:r>
                <a:r>
                  <a:rPr lang="ru-RU" b="1" dirty="0"/>
                  <a:t>(о ребре).</a:t>
                </a:r>
                <a:br>
                  <a:rPr lang="en-US" b="1" dirty="0"/>
                </a:b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произвольное ребро</a:t>
                </a:r>
                <a:r>
                  <a:rPr lang="en-US" dirty="0"/>
                  <a:t> </a:t>
                </a:r>
                <a:r>
                  <a:rPr lang="ru-RU" dirty="0"/>
                  <a:t>графа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. Тогда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b="1" dirty="0"/>
                  <a:t>Лемма (об обходе подграфа).</a:t>
                </a:r>
                <a:br>
                  <a:rPr lang="en-US" dirty="0"/>
                </a:b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произвольное подмножество вершин графа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, и 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вес оптимального </a:t>
                </a:r>
                <a:r>
                  <a:rPr lang="ru-RU" dirty="0" err="1"/>
                  <a:t>г.ц</a:t>
                </a:r>
                <a:r>
                  <a:rPr lang="ru-RU" dirty="0"/>
                  <a:t>. в графе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Упражнение: д-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ть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, что если нет 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нер-ва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-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ка, то леммы неверны.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3967"/>
              </a:xfrm>
              <a:blipFill rotWithShape="0">
                <a:blip r:embed="rId2"/>
                <a:stretch>
                  <a:fillRect l="-1217" t="-20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61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ratio: </a:t>
            </a:r>
            <a:r>
              <a:rPr lang="ru-RU" dirty="0"/>
              <a:t>леммы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4506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Для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/>
                  <a:t> — вес того ребра, которое было добавлено в обход алгоритма </a:t>
                </a:r>
                <a:r>
                  <a:rPr lang="en-US" dirty="0"/>
                  <a:t>NN</a:t>
                </a:r>
                <a:r>
                  <a:rPr lang="ru-RU" dirty="0"/>
                  <a:t> в тот момент, когда вершина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была последней посещённой.</a:t>
                </a:r>
                <a:r>
                  <a:rPr lang="en-US" dirty="0"/>
                  <a:t> </a:t>
                </a:r>
                <a:r>
                  <a:rPr lang="ru-RU" dirty="0"/>
                  <a:t>Очевидно,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вес г.ц., построенного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NN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/>
                  <a:t>Лемма (о концах ребра)</a:t>
                </a:r>
                <a:r>
                  <a:rPr lang="en-US" b="1" dirty="0"/>
                  <a:t>.</a:t>
                </a:r>
                <a:br>
                  <a:rPr lang="en-US" b="1" dirty="0"/>
                </a:br>
                <a:r>
                  <a:rPr lang="ru-RU" dirty="0"/>
                  <a:t>Для любого ребра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выполнено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/>
                  <a:t>Доказательство: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err="1"/>
                  <a:t>Б.о.о</a:t>
                </a:r>
                <a:r>
                  <a:rPr lang="ru-RU" dirty="0"/>
                  <a:t>., пусть </a:t>
                </a:r>
                <a:r>
                  <a:rPr lang="en-US" dirty="0"/>
                  <a:t>NN-</a:t>
                </a:r>
                <a:r>
                  <a:rPr lang="ru-RU" dirty="0"/>
                  <a:t>алгоритм посетил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раньше чем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Тогда, в силу определения алгоритма,</a:t>
                </a:r>
                <a:r>
                  <a:rPr lang="en-US" dirty="0"/>
                  <a:t> </a:t>
                </a:r>
                <a:r>
                  <a:rPr lang="ru-RU" dirty="0"/>
                  <a:t>в момент, когда он выбирал, куда пойти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он выбрал ребро веса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45065"/>
              </a:xfrm>
              <a:blipFill rotWithShape="0">
                <a:blip r:embed="rId2"/>
                <a:stretch>
                  <a:fillRect l="-1043" t="-1969" r="-116" b="-2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02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произвольный (полный) граф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вершинами, и пусть веса рёбер удовлетворяют неравенству треугольника.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вес оптимального </a:t>
                </a:r>
                <a:r>
                  <a:rPr lang="ru-RU" dirty="0" err="1"/>
                  <a:t>г.ц</a:t>
                </a:r>
                <a:r>
                  <a:rPr lang="ru-RU" dirty="0"/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рёбра оптимального </a:t>
                </a:r>
                <a:r>
                  <a:rPr lang="ru-RU" dirty="0" err="1"/>
                  <a:t>г.ц</a:t>
                </a:r>
                <a:r>
                  <a:rPr lang="ru-RU" dirty="0"/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Положим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opt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 (</a:t>
                </a:r>
                <a:r>
                  <a:rPr lang="ru-RU" dirty="0"/>
                  <a:t>если бы это было не так, суммарный вес рёбер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оказался бы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  <a:blipFill rotWithShape="0">
                <a:blip r:embed="rId2"/>
                <a:stretch>
                  <a:fillRect l="-1217" t="-2003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12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—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вес оптимального 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г.ц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—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рёбра оптимального 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г.ц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opt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Для ребра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положим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если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иначе.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(</a:t>
                </a:r>
                <a:r>
                  <a:rPr lang="ru-RU" dirty="0"/>
                  <a:t>По Лемме о концах ребра,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.)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Имеем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opt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  <a:blipFill rotWithShape="0">
                <a:blip r:embed="rId2"/>
                <a:stretch>
                  <a:fillRect l="-1043" t="-626" b="-112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Построили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такое, что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Теперь в графе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возьмём оптимальный обход (по Лемме, его вес будет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), и построим на его основе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такое что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Затем в графе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выберем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т.д.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Будем так делать, пока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т.е. пока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рассматривать </a:t>
                </a:r>
                <a:r>
                  <a:rPr lang="ru-RU" dirty="0" err="1"/>
                  <a:t>г.ц</a:t>
                </a:r>
                <a:r>
                  <a:rPr lang="ru-RU" dirty="0"/>
                  <a:t>.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  <a:blipFill rotWithShape="0">
                <a:blip r:embed="rId2"/>
                <a:stretch>
                  <a:fillRect l="-2319" t="-1001" b="-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62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8493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построена последовательность множеств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такая, что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&lt;3.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Т.к.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</a:t>
                </a:r>
                <a:r>
                  <a:rPr lang="en-US" dirty="0"/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Имеем (с учётом Леммы о ребре)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+3⋅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Отсюда </a:t>
                </a:r>
                <a:r>
                  <a:rPr lang="en-US" dirty="0" err="1"/>
                  <a:t>appr</a:t>
                </a:r>
                <a:r>
                  <a:rPr lang="en-US" dirty="0"/>
                  <a:t>. ratio </a:t>
                </a:r>
                <a:r>
                  <a:rPr lang="ru-RU" dirty="0"/>
                  <a:t>не превосходит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4.82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84931"/>
              </a:xfrm>
              <a:blipFill rotWithShape="0">
                <a:blip r:embed="rId2"/>
                <a:stretch>
                  <a:fillRect l="-928" t="-6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28" y="1405508"/>
            <a:ext cx="2717308" cy="17526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07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ru-RU" dirty="0"/>
                  <a:t>Минимизируем целевую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Система окрестностей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ru-RU" i="1" dirty="0"/>
                  <a:t>сильно связная</a:t>
                </a:r>
                <a:r>
                  <a:rPr lang="ru-RU" dirty="0"/>
                  <a:t>, если</a:t>
                </a:r>
                <a:br>
                  <a:rPr lang="en-US" dirty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mr>
                    </m:m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br>
                  <a:rPr lang="en-US" dirty="0"/>
                </a:br>
                <a:r>
                  <a:rPr lang="ru-RU" dirty="0"/>
                  <a:t>то есть из любой точки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попасть в любую другую, </a:t>
                </a:r>
                <a:br>
                  <a:rPr lang="ru-RU" dirty="0"/>
                </a:br>
                <a:r>
                  <a:rPr lang="ru-RU" dirty="0"/>
                  <a:t>перемещаясь по окрестностям</a:t>
                </a:r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ru-RU" i="1" dirty="0"/>
                  <a:t>точная</a:t>
                </a:r>
                <a:r>
                  <a:rPr lang="ru-RU" dirty="0"/>
                  <a:t>, если, начав из любого начального приближения, алгоритм локального поиска находит глобальный оптимум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ru-RU" i="1" dirty="0" err="1"/>
                  <a:t>полиномиально</a:t>
                </a:r>
                <a:r>
                  <a:rPr lang="en-US" i="1" dirty="0"/>
                  <a:t> </a:t>
                </a:r>
                <a:r>
                  <a:rPr lang="ru-RU" i="1" dirty="0"/>
                  <a:t>обозримая</a:t>
                </a:r>
                <a:r>
                  <a:rPr lang="en-US" i="1" dirty="0"/>
                  <a:t> (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searchable)</a:t>
                </a:r>
                <a:r>
                  <a:rPr lang="ru-RU" dirty="0"/>
                  <a:t>, если </a:t>
                </a:r>
                <a:br>
                  <a:rPr lang="en-US" dirty="0"/>
                </a:br>
                <a:r>
                  <a:rPr lang="ru-RU" dirty="0"/>
                  <a:t>для любого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полиномиальный алгоритм для выбора наилучшего элемента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071"/>
              </a:xfrm>
              <a:blipFill rotWithShape="0">
                <a:blip r:embed="rId4"/>
                <a:stretch>
                  <a:fillRect l="-1043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84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Упражнение.</a:t>
                </a:r>
              </a:p>
              <a:p>
                <a:pPr marL="0" indent="0">
                  <a:buNone/>
                </a:pPr>
                <a:r>
                  <a:rPr lang="ru-RU" dirty="0"/>
                  <a:t>Мы брали в рассуждениях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dirty="0"/>
                </a:b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Каким нужно взять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чтобы в оценке </a:t>
                </a:r>
                <a:r>
                  <a:rPr lang="en-US" dirty="0"/>
                  <a:t>approximation ratio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4.82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получилась константа, меньшая, чем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4.8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5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 в задаче </a:t>
            </a:r>
            <a:r>
              <a:rPr lang="en-US" dirty="0"/>
              <a:t>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Теорема.</a:t>
                </a:r>
                <a:r>
                  <a:rPr lang="en-US" b="1" dirty="0"/>
                  <a:t> (Ch. Papadimitriou</a:t>
                </a:r>
                <a:r>
                  <a:rPr lang="ru-RU" b="1" dirty="0"/>
                  <a:t>, </a:t>
                </a:r>
                <a:r>
                  <a:rPr lang="en-US" b="1" dirty="0"/>
                  <a:t>K. </a:t>
                </a:r>
                <a:r>
                  <a:rPr lang="en-US" b="1" dirty="0" err="1"/>
                  <a:t>Steiglitz</a:t>
                </a:r>
                <a:r>
                  <a:rPr lang="ru-RU" b="1" dirty="0"/>
                  <a:t> </a:t>
                </a:r>
                <a:r>
                  <a:rPr lang="en-US" b="1" dirty="0"/>
                  <a:t>’1977)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для задачи </a:t>
                </a:r>
                <a:r>
                  <a:rPr lang="en-US" dirty="0"/>
                  <a:t>TSP</a:t>
                </a:r>
                <a:r>
                  <a:rPr lang="ru-RU" dirty="0"/>
                  <a:t> не существует системы окрестностей, которая была бы одновременно точна и 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обозрима.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1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Подграф-алмаз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в некотором графе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есть такой порождённый подграф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Из вершин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выходят рёбра вовне!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549" y="2343979"/>
            <a:ext cx="2924444" cy="2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маршрута через алмаз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Легко проверить: когда гамильтонов цикл в графе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заходит в подграф-алмаз, он обязан обойти его целиком до выхода из него, причём может быть только два типа обхода подграфа-алмаза: «север-юг» и «восток-запад»: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131" y="3523775"/>
            <a:ext cx="6141329" cy="3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7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Переход от обычного графа к «алмазному»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97999" cy="46683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произвольный граф.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Построим по нему граф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заменяем каждую вершину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алмаз,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все алмазы соединяем последовательно в цепочку,</a:t>
                </a:r>
                <a:br>
                  <a:rPr lang="ru-RU" dirty="0"/>
                </a:br>
                <a:r>
                  <a:rPr lang="ru-RU" dirty="0"/>
                  <a:t>южный полюс алмаза — северный полюс следующего,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если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были </a:t>
                </a:r>
                <a:r>
                  <a:rPr lang="ru-RU" dirty="0" err="1"/>
                  <a:t>смежны</a:t>
                </a:r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 соответствующие алмазы соединяются крест-накрест: запад-восток и восток-запад.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97999" cy="4668362"/>
              </a:xfrm>
              <a:blipFill rotWithShape="0">
                <a:blip r:embed="rId2"/>
                <a:stretch>
                  <a:fillRect l="-1506" t="-1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940396"/>
            <a:ext cx="3048000" cy="42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8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Пример перехода от обычного графа к «алмазному»</a:t>
            </a:r>
          </a:p>
        </p:txBody>
      </p:sp>
      <p:pic>
        <p:nvPicPr>
          <p:cNvPr id="8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886" y="1825625"/>
            <a:ext cx="86002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2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Переход от обычного графа к «алмазному»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04811" cy="466836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Заметим следующее: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гамильтонова цепь (недаром соединяли все алмазы в цепочку),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</a:t>
                </a:r>
                <a:r>
                  <a:rPr lang="ru-RU" dirty="0" err="1"/>
                  <a:t>г.ц</a:t>
                </a:r>
                <a:r>
                  <a:rPr lang="ru-RU" dirty="0"/>
                  <a:t>.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</a:t>
                </a:r>
                <a:r>
                  <a:rPr lang="ru-RU" dirty="0" err="1"/>
                  <a:t>г.ц</a:t>
                </a:r>
                <a:r>
                  <a:rPr lang="ru-RU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Перейдём от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к полному графу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ru-RU" dirty="0"/>
                  <a:t>, положив вес рёбер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равным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вес остальных рёбер равным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ru-RU" dirty="0"/>
                  <a:t>Имеем: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</a:t>
                </a:r>
                <a:r>
                  <a:rPr lang="ru-RU" dirty="0" err="1"/>
                  <a:t>г.ц</a:t>
                </a:r>
                <a:r>
                  <a:rPr lang="ru-RU" dirty="0"/>
                  <a:t>. веса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</a:t>
                </a:r>
                <a:r>
                  <a:rPr lang="ru-RU" dirty="0" err="1"/>
                  <a:t>г.ц</a:t>
                </a:r>
                <a:r>
                  <a:rPr lang="ru-RU" dirty="0"/>
                  <a:t>.,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любом случае есть </a:t>
                </a:r>
                <a:r>
                  <a:rPr lang="ru-RU" dirty="0" err="1"/>
                  <a:t>г.ц</a:t>
                </a:r>
                <a:r>
                  <a:rPr lang="ru-RU" dirty="0"/>
                  <a:t>. веса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04811" cy="4668362"/>
              </a:xfrm>
              <a:blipFill rotWithShape="0">
                <a:blip r:embed="rId2"/>
                <a:stretch>
                  <a:fillRect l="-1306" t="-1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940396"/>
            <a:ext cx="3048000" cy="42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Доказательство теоремы Пападимитриу—</a:t>
            </a:r>
            <a:r>
              <a:rPr lang="ru-RU" sz="3600" dirty="0" err="1"/>
              <a:t>Стайглица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18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Допустим, для задачи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TSP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точная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обозримая система окрестностей.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гамильтонов цикл в графе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имеющий вес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Если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</a:t>
                </a:r>
                <a:r>
                  <a:rPr lang="ru-RU" dirty="0" err="1"/>
                  <a:t>г.ц</a:t>
                </a:r>
                <a:r>
                  <a:rPr lang="ru-RU" dirty="0"/>
                  <a:t>., вес которого меньше чем 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</a:t>
                </a:r>
                <a:r>
                  <a:rPr lang="ru-RU" dirty="0" err="1"/>
                  <a:t>г.ц</a:t>
                </a:r>
                <a:r>
                  <a:rPr lang="ru-RU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Если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нет </a:t>
                </a:r>
                <a:r>
                  <a:rPr lang="ru-RU" dirty="0" err="1"/>
                  <a:t>г.ц</a:t>
                </a:r>
                <a:r>
                  <a:rPr lang="ru-RU" dirty="0"/>
                  <a:t>. веса менее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(т.к.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точна) такого </a:t>
                </a:r>
                <a:r>
                  <a:rPr lang="ru-RU" dirty="0" err="1"/>
                  <a:t>г.ц</a:t>
                </a:r>
                <a:r>
                  <a:rPr lang="ru-RU" dirty="0"/>
                  <a:t>. нет вовсе. Значит, в графе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нет </a:t>
                </a:r>
                <a:r>
                  <a:rPr lang="ru-RU" dirty="0" err="1"/>
                  <a:t>г.ц</a:t>
                </a:r>
                <a:r>
                  <a:rPr lang="ru-RU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Т.к.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полиномиально</a:t>
                </a:r>
                <a:r>
                  <a:rPr lang="ru-RU"/>
                  <a:t> обозрима</a:t>
                </a:r>
                <a:r>
                  <a:rPr lang="ru-RU" dirty="0"/>
                  <a:t>, то проверка условия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br>
                  <a:rPr lang="en-US" dirty="0"/>
                </a:br>
                <a:r>
                  <a:rPr lang="ru-RU" dirty="0"/>
                  <a:t>выполнима за полиномиальное время. Следовательно, за полиномиальное время может быть решена задача о существовании </a:t>
                </a:r>
                <a:r>
                  <a:rPr lang="ru-RU" dirty="0" err="1"/>
                  <a:t>г.ц</a:t>
                </a:r>
                <a:r>
                  <a:rPr lang="ru-RU" dirty="0"/>
                  <a:t>. в графе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выбирался произвольно</a:t>
                </a:r>
                <a:r>
                  <a:rPr lang="en-US" dirty="0"/>
                  <a:t>)</a:t>
                </a:r>
                <a:r>
                  <a:rPr lang="ru-RU" dirty="0"/>
                  <a:t>, — противоречие с</a:t>
                </a:r>
                <a:r>
                  <a:rPr lang="en-US" dirty="0"/>
                  <a:t> </a:t>
                </a:r>
                <a:r>
                  <a:rPr lang="ru-RU" dirty="0"/>
                  <a:t>предположением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1878"/>
              </a:xfrm>
              <a:blipFill>
                <a:blip r:embed="rId2"/>
                <a:stretch>
                  <a:fillRect l="-928" t="-18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81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703</Words>
  <Application>Microsoft Office PowerPoint</Application>
  <PresentationFormat>Widescreen</PresentationFormat>
  <Paragraphs>116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Тема Office</vt:lpstr>
      <vt:lpstr>Дискретная оптимизация МФТИ, весна 2016</vt:lpstr>
      <vt:lpstr>Локальный поиск</vt:lpstr>
      <vt:lpstr>Локальный поиск в задаче TSP</vt:lpstr>
      <vt:lpstr>Подграф-алмаз</vt:lpstr>
      <vt:lpstr>Два маршрута через алмаз</vt:lpstr>
      <vt:lpstr>Переход от обычного графа к «алмазному»</vt:lpstr>
      <vt:lpstr>Пример перехода от обычного графа к «алмазному»</vt:lpstr>
      <vt:lpstr>Переход от обычного графа к «алмазному»</vt:lpstr>
      <vt:lpstr>Доказательство теоремы Пападимитриу—Стайглица</vt:lpstr>
      <vt:lpstr>Приближённые алгоритмы</vt:lpstr>
      <vt:lpstr>Приближённые алгоритмы</vt:lpstr>
      <vt:lpstr>PowerPoint Presentation</vt:lpstr>
      <vt:lpstr>Теорема о качестве алгоритма NN</vt:lpstr>
      <vt:lpstr>Верхняя оценка approximation ratio: леммы</vt:lpstr>
      <vt:lpstr>Верхняя оценка approximation ratio: леммы</vt:lpstr>
      <vt:lpstr>Верхняя оценка approximation ratio</vt:lpstr>
      <vt:lpstr>Верхняя оценка approximation ratio</vt:lpstr>
      <vt:lpstr>Верхняя оценка approximation ratio</vt:lpstr>
      <vt:lpstr>Верхняя оценка approximation ratio</vt:lpstr>
      <vt:lpstr>Верхняя оценка approximation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Dainiak</dc:creator>
  <cp:lastModifiedBy>Alex Dainiak</cp:lastModifiedBy>
  <cp:revision>32</cp:revision>
  <dcterms:created xsi:type="dcterms:W3CDTF">2014-09-17T10:43:45Z</dcterms:created>
  <dcterms:modified xsi:type="dcterms:W3CDTF">2017-02-03T07:09:33Z</dcterms:modified>
</cp:coreProperties>
</file>