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317" r:id="rId2"/>
    <p:sldId id="293" r:id="rId3"/>
    <p:sldId id="319" r:id="rId4"/>
    <p:sldId id="318" r:id="rId5"/>
    <p:sldId id="320" r:id="rId6"/>
    <p:sldId id="321" r:id="rId7"/>
    <p:sldId id="323" r:id="rId8"/>
    <p:sldId id="324" r:id="rId9"/>
    <p:sldId id="325" r:id="rId10"/>
    <p:sldId id="327" r:id="rId11"/>
    <p:sldId id="296" r:id="rId12"/>
    <p:sldId id="297" r:id="rId13"/>
    <p:sldId id="328" r:id="rId14"/>
    <p:sldId id="329" r:id="rId15"/>
    <p:sldId id="330" r:id="rId16"/>
    <p:sldId id="332" r:id="rId17"/>
    <p:sldId id="305" r:id="rId18"/>
    <p:sldId id="306" r:id="rId19"/>
    <p:sldId id="309" r:id="rId20"/>
    <p:sldId id="333" r:id="rId21"/>
    <p:sldId id="334" r:id="rId22"/>
    <p:sldId id="335" r:id="rId23"/>
    <p:sldId id="336" r:id="rId24"/>
    <p:sldId id="342" r:id="rId25"/>
    <p:sldId id="343" r:id="rId26"/>
    <p:sldId id="344" r:id="rId27"/>
    <p:sldId id="339" r:id="rId28"/>
    <p:sldId id="340" r:id="rId29"/>
    <p:sldId id="337" r:id="rId30"/>
    <p:sldId id="338" r:id="rId31"/>
    <p:sldId id="310" r:id="rId32"/>
    <p:sldId id="311" r:id="rId33"/>
    <p:sldId id="312" r:id="rId34"/>
    <p:sldId id="313" r:id="rId35"/>
    <p:sldId id="314" r:id="rId3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Титульный слайд" id="{ADF88F6E-4BCD-4DCD-8AD4-305163C6712E}">
          <p14:sldIdLst>
            <p14:sldId id="317"/>
          </p14:sldIdLst>
        </p14:section>
        <p14:section name="Задача DLS" id="{635891C5-4167-48F2-944C-14D958BBE5CF}">
          <p14:sldIdLst>
            <p14:sldId id="293"/>
            <p14:sldId id="319"/>
            <p14:sldId id="318"/>
          </p14:sldIdLst>
        </p14:section>
        <p14:section name="Наследственные системы" id="{3B43793C-0EF3-4CD9-B643-702F447A8D26}">
          <p14:sldIdLst>
            <p14:sldId id="320"/>
            <p14:sldId id="321"/>
          </p14:sldIdLst>
        </p14:section>
        <p14:section name="Матроид" id="{E674FA57-4FE4-43BC-B70B-76F68B8093FA}">
          <p14:sldIdLst>
            <p14:sldId id="323"/>
            <p14:sldId id="324"/>
            <p14:sldId id="325"/>
            <p14:sldId id="327"/>
          </p14:sldIdLst>
        </p14:section>
        <p14:section name="Жадный алгоритм" id="{E68A2E11-E615-495A-B2FF-1C4A56CF28E2}">
          <p14:sldIdLst>
            <p14:sldId id="296"/>
            <p14:sldId id="297"/>
            <p14:sldId id="328"/>
            <p14:sldId id="329"/>
            <p14:sldId id="330"/>
            <p14:sldId id="332"/>
            <p14:sldId id="305"/>
          </p14:sldIdLst>
        </p14:section>
        <p14:section name="MST" id="{566E3722-D055-414E-A515-A9A0F1F83B14}">
          <p14:sldIdLst>
            <p14:sldId id="306"/>
            <p14:sldId id="309"/>
          </p14:sldIdLst>
        </p14:section>
        <p14:section name="Оценки 𝑞(𝐸,ℱ)" id="{FDCFFEAF-D1C1-446C-A22E-A84062E39C63}">
          <p14:sldIdLst>
            <p14:sldId id="333"/>
            <p14:sldId id="334"/>
            <p14:sldId id="335"/>
            <p14:sldId id="336"/>
          </p14:sldIdLst>
        </p14:section>
        <p14:section name="Вспомогательные утверждения" id="{5DC5DEDC-86AC-4BFF-9860-CCBED3E67137}">
          <p14:sldIdLst>
            <p14:sldId id="342"/>
            <p14:sldId id="343"/>
            <p14:sldId id="344"/>
            <p14:sldId id="339"/>
            <p14:sldId id="340"/>
          </p14:sldIdLst>
        </p14:section>
        <p14:section name="Пересечение матроидов" id="{07AABFA3-0ABE-4949-B1A6-47CDBA33C32F}">
          <p14:sldIdLst>
            <p14:sldId id="337"/>
            <p14:sldId id="338"/>
          </p14:sldIdLst>
        </p14:section>
        <p14:section name="Единственность решения" id="{B206C9D7-53AB-46E1-AF5C-673F143C2D00}">
          <p14:sldIdLst>
            <p14:sldId id="310"/>
            <p14:sldId id="311"/>
            <p14:sldId id="312"/>
            <p14:sldId id="313"/>
          </p14:sldIdLst>
        </p14:section>
        <p14:section name="Резюме" id="{7233A4EE-F02D-41C2-9779-17D2C75956DD}">
          <p14:sldIdLst>
            <p14:sldId id="31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87407" autoAdjust="0"/>
  </p:normalViewPr>
  <p:slideViewPr>
    <p:cSldViewPr snapToGrid="0">
      <p:cViewPr varScale="1">
        <p:scale>
          <a:sx n="72" d="100"/>
          <a:sy n="72" d="100"/>
        </p:scale>
        <p:origin x="555" y="42"/>
      </p:cViewPr>
      <p:guideLst/>
    </p:cSldViewPr>
  </p:slideViewPr>
  <p:outlineViewPr>
    <p:cViewPr>
      <p:scale>
        <a:sx n="33" d="100"/>
        <a:sy n="33" d="100"/>
      </p:scale>
      <p:origin x="0" y="-5811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EA341D-6DB1-4D30-AE91-6910E6A516BB}" type="datetimeFigureOut">
              <a:rPr lang="ru-RU" smtClean="0"/>
              <a:t>26.02.2016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CC9564-7669-4CE5-8F8F-DEA763F6DC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097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F1597-E961-4B24-9799-8E422C2434E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2813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/>
                  <a:t>Почему</a:t>
                </a:r>
                <a:r>
                  <a:rPr lang="en-US" dirty="0"/>
                  <a:t> </a:t>
                </a:r>
                <a:r>
                  <a:rPr lang="ru-RU" dirty="0"/>
                  <a:t>всегда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/>
                  <a:t> ?</a:t>
                </a:r>
                <a:endParaRPr lang="ru-RU" dirty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Почему</a:t>
                </a:r>
                <a:r>
                  <a:rPr lang="en-US" dirty="0" smtClean="0"/>
                  <a:t> </a:t>
                </a:r>
                <a:r>
                  <a:rPr lang="ru-RU" dirty="0" smtClean="0"/>
                  <a:t>всегда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𝑞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(𝐸,ℱ)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≤1</a:t>
                </a:r>
                <a:r>
                  <a:rPr lang="en-US" dirty="0" smtClean="0"/>
                  <a:t> ?</a:t>
                </a:r>
                <a:endParaRPr lang="ru-RU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C9564-7669-4CE5-8F8F-DEA763F6DC6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8722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err="1"/>
              <a:t>Матроиды</a:t>
            </a:r>
            <a:r>
              <a:rPr lang="ru-RU" dirty="0"/>
              <a:t> введены в 1935 году </a:t>
            </a:r>
            <a:r>
              <a:rPr lang="ru-RU" dirty="0" err="1"/>
              <a:t>Хасслером</a:t>
            </a:r>
            <a:r>
              <a:rPr lang="ru-RU" dirty="0"/>
              <a:t> Уитни</a:t>
            </a:r>
            <a:r>
              <a:rPr lang="en-US" dirty="0"/>
              <a:t>,</a:t>
            </a:r>
            <a:r>
              <a:rPr lang="ru-RU" dirty="0"/>
              <a:t> как объекты, удовлетворяющие абстрактным свойствам систем линейно независимых векторов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C9564-7669-4CE5-8F8F-DEA763F6DC6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229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Зачем</a:t>
            </a:r>
            <a:r>
              <a:rPr lang="ru-RU" baseline="0" dirty="0"/>
              <a:t> тут нужна наследственность?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C9564-7669-4CE5-8F8F-DEA763F6DC6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0574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ℱ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en-US" sz="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⊆</m:t>
                              </m:r>
                              <m:r>
                                <a:rPr lang="en-US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8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8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8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8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  <m:box>
                                        <m:boxPr>
                                          <m:ctrlPr>
                                            <a:rPr lang="en-US" sz="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oxPr>
                                        <m:e>
                                          <m:argPr>
                                            <m:argSz m:val="-1"/>
                                          </m:argPr>
                                        </m:e>
                                      </m:box>
                                      <m:r>
                                        <a:rPr lang="en-US" sz="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∣</m:t>
                                      </m:r>
                                      <m:box>
                                        <m:boxPr>
                                          <m:ctrlPr>
                                            <a:rPr lang="en-US" sz="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oxPr>
                                        <m:e>
                                          <m:argPr>
                                            <m:argSz m:val="-1"/>
                                          </m:argPr>
                                        </m:e>
                                      </m:box>
                                      <m:sSup>
                                        <m:sSupPr>
                                          <m:ctrlPr>
                                            <a:rPr lang="en-US" sz="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p>
                                          <m:r>
                                            <a:rPr lang="en-US" sz="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⊆</m:t>
                                      </m:r>
                                      <m:r>
                                        <a:rPr lang="en-US" sz="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sz="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box>
                                        <m:boxPr>
                                          <m:ctrlPr>
                                            <a:rPr lang="en-US" sz="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oxPr>
                                        <m:e>
                                          <m:argPr>
                                            <m:argSz m:val="-1"/>
                                          </m:argPr>
                                        </m:e>
                                      </m:box>
                                      <m:sSup>
                                        <m:sSupPr>
                                          <m:ctrlPr>
                                            <a:rPr lang="en-US" sz="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p>
                                          <m:r>
                                            <a:rPr lang="en-US" sz="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sz="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ℱ</m:t>
                                      </m:r>
                                      <m:r>
                                        <a:rPr lang="en-US" sz="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box>
                                        <m:boxPr>
                                          <m:ctrlPr>
                                            <a:rPr lang="en-US" sz="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oxPr>
                                        <m:e>
                                          <m:argPr>
                                            <m:argSz m:val="-1"/>
                                          </m:argPr>
                                        </m:e>
                                      </m:box>
                                      <m:r>
                                        <a:rPr lang="en-US" sz="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∀</m:t>
                                      </m:r>
                                      <m:r>
                                        <a:rPr lang="en-US" sz="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sz="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sz="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∖</m:t>
                                      </m:r>
                                      <m:sSup>
                                        <m:sSupPr>
                                          <m:ctrlPr>
                                            <a:rPr lang="en-US" sz="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p>
                                          <m:r>
                                            <a:rPr lang="en-US" sz="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box>
                                        <m:boxPr>
                                          <m:ctrlPr>
                                            <a:rPr lang="en-US" sz="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oxPr>
                                        <m:e>
                                          <m:argPr>
                                            <m:argSz m:val="-1"/>
                                          </m:argPr>
                                        </m:e>
                                      </m:box>
                                      <m:sSup>
                                        <m:sSupPr>
                                          <m:ctrlPr>
                                            <a:rPr lang="en-US" sz="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p>
                                          <m:r>
                                            <a:rPr lang="en-US" sz="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∪</m:t>
                                      </m:r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sz="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en-US" sz="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∉</m:t>
                                      </m:r>
                                      <m:r>
                                        <a:rPr lang="en-US" sz="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ℱ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US" sz="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8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8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8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8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  <m:box>
                                        <m:boxPr>
                                          <m:ctrlPr>
                                            <a:rPr lang="en-US" sz="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oxPr>
                                        <m:e>
                                          <m:argPr>
                                            <m:argSz m:val="-1"/>
                                          </m:argPr>
                                        </m:e>
                                      </m:box>
                                      <m:r>
                                        <a:rPr lang="en-US" sz="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∣</m:t>
                                      </m:r>
                                      <m:box>
                                        <m:boxPr>
                                          <m:ctrlPr>
                                            <a:rPr lang="en-US" sz="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oxPr>
                                        <m:e>
                                          <m:argPr>
                                            <m:argSz m:val="-1"/>
                                          </m:argPr>
                                        </m:e>
                                      </m:box>
                                      <m:sSup>
                                        <m:sSupPr>
                                          <m:ctrlPr>
                                            <a:rPr lang="en-US" sz="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p>
                                          <m:r>
                                            <a:rPr lang="en-US" sz="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⊆</m:t>
                                      </m:r>
                                      <m:r>
                                        <a:rPr lang="en-US" sz="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sz="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box>
                                        <m:boxPr>
                                          <m:ctrlPr>
                                            <a:rPr lang="en-US" sz="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oxPr>
                                        <m:e>
                                          <m:argPr>
                                            <m:argSz m:val="-1"/>
                                          </m:argPr>
                                        </m:e>
                                      </m:box>
                                      <m:sSup>
                                        <m:sSupPr>
                                          <m:ctrlPr>
                                            <a:rPr lang="en-US" sz="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p>
                                          <m:r>
                                            <a:rPr lang="en-US" sz="8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sz="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ℱ</m:t>
                                      </m:r>
                                    </m:e>
                                  </m:d>
                                </m:e>
                              </m:func>
                            </m:den>
                          </m:f>
                        </m:e>
                      </m:func>
                    </m:oMath>
                  </m:oMathPara>
                </a14:m>
                <a:endParaRPr lang="ru-RU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b="1" dirty="0"/>
                  <a:t>Следствие.</a:t>
                </a:r>
                <a:r>
                  <a:rPr lang="ru-RU" dirty="0"/>
                  <a:t> </a:t>
                </a:r>
                <a:br>
                  <a:rPr lang="ru-RU" dirty="0"/>
                </a:br>
                <a:r>
                  <a:rPr lang="ru-RU" dirty="0" err="1"/>
                  <a:t>Ж.а</a:t>
                </a:r>
                <a:r>
                  <a:rPr lang="ru-RU" dirty="0"/>
                  <a:t>. на наследственной системе гарантированно выдаст оптимальное решение т. и </a:t>
                </a:r>
                <a:r>
                  <a:rPr lang="ru-RU" dirty="0" err="1"/>
                  <a:t>т.т</a:t>
                </a:r>
                <a:r>
                  <a:rPr lang="ru-RU" dirty="0"/>
                  <a:t>., когда эта система </a:t>
                </a:r>
                <a:r>
                  <a:rPr lang="ru-RU" dirty="0" err="1"/>
                  <a:t>матроид</a:t>
                </a:r>
                <a:r>
                  <a:rPr lang="ru-RU" dirty="0"/>
                  <a:t>.</a:t>
                </a:r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i="0" smtClean="0">
                    <a:latin typeface="Cambria Math" panose="02040503050406030204" pitchFamily="18" charset="0"/>
                  </a:rPr>
                  <a:t>𝑞</a:t>
                </a:r>
                <a:r>
                  <a:rPr lang="en-US" i="0">
                    <a:latin typeface="Cambria Math" panose="02040503050406030204" pitchFamily="18" charset="0"/>
                  </a:rPr>
                  <a:t>(𝐸,ℱ)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≔</a:t>
                </a:r>
                <a:r>
                  <a:rPr lang="en-US" sz="80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min┬(𝑋⊆𝐸)</a:t>
                </a:r>
                <a:r>
                  <a:rPr lang="en-US" sz="800" i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⁡〖</a:t>
                </a:r>
                <a:r>
                  <a:rPr lang="en-US" sz="80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min⁡{|𝑋^′ | □(64&amp;)∣□(64&amp;)𝑋^′⊆𝑋,□(64&amp;)𝑋^′∈ℱ,□(64&amp;)∀𝑥∈𝑋∖𝑋^′ □(64&amp;)𝑋^′∪{𝑥}∉ℱ}</a:t>
                </a:r>
                <a:r>
                  <a:rPr lang="en-US" sz="800" b="0" i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/</a:t>
                </a:r>
                <a:r>
                  <a:rPr lang="en-US" sz="80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max⁡{|𝑋^′ | □(64&amp;)∣□(64&amp;)𝑋^′⊆𝑋,□(64&amp;)𝑋^′∈ℱ} </a:t>
                </a:r>
                <a:r>
                  <a:rPr lang="en-US" sz="800" i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〗</a:t>
                </a:r>
                <a:endParaRPr lang="ru-RU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b="1" dirty="0" smtClean="0"/>
                  <a:t>Следствие.</a:t>
                </a:r>
                <a:r>
                  <a:rPr lang="ru-RU" dirty="0" smtClean="0"/>
                  <a:t> </a:t>
                </a:r>
                <a:br>
                  <a:rPr lang="ru-RU" dirty="0" smtClean="0"/>
                </a:br>
                <a:r>
                  <a:rPr lang="ru-RU" dirty="0" err="1" smtClean="0"/>
                  <a:t>Ж.а</a:t>
                </a:r>
                <a:r>
                  <a:rPr lang="ru-RU" dirty="0" smtClean="0"/>
                  <a:t>. на наследственной системе гарантированно выдаст оптимальное решение т. и </a:t>
                </a:r>
                <a:r>
                  <a:rPr lang="ru-RU" dirty="0" err="1" smtClean="0"/>
                  <a:t>т.т</a:t>
                </a:r>
                <a:r>
                  <a:rPr lang="ru-RU" dirty="0" smtClean="0"/>
                  <a:t>., когда эта система </a:t>
                </a:r>
                <a:r>
                  <a:rPr lang="ru-RU" dirty="0" err="1" smtClean="0"/>
                  <a:t>матроид</a:t>
                </a:r>
                <a:r>
                  <a:rPr lang="ru-RU" dirty="0" smtClean="0"/>
                  <a:t>.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C9564-7669-4CE5-8F8F-DEA763F6DC69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394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ru-RU" dirty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min</a:t>
                </a:r>
                <a:r>
                  <a:rPr lang="en-US" sz="1200" i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⁡</a:t>
                </a:r>
                <a:r>
                  <a:rPr lang="en-US" sz="120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{|</a:t>
                </a:r>
                <a:r>
                  <a:rPr lang="en-US" sz="120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𝑋^′ | □(64&amp;)∣□(64&amp;)𝑋^′⊆𝑋,□(64&amp;)𝑋^′∈ℱ,□(64&amp;)∀𝑥∈𝑋∖𝑋^′ □(64&amp;)𝑋^′∪{𝑥}∉ℱ}</a:t>
                </a:r>
                <a:endParaRPr lang="ru-RU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C9564-7669-4CE5-8F8F-DEA763F6DC69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6200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Жадность</a:t>
            </a:r>
            <a:r>
              <a:rPr lang="ru-RU" baseline="0" dirty="0"/>
              <a:t> по сути используется только в первом переходе </a:t>
            </a:r>
            <a:r>
              <a:rPr lang="ru-RU" baseline="0"/>
              <a:t>по неравенству.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C9564-7669-4CE5-8F8F-DEA763F6DC69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746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Упражнение. Привести пример для случая, когда </a:t>
            </a:r>
            <a:r>
              <a:rPr lang="ru-RU" dirty="0" err="1"/>
              <a:t>ж.а</a:t>
            </a:r>
            <a:r>
              <a:rPr lang="ru-RU" dirty="0"/>
              <a:t>. везучий.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C9564-7669-4CE5-8F8F-DEA763F6DC69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2135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/>
                  <a:t>От</a:t>
                </a:r>
                <a:r>
                  <a:rPr lang="ru-RU" baseline="0" dirty="0"/>
                  <a:t> </a:t>
                </a:r>
                <a14:m>
                  <m:oMath xmlns:m="http://schemas.openxmlformats.org/officeDocument/2006/math">
                    <m:r>
                      <a:rPr lang="en-US" b="0" i="1" baseline="0" smtClean="0"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вообще</a:t>
                </a:r>
                <a:r>
                  <a:rPr lang="ru-RU" baseline="0" dirty="0"/>
                  <a:t> ничего не зависит!</a:t>
                </a:r>
                <a:endParaRPr lang="ru-RU" dirty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От</a:t>
                </a:r>
                <a:r>
                  <a:rPr lang="ru-RU" baseline="0" dirty="0" smtClean="0"/>
                  <a:t> </a:t>
                </a:r>
                <a:r>
                  <a:rPr lang="en-US" b="0" i="0" baseline="0" smtClean="0">
                    <a:latin typeface="Cambria Math" panose="02040503050406030204" pitchFamily="18" charset="0"/>
                  </a:rPr>
                  <a:t>ℱ</a:t>
                </a:r>
                <a:r>
                  <a:rPr lang="en-US" dirty="0" smtClean="0"/>
                  <a:t> </a:t>
                </a:r>
                <a:r>
                  <a:rPr lang="ru-RU" dirty="0" smtClean="0"/>
                  <a:t>вообще</a:t>
                </a:r>
                <a:r>
                  <a:rPr lang="ru-RU" baseline="0" dirty="0" smtClean="0"/>
                  <a:t> ничего не зависит!</a:t>
                </a:r>
                <a:endParaRPr lang="ru-RU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C9564-7669-4CE5-8F8F-DEA763F6DC69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7925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FD3C-1CE8-403F-B765-6F719B746EB2}" type="datetimeFigureOut">
              <a:rPr lang="ru-RU" smtClean="0"/>
              <a:t>26.02.2016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8C1-4BDD-4E97-915A-158098E3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8621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FD3C-1CE8-403F-B765-6F719B746EB2}" type="datetimeFigureOut">
              <a:rPr lang="ru-RU" smtClean="0"/>
              <a:t>26.02.2016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8C1-4BDD-4E97-915A-158098E3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0999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FD3C-1CE8-403F-B765-6F719B746EB2}" type="datetimeFigureOut">
              <a:rPr lang="ru-RU" smtClean="0"/>
              <a:t>26.02.2016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8C1-4BDD-4E97-915A-158098E3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773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FD3C-1CE8-403F-B765-6F719B746EB2}" type="datetimeFigureOut">
              <a:rPr lang="ru-RU" smtClean="0"/>
              <a:t>26.02.2016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8C1-4BDD-4E97-915A-158098E3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019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FD3C-1CE8-403F-B765-6F719B746EB2}" type="datetimeFigureOut">
              <a:rPr lang="ru-RU" smtClean="0"/>
              <a:t>26.02.2016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8C1-4BDD-4E97-915A-158098E3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636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FD3C-1CE8-403F-B765-6F719B746EB2}" type="datetimeFigureOut">
              <a:rPr lang="ru-RU" smtClean="0"/>
              <a:t>26.02.2016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8C1-4BDD-4E97-915A-158098E3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5888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FD3C-1CE8-403F-B765-6F719B746EB2}" type="datetimeFigureOut">
              <a:rPr lang="ru-RU" smtClean="0"/>
              <a:t>26.02.2016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8C1-4BDD-4E97-915A-158098E3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746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FD3C-1CE8-403F-B765-6F719B746EB2}" type="datetimeFigureOut">
              <a:rPr lang="ru-RU" smtClean="0"/>
              <a:t>26.02.2016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8C1-4BDD-4E97-915A-158098E3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567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FD3C-1CE8-403F-B765-6F719B746EB2}" type="datetimeFigureOut">
              <a:rPr lang="ru-RU" smtClean="0"/>
              <a:t>26.02.2016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8C1-4BDD-4E97-915A-158098E3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8843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FD3C-1CE8-403F-B765-6F719B746EB2}" type="datetimeFigureOut">
              <a:rPr lang="ru-RU" smtClean="0"/>
              <a:t>26.02.2016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8C1-4BDD-4E97-915A-158098E3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461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FD3C-1CE8-403F-B765-6F719B746EB2}" type="datetimeFigureOut">
              <a:rPr lang="ru-RU" smtClean="0"/>
              <a:t>26.02.2016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8C1-4BDD-4E97-915A-158098E3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035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9FD3C-1CE8-403F-B765-6F719B746EB2}" type="datetimeFigureOut">
              <a:rPr lang="ru-RU" smtClean="0"/>
              <a:t>26.02.2016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3A8C1-4BDD-4E97-915A-158098E3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13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inia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6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4.png"/><Relationship Id="rId5" Type="http://schemas.openxmlformats.org/officeDocument/2006/relationships/image" Target="../media/image30.png"/><Relationship Id="rId10" Type="http://schemas.openxmlformats.org/officeDocument/2006/relationships/image" Target="../media/image80.png"/><Relationship Id="rId4" Type="http://schemas.openxmlformats.org/officeDocument/2006/relationships/image" Target="../media/image29.png"/><Relationship Id="rId9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5.png"/><Relationship Id="rId7" Type="http://schemas.openxmlformats.org/officeDocument/2006/relationships/image" Target="../media/image3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988839"/>
            <a:ext cx="9144000" cy="1800201"/>
          </a:xfrm>
        </p:spPr>
        <p:txBody>
          <a:bodyPr/>
          <a:lstStyle/>
          <a:p>
            <a:r>
              <a:rPr lang="ru-RU" dirty="0"/>
              <a:t>Дискретная оптимизация</a:t>
            </a:r>
            <a:br>
              <a:rPr lang="en-US" dirty="0"/>
            </a:br>
            <a:r>
              <a:rPr lang="ru-RU" sz="3200" dirty="0"/>
              <a:t>МФТИ, </a:t>
            </a:r>
            <a:r>
              <a:rPr lang="ru" sz="3200" dirty="0"/>
              <a:t>весна</a:t>
            </a:r>
            <a:r>
              <a:rPr lang="ru-RU" sz="3200" dirty="0"/>
              <a:t> 201</a:t>
            </a:r>
            <a:r>
              <a:rPr lang="ru" sz="3200"/>
              <a:t>6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149080"/>
            <a:ext cx="9144000" cy="1108720"/>
          </a:xfrm>
        </p:spPr>
        <p:txBody>
          <a:bodyPr/>
          <a:lstStyle/>
          <a:p>
            <a:r>
              <a:rPr lang="ru-RU" dirty="0"/>
              <a:t>Александр</a:t>
            </a:r>
            <a:r>
              <a:rPr lang="en-US" dirty="0"/>
              <a:t> </a:t>
            </a:r>
            <a:r>
              <a:rPr lang="ru-RU" dirty="0"/>
              <a:t> Дайняк</a:t>
            </a:r>
          </a:p>
          <a:p>
            <a:r>
              <a:rPr lang="en-US" dirty="0">
                <a:hlinkClick r:id="rId3"/>
              </a:rPr>
              <a:t>www.dainiak.com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3396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</a:t>
            </a:r>
            <a:r>
              <a:rPr lang="ru-RU" dirty="0" err="1"/>
              <a:t>матроидов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67483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ru-RU" sz="20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sz="20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US" sz="20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0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ℱ</m:t>
                          </m:r>
                        </m:e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  <m:box>
                                <m:boxPr>
                                  <m:ctrlPr>
                                    <a:rPr lang="en-US" sz="20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</m:e>
                              </m:box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box>
                                <m:boxPr>
                                  <m:ctrlPr>
                                    <a:rPr lang="en-US" sz="20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</m:e>
                              </m:box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∃</m:t>
                              </m:r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∖</m:t>
                              </m:r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box>
                                <m:boxPr>
                                  <m:ctrlPr>
                                    <a:rPr lang="en-US" sz="20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</m:e>
                              </m:box>
                              <m:r>
                                <a:rPr lang="ru-RU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т.ч.</m:t>
                              </m:r>
                              <m:box>
                                <m:boxPr>
                                  <m:ctrlPr>
                                    <a:rPr lang="en-US" sz="20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</m:e>
                              </m:box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0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ℱ</m:t>
                              </m:r>
                            </m:e>
                          </m:d>
                        </m:e>
                      </m:mr>
                    </m:m>
                  </m:oMath>
                </a14:m>
                <a:endParaRPr lang="ru-RU" sz="20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514350" indent="-51435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ru-RU" sz="20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sz="20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US" sz="20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0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ℱ</m:t>
                          </m:r>
                        </m:e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ru-RU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  <m:r>
                                <a:rPr lang="ru-RU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box>
                                <m:boxPr>
                                  <m:ctrlPr>
                                    <a:rPr lang="en-US" sz="20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</m:e>
                              </m:box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box>
                                <m:boxPr>
                                  <m:ctrlPr>
                                    <a:rPr lang="en-US" sz="20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</m:e>
                              </m:box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∃</m:t>
                              </m:r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∖</m:t>
                              </m:r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box>
                                <m:boxPr>
                                  <m:ctrlPr>
                                    <a:rPr lang="en-US" sz="20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</m:e>
                              </m:box>
                              <m:r>
                                <a:rPr lang="ru-RU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т.ч.</m:t>
                              </m:r>
                              <m:box>
                                <m:boxPr>
                                  <m:ctrlPr>
                                    <a:rPr lang="en-US" sz="20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</m:e>
                              </m:box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0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ℱ</m:t>
                              </m:r>
                            </m:e>
                          </m:d>
                        </m:e>
                      </m:mr>
                    </m:m>
                  </m:oMath>
                </a14:m>
                <a:endParaRPr lang="ru-RU" sz="20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514350" indent="-51435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ru-RU" sz="2000" dirty="0">
                    <a:solidFill>
                      <a:schemeClr val="bg1">
                        <a:lumMod val="75000"/>
                      </a:schemeClr>
                    </a:solidFill>
                  </a:rPr>
                  <a:t> Для любого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0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ru-RU" sz="2000" dirty="0">
                    <a:solidFill>
                      <a:schemeClr val="bg1">
                        <a:lumMod val="75000"/>
                      </a:schemeClr>
                    </a:solidFill>
                  </a:rPr>
                  <a:t>все базы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ru-RU" sz="2000" dirty="0">
                    <a:solidFill>
                      <a:schemeClr val="bg1">
                        <a:lumMod val="75000"/>
                      </a:schemeClr>
                    </a:solidFill>
                  </a:rPr>
                  <a:t>равномощны.</a:t>
                </a:r>
              </a:p>
              <a:p>
                <a:pPr marL="514350" indent="-51435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ru-RU" sz="22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sz="22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2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</m:d>
                    <m:r>
                      <a:rPr lang="en-US" sz="22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≔</m:t>
                    </m:r>
                    <m:func>
                      <m:funcPr>
                        <m:ctrlPr>
                          <a:rPr lang="en-US" sz="22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200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200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200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⊆</m:t>
                            </m:r>
                            <m:r>
                              <a:rPr lang="en-US" sz="2200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200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2200" i="1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20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200" i="1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200" i="1">
                                            <a:solidFill>
                                              <a:schemeClr val="bg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2200" i="1">
                                                <a:solidFill>
                                                  <a:schemeClr val="bg1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200" i="1">
                                                <a:solidFill>
                                                  <a:schemeClr val="bg1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p>
                                            <m:r>
                                              <a:rPr lang="en-US" sz="2200" i="1">
                                                <a:solidFill>
                                                  <a:schemeClr val="bg1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box>
                                      <m:boxPr>
                                        <m:ctrlPr>
                                          <a:rPr lang="en-US" sz="2200" i="1">
                                            <a:solidFill>
                                              <a:schemeClr val="bg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oxPr>
                                      <m:e>
                                        <m:argPr>
                                          <m:argSz m:val="-1"/>
                                        </m:argPr>
                                      </m:e>
                                    </m:box>
                                    <m:r>
                                      <a:rPr lang="en-US" sz="2200" i="1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∣</m:t>
                                    </m:r>
                                    <m:box>
                                      <m:boxPr>
                                        <m:ctrlPr>
                                          <a:rPr lang="en-US" sz="2200" i="1">
                                            <a:solidFill>
                                              <a:schemeClr val="bg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oxPr>
                                      <m:e>
                                        <m:argPr>
                                          <m:argSz m:val="-1"/>
                                        </m:argPr>
                                      </m:e>
                                    </m:box>
                                    <m:sSup>
                                      <m:sSupPr>
                                        <m:ctrlPr>
                                          <a:rPr lang="en-US" sz="2200" i="1">
                                            <a:solidFill>
                                              <a:schemeClr val="bg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bg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p>
                                        <m:r>
                                          <a:rPr lang="en-US" sz="2200" i="1">
                                            <a:solidFill>
                                              <a:schemeClr val="bg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sz="2200" i="1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— </m:t>
                                    </m:r>
                                    <m:r>
                                      <a:rPr lang="ru-RU" sz="2200" i="1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база</m:t>
                                    </m:r>
                                    <m:r>
                                      <a:rPr lang="en-US" sz="2200" i="1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200" i="1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US" sz="2200" i="1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20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200" i="1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200" i="1">
                                            <a:solidFill>
                                              <a:schemeClr val="bg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2200" i="1">
                                                <a:solidFill>
                                                  <a:schemeClr val="bg1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200" i="1">
                                                <a:solidFill>
                                                  <a:schemeClr val="bg1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p>
                                            <m:r>
                                              <a:rPr lang="en-US" sz="2200" i="1">
                                                <a:solidFill>
                                                  <a:schemeClr val="bg1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box>
                                      <m:boxPr>
                                        <m:ctrlPr>
                                          <a:rPr lang="en-US" sz="2200" i="1">
                                            <a:solidFill>
                                              <a:schemeClr val="bg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oxPr>
                                      <m:e>
                                        <m:argPr>
                                          <m:argSz m:val="-1"/>
                                        </m:argPr>
                                      </m:e>
                                    </m:box>
                                    <m:r>
                                      <a:rPr lang="en-US" sz="2200" i="1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∣</m:t>
                                    </m:r>
                                    <m:box>
                                      <m:boxPr>
                                        <m:ctrlPr>
                                          <a:rPr lang="en-US" sz="2200" i="1">
                                            <a:solidFill>
                                              <a:schemeClr val="bg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oxPr>
                                      <m:e>
                                        <m:argPr>
                                          <m:argSz m:val="-1"/>
                                        </m:argPr>
                                      </m:e>
                                    </m:box>
                                    <m:sSup>
                                      <m:sSupPr>
                                        <m:ctrlPr>
                                          <a:rPr lang="en-US" sz="2200" i="1">
                                            <a:solidFill>
                                              <a:schemeClr val="bg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bg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p>
                                        <m:r>
                                          <a:rPr lang="en-US" sz="2200" i="1">
                                            <a:solidFill>
                                              <a:schemeClr val="bg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sz="2200" i="1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— </m:t>
                                    </m:r>
                                    <m:r>
                                      <a:rPr lang="ru-RU" sz="2200" i="1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база</m:t>
                                    </m:r>
                                    <m:r>
                                      <a:rPr lang="en-US" sz="2200" i="1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200" i="1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func>
                          </m:den>
                        </m:f>
                      </m:e>
                    </m:func>
                    <m:r>
                      <a:rPr lang="en-US" sz="22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2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>
                  <a:spcBef>
                    <a:spcPts val="2400"/>
                  </a:spcBef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 — </a:t>
                </a:r>
                <a:r>
                  <a:rPr lang="ru-RU" dirty="0"/>
                  <a:t>рёбра графа,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/>
                  <a:t>  —</a:t>
                </a:r>
                <a:r>
                  <a:rPr lang="ru-RU" dirty="0"/>
                  <a:t> наборы рёбер, образующие леса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67483"/>
              </a:xfrm>
              <a:blipFill rotWithShape="0">
                <a:blip r:embed="rId2"/>
                <a:stretch>
                  <a:fillRect l="-812" t="-7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Овал 3"/>
          <p:cNvSpPr/>
          <p:nvPr/>
        </p:nvSpPr>
        <p:spPr>
          <a:xfrm>
            <a:off x="4004158" y="4646528"/>
            <a:ext cx="108012" cy="1080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4508214" y="4646528"/>
            <a:ext cx="108012" cy="1080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4796246" y="5078576"/>
            <a:ext cx="108012" cy="1080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4626816" y="5582632"/>
            <a:ext cx="108012" cy="1080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4058164" y="5636638"/>
            <a:ext cx="108012" cy="1080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3788134" y="5186588"/>
            <a:ext cx="108012" cy="1080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804358" y="4598064"/>
            <a:ext cx="108012" cy="1080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6308414" y="4598064"/>
            <a:ext cx="108012" cy="1080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596446" y="5030112"/>
            <a:ext cx="108012" cy="1080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6427016" y="5534168"/>
            <a:ext cx="108012" cy="1080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5858364" y="5588174"/>
            <a:ext cx="108012" cy="1080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6164398" y="4915178"/>
            <a:ext cx="108012" cy="1080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5858364" y="5125974"/>
            <a:ext cx="108012" cy="1080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8137206" y="5340360"/>
            <a:ext cx="108012" cy="1080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7568554" y="5394366"/>
            <a:ext cx="108012" cy="1080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7820582" y="4932166"/>
            <a:ext cx="108012" cy="1080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единительная линия 19"/>
          <p:cNvCxnSpPr>
            <a:stCxn id="19" idx="3"/>
            <a:endCxn id="18" idx="0"/>
          </p:cNvCxnSpPr>
          <p:nvPr/>
        </p:nvCxnSpPr>
        <p:spPr>
          <a:xfrm flipH="1">
            <a:off x="7622560" y="5024360"/>
            <a:ext cx="213840" cy="37000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19" idx="5"/>
            <a:endCxn id="17" idx="1"/>
          </p:cNvCxnSpPr>
          <p:nvPr/>
        </p:nvCxnSpPr>
        <p:spPr>
          <a:xfrm>
            <a:off x="7912776" y="5024360"/>
            <a:ext cx="240248" cy="33181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11" idx="5"/>
            <a:endCxn id="12" idx="0"/>
          </p:cNvCxnSpPr>
          <p:nvPr/>
        </p:nvCxnSpPr>
        <p:spPr>
          <a:xfrm>
            <a:off x="6400608" y="4690258"/>
            <a:ext cx="249844" cy="33985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12" idx="2"/>
            <a:endCxn id="15" idx="6"/>
          </p:cNvCxnSpPr>
          <p:nvPr/>
        </p:nvCxnSpPr>
        <p:spPr>
          <a:xfrm flipH="1" flipV="1">
            <a:off x="6272410" y="4969184"/>
            <a:ext cx="324036" cy="11493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>
            <a:stCxn id="10" idx="4"/>
            <a:endCxn id="16" idx="0"/>
          </p:cNvCxnSpPr>
          <p:nvPr/>
        </p:nvCxnSpPr>
        <p:spPr>
          <a:xfrm>
            <a:off x="5858364" y="4706076"/>
            <a:ext cx="54006" cy="41989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>
            <a:stCxn id="11" idx="2"/>
            <a:endCxn id="10" idx="6"/>
          </p:cNvCxnSpPr>
          <p:nvPr/>
        </p:nvCxnSpPr>
        <p:spPr>
          <a:xfrm flipH="1">
            <a:off x="5912370" y="4652070"/>
            <a:ext cx="396044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16" idx="4"/>
            <a:endCxn id="14" idx="0"/>
          </p:cNvCxnSpPr>
          <p:nvPr/>
        </p:nvCxnSpPr>
        <p:spPr>
          <a:xfrm>
            <a:off x="5912370" y="5233986"/>
            <a:ext cx="0" cy="3541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>
            <a:stCxn id="10" idx="5"/>
            <a:endCxn id="15" idx="1"/>
          </p:cNvCxnSpPr>
          <p:nvPr/>
        </p:nvCxnSpPr>
        <p:spPr>
          <a:xfrm>
            <a:off x="5896552" y="4690258"/>
            <a:ext cx="283664" cy="24073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16" idx="5"/>
            <a:endCxn id="13" idx="1"/>
          </p:cNvCxnSpPr>
          <p:nvPr/>
        </p:nvCxnSpPr>
        <p:spPr>
          <a:xfrm>
            <a:off x="5950558" y="5218168"/>
            <a:ext cx="492276" cy="33181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>
            <a:stCxn id="14" idx="6"/>
            <a:endCxn id="13" idx="2"/>
          </p:cNvCxnSpPr>
          <p:nvPr/>
        </p:nvCxnSpPr>
        <p:spPr>
          <a:xfrm flipV="1">
            <a:off x="5966376" y="5588174"/>
            <a:ext cx="460640" cy="5400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>
            <a:stCxn id="12" idx="3"/>
            <a:endCxn id="13" idx="0"/>
          </p:cNvCxnSpPr>
          <p:nvPr/>
        </p:nvCxnSpPr>
        <p:spPr>
          <a:xfrm flipH="1">
            <a:off x="6481022" y="5122306"/>
            <a:ext cx="131242" cy="41186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>
            <a:stCxn id="4" idx="6"/>
            <a:endCxn id="5" idx="2"/>
          </p:cNvCxnSpPr>
          <p:nvPr/>
        </p:nvCxnSpPr>
        <p:spPr>
          <a:xfrm>
            <a:off x="4112170" y="4700534"/>
            <a:ext cx="396044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>
            <a:stCxn id="8" idx="0"/>
            <a:endCxn id="5" idx="3"/>
          </p:cNvCxnSpPr>
          <p:nvPr/>
        </p:nvCxnSpPr>
        <p:spPr>
          <a:xfrm flipV="1">
            <a:off x="4112170" y="4738722"/>
            <a:ext cx="411862" cy="89791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7" idx="0"/>
            <a:endCxn id="6" idx="3"/>
          </p:cNvCxnSpPr>
          <p:nvPr/>
        </p:nvCxnSpPr>
        <p:spPr>
          <a:xfrm flipV="1">
            <a:off x="4680822" y="5170770"/>
            <a:ext cx="131242" cy="41186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>
            <a:stCxn id="9" idx="4"/>
            <a:endCxn id="8" idx="1"/>
          </p:cNvCxnSpPr>
          <p:nvPr/>
        </p:nvCxnSpPr>
        <p:spPr>
          <a:xfrm>
            <a:off x="3842140" y="5294600"/>
            <a:ext cx="231842" cy="35785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4" idx="3"/>
            <a:endCxn id="9" idx="0"/>
          </p:cNvCxnSpPr>
          <p:nvPr/>
        </p:nvCxnSpPr>
        <p:spPr>
          <a:xfrm flipH="1">
            <a:off x="3842140" y="4738722"/>
            <a:ext cx="177836" cy="44786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>
            <a:stCxn id="5" idx="5"/>
            <a:endCxn id="6" idx="1"/>
          </p:cNvCxnSpPr>
          <p:nvPr/>
        </p:nvCxnSpPr>
        <p:spPr>
          <a:xfrm>
            <a:off x="4600408" y="4738722"/>
            <a:ext cx="211656" cy="35567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>
            <a:stCxn id="5" idx="4"/>
            <a:endCxn id="7" idx="0"/>
          </p:cNvCxnSpPr>
          <p:nvPr/>
        </p:nvCxnSpPr>
        <p:spPr>
          <a:xfrm>
            <a:off x="4562220" y="4754540"/>
            <a:ext cx="118602" cy="82809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>
            <a:stCxn id="11" idx="6"/>
            <a:endCxn id="19" idx="1"/>
          </p:cNvCxnSpPr>
          <p:nvPr/>
        </p:nvCxnSpPr>
        <p:spPr>
          <a:xfrm>
            <a:off x="6416426" y="4652070"/>
            <a:ext cx="1419974" cy="29591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>
            <a:stCxn id="13" idx="6"/>
            <a:endCxn id="18" idx="2"/>
          </p:cNvCxnSpPr>
          <p:nvPr/>
        </p:nvCxnSpPr>
        <p:spPr>
          <a:xfrm flipV="1">
            <a:off x="6535028" y="5448372"/>
            <a:ext cx="1033526" cy="13980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>
            <a:stCxn id="12" idx="5"/>
            <a:endCxn id="18" idx="1"/>
          </p:cNvCxnSpPr>
          <p:nvPr/>
        </p:nvCxnSpPr>
        <p:spPr>
          <a:xfrm>
            <a:off x="6688640" y="5122306"/>
            <a:ext cx="895732" cy="28787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>
            <a:stCxn id="18" idx="6"/>
            <a:endCxn id="17" idx="2"/>
          </p:cNvCxnSpPr>
          <p:nvPr/>
        </p:nvCxnSpPr>
        <p:spPr>
          <a:xfrm flipV="1">
            <a:off x="7676566" y="5394366"/>
            <a:ext cx="460640" cy="5400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>
            <a:stCxn id="6" idx="6"/>
            <a:endCxn id="14" idx="2"/>
          </p:cNvCxnSpPr>
          <p:nvPr/>
        </p:nvCxnSpPr>
        <p:spPr>
          <a:xfrm>
            <a:off x="4904258" y="5132582"/>
            <a:ext cx="954106" cy="50959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>
            <a:stCxn id="5" idx="6"/>
            <a:endCxn id="10" idx="2"/>
          </p:cNvCxnSpPr>
          <p:nvPr/>
        </p:nvCxnSpPr>
        <p:spPr>
          <a:xfrm flipV="1">
            <a:off x="4616226" y="4652070"/>
            <a:ext cx="1188132" cy="4846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>
            <a:stCxn id="8" idx="0"/>
            <a:endCxn id="4" idx="4"/>
          </p:cNvCxnSpPr>
          <p:nvPr/>
        </p:nvCxnSpPr>
        <p:spPr>
          <a:xfrm flipH="1" flipV="1">
            <a:off x="4058164" y="4754540"/>
            <a:ext cx="54006" cy="88209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/>
          <p:cNvCxnSpPr>
            <a:stCxn id="8" idx="6"/>
            <a:endCxn id="7" idx="2"/>
          </p:cNvCxnSpPr>
          <p:nvPr/>
        </p:nvCxnSpPr>
        <p:spPr>
          <a:xfrm flipV="1">
            <a:off x="4166176" y="5636638"/>
            <a:ext cx="460640" cy="5400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/>
          <p:cNvCxnSpPr>
            <a:stCxn id="16" idx="6"/>
            <a:endCxn id="15" idx="3"/>
          </p:cNvCxnSpPr>
          <p:nvPr/>
        </p:nvCxnSpPr>
        <p:spPr>
          <a:xfrm flipV="1">
            <a:off x="5966376" y="5007372"/>
            <a:ext cx="213840" cy="17260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13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vertical)">
                                      <p:cBhvr>
                                        <p:cTn id="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4" presetClass="exit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vertical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xit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vertical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4" presetClass="exit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vertical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4" presetClass="exit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vertical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4" presetClass="exit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vertical)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4" presetClass="exit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vertical)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4" presetClass="exit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vertical)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6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9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2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5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4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7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0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3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6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9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2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Жадный алгоритм для задачи </a:t>
            </a:r>
            <a:r>
              <a:rPr lang="en-US" dirty="0"/>
              <a:t>DLS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48307"/>
              </a:xfrm>
            </p:spPr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dirty="0"/>
                  <a:t>Жадный алгоритм решения </a:t>
                </a:r>
                <a:r>
                  <a:rPr lang="en-US" dirty="0"/>
                  <a:t>DLS-</a:t>
                </a:r>
                <a:r>
                  <a:rPr lang="ru-RU" dirty="0"/>
                  <a:t>задачи</a:t>
                </a:r>
                <a:r>
                  <a:rPr lang="en-US" dirty="0"/>
                  <a:t> </a:t>
                </a:r>
                <a:r>
                  <a:rPr lang="ru-RU" dirty="0"/>
                  <a:t>максимизации для наследственной системы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с неотрицательными весами:</a:t>
                </a:r>
              </a:p>
              <a:p>
                <a:pPr marL="759143" lvl="1" indent="-4572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≔∅</m:t>
                    </m:r>
                  </m:oMath>
                </a14:m>
                <a:endParaRPr lang="en-US" dirty="0"/>
              </a:p>
              <a:p>
                <a:pPr marL="759143" lvl="1" indent="-4572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ru-RU" dirty="0"/>
                  <a:t> </a:t>
                </a:r>
                <a:r>
                  <a:rPr lang="en-US" dirty="0"/>
                  <a:t>if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∃</m:t>
                    </m:r>
                    <m:r>
                      <a:rPr lang="en-US" i="1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  <m:r>
                      <a:rPr lang="en-US" i="1">
                        <a:latin typeface="Cambria Math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/>
                  <a:t>   then</a:t>
                </a:r>
                <a:br>
                  <a:rPr lang="en-US" dirty="0"/>
                </a:b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/>
                  <a:t> :=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  <m:r>
                      <a:rPr lang="en-US" i="1">
                        <a:latin typeface="Cambria Math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argmax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𝓌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𝑠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br>
                  <a:rPr lang="en-US" dirty="0"/>
                </a:br>
                <a:r>
                  <a:rPr lang="en-US" dirty="0"/>
                  <a:t>		</a:t>
                </a:r>
                <a:r>
                  <a:rPr lang="en-US" dirty="0" err="1"/>
                  <a:t>goto</a:t>
                </a:r>
                <a:r>
                  <a:rPr lang="en-US" dirty="0"/>
                  <a:t> 2</a:t>
                </a:r>
                <a:br>
                  <a:rPr lang="en-US" dirty="0"/>
                </a:br>
                <a:r>
                  <a:rPr lang="ru-RU" dirty="0"/>
                  <a:t> </a:t>
                </a:r>
                <a:r>
                  <a:rPr lang="en-US" dirty="0"/>
                  <a:t>else:</a:t>
                </a:r>
                <a:br>
                  <a:rPr lang="en-US" dirty="0"/>
                </a:br>
                <a:r>
                  <a:rPr lang="en-US" dirty="0"/>
                  <a:t>		return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48307"/>
              </a:xfrm>
              <a:blipFill rotWithShape="0">
                <a:blip r:embed="rId3"/>
                <a:stretch>
                  <a:fillRect l="-1217" t="-11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5018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Жадный алгоритм для задачи </a:t>
            </a:r>
            <a:r>
              <a:rPr lang="en-US" dirty="0"/>
              <a:t>DLS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48307"/>
              </a:xfrm>
            </p:spPr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dirty="0"/>
                  <a:t>Какие требования наложить на структуру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:r>
                  <a:rPr lang="ru-RU" dirty="0"/>
                  <a:t>чтобы жадный алгоритм давал оптимальное решение задачи оптимизации?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dirty="0"/>
                  <a:t>Ответ: пара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</m:d>
                  </m:oMath>
                </a14:m>
                <a:r>
                  <a:rPr lang="ru-RU" dirty="0"/>
                  <a:t> должна быть </a:t>
                </a:r>
                <a:r>
                  <a:rPr lang="ru-RU" i="1" dirty="0" err="1"/>
                  <a:t>матроидом</a:t>
                </a:r>
                <a:r>
                  <a:rPr lang="en-US" dirty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48307"/>
              </a:xfrm>
              <a:blipFill rotWithShape="0">
                <a:blip r:embed="rId2"/>
                <a:stretch>
                  <a:fillRect l="-1217" t="-11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5578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Теорема о качестве жадного решения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8204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b="1" dirty="0"/>
                  <a:t>Теорема. (</a:t>
                </a:r>
                <a:r>
                  <a:rPr lang="en-US" b="1" dirty="0"/>
                  <a:t>T.A. </a:t>
                </a:r>
                <a:r>
                  <a:rPr lang="nb-NO" b="1" dirty="0"/>
                  <a:t>Jenkyns</a:t>
                </a:r>
                <a:r>
                  <a:rPr lang="ru-RU" b="1" dirty="0"/>
                  <a:t> </a:t>
                </a:r>
                <a:r>
                  <a:rPr lang="en-US" b="1" dirty="0"/>
                  <a:t>’</a:t>
                </a:r>
                <a:r>
                  <a:rPr lang="nb-NO" b="1" dirty="0"/>
                  <a:t>1976, B. Korte </a:t>
                </a:r>
                <a:r>
                  <a:rPr lang="ru-RU" b="1" dirty="0"/>
                  <a:t>и</a:t>
                </a:r>
                <a:r>
                  <a:rPr lang="nb-NO" b="1" dirty="0"/>
                  <a:t> D. Hausmann ’1978</a:t>
                </a:r>
                <a:r>
                  <a:rPr lang="ru-RU" b="1" dirty="0"/>
                  <a:t>)</a:t>
                </a:r>
                <a:br>
                  <a:rPr lang="en-US" dirty="0"/>
                </a:br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(</a:t>
                </a:r>
                <a:r>
                  <a:rPr lang="ru-RU" dirty="0">
                    <a:solidFill>
                      <a:schemeClr val="bg1">
                        <a:lumMod val="75000"/>
                      </a:schemeClr>
                    </a:solidFill>
                  </a:rPr>
                  <a:t>Обобщение теоремы </a:t>
                </a:r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R. </a:t>
                </a:r>
                <a:r>
                  <a:rPr lang="en-US" dirty="0" err="1">
                    <a:solidFill>
                      <a:schemeClr val="bg1">
                        <a:lumMod val="75000"/>
                      </a:schemeClr>
                    </a:solidFill>
                  </a:rPr>
                  <a:t>Rado</a:t>
                </a:r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 ’1957 </a:t>
                </a:r>
                <a:r>
                  <a:rPr lang="ru-RU" dirty="0">
                    <a:solidFill>
                      <a:schemeClr val="bg1">
                        <a:lumMod val="75000"/>
                      </a:schemeClr>
                    </a:solidFill>
                  </a:rPr>
                  <a:t>и </a:t>
                </a:r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J. Edmonds ’1971)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/>
                  <a:t>Пусть в задаче максимизации на наследственной системе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</m:d>
                  </m:oMath>
                </a14:m>
                <a:endParaRPr lang="ru-RU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— </a:t>
                </a:r>
                <a:r>
                  <a:rPr lang="ru-RU" dirty="0"/>
                  <a:t>оптимальное значение</a:t>
                </a:r>
                <a:r>
                  <a:rPr lang="en-US" dirty="0"/>
                  <a:t>,</a:t>
                </a:r>
                <a:endParaRPr lang="ru-RU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𝓌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жад</m:t>
                        </m:r>
                      </m:sub>
                    </m:sSub>
                  </m:oMath>
                </a14:m>
                <a:r>
                  <a:rPr lang="ru-RU" dirty="0"/>
                  <a:t> — значение, полученное жадным алгоритмом.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/>
                  <a:t>Тогда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ℱ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𝓌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жад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𝓌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≤1,</m:t>
                      </m:r>
                    </m:oMath>
                  </m:oMathPara>
                </a14:m>
                <a:br>
                  <a:rPr lang="en-US" dirty="0"/>
                </a:br>
                <a:r>
                  <a:rPr lang="ru-RU" dirty="0"/>
                  <a:t>причём для любой системы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можно указать веса, на которых нижняя граница достигается.</a:t>
                </a: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8204"/>
              </a:xfrm>
              <a:blipFill rotWithShape="0">
                <a:blip r:embed="rId3"/>
                <a:stretch>
                  <a:fillRect l="-1043" t="-10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4758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Теорема о качестве жадного решения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9289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</a:t>
                </a:r>
                <a:r>
                  <a:rPr lang="ru-RU" dirty="0"/>
                  <a:t>причём </a:t>
                </a:r>
                <a:r>
                  <a:rPr lang="ru-RU" dirty="0" err="1"/>
                  <a:t>б.о.о</a:t>
                </a:r>
                <a:r>
                  <a:rPr lang="ru-RU" dirty="0"/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≥…≥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𝓌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</a:t>
                </a:r>
                <a:endParaRPr lang="ru-RU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dirty="0"/>
                  <a:t>Обозначим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𝓌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𝓌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</a:t>
                </a:r>
                <a:r>
                  <a:rPr lang="ru-RU" dirty="0"/>
                  <a:t>  </a:t>
                </a:r>
                <a:r>
                  <a:rPr lang="ru-RU" dirty="0">
                    <a:solidFill>
                      <a:schemeClr val="bg1">
                        <a:lumMod val="7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𝓌</m:t>
                    </m:r>
                    <m:d>
                      <m:dPr>
                        <m:ctrlPr>
                          <a:rPr lang="en-US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dirty="0"/>
                  <a:t>Обозначим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</a:t>
                </a:r>
                <a:r>
                  <a:rPr lang="ru-RU" dirty="0"/>
                  <a:t>и, по определению,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≔∅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— </a:t>
                </a:r>
                <a:r>
                  <a:rPr lang="ru-RU" dirty="0"/>
                  <a:t>допустимое множество, выданное </a:t>
                </a:r>
                <a:r>
                  <a:rPr lang="ru-RU" dirty="0" err="1"/>
                  <a:t>ж.а</a:t>
                </a:r>
                <a:r>
                  <a:rPr lang="ru-RU" dirty="0"/>
                  <a:t>., и пусть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ru-RU" dirty="0"/>
                  <a:t> </a:t>
                </a:r>
                <a:r>
                  <a:rPr lang="en-US" dirty="0"/>
                  <a:t>— </a:t>
                </a:r>
                <a:r>
                  <a:rPr lang="ru-RU" dirty="0"/>
                  <a:t>оптимальное допустимое множество, и пусть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dirty="0"/>
                  <a:t>Имеем</a:t>
                </a:r>
                <a:br>
                  <a:rPr lang="ru-RU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92890"/>
              </a:xfrm>
              <a:blipFill rotWithShape="0">
                <a:blip r:embed="rId3"/>
                <a:stretch>
                  <a:fillRect l="-1043" t="-6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1627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Теорема о качестве жадного решения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3"/>
                <a:ext cx="10515600" cy="4974319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𝓌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≥…≥</m:t>
                    </m:r>
                    <m:r>
                      <a:rPr lang="en-US" sz="2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𝓌</m:t>
                    </m:r>
                    <m:d>
                      <m:dPr>
                        <m:ctrlPr>
                          <a:rPr lang="en-US" sz="24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,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𝓌</m:t>
                    </m:r>
                    <m:d>
                      <m:dPr>
                        <m:ctrlPr>
                          <a:rPr lang="en-US" sz="24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𝓌</m:t>
                    </m:r>
                    <m:d>
                      <m:dPr>
                        <m:ctrlPr>
                          <a:rPr lang="en-US" sz="24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ru-RU" sz="24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,</a:t>
                </a: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,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,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.</a:t>
                </a:r>
                <a:endParaRPr lang="ru-RU" sz="24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acc>
                          <m:accPr>
                            <m:chr m:val="̃"/>
                            <m:ctrlPr>
                              <a:rPr lang="en-US" sz="2400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rk</m:t>
                            </m:r>
                          </m:e>
                        </m:acc>
                      </m:fName>
                      <m:e>
                        <m:r>
                          <a:rPr lang="en-US" sz="24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func>
                    <m:r>
                      <a:rPr lang="en-US" sz="2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≔</m:t>
                    </m:r>
                    <m:func>
                      <m:funcPr>
                        <m:ctrlPr>
                          <a:rPr lang="en-US" sz="24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i="1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box>
                              <m:boxPr>
                                <m:ctrlPr>
                                  <a:rPr lang="en-US" sz="2400" i="1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</m:e>
                            </m:box>
                            <m:r>
                              <a:rPr lang="en-US" sz="2400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∣</m:t>
                            </m:r>
                            <m:box>
                              <m:boxPr>
                                <m:ctrlPr>
                                  <a:rPr lang="en-US" sz="2400" i="1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</m:e>
                            </m:box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4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—</m:t>
                            </m:r>
                            <m:r>
                              <a:rPr lang="ru-RU" sz="24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база </m:t>
                            </m:r>
                            <m:r>
                              <a:rPr lang="en-US" sz="24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func>
                  </m:oMath>
                </a14:m>
                <a:endParaRPr lang="en-US" sz="24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rk</m:t>
                        </m:r>
                      </m:fName>
                      <m:e>
                        <m:r>
                          <a:rPr lang="en-US" sz="24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func>
                    <m:r>
                      <a:rPr lang="en-US" sz="2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≔</m:t>
                    </m:r>
                    <m:func>
                      <m:funcPr>
                        <m:ctrlPr>
                          <a:rPr lang="en-US" sz="24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i="1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box>
                              <m:boxPr>
                                <m:ctrlPr>
                                  <a:rPr lang="en-US" sz="2400" i="1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</m:e>
                            </m:box>
                            <m:r>
                              <a:rPr lang="en-US" sz="2400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∣</m:t>
                            </m:r>
                            <m:box>
                              <m:boxPr>
                                <m:ctrlPr>
                                  <a:rPr lang="en-US" sz="2400" i="1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</m:e>
                            </m:box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400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—</m:t>
                            </m:r>
                            <m:r>
                              <a:rPr lang="ru-RU" sz="2400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база </m:t>
                            </m:r>
                            <m:r>
                              <a:rPr lang="en-US" sz="2400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func>
                  </m:oMath>
                </a14:m>
                <a:endParaRPr lang="en-US" sz="2400" dirty="0"/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sz="24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4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</m:d>
                    <m:r>
                      <a:rPr lang="en-US" sz="24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≔</m:t>
                    </m:r>
                    <m:func>
                      <m:funcPr>
                        <m:ctrlPr>
                          <a:rPr lang="en-US" sz="24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400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400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⊆</m:t>
                            </m:r>
                            <m:r>
                              <a:rPr lang="en-US" sz="2400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2400" i="1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acc>
                                  <m:accPr>
                                    <m:chr m:val="̃"/>
                                    <m:ctrlPr>
                                      <a:rPr lang="en-US" sz="2400" i="1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rk</m:t>
                                    </m:r>
                                  </m:e>
                                </m:acc>
                              </m:fName>
                              <m:e>
                                <m:r>
                                  <a:rPr lang="en-US" sz="2400" i="1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US" sz="2400" i="1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rk</m:t>
                                </m:r>
                              </m:fName>
                              <m:e>
                                <m:r>
                                  <a:rPr lang="en-US" sz="2400" i="1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func>
                          </m:den>
                        </m:f>
                      </m:e>
                    </m:func>
                  </m:oMath>
                </a14:m>
                <a:endParaRPr lang="en-US" sz="2400" dirty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rk</m:t>
                                  </m:r>
                                </m:e>
                              </m:acc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ℱ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rk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ℱ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rk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ℱ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ℱ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𝓌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3"/>
                <a:ext cx="10515600" cy="4974319"/>
              </a:xfrm>
              <a:blipFill rotWithShape="0">
                <a:blip r:embed="rId3"/>
                <a:stretch>
                  <a:fillRect l="-696" t="-1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рямоугольник 3"/>
          <p:cNvSpPr/>
          <p:nvPr/>
        </p:nvSpPr>
        <p:spPr>
          <a:xfrm>
            <a:off x="4288972" y="4419600"/>
            <a:ext cx="2329542" cy="1211943"/>
          </a:xfrm>
          <a:prstGeom prst="rect">
            <a:avLst/>
          </a:prstGeom>
          <a:solidFill>
            <a:schemeClr val="bg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6618513" y="4419600"/>
            <a:ext cx="4310743" cy="1211943"/>
          </a:xfrm>
          <a:prstGeom prst="rect">
            <a:avLst/>
          </a:prstGeom>
          <a:solidFill>
            <a:schemeClr val="bg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215572" y="5609771"/>
            <a:ext cx="3639458" cy="1211943"/>
          </a:xfrm>
          <a:prstGeom prst="rect">
            <a:avLst/>
          </a:prstGeom>
          <a:solidFill>
            <a:schemeClr val="bg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4855030" y="5609771"/>
            <a:ext cx="3389084" cy="1211943"/>
          </a:xfrm>
          <a:prstGeom prst="rect">
            <a:avLst/>
          </a:prstGeom>
          <a:solidFill>
            <a:schemeClr val="bg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8244114" y="5609771"/>
            <a:ext cx="2685142" cy="1211943"/>
          </a:xfrm>
          <a:prstGeom prst="rect">
            <a:avLst/>
          </a:prstGeom>
          <a:solidFill>
            <a:schemeClr val="bg1">
              <a:alpha val="9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436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Теорема о качестве жадного решения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3"/>
                <a:ext cx="10515600" cy="484822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dirty="0"/>
                  <a:t>Осталось привести пример, когда оценка достигается.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/>
                  <a:t>, и пусть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— </a:t>
                </a:r>
                <a:r>
                  <a:rPr lang="ru-RU" dirty="0"/>
                  <a:t>такие базы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для которых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ℱ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dirty="0"/>
                  <a:t>Положим</a:t>
                </a:r>
                <a:br>
                  <a:rPr lang="ru-RU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при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иначе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dirty="0"/>
                  <a:t>Если </a:t>
                </a:r>
                <a:r>
                  <a:rPr lang="ru-RU" dirty="0" err="1"/>
                  <a:t>ж.а</a:t>
                </a:r>
                <a:r>
                  <a:rPr lang="ru-RU" dirty="0"/>
                  <a:t>. не повезёт, и он выберет вначале все элементы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dirty="0"/>
                  <a:t>, </a:t>
                </a:r>
                <a:r>
                  <a:rPr lang="ru-RU" dirty="0"/>
                  <a:t>то не сможет к ним ничего положительного добавить.</a:t>
                </a: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3"/>
                <a:ext cx="10515600" cy="4848227"/>
              </a:xfrm>
              <a:blipFill rotWithShape="0">
                <a:blip r:embed="rId3"/>
                <a:stretch>
                  <a:fillRect l="-1217" t="-11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3156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Жадность </a:t>
            </a:r>
            <a:r>
              <a:rPr lang="en-US" dirty="0"/>
              <a:t>vs.</a:t>
            </a:r>
            <a:r>
              <a:rPr lang="ru-RU" dirty="0"/>
              <a:t> локальность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787743" cy="4598927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b="1" dirty="0"/>
                  <a:t>Утверждение (упражнение).</a:t>
                </a:r>
                <a:br>
                  <a:rPr lang="ru-RU" b="1" dirty="0"/>
                </a:br>
                <a:r>
                  <a:rPr lang="ru-RU" dirty="0"/>
                  <a:t>На матроиде корректно будет работать такой алгоритм локального</a:t>
                </a:r>
                <a:r>
                  <a:rPr lang="ru-RU"/>
                  <a:t> поиска:</a:t>
                </a:r>
                <a:endParaRPr lang="ru-RU" dirty="0"/>
              </a:p>
              <a:p>
                <a:pPr marL="759143" lvl="1" indent="-4572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𝐴</m:t>
                    </m:r>
                    <m:r>
                      <a:rPr lang="en-US" dirty="0">
                        <a:latin typeface="Cambria Math"/>
                      </a:rPr>
                      <m:t>≔</m:t>
                    </m:r>
                    <m:r>
                      <a:rPr lang="en-US">
                        <a:latin typeface="Cambria Math"/>
                      </a:rPr>
                      <m:t>∀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база</m:t>
                    </m:r>
                  </m:oMath>
                </a14:m>
                <a:endParaRPr lang="ru-RU" dirty="0"/>
              </a:p>
              <a:p>
                <a:pPr marL="759143" lvl="1" indent="-4572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i="1" dirty="0">
                        <a:latin typeface="Cambria Math"/>
                      </a:rPr>
                      <m:t>≔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 dirty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i="1" dirty="0">
                            <a:latin typeface="Cambria Math"/>
                          </a:rPr>
                          <m:t>∈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ℱ</m:t>
                        </m:r>
                        <m:r>
                          <a:rPr lang="en-US" i="1" dirty="0">
                            <a:latin typeface="Cambria Math"/>
                          </a:rPr>
                          <m:t>∣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 dirty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i="1" dirty="0">
                            <a:latin typeface="Cambria Math"/>
                          </a:rPr>
                          <m:t>=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𝐴</m:t>
                            </m:r>
                            <m:r>
                              <a:rPr lang="en-US" i="1" dirty="0">
                                <a:latin typeface="Cambria Math"/>
                              </a:rPr>
                              <m:t>∖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𝑠</m:t>
                                </m:r>
                              </m:e>
                            </m:d>
                          </m:e>
                        </m:d>
                        <m:r>
                          <a:rPr lang="en-US" i="1" dirty="0">
                            <a:latin typeface="Cambria Math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i="1" dirty="0">
                            <a:latin typeface="Cambria Math"/>
                          </a:rPr>
                          <m:t>,  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 dirty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i="1" dirty="0">
                            <a:latin typeface="Cambria Math"/>
                          </a:rPr>
                          <m:t>∉</m:t>
                        </m:r>
                        <m:r>
                          <a:rPr lang="en-US" i="1" dirty="0">
                            <a:latin typeface="Cambria Math"/>
                          </a:rPr>
                          <m:t>𝐴</m:t>
                        </m:r>
                      </m:e>
                    </m:d>
                  </m:oMath>
                </a14:m>
                <a:endParaRPr lang="en-US" dirty="0"/>
              </a:p>
              <a:p>
                <a:pPr marL="759143" lvl="1" indent="-4572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ru-RU" dirty="0"/>
                  <a:t> </a:t>
                </a:r>
                <a:r>
                  <a:rPr lang="en-US" dirty="0"/>
                  <a:t>if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∃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</m:e>
                    </m:box>
                    <m:r>
                      <a:rPr lang="en-US" i="1">
                        <a:latin typeface="Cambria Math" panose="02040503050406030204" pitchFamily="18" charset="0"/>
                      </a:rPr>
                      <m:t>𝓌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𝓌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𝐴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  then</a:t>
                </a:r>
                <a:br>
                  <a:rPr lang="en-US" dirty="0"/>
                </a:br>
                <a:r>
                  <a:rPr lang="en-US" dirty="0"/>
                  <a:t>	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  <m:r>
                      <a:rPr lang="en-US" i="1">
                        <a:latin typeface="Cambria Math"/>
                      </a:rPr>
                      <m:t>≔</m:t>
                    </m:r>
                    <m:r>
                      <a:rPr lang="en-US" i="1">
                        <a:latin typeface="Cambria Math"/>
                      </a:rPr>
                      <m:t>𝐴</m:t>
                    </m:r>
                    <m:r>
                      <a:rPr lang="en-US" i="1">
                        <a:latin typeface="Cambria Math"/>
                      </a:rPr>
                      <m:t>′</m:t>
                    </m:r>
                  </m:oMath>
                </a14:m>
                <a:br>
                  <a:rPr lang="en-US" dirty="0"/>
                </a:br>
                <a:r>
                  <a:rPr lang="en-US" dirty="0"/>
                  <a:t>	  </a:t>
                </a:r>
                <a:r>
                  <a:rPr lang="en-US" dirty="0" err="1"/>
                  <a:t>goto</a:t>
                </a:r>
                <a:r>
                  <a:rPr lang="en-US" dirty="0"/>
                  <a:t> 2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787743" cy="4598927"/>
              </a:xfrm>
              <a:blipFill rotWithShape="0">
                <a:blip r:embed="rId2"/>
                <a:stretch>
                  <a:fillRect l="-1130" t="-11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6865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Жадный алгоритм в задаче </a:t>
            </a:r>
            <a:r>
              <a:rPr lang="en-US" dirty="0"/>
              <a:t>MST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Дан граф с весами на рёбрах. </a:t>
                </a:r>
              </a:p>
              <a:p>
                <a:r>
                  <a:rPr lang="ru-RU" dirty="0"/>
                  <a:t>Требуется выбрать дерево, покрывающее все вершины </a:t>
                </a:r>
                <a:br>
                  <a:rPr lang="ru-RU" dirty="0"/>
                </a:br>
                <a:r>
                  <a:rPr lang="ru-RU" dirty="0"/>
                  <a:t>и имеющее как можно меньший вес</a:t>
                </a:r>
              </a:p>
              <a:p>
                <a:r>
                  <a:rPr lang="ru-RU" dirty="0"/>
                  <a:t>Формальная постановка: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 dirty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𝐺</m:t>
                        </m:r>
                      </m:e>
                    </m:d>
                  </m:oMath>
                </a14:m>
                <a:endParaRPr lang="en-US" i="1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𝓌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i="0" dirty="0">
                            <a:latin typeface="Cambria Math"/>
                          </a:rPr>
                          <m:t>bigconst</m:t>
                        </m:r>
                        <m:r>
                          <a:rPr lang="en-US" i="1" dirty="0">
                            <a:latin typeface="Cambria Math"/>
                          </a:rPr>
                          <m:t>−вес ребра </m:t>
                        </m:r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  <m:r>
                          <a:rPr lang="ru-RU" i="1" dirty="0">
                            <a:latin typeface="Cambria Math"/>
                          </a:rPr>
                          <m:t> в исходном графе</m:t>
                        </m:r>
                      </m:e>
                    </m:d>
                  </m:oMath>
                </a14:m>
                <a:endParaRPr lang="en-US" i="1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ℱ</m:t>
                    </m:r>
                    <m:r>
                      <a:rPr lang="en-US" i="1" dirty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𝐸</m:t>
                            </m:r>
                          </m:e>
                          <m:sup>
                            <m:r>
                              <a:rPr lang="en-US" i="1" dirty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i="1" dirty="0">
                            <a:latin typeface="Cambria Math"/>
                          </a:rPr>
                          <m:t>⊆</m:t>
                        </m:r>
                        <m:r>
                          <a:rPr lang="en-US" i="1" dirty="0">
                            <a:latin typeface="Cambria Math"/>
                          </a:rPr>
                          <m:t>𝐸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∣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𝐸</m:t>
                            </m:r>
                          </m:e>
                          <m:sup>
                            <m:r>
                              <a:rPr lang="en-US" i="1" dirty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ru-RU" i="1" dirty="0">
                            <a:latin typeface="Cambria Math"/>
                          </a:rPr>
                          <m:t>образует остовное дерево в </m:t>
                        </m:r>
                        <m:r>
                          <a:rPr lang="en-US" i="1" dirty="0">
                            <a:latin typeface="Cambria Math"/>
                          </a:rPr>
                          <m:t>𝐺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ru-RU" dirty="0"/>
                  <a:t>Трюк с изменением весов работает потому, что количество рёбер во всех </a:t>
                </a:r>
                <a:r>
                  <a:rPr lang="ru-RU" dirty="0" err="1"/>
                  <a:t>остовных</a:t>
                </a:r>
                <a:r>
                  <a:rPr lang="ru-RU" dirty="0"/>
                  <a:t> деревьях одинаковое!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1677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Жадный алгоритм для </a:t>
            </a:r>
            <a:r>
              <a:rPr lang="en-US" dirty="0"/>
              <a:t>MST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5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793408"/>
                <a:ext cx="6985993" cy="1615813"/>
              </a:xfrm>
            </p:spPr>
            <p:txBody>
              <a:bodyPr>
                <a:normAutofit/>
              </a:bodyPr>
              <a:lstStyle/>
              <a:p>
                <a:r>
                  <a:rPr lang="ru-RU" dirty="0" err="1"/>
                  <a:t>Матроидная</a:t>
                </a:r>
                <a:r>
                  <a:rPr lang="ru-RU" dirty="0"/>
                  <a:t> постановка: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/>
                  <a:t> — </a:t>
                </a:r>
                <a:r>
                  <a:rPr lang="ru-RU" dirty="0"/>
                  <a:t>множество всех рёбер графа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содержит все ациклические подмножества рёбер</a:t>
                </a:r>
                <a:endParaRPr lang="en-US" dirty="0"/>
              </a:p>
            </p:txBody>
          </p:sp>
        </mc:Choice>
        <mc:Fallback xmlns="">
          <p:sp>
            <p:nvSpPr>
              <p:cNvPr id="6" name="Объект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793408"/>
                <a:ext cx="6985993" cy="1615813"/>
              </a:xfrm>
              <a:blipFill rotWithShape="0">
                <a:blip r:embed="rId2"/>
                <a:stretch>
                  <a:fillRect l="-1572" t="-6038" b="-71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Овал 1"/>
          <p:cNvSpPr/>
          <p:nvPr/>
        </p:nvSpPr>
        <p:spPr>
          <a:xfrm>
            <a:off x="8472264" y="305635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8112224" y="386104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64352" y="360902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8832304" y="429309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8328248" y="491261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9552384" y="458112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9156340" y="530120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единительная линия 14"/>
          <p:cNvCxnSpPr>
            <a:stCxn id="2" idx="6"/>
            <a:endCxn id="8" idx="1"/>
          </p:cNvCxnSpPr>
          <p:nvPr/>
        </p:nvCxnSpPr>
        <p:spPr>
          <a:xfrm>
            <a:off x="8688288" y="3164368"/>
            <a:ext cx="607700" cy="476288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8" idx="5"/>
            <a:endCxn id="11" idx="0"/>
          </p:cNvCxnSpPr>
          <p:nvPr/>
        </p:nvCxnSpPr>
        <p:spPr>
          <a:xfrm>
            <a:off x="9448740" y="3793408"/>
            <a:ext cx="211656" cy="78772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11" idx="4"/>
            <a:endCxn id="12" idx="7"/>
          </p:cNvCxnSpPr>
          <p:nvPr/>
        </p:nvCxnSpPr>
        <p:spPr>
          <a:xfrm flipH="1">
            <a:off x="9340728" y="4797152"/>
            <a:ext cx="319668" cy="535692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2" idx="3"/>
            <a:endCxn id="7" idx="0"/>
          </p:cNvCxnSpPr>
          <p:nvPr/>
        </p:nvCxnSpPr>
        <p:spPr>
          <a:xfrm flipH="1">
            <a:off x="8220236" y="3240744"/>
            <a:ext cx="283664" cy="620304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7" idx="6"/>
            <a:endCxn id="8" idx="2"/>
          </p:cNvCxnSpPr>
          <p:nvPr/>
        </p:nvCxnSpPr>
        <p:spPr>
          <a:xfrm flipV="1">
            <a:off x="8328248" y="3717032"/>
            <a:ext cx="936104" cy="252028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7" idx="4"/>
            <a:endCxn id="10" idx="0"/>
          </p:cNvCxnSpPr>
          <p:nvPr/>
        </p:nvCxnSpPr>
        <p:spPr>
          <a:xfrm>
            <a:off x="8220236" y="4077072"/>
            <a:ext cx="216024" cy="835544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8" idx="3"/>
            <a:endCxn id="9" idx="7"/>
          </p:cNvCxnSpPr>
          <p:nvPr/>
        </p:nvCxnSpPr>
        <p:spPr>
          <a:xfrm flipH="1">
            <a:off x="9016692" y="3793408"/>
            <a:ext cx="279296" cy="531324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7" idx="5"/>
            <a:endCxn id="9" idx="1"/>
          </p:cNvCxnSpPr>
          <p:nvPr/>
        </p:nvCxnSpPr>
        <p:spPr>
          <a:xfrm>
            <a:off x="8296612" y="4045436"/>
            <a:ext cx="567328" cy="279296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>
            <a:stCxn id="10" idx="5"/>
            <a:endCxn id="12" idx="2"/>
          </p:cNvCxnSpPr>
          <p:nvPr/>
        </p:nvCxnSpPr>
        <p:spPr>
          <a:xfrm>
            <a:off x="8512636" y="5097004"/>
            <a:ext cx="643704" cy="312216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>
            <a:stCxn id="10" idx="7"/>
            <a:endCxn id="9" idx="3"/>
          </p:cNvCxnSpPr>
          <p:nvPr/>
        </p:nvCxnSpPr>
        <p:spPr>
          <a:xfrm flipV="1">
            <a:off x="8512636" y="4477484"/>
            <a:ext cx="351304" cy="466768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>
            <a:stCxn id="9" idx="6"/>
            <a:endCxn id="11" idx="1"/>
          </p:cNvCxnSpPr>
          <p:nvPr/>
        </p:nvCxnSpPr>
        <p:spPr>
          <a:xfrm>
            <a:off x="9048328" y="4401108"/>
            <a:ext cx="535692" cy="211656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8832305" y="3221656"/>
                <a:ext cx="362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2305" y="3221656"/>
                <a:ext cx="362599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8217678" y="3333248"/>
                <a:ext cx="362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7678" y="3333248"/>
                <a:ext cx="362599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8654094" y="3640378"/>
                <a:ext cx="362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4094" y="3640378"/>
                <a:ext cx="362599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8426794" y="4032856"/>
                <a:ext cx="362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/>
                        </a:rPr>
                        <m:t>9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6794" y="4032856"/>
                <a:ext cx="362599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8975041" y="3892406"/>
                <a:ext cx="362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5041" y="3892406"/>
                <a:ext cx="362599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8146949" y="4319808"/>
                <a:ext cx="362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/>
                        </a:rPr>
                        <m:t>9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949" y="4319808"/>
                <a:ext cx="362599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9387001" y="4000418"/>
                <a:ext cx="362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001" y="4000418"/>
                <a:ext cx="362599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9134875" y="4324454"/>
                <a:ext cx="362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4875" y="4324454"/>
                <a:ext cx="362599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8544273" y="4526202"/>
                <a:ext cx="362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/>
                        </a:rPr>
                        <m:t>8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4273" y="4526202"/>
                <a:ext cx="362599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8653189" y="5039888"/>
                <a:ext cx="362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/>
                        </a:rPr>
                        <m:t>8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3189" y="5039888"/>
                <a:ext cx="362599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9319263" y="4876468"/>
                <a:ext cx="362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9263" y="4876468"/>
                <a:ext cx="362599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Объект 5"/>
          <p:cNvSpPr txBox="1">
            <a:spLocks/>
          </p:cNvSpPr>
          <p:nvPr/>
        </p:nvSpPr>
        <p:spPr>
          <a:xfrm>
            <a:off x="838200" y="1835151"/>
            <a:ext cx="10515600" cy="1814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Дан граф с весами на рёбрах</a:t>
            </a:r>
          </a:p>
          <a:p>
            <a:r>
              <a:rPr lang="ru-RU" dirty="0"/>
              <a:t>Требуется выбрать дерево, покрывающее все вершины </a:t>
            </a:r>
            <a:br>
              <a:rPr lang="en-US" dirty="0"/>
            </a:br>
            <a:r>
              <a:rPr lang="ru-RU" dirty="0"/>
              <a:t>и имеющее как можно меньший вес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87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2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300" dirty="0"/>
              <a:t>Задача оптимизации</a:t>
            </a:r>
            <a:r>
              <a:rPr lang="en-US" sz="3300" dirty="0"/>
              <a:t> </a:t>
            </a:r>
            <a:r>
              <a:rPr lang="ru-RU" sz="3300" dirty="0"/>
              <a:t>аддитивной функции на семействе подмножеств конечного множества</a:t>
            </a:r>
            <a:br>
              <a:rPr lang="en-US" sz="3300" dirty="0"/>
            </a:br>
            <a:r>
              <a:rPr lang="en-US" sz="3300" dirty="0"/>
              <a:t>(DLS problem, Discrete Linear Subset problem)</a:t>
            </a:r>
            <a:endParaRPr lang="ru-RU" sz="3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847119" cy="4662639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3200" dirty="0"/>
                  <a:t> — </a:t>
                </a:r>
                <a:r>
                  <a:rPr lang="ru-RU" sz="3200" dirty="0"/>
                  <a:t>конечное множество</a:t>
                </a:r>
              </a:p>
              <a:p>
                <a:pPr>
                  <a:lnSpc>
                    <a:spcPct val="120000"/>
                  </a:lnSpc>
                </a:pPr>
                <a:r>
                  <a:rPr lang="ru-RU" sz="3200" dirty="0"/>
                  <a:t>Каждому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3200" i="1" dirty="0">
                        <a:latin typeface="Cambria Math"/>
                      </a:rPr>
                      <m:t>∈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3200" dirty="0"/>
                  <a:t> </a:t>
                </a:r>
                <a:r>
                  <a:rPr lang="ru-RU" sz="3200" dirty="0"/>
                  <a:t>приписан вес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𝓌</m:t>
                    </m:r>
                    <m:d>
                      <m:d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3200" i="1" dirty="0">
                        <a:latin typeface="Cambria Math"/>
                      </a:rPr>
                      <m:t>≥0</m:t>
                    </m:r>
                  </m:oMath>
                </a14:m>
                <a:endParaRPr lang="ru-RU" sz="3200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ℱ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sup>
                    </m:sSup>
                  </m:oMath>
                </a14:m>
                <a:r>
                  <a:rPr lang="en-US" sz="3200" dirty="0"/>
                  <a:t> — «</a:t>
                </a:r>
                <a:r>
                  <a:rPr lang="ru-RU" sz="3200" dirty="0"/>
                  <a:t>допустимые</a:t>
                </a:r>
                <a:r>
                  <a:rPr lang="en-US" sz="3200" dirty="0"/>
                  <a:t>»</a:t>
                </a:r>
                <a:r>
                  <a:rPr lang="ru-RU" sz="3200" dirty="0"/>
                  <a:t> подмножества</a:t>
                </a:r>
                <a:endParaRPr lang="en-US" sz="3200" dirty="0"/>
              </a:p>
              <a:p>
                <a:pPr>
                  <a:lnSpc>
                    <a:spcPct val="120000"/>
                  </a:lnSpc>
                </a:pPr>
                <a:r>
                  <a:rPr lang="ru-RU" sz="3200" dirty="0"/>
                  <a:t>Для каждого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𝐴</m:t>
                    </m:r>
                    <m:r>
                      <a:rPr lang="en-US" sz="3200" i="1">
                        <a:latin typeface="Cambria Math"/>
                      </a:rPr>
                      <m:t>⊆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3200" dirty="0"/>
                  <a:t> </a:t>
                </a:r>
                <a:r>
                  <a:rPr lang="ru-RU" sz="3200" dirty="0"/>
                  <a:t>полагаем</a:t>
                </a:r>
                <a:r>
                  <a:rPr lang="en-US" sz="3200" dirty="0"/>
                  <a:t> </a:t>
                </a:r>
                <a:br>
                  <a:rPr lang="en-US" sz="32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𝓌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≔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3200" i="1">
                            <a:latin typeface="Cambria Math"/>
                          </a:rPr>
                          <m:t>∈</m:t>
                        </m:r>
                        <m:r>
                          <a:rPr lang="en-US" sz="3200" i="1">
                            <a:latin typeface="Cambria Math"/>
                          </a:rPr>
                          <m:t>𝐴</m:t>
                        </m:r>
                      </m:sub>
                      <m:sup/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𝓌</m:t>
                        </m:r>
                        <m:r>
                          <a:rPr lang="en-US" sz="3200" i="1">
                            <a:latin typeface="Cambria Math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3200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ru-RU" sz="3200" dirty="0"/>
              </a:p>
              <a:p>
                <a:pPr>
                  <a:lnSpc>
                    <a:spcPct val="120000"/>
                  </a:lnSpc>
                </a:pPr>
                <a:r>
                  <a:rPr lang="ru-RU" sz="3200" dirty="0"/>
                  <a:t>Требуется найти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𝐴</m:t>
                    </m:r>
                    <m:r>
                      <a:rPr lang="ru-RU" sz="3200" i="1">
                        <a:latin typeface="Cambria Math"/>
                      </a:rPr>
                      <m:t>∈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sz="3200" dirty="0"/>
                  <a:t>, </a:t>
                </a:r>
                <a:r>
                  <a:rPr lang="ru-RU" sz="3200" dirty="0"/>
                  <a:t>такое, что </a:t>
                </a:r>
                <a:br>
                  <a:rPr lang="en-US" sz="32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𝓌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sz="3200" i="1">
                        <a:latin typeface="Cambria Math"/>
                      </a:rPr>
                      <m:t>→</m:t>
                    </m:r>
                    <m:f>
                      <m:fPr>
                        <m:type m:val="lin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>
                            <a:latin typeface="Cambria Math"/>
                          </a:rPr>
                          <m:t>max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3200">
                            <a:latin typeface="Cambria Math" panose="02040503050406030204" pitchFamily="18" charset="0"/>
                          </a:rPr>
                          <m:t>min</m:t>
                        </m:r>
                      </m:den>
                    </m:f>
                  </m:oMath>
                </a14:m>
                <a:endParaRPr lang="ru-RU" sz="32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847119" cy="4662639"/>
              </a:xfrm>
              <a:blipFill rotWithShape="0">
                <a:blip r:embed="rId2"/>
                <a:stretch>
                  <a:fillRect l="-1124" t="-15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5722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рангового разброса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/>
                  <a:t>Теорема (</a:t>
                </a:r>
                <a:r>
                  <a:rPr lang="nb-NO" b="1" dirty="0"/>
                  <a:t>D.</a:t>
                </a:r>
                <a:r>
                  <a:rPr lang="ru-RU" b="1" dirty="0"/>
                  <a:t> </a:t>
                </a:r>
                <a:r>
                  <a:rPr lang="nb-NO" b="1" dirty="0"/>
                  <a:t>Hausmann,</a:t>
                </a:r>
                <a:r>
                  <a:rPr lang="en-US" b="1" dirty="0"/>
                  <a:t> T.A. </a:t>
                </a:r>
                <a:r>
                  <a:rPr lang="nb-NO" b="1" dirty="0"/>
                  <a:t>Jenkyns, B. Korte ’1980</a:t>
                </a:r>
                <a:r>
                  <a:rPr lang="ru-RU" b="1" dirty="0"/>
                  <a:t>).</a:t>
                </a:r>
              </a:p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</m:d>
                  </m:oMath>
                </a14:m>
                <a:r>
                  <a:rPr lang="en-US" dirty="0"/>
                  <a:t> — </a:t>
                </a:r>
                <a:r>
                  <a:rPr lang="ru-RU" dirty="0"/>
                  <a:t>наследственная система.</a:t>
                </a:r>
              </a:p>
              <a:p>
                <a:pPr marL="0" indent="0">
                  <a:buNone/>
                </a:pPr>
                <a:r>
                  <a:rPr lang="ru-RU" dirty="0"/>
                  <a:t>Если для любого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ru-RU" dirty="0"/>
                  <a:t> и любого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во множестве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не 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циклов, 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box>
                      <m:box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2468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рангового разброса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95825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пусть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— </a:t>
                </a:r>
                <a:r>
                  <a:rPr lang="ru-RU" dirty="0"/>
                  <a:t>наименьшая и наибольшая по</a:t>
                </a:r>
                <a:r>
                  <a:rPr lang="en-US" dirty="0"/>
                  <a:t> </a:t>
                </a:r>
                <a:r>
                  <a:rPr lang="ru-RU" dirty="0"/>
                  <a:t>мощности базы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ru-RU" dirty="0"/>
                  <a:t>Докажем, что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общ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∖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общ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ru-RU" dirty="0"/>
                  <a:t>Положим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ru-RU" dirty="0"/>
                  <a:t>По условию, в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циклов.</a:t>
                </a:r>
                <a:r>
                  <a:rPr lang="en-US" dirty="0"/>
                  <a:t> </a:t>
                </a:r>
                <a:r>
                  <a:rPr lang="ru-RU" dirty="0"/>
                  <a:t>У каждого из них найдётся общий элемент с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∖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общ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ru-RU" dirty="0"/>
                  <a:t>. Удалив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таких элементов, получим множество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:r>
                  <a:rPr lang="ru-RU" dirty="0"/>
                  <a:t> такое, что </a:t>
                </a:r>
                <a:endParaRPr lang="ru-RU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/>
                  <a:t> независимо, </a:t>
                </a:r>
                <a:endParaRPr lang="ru-RU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общ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/>
                  <a:t>,</a:t>
                </a:r>
                <a:endParaRPr lang="en-US" dirty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∖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общ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∪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∖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общ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dirty="0"/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95825"/>
              </a:xfrm>
              <a:blipFill rotWithShape="0">
                <a:blip r:embed="rId2"/>
                <a:stretch>
                  <a:fillRect l="-754" t="-908" r="-638" b="-5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Овал 3"/>
          <p:cNvSpPr/>
          <p:nvPr/>
        </p:nvSpPr>
        <p:spPr>
          <a:xfrm>
            <a:off x="8054975" y="5099050"/>
            <a:ext cx="1968500" cy="1250950"/>
          </a:xfrm>
          <a:prstGeom prst="ellipse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8693150" y="5099050"/>
            <a:ext cx="2870200" cy="1250950"/>
          </a:xfrm>
          <a:prstGeom prst="ellipse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167280" y="5086350"/>
                <a:ext cx="3960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7280" y="5086350"/>
                <a:ext cx="39607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977993" y="5073650"/>
                <a:ext cx="396069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7993" y="5073650"/>
                <a:ext cx="396069" cy="374270"/>
              </a:xfrm>
              <a:prstGeom prst="rect">
                <a:avLst/>
              </a:prstGeom>
              <a:blipFill rotWithShape="0">
                <a:blip r:embed="rId4"/>
                <a:stretch>
                  <a:fillRect t="-4839" r="-107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070653" y="5531844"/>
                <a:ext cx="705065" cy="3853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общ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0653" y="5531844"/>
                <a:ext cx="705065" cy="385362"/>
              </a:xfrm>
              <a:prstGeom prst="rect">
                <a:avLst/>
              </a:prstGeom>
              <a:blipFill rotWithShape="0">
                <a:blip r:embed="rId5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565576" y="5094074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5576" y="5094074"/>
                <a:ext cx="446661" cy="369332"/>
              </a:xfrm>
              <a:prstGeom prst="rect">
                <a:avLst/>
              </a:prstGeom>
              <a:blipFill rotWithShape="0">
                <a:blip r:embed="rId6"/>
                <a:stretch>
                  <a:fillRect r="-219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362171" y="5304140"/>
                <a:ext cx="451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2171" y="5304140"/>
                <a:ext cx="451982" cy="369332"/>
              </a:xfrm>
              <a:prstGeom prst="rect">
                <a:avLst/>
              </a:prstGeom>
              <a:blipFill rotWithShape="0">
                <a:blip r:embed="rId7"/>
                <a:stretch>
                  <a:fillRect r="-202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583363" y="5980668"/>
                <a:ext cx="5141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3363" y="5980668"/>
                <a:ext cx="514180" cy="369332"/>
              </a:xfrm>
              <a:prstGeom prst="rect">
                <a:avLst/>
              </a:prstGeom>
              <a:blipFill rotWithShape="0">
                <a:blip r:embed="rId8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Полилиния 11"/>
          <p:cNvSpPr/>
          <p:nvPr/>
        </p:nvSpPr>
        <p:spPr>
          <a:xfrm>
            <a:off x="8607811" y="5094609"/>
            <a:ext cx="2600146" cy="1253999"/>
          </a:xfrm>
          <a:custGeom>
            <a:avLst/>
            <a:gdLst>
              <a:gd name="connsiteX0" fmla="*/ 1488689 w 2600146"/>
              <a:gd name="connsiteY0" fmla="*/ 4441 h 1253999"/>
              <a:gd name="connsiteX1" fmla="*/ 2377689 w 2600146"/>
              <a:gd name="connsiteY1" fmla="*/ 169541 h 1253999"/>
              <a:gd name="connsiteX2" fmla="*/ 2599939 w 2600146"/>
              <a:gd name="connsiteY2" fmla="*/ 569591 h 1253999"/>
              <a:gd name="connsiteX3" fmla="*/ 2403089 w 2600146"/>
              <a:gd name="connsiteY3" fmla="*/ 1058541 h 1253999"/>
              <a:gd name="connsiteX4" fmla="*/ 1755389 w 2600146"/>
              <a:gd name="connsiteY4" fmla="*/ 1249041 h 1253999"/>
              <a:gd name="connsiteX5" fmla="*/ 847339 w 2600146"/>
              <a:gd name="connsiteY5" fmla="*/ 1166491 h 1253999"/>
              <a:gd name="connsiteX6" fmla="*/ 142489 w 2600146"/>
              <a:gd name="connsiteY6" fmla="*/ 836291 h 1253999"/>
              <a:gd name="connsiteX7" fmla="*/ 167889 w 2600146"/>
              <a:gd name="connsiteY7" fmla="*/ 398141 h 1253999"/>
              <a:gd name="connsiteX8" fmla="*/ 21839 w 2600146"/>
              <a:gd name="connsiteY8" fmla="*/ 220341 h 1253999"/>
              <a:gd name="connsiteX9" fmla="*/ 40889 w 2600146"/>
              <a:gd name="connsiteY9" fmla="*/ 48891 h 1253999"/>
              <a:gd name="connsiteX10" fmla="*/ 396489 w 2600146"/>
              <a:gd name="connsiteY10" fmla="*/ 207641 h 1253999"/>
              <a:gd name="connsiteX11" fmla="*/ 860039 w 2600146"/>
              <a:gd name="connsiteY11" fmla="*/ 61591 h 1253999"/>
              <a:gd name="connsiteX12" fmla="*/ 1488689 w 2600146"/>
              <a:gd name="connsiteY12" fmla="*/ 4441 h 1253999"/>
              <a:gd name="connsiteX0" fmla="*/ 1488689 w 2600146"/>
              <a:gd name="connsiteY0" fmla="*/ 4441 h 1253999"/>
              <a:gd name="connsiteX1" fmla="*/ 2377689 w 2600146"/>
              <a:gd name="connsiteY1" fmla="*/ 169541 h 1253999"/>
              <a:gd name="connsiteX2" fmla="*/ 2599939 w 2600146"/>
              <a:gd name="connsiteY2" fmla="*/ 569591 h 1253999"/>
              <a:gd name="connsiteX3" fmla="*/ 2403089 w 2600146"/>
              <a:gd name="connsiteY3" fmla="*/ 1058541 h 1253999"/>
              <a:gd name="connsiteX4" fmla="*/ 1755389 w 2600146"/>
              <a:gd name="connsiteY4" fmla="*/ 1249041 h 1253999"/>
              <a:gd name="connsiteX5" fmla="*/ 847339 w 2600146"/>
              <a:gd name="connsiteY5" fmla="*/ 1166491 h 1253999"/>
              <a:gd name="connsiteX6" fmla="*/ 142489 w 2600146"/>
              <a:gd name="connsiteY6" fmla="*/ 836291 h 1253999"/>
              <a:gd name="connsiteX7" fmla="*/ 167889 w 2600146"/>
              <a:gd name="connsiteY7" fmla="*/ 398141 h 1253999"/>
              <a:gd name="connsiteX8" fmla="*/ 21839 w 2600146"/>
              <a:gd name="connsiteY8" fmla="*/ 220341 h 1253999"/>
              <a:gd name="connsiteX9" fmla="*/ 40889 w 2600146"/>
              <a:gd name="connsiteY9" fmla="*/ 48891 h 1253999"/>
              <a:gd name="connsiteX10" fmla="*/ 396489 w 2600146"/>
              <a:gd name="connsiteY10" fmla="*/ 207641 h 1253999"/>
              <a:gd name="connsiteX11" fmla="*/ 860039 w 2600146"/>
              <a:gd name="connsiteY11" fmla="*/ 61591 h 1253999"/>
              <a:gd name="connsiteX12" fmla="*/ 1488689 w 2600146"/>
              <a:gd name="connsiteY12" fmla="*/ 4441 h 1253999"/>
              <a:gd name="connsiteX0" fmla="*/ 1488689 w 2600146"/>
              <a:gd name="connsiteY0" fmla="*/ 4441 h 1253999"/>
              <a:gd name="connsiteX1" fmla="*/ 2377689 w 2600146"/>
              <a:gd name="connsiteY1" fmla="*/ 169541 h 1253999"/>
              <a:gd name="connsiteX2" fmla="*/ 2599939 w 2600146"/>
              <a:gd name="connsiteY2" fmla="*/ 569591 h 1253999"/>
              <a:gd name="connsiteX3" fmla="*/ 2403089 w 2600146"/>
              <a:gd name="connsiteY3" fmla="*/ 1058541 h 1253999"/>
              <a:gd name="connsiteX4" fmla="*/ 1755389 w 2600146"/>
              <a:gd name="connsiteY4" fmla="*/ 1249041 h 1253999"/>
              <a:gd name="connsiteX5" fmla="*/ 847339 w 2600146"/>
              <a:gd name="connsiteY5" fmla="*/ 1166491 h 1253999"/>
              <a:gd name="connsiteX6" fmla="*/ 142489 w 2600146"/>
              <a:gd name="connsiteY6" fmla="*/ 836291 h 1253999"/>
              <a:gd name="connsiteX7" fmla="*/ 167889 w 2600146"/>
              <a:gd name="connsiteY7" fmla="*/ 398141 h 1253999"/>
              <a:gd name="connsiteX8" fmla="*/ 21839 w 2600146"/>
              <a:gd name="connsiteY8" fmla="*/ 220341 h 1253999"/>
              <a:gd name="connsiteX9" fmla="*/ 40889 w 2600146"/>
              <a:gd name="connsiteY9" fmla="*/ 48891 h 1253999"/>
              <a:gd name="connsiteX10" fmla="*/ 396489 w 2600146"/>
              <a:gd name="connsiteY10" fmla="*/ 207641 h 1253999"/>
              <a:gd name="connsiteX11" fmla="*/ 860039 w 2600146"/>
              <a:gd name="connsiteY11" fmla="*/ 61591 h 1253999"/>
              <a:gd name="connsiteX12" fmla="*/ 1488689 w 2600146"/>
              <a:gd name="connsiteY12" fmla="*/ 4441 h 1253999"/>
              <a:gd name="connsiteX0" fmla="*/ 1488689 w 2600146"/>
              <a:gd name="connsiteY0" fmla="*/ 4441 h 1253999"/>
              <a:gd name="connsiteX1" fmla="*/ 2377689 w 2600146"/>
              <a:gd name="connsiteY1" fmla="*/ 169541 h 1253999"/>
              <a:gd name="connsiteX2" fmla="*/ 2599939 w 2600146"/>
              <a:gd name="connsiteY2" fmla="*/ 569591 h 1253999"/>
              <a:gd name="connsiteX3" fmla="*/ 2403089 w 2600146"/>
              <a:gd name="connsiteY3" fmla="*/ 1058541 h 1253999"/>
              <a:gd name="connsiteX4" fmla="*/ 1755389 w 2600146"/>
              <a:gd name="connsiteY4" fmla="*/ 1249041 h 1253999"/>
              <a:gd name="connsiteX5" fmla="*/ 847339 w 2600146"/>
              <a:gd name="connsiteY5" fmla="*/ 1166491 h 1253999"/>
              <a:gd name="connsiteX6" fmla="*/ 142489 w 2600146"/>
              <a:gd name="connsiteY6" fmla="*/ 836291 h 1253999"/>
              <a:gd name="connsiteX7" fmla="*/ 167889 w 2600146"/>
              <a:gd name="connsiteY7" fmla="*/ 398141 h 1253999"/>
              <a:gd name="connsiteX8" fmla="*/ 21839 w 2600146"/>
              <a:gd name="connsiteY8" fmla="*/ 220341 h 1253999"/>
              <a:gd name="connsiteX9" fmla="*/ 40889 w 2600146"/>
              <a:gd name="connsiteY9" fmla="*/ 48891 h 1253999"/>
              <a:gd name="connsiteX10" fmla="*/ 396489 w 2600146"/>
              <a:gd name="connsiteY10" fmla="*/ 207641 h 1253999"/>
              <a:gd name="connsiteX11" fmla="*/ 860039 w 2600146"/>
              <a:gd name="connsiteY11" fmla="*/ 61591 h 1253999"/>
              <a:gd name="connsiteX12" fmla="*/ 1488689 w 2600146"/>
              <a:gd name="connsiteY12" fmla="*/ 4441 h 1253999"/>
              <a:gd name="connsiteX0" fmla="*/ 1488689 w 2600146"/>
              <a:gd name="connsiteY0" fmla="*/ 4441 h 1253999"/>
              <a:gd name="connsiteX1" fmla="*/ 2377689 w 2600146"/>
              <a:gd name="connsiteY1" fmla="*/ 169541 h 1253999"/>
              <a:gd name="connsiteX2" fmla="*/ 2599939 w 2600146"/>
              <a:gd name="connsiteY2" fmla="*/ 569591 h 1253999"/>
              <a:gd name="connsiteX3" fmla="*/ 2403089 w 2600146"/>
              <a:gd name="connsiteY3" fmla="*/ 1058541 h 1253999"/>
              <a:gd name="connsiteX4" fmla="*/ 1755389 w 2600146"/>
              <a:gd name="connsiteY4" fmla="*/ 1249041 h 1253999"/>
              <a:gd name="connsiteX5" fmla="*/ 847339 w 2600146"/>
              <a:gd name="connsiteY5" fmla="*/ 1166491 h 1253999"/>
              <a:gd name="connsiteX6" fmla="*/ 142489 w 2600146"/>
              <a:gd name="connsiteY6" fmla="*/ 836291 h 1253999"/>
              <a:gd name="connsiteX7" fmla="*/ 167889 w 2600146"/>
              <a:gd name="connsiteY7" fmla="*/ 398141 h 1253999"/>
              <a:gd name="connsiteX8" fmla="*/ 21839 w 2600146"/>
              <a:gd name="connsiteY8" fmla="*/ 220341 h 1253999"/>
              <a:gd name="connsiteX9" fmla="*/ 40889 w 2600146"/>
              <a:gd name="connsiteY9" fmla="*/ 48891 h 1253999"/>
              <a:gd name="connsiteX10" fmla="*/ 396489 w 2600146"/>
              <a:gd name="connsiteY10" fmla="*/ 207641 h 1253999"/>
              <a:gd name="connsiteX11" fmla="*/ 860039 w 2600146"/>
              <a:gd name="connsiteY11" fmla="*/ 61591 h 1253999"/>
              <a:gd name="connsiteX12" fmla="*/ 1488689 w 2600146"/>
              <a:gd name="connsiteY12" fmla="*/ 4441 h 1253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00146" h="1253999">
                <a:moveTo>
                  <a:pt x="1488689" y="4441"/>
                </a:moveTo>
                <a:cubicBezTo>
                  <a:pt x="1741631" y="22433"/>
                  <a:pt x="2192481" y="75349"/>
                  <a:pt x="2377689" y="169541"/>
                </a:cubicBezTo>
                <a:cubicBezTo>
                  <a:pt x="2562897" y="263733"/>
                  <a:pt x="2595706" y="421424"/>
                  <a:pt x="2599939" y="569591"/>
                </a:cubicBezTo>
                <a:cubicBezTo>
                  <a:pt x="2604172" y="717758"/>
                  <a:pt x="2543847" y="945299"/>
                  <a:pt x="2403089" y="1058541"/>
                </a:cubicBezTo>
                <a:cubicBezTo>
                  <a:pt x="2262331" y="1171783"/>
                  <a:pt x="2014681" y="1231049"/>
                  <a:pt x="1755389" y="1249041"/>
                </a:cubicBezTo>
                <a:cubicBezTo>
                  <a:pt x="1496097" y="1267033"/>
                  <a:pt x="1116156" y="1235283"/>
                  <a:pt x="847339" y="1166491"/>
                </a:cubicBezTo>
                <a:cubicBezTo>
                  <a:pt x="578522" y="1097699"/>
                  <a:pt x="255731" y="964349"/>
                  <a:pt x="142489" y="836291"/>
                </a:cubicBezTo>
                <a:cubicBezTo>
                  <a:pt x="29247" y="708233"/>
                  <a:pt x="73697" y="500799"/>
                  <a:pt x="167889" y="398141"/>
                </a:cubicBezTo>
                <a:cubicBezTo>
                  <a:pt x="96981" y="339933"/>
                  <a:pt x="43006" y="278549"/>
                  <a:pt x="21839" y="220341"/>
                </a:cubicBezTo>
                <a:cubicBezTo>
                  <a:pt x="672" y="162133"/>
                  <a:pt x="-21553" y="51008"/>
                  <a:pt x="40889" y="48891"/>
                </a:cubicBezTo>
                <a:cubicBezTo>
                  <a:pt x="103331" y="46774"/>
                  <a:pt x="291714" y="46774"/>
                  <a:pt x="396489" y="207641"/>
                </a:cubicBezTo>
                <a:cubicBezTo>
                  <a:pt x="533014" y="209758"/>
                  <a:pt x="670597" y="96516"/>
                  <a:pt x="860039" y="61591"/>
                </a:cubicBezTo>
                <a:cubicBezTo>
                  <a:pt x="1049481" y="26666"/>
                  <a:pt x="1235747" y="-13551"/>
                  <a:pt x="1488689" y="4441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0479739" y="4842475"/>
                <a:ext cx="4817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9739" y="4842475"/>
                <a:ext cx="481735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Полилиния 14"/>
          <p:cNvSpPr/>
          <p:nvPr/>
        </p:nvSpPr>
        <p:spPr>
          <a:xfrm>
            <a:off x="8613562" y="5094344"/>
            <a:ext cx="2943729" cy="1252564"/>
          </a:xfrm>
          <a:custGeom>
            <a:avLst/>
            <a:gdLst>
              <a:gd name="connsiteX0" fmla="*/ 1488689 w 2600146"/>
              <a:gd name="connsiteY0" fmla="*/ 4441 h 1253999"/>
              <a:gd name="connsiteX1" fmla="*/ 2377689 w 2600146"/>
              <a:gd name="connsiteY1" fmla="*/ 169541 h 1253999"/>
              <a:gd name="connsiteX2" fmla="*/ 2599939 w 2600146"/>
              <a:gd name="connsiteY2" fmla="*/ 569591 h 1253999"/>
              <a:gd name="connsiteX3" fmla="*/ 2403089 w 2600146"/>
              <a:gd name="connsiteY3" fmla="*/ 1058541 h 1253999"/>
              <a:gd name="connsiteX4" fmla="*/ 1755389 w 2600146"/>
              <a:gd name="connsiteY4" fmla="*/ 1249041 h 1253999"/>
              <a:gd name="connsiteX5" fmla="*/ 847339 w 2600146"/>
              <a:gd name="connsiteY5" fmla="*/ 1166491 h 1253999"/>
              <a:gd name="connsiteX6" fmla="*/ 142489 w 2600146"/>
              <a:gd name="connsiteY6" fmla="*/ 836291 h 1253999"/>
              <a:gd name="connsiteX7" fmla="*/ 167889 w 2600146"/>
              <a:gd name="connsiteY7" fmla="*/ 398141 h 1253999"/>
              <a:gd name="connsiteX8" fmla="*/ 21839 w 2600146"/>
              <a:gd name="connsiteY8" fmla="*/ 220341 h 1253999"/>
              <a:gd name="connsiteX9" fmla="*/ 40889 w 2600146"/>
              <a:gd name="connsiteY9" fmla="*/ 48891 h 1253999"/>
              <a:gd name="connsiteX10" fmla="*/ 396489 w 2600146"/>
              <a:gd name="connsiteY10" fmla="*/ 207641 h 1253999"/>
              <a:gd name="connsiteX11" fmla="*/ 860039 w 2600146"/>
              <a:gd name="connsiteY11" fmla="*/ 61591 h 1253999"/>
              <a:gd name="connsiteX12" fmla="*/ 1488689 w 2600146"/>
              <a:gd name="connsiteY12" fmla="*/ 4441 h 1253999"/>
              <a:gd name="connsiteX0" fmla="*/ 1488689 w 2600146"/>
              <a:gd name="connsiteY0" fmla="*/ 4441 h 1253999"/>
              <a:gd name="connsiteX1" fmla="*/ 2377689 w 2600146"/>
              <a:gd name="connsiteY1" fmla="*/ 169541 h 1253999"/>
              <a:gd name="connsiteX2" fmla="*/ 2599939 w 2600146"/>
              <a:gd name="connsiteY2" fmla="*/ 569591 h 1253999"/>
              <a:gd name="connsiteX3" fmla="*/ 2403089 w 2600146"/>
              <a:gd name="connsiteY3" fmla="*/ 1058541 h 1253999"/>
              <a:gd name="connsiteX4" fmla="*/ 1755389 w 2600146"/>
              <a:gd name="connsiteY4" fmla="*/ 1249041 h 1253999"/>
              <a:gd name="connsiteX5" fmla="*/ 847339 w 2600146"/>
              <a:gd name="connsiteY5" fmla="*/ 1166491 h 1253999"/>
              <a:gd name="connsiteX6" fmla="*/ 142489 w 2600146"/>
              <a:gd name="connsiteY6" fmla="*/ 836291 h 1253999"/>
              <a:gd name="connsiteX7" fmla="*/ 167889 w 2600146"/>
              <a:gd name="connsiteY7" fmla="*/ 398141 h 1253999"/>
              <a:gd name="connsiteX8" fmla="*/ 21839 w 2600146"/>
              <a:gd name="connsiteY8" fmla="*/ 220341 h 1253999"/>
              <a:gd name="connsiteX9" fmla="*/ 40889 w 2600146"/>
              <a:gd name="connsiteY9" fmla="*/ 48891 h 1253999"/>
              <a:gd name="connsiteX10" fmla="*/ 396489 w 2600146"/>
              <a:gd name="connsiteY10" fmla="*/ 207641 h 1253999"/>
              <a:gd name="connsiteX11" fmla="*/ 860039 w 2600146"/>
              <a:gd name="connsiteY11" fmla="*/ 61591 h 1253999"/>
              <a:gd name="connsiteX12" fmla="*/ 1488689 w 2600146"/>
              <a:gd name="connsiteY12" fmla="*/ 4441 h 1253999"/>
              <a:gd name="connsiteX0" fmla="*/ 1488689 w 2600146"/>
              <a:gd name="connsiteY0" fmla="*/ 4441 h 1253999"/>
              <a:gd name="connsiteX1" fmla="*/ 2377689 w 2600146"/>
              <a:gd name="connsiteY1" fmla="*/ 169541 h 1253999"/>
              <a:gd name="connsiteX2" fmla="*/ 2599939 w 2600146"/>
              <a:gd name="connsiteY2" fmla="*/ 569591 h 1253999"/>
              <a:gd name="connsiteX3" fmla="*/ 2403089 w 2600146"/>
              <a:gd name="connsiteY3" fmla="*/ 1058541 h 1253999"/>
              <a:gd name="connsiteX4" fmla="*/ 1755389 w 2600146"/>
              <a:gd name="connsiteY4" fmla="*/ 1249041 h 1253999"/>
              <a:gd name="connsiteX5" fmla="*/ 847339 w 2600146"/>
              <a:gd name="connsiteY5" fmla="*/ 1166491 h 1253999"/>
              <a:gd name="connsiteX6" fmla="*/ 142489 w 2600146"/>
              <a:gd name="connsiteY6" fmla="*/ 836291 h 1253999"/>
              <a:gd name="connsiteX7" fmla="*/ 167889 w 2600146"/>
              <a:gd name="connsiteY7" fmla="*/ 398141 h 1253999"/>
              <a:gd name="connsiteX8" fmla="*/ 21839 w 2600146"/>
              <a:gd name="connsiteY8" fmla="*/ 220341 h 1253999"/>
              <a:gd name="connsiteX9" fmla="*/ 40889 w 2600146"/>
              <a:gd name="connsiteY9" fmla="*/ 48891 h 1253999"/>
              <a:gd name="connsiteX10" fmla="*/ 396489 w 2600146"/>
              <a:gd name="connsiteY10" fmla="*/ 207641 h 1253999"/>
              <a:gd name="connsiteX11" fmla="*/ 860039 w 2600146"/>
              <a:gd name="connsiteY11" fmla="*/ 61591 h 1253999"/>
              <a:gd name="connsiteX12" fmla="*/ 1488689 w 2600146"/>
              <a:gd name="connsiteY12" fmla="*/ 4441 h 1253999"/>
              <a:gd name="connsiteX0" fmla="*/ 1488689 w 2600146"/>
              <a:gd name="connsiteY0" fmla="*/ 4441 h 1253999"/>
              <a:gd name="connsiteX1" fmla="*/ 2377689 w 2600146"/>
              <a:gd name="connsiteY1" fmla="*/ 169541 h 1253999"/>
              <a:gd name="connsiteX2" fmla="*/ 2599939 w 2600146"/>
              <a:gd name="connsiteY2" fmla="*/ 569591 h 1253999"/>
              <a:gd name="connsiteX3" fmla="*/ 2403089 w 2600146"/>
              <a:gd name="connsiteY3" fmla="*/ 1058541 h 1253999"/>
              <a:gd name="connsiteX4" fmla="*/ 1755389 w 2600146"/>
              <a:gd name="connsiteY4" fmla="*/ 1249041 h 1253999"/>
              <a:gd name="connsiteX5" fmla="*/ 847339 w 2600146"/>
              <a:gd name="connsiteY5" fmla="*/ 1166491 h 1253999"/>
              <a:gd name="connsiteX6" fmla="*/ 142489 w 2600146"/>
              <a:gd name="connsiteY6" fmla="*/ 836291 h 1253999"/>
              <a:gd name="connsiteX7" fmla="*/ 167889 w 2600146"/>
              <a:gd name="connsiteY7" fmla="*/ 398141 h 1253999"/>
              <a:gd name="connsiteX8" fmla="*/ 21839 w 2600146"/>
              <a:gd name="connsiteY8" fmla="*/ 220341 h 1253999"/>
              <a:gd name="connsiteX9" fmla="*/ 40889 w 2600146"/>
              <a:gd name="connsiteY9" fmla="*/ 48891 h 1253999"/>
              <a:gd name="connsiteX10" fmla="*/ 396489 w 2600146"/>
              <a:gd name="connsiteY10" fmla="*/ 207641 h 1253999"/>
              <a:gd name="connsiteX11" fmla="*/ 860039 w 2600146"/>
              <a:gd name="connsiteY11" fmla="*/ 61591 h 1253999"/>
              <a:gd name="connsiteX12" fmla="*/ 1488689 w 2600146"/>
              <a:gd name="connsiteY12" fmla="*/ 4441 h 1253999"/>
              <a:gd name="connsiteX0" fmla="*/ 1488689 w 2600146"/>
              <a:gd name="connsiteY0" fmla="*/ 4441 h 1253999"/>
              <a:gd name="connsiteX1" fmla="*/ 2377689 w 2600146"/>
              <a:gd name="connsiteY1" fmla="*/ 169541 h 1253999"/>
              <a:gd name="connsiteX2" fmla="*/ 2599939 w 2600146"/>
              <a:gd name="connsiteY2" fmla="*/ 569591 h 1253999"/>
              <a:gd name="connsiteX3" fmla="*/ 2403089 w 2600146"/>
              <a:gd name="connsiteY3" fmla="*/ 1058541 h 1253999"/>
              <a:gd name="connsiteX4" fmla="*/ 1755389 w 2600146"/>
              <a:gd name="connsiteY4" fmla="*/ 1249041 h 1253999"/>
              <a:gd name="connsiteX5" fmla="*/ 847339 w 2600146"/>
              <a:gd name="connsiteY5" fmla="*/ 1166491 h 1253999"/>
              <a:gd name="connsiteX6" fmla="*/ 142489 w 2600146"/>
              <a:gd name="connsiteY6" fmla="*/ 836291 h 1253999"/>
              <a:gd name="connsiteX7" fmla="*/ 167889 w 2600146"/>
              <a:gd name="connsiteY7" fmla="*/ 398141 h 1253999"/>
              <a:gd name="connsiteX8" fmla="*/ 21839 w 2600146"/>
              <a:gd name="connsiteY8" fmla="*/ 220341 h 1253999"/>
              <a:gd name="connsiteX9" fmla="*/ 40889 w 2600146"/>
              <a:gd name="connsiteY9" fmla="*/ 48891 h 1253999"/>
              <a:gd name="connsiteX10" fmla="*/ 396489 w 2600146"/>
              <a:gd name="connsiteY10" fmla="*/ 207641 h 1253999"/>
              <a:gd name="connsiteX11" fmla="*/ 860039 w 2600146"/>
              <a:gd name="connsiteY11" fmla="*/ 61591 h 1253999"/>
              <a:gd name="connsiteX12" fmla="*/ 1488689 w 2600146"/>
              <a:gd name="connsiteY12" fmla="*/ 4441 h 1253999"/>
              <a:gd name="connsiteX0" fmla="*/ 1488689 w 2860336"/>
              <a:gd name="connsiteY0" fmla="*/ 4441 h 1253999"/>
              <a:gd name="connsiteX1" fmla="*/ 2377689 w 2860336"/>
              <a:gd name="connsiteY1" fmla="*/ 169541 h 1253999"/>
              <a:gd name="connsiteX2" fmla="*/ 2860289 w 2860336"/>
              <a:gd name="connsiteY2" fmla="*/ 626741 h 1253999"/>
              <a:gd name="connsiteX3" fmla="*/ 2403089 w 2860336"/>
              <a:gd name="connsiteY3" fmla="*/ 1058541 h 1253999"/>
              <a:gd name="connsiteX4" fmla="*/ 1755389 w 2860336"/>
              <a:gd name="connsiteY4" fmla="*/ 1249041 h 1253999"/>
              <a:gd name="connsiteX5" fmla="*/ 847339 w 2860336"/>
              <a:gd name="connsiteY5" fmla="*/ 1166491 h 1253999"/>
              <a:gd name="connsiteX6" fmla="*/ 142489 w 2860336"/>
              <a:gd name="connsiteY6" fmla="*/ 836291 h 1253999"/>
              <a:gd name="connsiteX7" fmla="*/ 167889 w 2860336"/>
              <a:gd name="connsiteY7" fmla="*/ 398141 h 1253999"/>
              <a:gd name="connsiteX8" fmla="*/ 21839 w 2860336"/>
              <a:gd name="connsiteY8" fmla="*/ 220341 h 1253999"/>
              <a:gd name="connsiteX9" fmla="*/ 40889 w 2860336"/>
              <a:gd name="connsiteY9" fmla="*/ 48891 h 1253999"/>
              <a:gd name="connsiteX10" fmla="*/ 396489 w 2860336"/>
              <a:gd name="connsiteY10" fmla="*/ 207641 h 1253999"/>
              <a:gd name="connsiteX11" fmla="*/ 860039 w 2860336"/>
              <a:gd name="connsiteY11" fmla="*/ 61591 h 1253999"/>
              <a:gd name="connsiteX12" fmla="*/ 1488689 w 2860336"/>
              <a:gd name="connsiteY12" fmla="*/ 4441 h 1253999"/>
              <a:gd name="connsiteX0" fmla="*/ 1488689 w 2860302"/>
              <a:gd name="connsiteY0" fmla="*/ 4441 h 1253999"/>
              <a:gd name="connsiteX1" fmla="*/ 2377689 w 2860302"/>
              <a:gd name="connsiteY1" fmla="*/ 169541 h 1253999"/>
              <a:gd name="connsiteX2" fmla="*/ 2860289 w 2860302"/>
              <a:gd name="connsiteY2" fmla="*/ 626741 h 1253999"/>
              <a:gd name="connsiteX3" fmla="*/ 2403089 w 2860302"/>
              <a:gd name="connsiteY3" fmla="*/ 1058541 h 1253999"/>
              <a:gd name="connsiteX4" fmla="*/ 1755389 w 2860302"/>
              <a:gd name="connsiteY4" fmla="*/ 1249041 h 1253999"/>
              <a:gd name="connsiteX5" fmla="*/ 847339 w 2860302"/>
              <a:gd name="connsiteY5" fmla="*/ 1166491 h 1253999"/>
              <a:gd name="connsiteX6" fmla="*/ 142489 w 2860302"/>
              <a:gd name="connsiteY6" fmla="*/ 836291 h 1253999"/>
              <a:gd name="connsiteX7" fmla="*/ 167889 w 2860302"/>
              <a:gd name="connsiteY7" fmla="*/ 398141 h 1253999"/>
              <a:gd name="connsiteX8" fmla="*/ 21839 w 2860302"/>
              <a:gd name="connsiteY8" fmla="*/ 220341 h 1253999"/>
              <a:gd name="connsiteX9" fmla="*/ 40889 w 2860302"/>
              <a:gd name="connsiteY9" fmla="*/ 48891 h 1253999"/>
              <a:gd name="connsiteX10" fmla="*/ 396489 w 2860302"/>
              <a:gd name="connsiteY10" fmla="*/ 207641 h 1253999"/>
              <a:gd name="connsiteX11" fmla="*/ 860039 w 2860302"/>
              <a:gd name="connsiteY11" fmla="*/ 61591 h 1253999"/>
              <a:gd name="connsiteX12" fmla="*/ 1488689 w 2860302"/>
              <a:gd name="connsiteY12" fmla="*/ 4441 h 1253999"/>
              <a:gd name="connsiteX0" fmla="*/ 1488689 w 2860619"/>
              <a:gd name="connsiteY0" fmla="*/ 4441 h 1252116"/>
              <a:gd name="connsiteX1" fmla="*/ 2377689 w 2860619"/>
              <a:gd name="connsiteY1" fmla="*/ 169541 h 1252116"/>
              <a:gd name="connsiteX2" fmla="*/ 2860289 w 2860619"/>
              <a:gd name="connsiteY2" fmla="*/ 626741 h 1252116"/>
              <a:gd name="connsiteX3" fmla="*/ 2441189 w 2860619"/>
              <a:gd name="connsiteY3" fmla="*/ 1090291 h 1252116"/>
              <a:gd name="connsiteX4" fmla="*/ 1755389 w 2860619"/>
              <a:gd name="connsiteY4" fmla="*/ 1249041 h 1252116"/>
              <a:gd name="connsiteX5" fmla="*/ 847339 w 2860619"/>
              <a:gd name="connsiteY5" fmla="*/ 1166491 h 1252116"/>
              <a:gd name="connsiteX6" fmla="*/ 142489 w 2860619"/>
              <a:gd name="connsiteY6" fmla="*/ 836291 h 1252116"/>
              <a:gd name="connsiteX7" fmla="*/ 167889 w 2860619"/>
              <a:gd name="connsiteY7" fmla="*/ 398141 h 1252116"/>
              <a:gd name="connsiteX8" fmla="*/ 21839 w 2860619"/>
              <a:gd name="connsiteY8" fmla="*/ 220341 h 1252116"/>
              <a:gd name="connsiteX9" fmla="*/ 40889 w 2860619"/>
              <a:gd name="connsiteY9" fmla="*/ 48891 h 1252116"/>
              <a:gd name="connsiteX10" fmla="*/ 396489 w 2860619"/>
              <a:gd name="connsiteY10" fmla="*/ 207641 h 1252116"/>
              <a:gd name="connsiteX11" fmla="*/ 860039 w 2860619"/>
              <a:gd name="connsiteY11" fmla="*/ 61591 h 1252116"/>
              <a:gd name="connsiteX12" fmla="*/ 1488689 w 2860619"/>
              <a:gd name="connsiteY12" fmla="*/ 4441 h 1252116"/>
              <a:gd name="connsiteX0" fmla="*/ 1488689 w 2943099"/>
              <a:gd name="connsiteY0" fmla="*/ 4441 h 1252116"/>
              <a:gd name="connsiteX1" fmla="*/ 2377689 w 2943099"/>
              <a:gd name="connsiteY1" fmla="*/ 169541 h 1252116"/>
              <a:gd name="connsiteX2" fmla="*/ 2942839 w 2943099"/>
              <a:gd name="connsiteY2" fmla="*/ 626741 h 1252116"/>
              <a:gd name="connsiteX3" fmla="*/ 2441189 w 2943099"/>
              <a:gd name="connsiteY3" fmla="*/ 1090291 h 1252116"/>
              <a:gd name="connsiteX4" fmla="*/ 1755389 w 2943099"/>
              <a:gd name="connsiteY4" fmla="*/ 1249041 h 1252116"/>
              <a:gd name="connsiteX5" fmla="*/ 847339 w 2943099"/>
              <a:gd name="connsiteY5" fmla="*/ 1166491 h 1252116"/>
              <a:gd name="connsiteX6" fmla="*/ 142489 w 2943099"/>
              <a:gd name="connsiteY6" fmla="*/ 836291 h 1252116"/>
              <a:gd name="connsiteX7" fmla="*/ 167889 w 2943099"/>
              <a:gd name="connsiteY7" fmla="*/ 398141 h 1252116"/>
              <a:gd name="connsiteX8" fmla="*/ 21839 w 2943099"/>
              <a:gd name="connsiteY8" fmla="*/ 220341 h 1252116"/>
              <a:gd name="connsiteX9" fmla="*/ 40889 w 2943099"/>
              <a:gd name="connsiteY9" fmla="*/ 48891 h 1252116"/>
              <a:gd name="connsiteX10" fmla="*/ 396489 w 2943099"/>
              <a:gd name="connsiteY10" fmla="*/ 207641 h 1252116"/>
              <a:gd name="connsiteX11" fmla="*/ 860039 w 2943099"/>
              <a:gd name="connsiteY11" fmla="*/ 61591 h 1252116"/>
              <a:gd name="connsiteX12" fmla="*/ 1488689 w 2943099"/>
              <a:gd name="connsiteY12" fmla="*/ 4441 h 1252116"/>
              <a:gd name="connsiteX0" fmla="*/ 1488689 w 2943099"/>
              <a:gd name="connsiteY0" fmla="*/ 4441 h 1252116"/>
              <a:gd name="connsiteX1" fmla="*/ 2377689 w 2943099"/>
              <a:gd name="connsiteY1" fmla="*/ 169541 h 1252116"/>
              <a:gd name="connsiteX2" fmla="*/ 2942839 w 2943099"/>
              <a:gd name="connsiteY2" fmla="*/ 626741 h 1252116"/>
              <a:gd name="connsiteX3" fmla="*/ 2441189 w 2943099"/>
              <a:gd name="connsiteY3" fmla="*/ 1090291 h 1252116"/>
              <a:gd name="connsiteX4" fmla="*/ 1755389 w 2943099"/>
              <a:gd name="connsiteY4" fmla="*/ 1249041 h 1252116"/>
              <a:gd name="connsiteX5" fmla="*/ 847339 w 2943099"/>
              <a:gd name="connsiteY5" fmla="*/ 1166491 h 1252116"/>
              <a:gd name="connsiteX6" fmla="*/ 142489 w 2943099"/>
              <a:gd name="connsiteY6" fmla="*/ 836291 h 1252116"/>
              <a:gd name="connsiteX7" fmla="*/ 167889 w 2943099"/>
              <a:gd name="connsiteY7" fmla="*/ 398141 h 1252116"/>
              <a:gd name="connsiteX8" fmla="*/ 21839 w 2943099"/>
              <a:gd name="connsiteY8" fmla="*/ 220341 h 1252116"/>
              <a:gd name="connsiteX9" fmla="*/ 40889 w 2943099"/>
              <a:gd name="connsiteY9" fmla="*/ 48891 h 1252116"/>
              <a:gd name="connsiteX10" fmla="*/ 396489 w 2943099"/>
              <a:gd name="connsiteY10" fmla="*/ 207641 h 1252116"/>
              <a:gd name="connsiteX11" fmla="*/ 860039 w 2943099"/>
              <a:gd name="connsiteY11" fmla="*/ 61591 h 1252116"/>
              <a:gd name="connsiteX12" fmla="*/ 1488689 w 2943099"/>
              <a:gd name="connsiteY12" fmla="*/ 4441 h 1252116"/>
              <a:gd name="connsiteX0" fmla="*/ 1488689 w 2943007"/>
              <a:gd name="connsiteY0" fmla="*/ 3006 h 1250681"/>
              <a:gd name="connsiteX1" fmla="*/ 2390389 w 2943007"/>
              <a:gd name="connsiteY1" fmla="*/ 142706 h 1250681"/>
              <a:gd name="connsiteX2" fmla="*/ 2942839 w 2943007"/>
              <a:gd name="connsiteY2" fmla="*/ 625306 h 1250681"/>
              <a:gd name="connsiteX3" fmla="*/ 2441189 w 2943007"/>
              <a:gd name="connsiteY3" fmla="*/ 1088856 h 1250681"/>
              <a:gd name="connsiteX4" fmla="*/ 1755389 w 2943007"/>
              <a:gd name="connsiteY4" fmla="*/ 1247606 h 1250681"/>
              <a:gd name="connsiteX5" fmla="*/ 847339 w 2943007"/>
              <a:gd name="connsiteY5" fmla="*/ 1165056 h 1250681"/>
              <a:gd name="connsiteX6" fmla="*/ 142489 w 2943007"/>
              <a:gd name="connsiteY6" fmla="*/ 834856 h 1250681"/>
              <a:gd name="connsiteX7" fmla="*/ 167889 w 2943007"/>
              <a:gd name="connsiteY7" fmla="*/ 396706 h 1250681"/>
              <a:gd name="connsiteX8" fmla="*/ 21839 w 2943007"/>
              <a:gd name="connsiteY8" fmla="*/ 218906 h 1250681"/>
              <a:gd name="connsiteX9" fmla="*/ 40889 w 2943007"/>
              <a:gd name="connsiteY9" fmla="*/ 47456 h 1250681"/>
              <a:gd name="connsiteX10" fmla="*/ 396489 w 2943007"/>
              <a:gd name="connsiteY10" fmla="*/ 206206 h 1250681"/>
              <a:gd name="connsiteX11" fmla="*/ 860039 w 2943007"/>
              <a:gd name="connsiteY11" fmla="*/ 60156 h 1250681"/>
              <a:gd name="connsiteX12" fmla="*/ 1488689 w 2943007"/>
              <a:gd name="connsiteY12" fmla="*/ 3006 h 1250681"/>
              <a:gd name="connsiteX0" fmla="*/ 1488689 w 2945444"/>
              <a:gd name="connsiteY0" fmla="*/ 3006 h 1252564"/>
              <a:gd name="connsiteX1" fmla="*/ 2390389 w 2945444"/>
              <a:gd name="connsiteY1" fmla="*/ 142706 h 1252564"/>
              <a:gd name="connsiteX2" fmla="*/ 2942839 w 2945444"/>
              <a:gd name="connsiteY2" fmla="*/ 625306 h 1252564"/>
              <a:gd name="connsiteX3" fmla="*/ 2561839 w 2945444"/>
              <a:gd name="connsiteY3" fmla="*/ 1057106 h 1252564"/>
              <a:gd name="connsiteX4" fmla="*/ 1755389 w 2945444"/>
              <a:gd name="connsiteY4" fmla="*/ 1247606 h 1252564"/>
              <a:gd name="connsiteX5" fmla="*/ 847339 w 2945444"/>
              <a:gd name="connsiteY5" fmla="*/ 1165056 h 1252564"/>
              <a:gd name="connsiteX6" fmla="*/ 142489 w 2945444"/>
              <a:gd name="connsiteY6" fmla="*/ 834856 h 1252564"/>
              <a:gd name="connsiteX7" fmla="*/ 167889 w 2945444"/>
              <a:gd name="connsiteY7" fmla="*/ 396706 h 1252564"/>
              <a:gd name="connsiteX8" fmla="*/ 21839 w 2945444"/>
              <a:gd name="connsiteY8" fmla="*/ 218906 h 1252564"/>
              <a:gd name="connsiteX9" fmla="*/ 40889 w 2945444"/>
              <a:gd name="connsiteY9" fmla="*/ 47456 h 1252564"/>
              <a:gd name="connsiteX10" fmla="*/ 396489 w 2945444"/>
              <a:gd name="connsiteY10" fmla="*/ 206206 h 1252564"/>
              <a:gd name="connsiteX11" fmla="*/ 860039 w 2945444"/>
              <a:gd name="connsiteY11" fmla="*/ 60156 h 1252564"/>
              <a:gd name="connsiteX12" fmla="*/ 1488689 w 2945444"/>
              <a:gd name="connsiteY12" fmla="*/ 3006 h 1252564"/>
              <a:gd name="connsiteX0" fmla="*/ 1488689 w 2943729"/>
              <a:gd name="connsiteY0" fmla="*/ 3006 h 1252564"/>
              <a:gd name="connsiteX1" fmla="*/ 2390389 w 2943729"/>
              <a:gd name="connsiteY1" fmla="*/ 142706 h 1252564"/>
              <a:gd name="connsiteX2" fmla="*/ 2942839 w 2943729"/>
              <a:gd name="connsiteY2" fmla="*/ 625306 h 1252564"/>
              <a:gd name="connsiteX3" fmla="*/ 2561839 w 2943729"/>
              <a:gd name="connsiteY3" fmla="*/ 1057106 h 1252564"/>
              <a:gd name="connsiteX4" fmla="*/ 1755389 w 2943729"/>
              <a:gd name="connsiteY4" fmla="*/ 1247606 h 1252564"/>
              <a:gd name="connsiteX5" fmla="*/ 847339 w 2943729"/>
              <a:gd name="connsiteY5" fmla="*/ 1165056 h 1252564"/>
              <a:gd name="connsiteX6" fmla="*/ 142489 w 2943729"/>
              <a:gd name="connsiteY6" fmla="*/ 834856 h 1252564"/>
              <a:gd name="connsiteX7" fmla="*/ 167889 w 2943729"/>
              <a:gd name="connsiteY7" fmla="*/ 396706 h 1252564"/>
              <a:gd name="connsiteX8" fmla="*/ 21839 w 2943729"/>
              <a:gd name="connsiteY8" fmla="*/ 218906 h 1252564"/>
              <a:gd name="connsiteX9" fmla="*/ 40889 w 2943729"/>
              <a:gd name="connsiteY9" fmla="*/ 47456 h 1252564"/>
              <a:gd name="connsiteX10" fmla="*/ 396489 w 2943729"/>
              <a:gd name="connsiteY10" fmla="*/ 206206 h 1252564"/>
              <a:gd name="connsiteX11" fmla="*/ 860039 w 2943729"/>
              <a:gd name="connsiteY11" fmla="*/ 60156 h 1252564"/>
              <a:gd name="connsiteX12" fmla="*/ 1488689 w 2943729"/>
              <a:gd name="connsiteY12" fmla="*/ 3006 h 1252564"/>
              <a:gd name="connsiteX0" fmla="*/ 1488689 w 2943729"/>
              <a:gd name="connsiteY0" fmla="*/ 3006 h 1252564"/>
              <a:gd name="connsiteX1" fmla="*/ 2390389 w 2943729"/>
              <a:gd name="connsiteY1" fmla="*/ 142706 h 1252564"/>
              <a:gd name="connsiteX2" fmla="*/ 2942839 w 2943729"/>
              <a:gd name="connsiteY2" fmla="*/ 625306 h 1252564"/>
              <a:gd name="connsiteX3" fmla="*/ 2561839 w 2943729"/>
              <a:gd name="connsiteY3" fmla="*/ 1057106 h 1252564"/>
              <a:gd name="connsiteX4" fmla="*/ 1755389 w 2943729"/>
              <a:gd name="connsiteY4" fmla="*/ 1247606 h 1252564"/>
              <a:gd name="connsiteX5" fmla="*/ 847339 w 2943729"/>
              <a:gd name="connsiteY5" fmla="*/ 1165056 h 1252564"/>
              <a:gd name="connsiteX6" fmla="*/ 142489 w 2943729"/>
              <a:gd name="connsiteY6" fmla="*/ 834856 h 1252564"/>
              <a:gd name="connsiteX7" fmla="*/ 167889 w 2943729"/>
              <a:gd name="connsiteY7" fmla="*/ 396706 h 1252564"/>
              <a:gd name="connsiteX8" fmla="*/ 21839 w 2943729"/>
              <a:gd name="connsiteY8" fmla="*/ 218906 h 1252564"/>
              <a:gd name="connsiteX9" fmla="*/ 40889 w 2943729"/>
              <a:gd name="connsiteY9" fmla="*/ 47456 h 1252564"/>
              <a:gd name="connsiteX10" fmla="*/ 396489 w 2943729"/>
              <a:gd name="connsiteY10" fmla="*/ 206206 h 1252564"/>
              <a:gd name="connsiteX11" fmla="*/ 860039 w 2943729"/>
              <a:gd name="connsiteY11" fmla="*/ 60156 h 1252564"/>
              <a:gd name="connsiteX12" fmla="*/ 1488689 w 2943729"/>
              <a:gd name="connsiteY12" fmla="*/ 3006 h 1252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43729" h="1252564">
                <a:moveTo>
                  <a:pt x="1488689" y="3006"/>
                </a:moveTo>
                <a:cubicBezTo>
                  <a:pt x="1743747" y="16764"/>
                  <a:pt x="2148031" y="38989"/>
                  <a:pt x="2390389" y="142706"/>
                </a:cubicBezTo>
                <a:cubicBezTo>
                  <a:pt x="2632747" y="246423"/>
                  <a:pt x="2926964" y="403056"/>
                  <a:pt x="2942839" y="625306"/>
                </a:cubicBezTo>
                <a:cubicBezTo>
                  <a:pt x="2958714" y="847556"/>
                  <a:pt x="2759747" y="953389"/>
                  <a:pt x="2561839" y="1057106"/>
                </a:cubicBezTo>
                <a:cubicBezTo>
                  <a:pt x="2363931" y="1160823"/>
                  <a:pt x="2041139" y="1229614"/>
                  <a:pt x="1755389" y="1247606"/>
                </a:cubicBezTo>
                <a:cubicBezTo>
                  <a:pt x="1469639" y="1265598"/>
                  <a:pt x="1116156" y="1233848"/>
                  <a:pt x="847339" y="1165056"/>
                </a:cubicBezTo>
                <a:cubicBezTo>
                  <a:pt x="578522" y="1096264"/>
                  <a:pt x="255731" y="962914"/>
                  <a:pt x="142489" y="834856"/>
                </a:cubicBezTo>
                <a:cubicBezTo>
                  <a:pt x="29247" y="706798"/>
                  <a:pt x="73697" y="499364"/>
                  <a:pt x="167889" y="396706"/>
                </a:cubicBezTo>
                <a:cubicBezTo>
                  <a:pt x="96981" y="338498"/>
                  <a:pt x="43006" y="277114"/>
                  <a:pt x="21839" y="218906"/>
                </a:cubicBezTo>
                <a:cubicBezTo>
                  <a:pt x="672" y="160698"/>
                  <a:pt x="-21553" y="49573"/>
                  <a:pt x="40889" y="47456"/>
                </a:cubicBezTo>
                <a:cubicBezTo>
                  <a:pt x="103331" y="45339"/>
                  <a:pt x="291714" y="45339"/>
                  <a:pt x="396489" y="206206"/>
                </a:cubicBezTo>
                <a:cubicBezTo>
                  <a:pt x="533014" y="208323"/>
                  <a:pt x="670597" y="95081"/>
                  <a:pt x="860039" y="60156"/>
                </a:cubicBezTo>
                <a:cubicBezTo>
                  <a:pt x="1049481" y="25231"/>
                  <a:pt x="1233631" y="-10752"/>
                  <a:pt x="1488689" y="3006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676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5" grpId="0" animBg="1"/>
      <p:bldP spid="15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рангового разброса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795000" cy="469582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>
                    <a:solidFill>
                      <a:schemeClr val="bg1">
                        <a:lumMod val="75000"/>
                      </a:schemeClr>
                    </a:solidFill>
                  </a:rPr>
                  <a:t> независимо, </a:t>
                </a:r>
                <a:endParaRPr lang="ru-RU" b="0" i="1" dirty="0">
                  <a:solidFill>
                    <a:schemeClr val="bg1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⊇</m:t>
                    </m:r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ru-RU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общ</m:t>
                        </m:r>
                      </m:sub>
                    </m:sSub>
                    <m:r>
                      <a:rPr lang="ru-RU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i="1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>
                    <a:solidFill>
                      <a:schemeClr val="bg1">
                        <a:lumMod val="75000"/>
                      </a:schemeClr>
                    </a:solidFill>
                  </a:rPr>
                  <a:t>,</a:t>
                </a:r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ru-RU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∖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ru-RU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общ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∖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ru-RU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общ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dirty="0">
                    <a:solidFill>
                      <a:schemeClr val="bg1">
                        <a:lumMod val="75000"/>
                      </a:schemeClr>
                    </a:solidFill>
                  </a:rPr>
                  <a:t>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ru-RU" dirty="0"/>
                  <a:t>В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не более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циклов.</a:t>
                </a:r>
                <a:r>
                  <a:rPr lang="en-US" dirty="0"/>
                  <a:t> </a:t>
                </a:r>
                <a:r>
                  <a:rPr lang="ru-RU" dirty="0"/>
                  <a:t>У каждого из них найдётся общий элемент с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∖</m:t>
                    </m:r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общ</m:t>
                            </m:r>
                          </m:sub>
                        </m:s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ru-RU" dirty="0"/>
                  <a:t>. Удалив не более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таких элементов, получим множество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:r>
                  <a:rPr lang="ru-RU" dirty="0"/>
                  <a:t> такое, что </a:t>
                </a:r>
                <a:endParaRPr lang="ru-RU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/>
                  <a:t> независимо, </a:t>
                </a:r>
                <a:endParaRPr lang="ru-RU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общ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/>
                  <a:t>,</a:t>
                </a:r>
                <a:endParaRPr lang="en-US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∖</m:t>
                        </m:r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общ</m:t>
                                </m:r>
                              </m:sub>
                            </m:s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∪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∖</m:t>
                        </m:r>
                        <m:d>
                          <m:d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общ</m:t>
                                </m:r>
                              </m:sub>
                            </m:s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∪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∖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общ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dirty="0"/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795000" cy="4695825"/>
              </a:xfrm>
              <a:blipFill rotWithShape="0">
                <a:blip r:embed="rId2"/>
                <a:stretch>
                  <a:fillRect l="-1186" t="-1167" r="-9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Овал 3"/>
          <p:cNvSpPr/>
          <p:nvPr/>
        </p:nvSpPr>
        <p:spPr>
          <a:xfrm>
            <a:off x="8080375" y="1830330"/>
            <a:ext cx="1968500" cy="1250950"/>
          </a:xfrm>
          <a:prstGeom prst="ellipse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8718550" y="1830330"/>
            <a:ext cx="2870200" cy="1250950"/>
          </a:xfrm>
          <a:prstGeom prst="ellipse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192680" y="1817630"/>
                <a:ext cx="3960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2680" y="1817630"/>
                <a:ext cx="39607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003393" y="1804930"/>
                <a:ext cx="396069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3393" y="1804930"/>
                <a:ext cx="396069" cy="374270"/>
              </a:xfrm>
              <a:prstGeom prst="rect">
                <a:avLst/>
              </a:prstGeom>
              <a:blipFill rotWithShape="0">
                <a:blip r:embed="rId4"/>
                <a:stretch>
                  <a:fillRect t="-4918" r="-107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096053" y="2263124"/>
                <a:ext cx="705065" cy="3853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общ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6053" y="2263124"/>
                <a:ext cx="705065" cy="385362"/>
              </a:xfrm>
              <a:prstGeom prst="rect">
                <a:avLst/>
              </a:prstGeom>
              <a:blipFill rotWithShape="0">
                <a:blip r:embed="rId5"/>
                <a:stretch>
                  <a:fillRect b="-793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590976" y="1825354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976" y="1825354"/>
                <a:ext cx="446661" cy="369332"/>
              </a:xfrm>
              <a:prstGeom prst="rect">
                <a:avLst/>
              </a:prstGeom>
              <a:blipFill rotWithShape="0">
                <a:blip r:embed="rId6"/>
                <a:stretch>
                  <a:fillRect r="-202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387571" y="2035420"/>
                <a:ext cx="451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7571" y="2035420"/>
                <a:ext cx="451982" cy="369332"/>
              </a:xfrm>
              <a:prstGeom prst="rect">
                <a:avLst/>
              </a:prstGeom>
              <a:blipFill rotWithShape="0">
                <a:blip r:embed="rId7"/>
                <a:stretch>
                  <a:fillRect r="-202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608763" y="2711948"/>
                <a:ext cx="5141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8763" y="2711948"/>
                <a:ext cx="514180" cy="369332"/>
              </a:xfrm>
              <a:prstGeom prst="rect">
                <a:avLst/>
              </a:prstGeom>
              <a:blipFill rotWithShape="0">
                <a:blip r:embed="rId8"/>
                <a:stretch>
                  <a:fillRect r="-105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Полилиния 11"/>
          <p:cNvSpPr/>
          <p:nvPr/>
        </p:nvSpPr>
        <p:spPr>
          <a:xfrm>
            <a:off x="8633211" y="1825889"/>
            <a:ext cx="2600146" cy="1253999"/>
          </a:xfrm>
          <a:custGeom>
            <a:avLst/>
            <a:gdLst>
              <a:gd name="connsiteX0" fmla="*/ 1488689 w 2600146"/>
              <a:gd name="connsiteY0" fmla="*/ 4441 h 1253999"/>
              <a:gd name="connsiteX1" fmla="*/ 2377689 w 2600146"/>
              <a:gd name="connsiteY1" fmla="*/ 169541 h 1253999"/>
              <a:gd name="connsiteX2" fmla="*/ 2599939 w 2600146"/>
              <a:gd name="connsiteY2" fmla="*/ 569591 h 1253999"/>
              <a:gd name="connsiteX3" fmla="*/ 2403089 w 2600146"/>
              <a:gd name="connsiteY3" fmla="*/ 1058541 h 1253999"/>
              <a:gd name="connsiteX4" fmla="*/ 1755389 w 2600146"/>
              <a:gd name="connsiteY4" fmla="*/ 1249041 h 1253999"/>
              <a:gd name="connsiteX5" fmla="*/ 847339 w 2600146"/>
              <a:gd name="connsiteY5" fmla="*/ 1166491 h 1253999"/>
              <a:gd name="connsiteX6" fmla="*/ 142489 w 2600146"/>
              <a:gd name="connsiteY6" fmla="*/ 836291 h 1253999"/>
              <a:gd name="connsiteX7" fmla="*/ 167889 w 2600146"/>
              <a:gd name="connsiteY7" fmla="*/ 398141 h 1253999"/>
              <a:gd name="connsiteX8" fmla="*/ 21839 w 2600146"/>
              <a:gd name="connsiteY8" fmla="*/ 220341 h 1253999"/>
              <a:gd name="connsiteX9" fmla="*/ 40889 w 2600146"/>
              <a:gd name="connsiteY9" fmla="*/ 48891 h 1253999"/>
              <a:gd name="connsiteX10" fmla="*/ 396489 w 2600146"/>
              <a:gd name="connsiteY10" fmla="*/ 207641 h 1253999"/>
              <a:gd name="connsiteX11" fmla="*/ 860039 w 2600146"/>
              <a:gd name="connsiteY11" fmla="*/ 61591 h 1253999"/>
              <a:gd name="connsiteX12" fmla="*/ 1488689 w 2600146"/>
              <a:gd name="connsiteY12" fmla="*/ 4441 h 1253999"/>
              <a:gd name="connsiteX0" fmla="*/ 1488689 w 2600146"/>
              <a:gd name="connsiteY0" fmla="*/ 4441 h 1253999"/>
              <a:gd name="connsiteX1" fmla="*/ 2377689 w 2600146"/>
              <a:gd name="connsiteY1" fmla="*/ 169541 h 1253999"/>
              <a:gd name="connsiteX2" fmla="*/ 2599939 w 2600146"/>
              <a:gd name="connsiteY2" fmla="*/ 569591 h 1253999"/>
              <a:gd name="connsiteX3" fmla="*/ 2403089 w 2600146"/>
              <a:gd name="connsiteY3" fmla="*/ 1058541 h 1253999"/>
              <a:gd name="connsiteX4" fmla="*/ 1755389 w 2600146"/>
              <a:gd name="connsiteY4" fmla="*/ 1249041 h 1253999"/>
              <a:gd name="connsiteX5" fmla="*/ 847339 w 2600146"/>
              <a:gd name="connsiteY5" fmla="*/ 1166491 h 1253999"/>
              <a:gd name="connsiteX6" fmla="*/ 142489 w 2600146"/>
              <a:gd name="connsiteY6" fmla="*/ 836291 h 1253999"/>
              <a:gd name="connsiteX7" fmla="*/ 167889 w 2600146"/>
              <a:gd name="connsiteY7" fmla="*/ 398141 h 1253999"/>
              <a:gd name="connsiteX8" fmla="*/ 21839 w 2600146"/>
              <a:gd name="connsiteY8" fmla="*/ 220341 h 1253999"/>
              <a:gd name="connsiteX9" fmla="*/ 40889 w 2600146"/>
              <a:gd name="connsiteY9" fmla="*/ 48891 h 1253999"/>
              <a:gd name="connsiteX10" fmla="*/ 396489 w 2600146"/>
              <a:gd name="connsiteY10" fmla="*/ 207641 h 1253999"/>
              <a:gd name="connsiteX11" fmla="*/ 860039 w 2600146"/>
              <a:gd name="connsiteY11" fmla="*/ 61591 h 1253999"/>
              <a:gd name="connsiteX12" fmla="*/ 1488689 w 2600146"/>
              <a:gd name="connsiteY12" fmla="*/ 4441 h 1253999"/>
              <a:gd name="connsiteX0" fmla="*/ 1488689 w 2600146"/>
              <a:gd name="connsiteY0" fmla="*/ 4441 h 1253999"/>
              <a:gd name="connsiteX1" fmla="*/ 2377689 w 2600146"/>
              <a:gd name="connsiteY1" fmla="*/ 169541 h 1253999"/>
              <a:gd name="connsiteX2" fmla="*/ 2599939 w 2600146"/>
              <a:gd name="connsiteY2" fmla="*/ 569591 h 1253999"/>
              <a:gd name="connsiteX3" fmla="*/ 2403089 w 2600146"/>
              <a:gd name="connsiteY3" fmla="*/ 1058541 h 1253999"/>
              <a:gd name="connsiteX4" fmla="*/ 1755389 w 2600146"/>
              <a:gd name="connsiteY4" fmla="*/ 1249041 h 1253999"/>
              <a:gd name="connsiteX5" fmla="*/ 847339 w 2600146"/>
              <a:gd name="connsiteY5" fmla="*/ 1166491 h 1253999"/>
              <a:gd name="connsiteX6" fmla="*/ 142489 w 2600146"/>
              <a:gd name="connsiteY6" fmla="*/ 836291 h 1253999"/>
              <a:gd name="connsiteX7" fmla="*/ 167889 w 2600146"/>
              <a:gd name="connsiteY7" fmla="*/ 398141 h 1253999"/>
              <a:gd name="connsiteX8" fmla="*/ 21839 w 2600146"/>
              <a:gd name="connsiteY8" fmla="*/ 220341 h 1253999"/>
              <a:gd name="connsiteX9" fmla="*/ 40889 w 2600146"/>
              <a:gd name="connsiteY9" fmla="*/ 48891 h 1253999"/>
              <a:gd name="connsiteX10" fmla="*/ 396489 w 2600146"/>
              <a:gd name="connsiteY10" fmla="*/ 207641 h 1253999"/>
              <a:gd name="connsiteX11" fmla="*/ 860039 w 2600146"/>
              <a:gd name="connsiteY11" fmla="*/ 61591 h 1253999"/>
              <a:gd name="connsiteX12" fmla="*/ 1488689 w 2600146"/>
              <a:gd name="connsiteY12" fmla="*/ 4441 h 1253999"/>
              <a:gd name="connsiteX0" fmla="*/ 1488689 w 2600146"/>
              <a:gd name="connsiteY0" fmla="*/ 4441 h 1253999"/>
              <a:gd name="connsiteX1" fmla="*/ 2377689 w 2600146"/>
              <a:gd name="connsiteY1" fmla="*/ 169541 h 1253999"/>
              <a:gd name="connsiteX2" fmla="*/ 2599939 w 2600146"/>
              <a:gd name="connsiteY2" fmla="*/ 569591 h 1253999"/>
              <a:gd name="connsiteX3" fmla="*/ 2403089 w 2600146"/>
              <a:gd name="connsiteY3" fmla="*/ 1058541 h 1253999"/>
              <a:gd name="connsiteX4" fmla="*/ 1755389 w 2600146"/>
              <a:gd name="connsiteY4" fmla="*/ 1249041 h 1253999"/>
              <a:gd name="connsiteX5" fmla="*/ 847339 w 2600146"/>
              <a:gd name="connsiteY5" fmla="*/ 1166491 h 1253999"/>
              <a:gd name="connsiteX6" fmla="*/ 142489 w 2600146"/>
              <a:gd name="connsiteY6" fmla="*/ 836291 h 1253999"/>
              <a:gd name="connsiteX7" fmla="*/ 167889 w 2600146"/>
              <a:gd name="connsiteY7" fmla="*/ 398141 h 1253999"/>
              <a:gd name="connsiteX8" fmla="*/ 21839 w 2600146"/>
              <a:gd name="connsiteY8" fmla="*/ 220341 h 1253999"/>
              <a:gd name="connsiteX9" fmla="*/ 40889 w 2600146"/>
              <a:gd name="connsiteY9" fmla="*/ 48891 h 1253999"/>
              <a:gd name="connsiteX10" fmla="*/ 396489 w 2600146"/>
              <a:gd name="connsiteY10" fmla="*/ 207641 h 1253999"/>
              <a:gd name="connsiteX11" fmla="*/ 860039 w 2600146"/>
              <a:gd name="connsiteY11" fmla="*/ 61591 h 1253999"/>
              <a:gd name="connsiteX12" fmla="*/ 1488689 w 2600146"/>
              <a:gd name="connsiteY12" fmla="*/ 4441 h 1253999"/>
              <a:gd name="connsiteX0" fmla="*/ 1488689 w 2600146"/>
              <a:gd name="connsiteY0" fmla="*/ 4441 h 1253999"/>
              <a:gd name="connsiteX1" fmla="*/ 2377689 w 2600146"/>
              <a:gd name="connsiteY1" fmla="*/ 169541 h 1253999"/>
              <a:gd name="connsiteX2" fmla="*/ 2599939 w 2600146"/>
              <a:gd name="connsiteY2" fmla="*/ 569591 h 1253999"/>
              <a:gd name="connsiteX3" fmla="*/ 2403089 w 2600146"/>
              <a:gd name="connsiteY3" fmla="*/ 1058541 h 1253999"/>
              <a:gd name="connsiteX4" fmla="*/ 1755389 w 2600146"/>
              <a:gd name="connsiteY4" fmla="*/ 1249041 h 1253999"/>
              <a:gd name="connsiteX5" fmla="*/ 847339 w 2600146"/>
              <a:gd name="connsiteY5" fmla="*/ 1166491 h 1253999"/>
              <a:gd name="connsiteX6" fmla="*/ 142489 w 2600146"/>
              <a:gd name="connsiteY6" fmla="*/ 836291 h 1253999"/>
              <a:gd name="connsiteX7" fmla="*/ 167889 w 2600146"/>
              <a:gd name="connsiteY7" fmla="*/ 398141 h 1253999"/>
              <a:gd name="connsiteX8" fmla="*/ 21839 w 2600146"/>
              <a:gd name="connsiteY8" fmla="*/ 220341 h 1253999"/>
              <a:gd name="connsiteX9" fmla="*/ 40889 w 2600146"/>
              <a:gd name="connsiteY9" fmla="*/ 48891 h 1253999"/>
              <a:gd name="connsiteX10" fmla="*/ 396489 w 2600146"/>
              <a:gd name="connsiteY10" fmla="*/ 207641 h 1253999"/>
              <a:gd name="connsiteX11" fmla="*/ 860039 w 2600146"/>
              <a:gd name="connsiteY11" fmla="*/ 61591 h 1253999"/>
              <a:gd name="connsiteX12" fmla="*/ 1488689 w 2600146"/>
              <a:gd name="connsiteY12" fmla="*/ 4441 h 1253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00146" h="1253999">
                <a:moveTo>
                  <a:pt x="1488689" y="4441"/>
                </a:moveTo>
                <a:cubicBezTo>
                  <a:pt x="1741631" y="22433"/>
                  <a:pt x="2192481" y="75349"/>
                  <a:pt x="2377689" y="169541"/>
                </a:cubicBezTo>
                <a:cubicBezTo>
                  <a:pt x="2562897" y="263733"/>
                  <a:pt x="2595706" y="421424"/>
                  <a:pt x="2599939" y="569591"/>
                </a:cubicBezTo>
                <a:cubicBezTo>
                  <a:pt x="2604172" y="717758"/>
                  <a:pt x="2543847" y="945299"/>
                  <a:pt x="2403089" y="1058541"/>
                </a:cubicBezTo>
                <a:cubicBezTo>
                  <a:pt x="2262331" y="1171783"/>
                  <a:pt x="2014681" y="1231049"/>
                  <a:pt x="1755389" y="1249041"/>
                </a:cubicBezTo>
                <a:cubicBezTo>
                  <a:pt x="1496097" y="1267033"/>
                  <a:pt x="1116156" y="1235283"/>
                  <a:pt x="847339" y="1166491"/>
                </a:cubicBezTo>
                <a:cubicBezTo>
                  <a:pt x="578522" y="1097699"/>
                  <a:pt x="255731" y="964349"/>
                  <a:pt x="142489" y="836291"/>
                </a:cubicBezTo>
                <a:cubicBezTo>
                  <a:pt x="29247" y="708233"/>
                  <a:pt x="73697" y="500799"/>
                  <a:pt x="167889" y="398141"/>
                </a:cubicBezTo>
                <a:cubicBezTo>
                  <a:pt x="96981" y="339933"/>
                  <a:pt x="43006" y="278549"/>
                  <a:pt x="21839" y="220341"/>
                </a:cubicBezTo>
                <a:cubicBezTo>
                  <a:pt x="672" y="162133"/>
                  <a:pt x="-21553" y="51008"/>
                  <a:pt x="40889" y="48891"/>
                </a:cubicBezTo>
                <a:cubicBezTo>
                  <a:pt x="103331" y="46774"/>
                  <a:pt x="291714" y="46774"/>
                  <a:pt x="396489" y="207641"/>
                </a:cubicBezTo>
                <a:cubicBezTo>
                  <a:pt x="533014" y="209758"/>
                  <a:pt x="670597" y="96516"/>
                  <a:pt x="860039" y="61591"/>
                </a:cubicBezTo>
                <a:cubicBezTo>
                  <a:pt x="1049481" y="26666"/>
                  <a:pt x="1235747" y="-13551"/>
                  <a:pt x="1488689" y="4441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0505139" y="1573755"/>
                <a:ext cx="4817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5139" y="1573755"/>
                <a:ext cx="481735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Полилиния 14"/>
          <p:cNvSpPr/>
          <p:nvPr/>
        </p:nvSpPr>
        <p:spPr>
          <a:xfrm>
            <a:off x="8472956" y="1905000"/>
            <a:ext cx="251944" cy="546100"/>
          </a:xfrm>
          <a:custGeom>
            <a:avLst/>
            <a:gdLst>
              <a:gd name="connsiteX0" fmla="*/ 163044 w 251944"/>
              <a:gd name="connsiteY0" fmla="*/ 0 h 546100"/>
              <a:gd name="connsiteX1" fmla="*/ 23344 w 251944"/>
              <a:gd name="connsiteY1" fmla="*/ 209550 h 546100"/>
              <a:gd name="connsiteX2" fmla="*/ 23344 w 251944"/>
              <a:gd name="connsiteY2" fmla="*/ 469900 h 546100"/>
              <a:gd name="connsiteX3" fmla="*/ 251944 w 251944"/>
              <a:gd name="connsiteY3" fmla="*/ 546100 h 54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944" h="546100">
                <a:moveTo>
                  <a:pt x="163044" y="0"/>
                </a:moveTo>
                <a:cubicBezTo>
                  <a:pt x="104835" y="65616"/>
                  <a:pt x="46627" y="131233"/>
                  <a:pt x="23344" y="209550"/>
                </a:cubicBezTo>
                <a:cubicBezTo>
                  <a:pt x="61" y="287867"/>
                  <a:pt x="-14756" y="413808"/>
                  <a:pt x="23344" y="469900"/>
                </a:cubicBezTo>
                <a:cubicBezTo>
                  <a:pt x="61444" y="525992"/>
                  <a:pt x="156694" y="536046"/>
                  <a:pt x="251944" y="54610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олилиния 15"/>
          <p:cNvSpPr/>
          <p:nvPr/>
        </p:nvSpPr>
        <p:spPr>
          <a:xfrm>
            <a:off x="8477226" y="1825353"/>
            <a:ext cx="2378756" cy="1249623"/>
          </a:xfrm>
          <a:custGeom>
            <a:avLst/>
            <a:gdLst>
              <a:gd name="connsiteX0" fmla="*/ 1488689 w 2600146"/>
              <a:gd name="connsiteY0" fmla="*/ 4441 h 1253999"/>
              <a:gd name="connsiteX1" fmla="*/ 2377689 w 2600146"/>
              <a:gd name="connsiteY1" fmla="*/ 169541 h 1253999"/>
              <a:gd name="connsiteX2" fmla="*/ 2599939 w 2600146"/>
              <a:gd name="connsiteY2" fmla="*/ 569591 h 1253999"/>
              <a:gd name="connsiteX3" fmla="*/ 2403089 w 2600146"/>
              <a:gd name="connsiteY3" fmla="*/ 1058541 h 1253999"/>
              <a:gd name="connsiteX4" fmla="*/ 1755389 w 2600146"/>
              <a:gd name="connsiteY4" fmla="*/ 1249041 h 1253999"/>
              <a:gd name="connsiteX5" fmla="*/ 847339 w 2600146"/>
              <a:gd name="connsiteY5" fmla="*/ 1166491 h 1253999"/>
              <a:gd name="connsiteX6" fmla="*/ 142489 w 2600146"/>
              <a:gd name="connsiteY6" fmla="*/ 836291 h 1253999"/>
              <a:gd name="connsiteX7" fmla="*/ 167889 w 2600146"/>
              <a:gd name="connsiteY7" fmla="*/ 398141 h 1253999"/>
              <a:gd name="connsiteX8" fmla="*/ 21839 w 2600146"/>
              <a:gd name="connsiteY8" fmla="*/ 220341 h 1253999"/>
              <a:gd name="connsiteX9" fmla="*/ 40889 w 2600146"/>
              <a:gd name="connsiteY9" fmla="*/ 48891 h 1253999"/>
              <a:gd name="connsiteX10" fmla="*/ 396489 w 2600146"/>
              <a:gd name="connsiteY10" fmla="*/ 207641 h 1253999"/>
              <a:gd name="connsiteX11" fmla="*/ 860039 w 2600146"/>
              <a:gd name="connsiteY11" fmla="*/ 61591 h 1253999"/>
              <a:gd name="connsiteX12" fmla="*/ 1488689 w 2600146"/>
              <a:gd name="connsiteY12" fmla="*/ 4441 h 1253999"/>
              <a:gd name="connsiteX0" fmla="*/ 1488689 w 2600146"/>
              <a:gd name="connsiteY0" fmla="*/ 4441 h 1253999"/>
              <a:gd name="connsiteX1" fmla="*/ 2377689 w 2600146"/>
              <a:gd name="connsiteY1" fmla="*/ 169541 h 1253999"/>
              <a:gd name="connsiteX2" fmla="*/ 2599939 w 2600146"/>
              <a:gd name="connsiteY2" fmla="*/ 569591 h 1253999"/>
              <a:gd name="connsiteX3" fmla="*/ 2403089 w 2600146"/>
              <a:gd name="connsiteY3" fmla="*/ 1058541 h 1253999"/>
              <a:gd name="connsiteX4" fmla="*/ 1755389 w 2600146"/>
              <a:gd name="connsiteY4" fmla="*/ 1249041 h 1253999"/>
              <a:gd name="connsiteX5" fmla="*/ 847339 w 2600146"/>
              <a:gd name="connsiteY5" fmla="*/ 1166491 h 1253999"/>
              <a:gd name="connsiteX6" fmla="*/ 142489 w 2600146"/>
              <a:gd name="connsiteY6" fmla="*/ 836291 h 1253999"/>
              <a:gd name="connsiteX7" fmla="*/ 167889 w 2600146"/>
              <a:gd name="connsiteY7" fmla="*/ 398141 h 1253999"/>
              <a:gd name="connsiteX8" fmla="*/ 21839 w 2600146"/>
              <a:gd name="connsiteY8" fmla="*/ 220341 h 1253999"/>
              <a:gd name="connsiteX9" fmla="*/ 40889 w 2600146"/>
              <a:gd name="connsiteY9" fmla="*/ 48891 h 1253999"/>
              <a:gd name="connsiteX10" fmla="*/ 396489 w 2600146"/>
              <a:gd name="connsiteY10" fmla="*/ 207641 h 1253999"/>
              <a:gd name="connsiteX11" fmla="*/ 860039 w 2600146"/>
              <a:gd name="connsiteY11" fmla="*/ 61591 h 1253999"/>
              <a:gd name="connsiteX12" fmla="*/ 1488689 w 2600146"/>
              <a:gd name="connsiteY12" fmla="*/ 4441 h 1253999"/>
              <a:gd name="connsiteX0" fmla="*/ 1488689 w 2600146"/>
              <a:gd name="connsiteY0" fmla="*/ 4441 h 1253999"/>
              <a:gd name="connsiteX1" fmla="*/ 2377689 w 2600146"/>
              <a:gd name="connsiteY1" fmla="*/ 169541 h 1253999"/>
              <a:gd name="connsiteX2" fmla="*/ 2599939 w 2600146"/>
              <a:gd name="connsiteY2" fmla="*/ 569591 h 1253999"/>
              <a:gd name="connsiteX3" fmla="*/ 2403089 w 2600146"/>
              <a:gd name="connsiteY3" fmla="*/ 1058541 h 1253999"/>
              <a:gd name="connsiteX4" fmla="*/ 1755389 w 2600146"/>
              <a:gd name="connsiteY4" fmla="*/ 1249041 h 1253999"/>
              <a:gd name="connsiteX5" fmla="*/ 847339 w 2600146"/>
              <a:gd name="connsiteY5" fmla="*/ 1166491 h 1253999"/>
              <a:gd name="connsiteX6" fmla="*/ 142489 w 2600146"/>
              <a:gd name="connsiteY6" fmla="*/ 836291 h 1253999"/>
              <a:gd name="connsiteX7" fmla="*/ 167889 w 2600146"/>
              <a:gd name="connsiteY7" fmla="*/ 398141 h 1253999"/>
              <a:gd name="connsiteX8" fmla="*/ 21839 w 2600146"/>
              <a:gd name="connsiteY8" fmla="*/ 220341 h 1253999"/>
              <a:gd name="connsiteX9" fmla="*/ 40889 w 2600146"/>
              <a:gd name="connsiteY9" fmla="*/ 48891 h 1253999"/>
              <a:gd name="connsiteX10" fmla="*/ 396489 w 2600146"/>
              <a:gd name="connsiteY10" fmla="*/ 207641 h 1253999"/>
              <a:gd name="connsiteX11" fmla="*/ 860039 w 2600146"/>
              <a:gd name="connsiteY11" fmla="*/ 61591 h 1253999"/>
              <a:gd name="connsiteX12" fmla="*/ 1488689 w 2600146"/>
              <a:gd name="connsiteY12" fmla="*/ 4441 h 1253999"/>
              <a:gd name="connsiteX0" fmla="*/ 1488689 w 2600146"/>
              <a:gd name="connsiteY0" fmla="*/ 4441 h 1253999"/>
              <a:gd name="connsiteX1" fmla="*/ 2377689 w 2600146"/>
              <a:gd name="connsiteY1" fmla="*/ 169541 h 1253999"/>
              <a:gd name="connsiteX2" fmla="*/ 2599939 w 2600146"/>
              <a:gd name="connsiteY2" fmla="*/ 569591 h 1253999"/>
              <a:gd name="connsiteX3" fmla="*/ 2403089 w 2600146"/>
              <a:gd name="connsiteY3" fmla="*/ 1058541 h 1253999"/>
              <a:gd name="connsiteX4" fmla="*/ 1755389 w 2600146"/>
              <a:gd name="connsiteY4" fmla="*/ 1249041 h 1253999"/>
              <a:gd name="connsiteX5" fmla="*/ 847339 w 2600146"/>
              <a:gd name="connsiteY5" fmla="*/ 1166491 h 1253999"/>
              <a:gd name="connsiteX6" fmla="*/ 142489 w 2600146"/>
              <a:gd name="connsiteY6" fmla="*/ 836291 h 1253999"/>
              <a:gd name="connsiteX7" fmla="*/ 167889 w 2600146"/>
              <a:gd name="connsiteY7" fmla="*/ 398141 h 1253999"/>
              <a:gd name="connsiteX8" fmla="*/ 21839 w 2600146"/>
              <a:gd name="connsiteY8" fmla="*/ 220341 h 1253999"/>
              <a:gd name="connsiteX9" fmla="*/ 40889 w 2600146"/>
              <a:gd name="connsiteY9" fmla="*/ 48891 h 1253999"/>
              <a:gd name="connsiteX10" fmla="*/ 396489 w 2600146"/>
              <a:gd name="connsiteY10" fmla="*/ 207641 h 1253999"/>
              <a:gd name="connsiteX11" fmla="*/ 860039 w 2600146"/>
              <a:gd name="connsiteY11" fmla="*/ 61591 h 1253999"/>
              <a:gd name="connsiteX12" fmla="*/ 1488689 w 2600146"/>
              <a:gd name="connsiteY12" fmla="*/ 4441 h 1253999"/>
              <a:gd name="connsiteX0" fmla="*/ 1488689 w 2600146"/>
              <a:gd name="connsiteY0" fmla="*/ 4441 h 1253999"/>
              <a:gd name="connsiteX1" fmla="*/ 2377689 w 2600146"/>
              <a:gd name="connsiteY1" fmla="*/ 169541 h 1253999"/>
              <a:gd name="connsiteX2" fmla="*/ 2599939 w 2600146"/>
              <a:gd name="connsiteY2" fmla="*/ 569591 h 1253999"/>
              <a:gd name="connsiteX3" fmla="*/ 2403089 w 2600146"/>
              <a:gd name="connsiteY3" fmla="*/ 1058541 h 1253999"/>
              <a:gd name="connsiteX4" fmla="*/ 1755389 w 2600146"/>
              <a:gd name="connsiteY4" fmla="*/ 1249041 h 1253999"/>
              <a:gd name="connsiteX5" fmla="*/ 847339 w 2600146"/>
              <a:gd name="connsiteY5" fmla="*/ 1166491 h 1253999"/>
              <a:gd name="connsiteX6" fmla="*/ 142489 w 2600146"/>
              <a:gd name="connsiteY6" fmla="*/ 836291 h 1253999"/>
              <a:gd name="connsiteX7" fmla="*/ 167889 w 2600146"/>
              <a:gd name="connsiteY7" fmla="*/ 398141 h 1253999"/>
              <a:gd name="connsiteX8" fmla="*/ 21839 w 2600146"/>
              <a:gd name="connsiteY8" fmla="*/ 220341 h 1253999"/>
              <a:gd name="connsiteX9" fmla="*/ 40889 w 2600146"/>
              <a:gd name="connsiteY9" fmla="*/ 48891 h 1253999"/>
              <a:gd name="connsiteX10" fmla="*/ 396489 w 2600146"/>
              <a:gd name="connsiteY10" fmla="*/ 207641 h 1253999"/>
              <a:gd name="connsiteX11" fmla="*/ 860039 w 2600146"/>
              <a:gd name="connsiteY11" fmla="*/ 61591 h 1253999"/>
              <a:gd name="connsiteX12" fmla="*/ 1488689 w 2600146"/>
              <a:gd name="connsiteY12" fmla="*/ 4441 h 1253999"/>
              <a:gd name="connsiteX0" fmla="*/ 1488689 w 2600146"/>
              <a:gd name="connsiteY0" fmla="*/ 4441 h 1253999"/>
              <a:gd name="connsiteX1" fmla="*/ 2377689 w 2600146"/>
              <a:gd name="connsiteY1" fmla="*/ 169541 h 1253999"/>
              <a:gd name="connsiteX2" fmla="*/ 2599939 w 2600146"/>
              <a:gd name="connsiteY2" fmla="*/ 569591 h 1253999"/>
              <a:gd name="connsiteX3" fmla="*/ 2403089 w 2600146"/>
              <a:gd name="connsiteY3" fmla="*/ 1058541 h 1253999"/>
              <a:gd name="connsiteX4" fmla="*/ 1755389 w 2600146"/>
              <a:gd name="connsiteY4" fmla="*/ 1249041 h 1253999"/>
              <a:gd name="connsiteX5" fmla="*/ 847339 w 2600146"/>
              <a:gd name="connsiteY5" fmla="*/ 1166491 h 1253999"/>
              <a:gd name="connsiteX6" fmla="*/ 142489 w 2600146"/>
              <a:gd name="connsiteY6" fmla="*/ 836291 h 1253999"/>
              <a:gd name="connsiteX7" fmla="*/ 71846 w 2600146"/>
              <a:gd name="connsiteY7" fmla="*/ 562010 h 1253999"/>
              <a:gd name="connsiteX8" fmla="*/ 167889 w 2600146"/>
              <a:gd name="connsiteY8" fmla="*/ 398141 h 1253999"/>
              <a:gd name="connsiteX9" fmla="*/ 21839 w 2600146"/>
              <a:gd name="connsiteY9" fmla="*/ 220341 h 1253999"/>
              <a:gd name="connsiteX10" fmla="*/ 40889 w 2600146"/>
              <a:gd name="connsiteY10" fmla="*/ 48891 h 1253999"/>
              <a:gd name="connsiteX11" fmla="*/ 396489 w 2600146"/>
              <a:gd name="connsiteY11" fmla="*/ 207641 h 1253999"/>
              <a:gd name="connsiteX12" fmla="*/ 860039 w 2600146"/>
              <a:gd name="connsiteY12" fmla="*/ 61591 h 1253999"/>
              <a:gd name="connsiteX13" fmla="*/ 1488689 w 2600146"/>
              <a:gd name="connsiteY13" fmla="*/ 4441 h 1253999"/>
              <a:gd name="connsiteX0" fmla="*/ 1483147 w 2594604"/>
              <a:gd name="connsiteY0" fmla="*/ 4441 h 1253999"/>
              <a:gd name="connsiteX1" fmla="*/ 2372147 w 2594604"/>
              <a:gd name="connsiteY1" fmla="*/ 169541 h 1253999"/>
              <a:gd name="connsiteX2" fmla="*/ 2594397 w 2594604"/>
              <a:gd name="connsiteY2" fmla="*/ 569591 h 1253999"/>
              <a:gd name="connsiteX3" fmla="*/ 2397547 w 2594604"/>
              <a:gd name="connsiteY3" fmla="*/ 1058541 h 1253999"/>
              <a:gd name="connsiteX4" fmla="*/ 1749847 w 2594604"/>
              <a:gd name="connsiteY4" fmla="*/ 1249041 h 1253999"/>
              <a:gd name="connsiteX5" fmla="*/ 841797 w 2594604"/>
              <a:gd name="connsiteY5" fmla="*/ 1166491 h 1253999"/>
              <a:gd name="connsiteX6" fmla="*/ 136947 w 2594604"/>
              <a:gd name="connsiteY6" fmla="*/ 836291 h 1253999"/>
              <a:gd name="connsiteX7" fmla="*/ 66304 w 2594604"/>
              <a:gd name="connsiteY7" fmla="*/ 562010 h 1253999"/>
              <a:gd name="connsiteX8" fmla="*/ 16297 w 2594604"/>
              <a:gd name="connsiteY8" fmla="*/ 220341 h 1253999"/>
              <a:gd name="connsiteX9" fmla="*/ 35347 w 2594604"/>
              <a:gd name="connsiteY9" fmla="*/ 48891 h 1253999"/>
              <a:gd name="connsiteX10" fmla="*/ 390947 w 2594604"/>
              <a:gd name="connsiteY10" fmla="*/ 207641 h 1253999"/>
              <a:gd name="connsiteX11" fmla="*/ 854497 w 2594604"/>
              <a:gd name="connsiteY11" fmla="*/ 61591 h 1253999"/>
              <a:gd name="connsiteX12" fmla="*/ 1483147 w 2594604"/>
              <a:gd name="connsiteY12" fmla="*/ 4441 h 1253999"/>
              <a:gd name="connsiteX0" fmla="*/ 1619464 w 2730921"/>
              <a:gd name="connsiteY0" fmla="*/ 4441 h 1253999"/>
              <a:gd name="connsiteX1" fmla="*/ 2508464 w 2730921"/>
              <a:gd name="connsiteY1" fmla="*/ 169541 h 1253999"/>
              <a:gd name="connsiteX2" fmla="*/ 2730714 w 2730921"/>
              <a:gd name="connsiteY2" fmla="*/ 569591 h 1253999"/>
              <a:gd name="connsiteX3" fmla="*/ 2533864 w 2730921"/>
              <a:gd name="connsiteY3" fmla="*/ 1058541 h 1253999"/>
              <a:gd name="connsiteX4" fmla="*/ 1886164 w 2730921"/>
              <a:gd name="connsiteY4" fmla="*/ 1249041 h 1253999"/>
              <a:gd name="connsiteX5" fmla="*/ 978114 w 2730921"/>
              <a:gd name="connsiteY5" fmla="*/ 1166491 h 1253999"/>
              <a:gd name="connsiteX6" fmla="*/ 273264 w 2730921"/>
              <a:gd name="connsiteY6" fmla="*/ 836291 h 1253999"/>
              <a:gd name="connsiteX7" fmla="*/ 202621 w 2730921"/>
              <a:gd name="connsiteY7" fmla="*/ 562010 h 1253999"/>
              <a:gd name="connsiteX8" fmla="*/ 214 w 2730921"/>
              <a:gd name="connsiteY8" fmla="*/ 385441 h 1253999"/>
              <a:gd name="connsiteX9" fmla="*/ 171664 w 2730921"/>
              <a:gd name="connsiteY9" fmla="*/ 48891 h 1253999"/>
              <a:gd name="connsiteX10" fmla="*/ 527264 w 2730921"/>
              <a:gd name="connsiteY10" fmla="*/ 207641 h 1253999"/>
              <a:gd name="connsiteX11" fmla="*/ 990814 w 2730921"/>
              <a:gd name="connsiteY11" fmla="*/ 61591 h 1253999"/>
              <a:gd name="connsiteX12" fmla="*/ 1619464 w 2730921"/>
              <a:gd name="connsiteY12" fmla="*/ 4441 h 1253999"/>
              <a:gd name="connsiteX0" fmla="*/ 1663853 w 2775310"/>
              <a:gd name="connsiteY0" fmla="*/ 4441 h 1253999"/>
              <a:gd name="connsiteX1" fmla="*/ 2552853 w 2775310"/>
              <a:gd name="connsiteY1" fmla="*/ 169541 h 1253999"/>
              <a:gd name="connsiteX2" fmla="*/ 2775103 w 2775310"/>
              <a:gd name="connsiteY2" fmla="*/ 569591 h 1253999"/>
              <a:gd name="connsiteX3" fmla="*/ 2578253 w 2775310"/>
              <a:gd name="connsiteY3" fmla="*/ 1058541 h 1253999"/>
              <a:gd name="connsiteX4" fmla="*/ 1930553 w 2775310"/>
              <a:gd name="connsiteY4" fmla="*/ 1249041 h 1253999"/>
              <a:gd name="connsiteX5" fmla="*/ 1022503 w 2775310"/>
              <a:gd name="connsiteY5" fmla="*/ 1166491 h 1253999"/>
              <a:gd name="connsiteX6" fmla="*/ 317653 w 2775310"/>
              <a:gd name="connsiteY6" fmla="*/ 836291 h 1253999"/>
              <a:gd name="connsiteX7" fmla="*/ 247010 w 2775310"/>
              <a:gd name="connsiteY7" fmla="*/ 562010 h 1253999"/>
              <a:gd name="connsiteX8" fmla="*/ 153 w 2775310"/>
              <a:gd name="connsiteY8" fmla="*/ 309241 h 1253999"/>
              <a:gd name="connsiteX9" fmla="*/ 216053 w 2775310"/>
              <a:gd name="connsiteY9" fmla="*/ 48891 h 1253999"/>
              <a:gd name="connsiteX10" fmla="*/ 571653 w 2775310"/>
              <a:gd name="connsiteY10" fmla="*/ 207641 h 1253999"/>
              <a:gd name="connsiteX11" fmla="*/ 1035203 w 2775310"/>
              <a:gd name="connsiteY11" fmla="*/ 61591 h 1253999"/>
              <a:gd name="connsiteX12" fmla="*/ 1663853 w 2775310"/>
              <a:gd name="connsiteY12" fmla="*/ 4441 h 1253999"/>
              <a:gd name="connsiteX0" fmla="*/ 1663853 w 2775310"/>
              <a:gd name="connsiteY0" fmla="*/ 4441 h 1253999"/>
              <a:gd name="connsiteX1" fmla="*/ 2552853 w 2775310"/>
              <a:gd name="connsiteY1" fmla="*/ 169541 h 1253999"/>
              <a:gd name="connsiteX2" fmla="*/ 2775103 w 2775310"/>
              <a:gd name="connsiteY2" fmla="*/ 569591 h 1253999"/>
              <a:gd name="connsiteX3" fmla="*/ 2578253 w 2775310"/>
              <a:gd name="connsiteY3" fmla="*/ 1058541 h 1253999"/>
              <a:gd name="connsiteX4" fmla="*/ 1930553 w 2775310"/>
              <a:gd name="connsiteY4" fmla="*/ 1249041 h 1253999"/>
              <a:gd name="connsiteX5" fmla="*/ 1022503 w 2775310"/>
              <a:gd name="connsiteY5" fmla="*/ 1166491 h 1253999"/>
              <a:gd name="connsiteX6" fmla="*/ 317653 w 2775310"/>
              <a:gd name="connsiteY6" fmla="*/ 836291 h 1253999"/>
              <a:gd name="connsiteX7" fmla="*/ 247010 w 2775310"/>
              <a:gd name="connsiteY7" fmla="*/ 562010 h 1253999"/>
              <a:gd name="connsiteX8" fmla="*/ 153 w 2775310"/>
              <a:gd name="connsiteY8" fmla="*/ 309241 h 1253999"/>
              <a:gd name="connsiteX9" fmla="*/ 216053 w 2775310"/>
              <a:gd name="connsiteY9" fmla="*/ 48891 h 1253999"/>
              <a:gd name="connsiteX10" fmla="*/ 571653 w 2775310"/>
              <a:gd name="connsiteY10" fmla="*/ 207641 h 1253999"/>
              <a:gd name="connsiteX11" fmla="*/ 1035203 w 2775310"/>
              <a:gd name="connsiteY11" fmla="*/ 61591 h 1253999"/>
              <a:gd name="connsiteX12" fmla="*/ 1663853 w 2775310"/>
              <a:gd name="connsiteY12" fmla="*/ 4441 h 1253999"/>
              <a:gd name="connsiteX0" fmla="*/ 1663853 w 2775310"/>
              <a:gd name="connsiteY0" fmla="*/ 4441 h 1253999"/>
              <a:gd name="connsiteX1" fmla="*/ 2552853 w 2775310"/>
              <a:gd name="connsiteY1" fmla="*/ 169541 h 1253999"/>
              <a:gd name="connsiteX2" fmla="*/ 2775103 w 2775310"/>
              <a:gd name="connsiteY2" fmla="*/ 569591 h 1253999"/>
              <a:gd name="connsiteX3" fmla="*/ 2578253 w 2775310"/>
              <a:gd name="connsiteY3" fmla="*/ 1058541 h 1253999"/>
              <a:gd name="connsiteX4" fmla="*/ 1930553 w 2775310"/>
              <a:gd name="connsiteY4" fmla="*/ 1249041 h 1253999"/>
              <a:gd name="connsiteX5" fmla="*/ 1022503 w 2775310"/>
              <a:gd name="connsiteY5" fmla="*/ 1166491 h 1253999"/>
              <a:gd name="connsiteX6" fmla="*/ 317653 w 2775310"/>
              <a:gd name="connsiteY6" fmla="*/ 836291 h 1253999"/>
              <a:gd name="connsiteX7" fmla="*/ 247010 w 2775310"/>
              <a:gd name="connsiteY7" fmla="*/ 562010 h 1253999"/>
              <a:gd name="connsiteX8" fmla="*/ 153 w 2775310"/>
              <a:gd name="connsiteY8" fmla="*/ 309241 h 1253999"/>
              <a:gd name="connsiteX9" fmla="*/ 216053 w 2775310"/>
              <a:gd name="connsiteY9" fmla="*/ 48891 h 1253999"/>
              <a:gd name="connsiteX10" fmla="*/ 571653 w 2775310"/>
              <a:gd name="connsiteY10" fmla="*/ 207641 h 1253999"/>
              <a:gd name="connsiteX11" fmla="*/ 1035203 w 2775310"/>
              <a:gd name="connsiteY11" fmla="*/ 61591 h 1253999"/>
              <a:gd name="connsiteX12" fmla="*/ 1663853 w 2775310"/>
              <a:gd name="connsiteY12" fmla="*/ 4441 h 1253999"/>
              <a:gd name="connsiteX0" fmla="*/ 1663853 w 2775310"/>
              <a:gd name="connsiteY0" fmla="*/ 4441 h 1253999"/>
              <a:gd name="connsiteX1" fmla="*/ 2552853 w 2775310"/>
              <a:gd name="connsiteY1" fmla="*/ 169541 h 1253999"/>
              <a:gd name="connsiteX2" fmla="*/ 2775103 w 2775310"/>
              <a:gd name="connsiteY2" fmla="*/ 569591 h 1253999"/>
              <a:gd name="connsiteX3" fmla="*/ 2578253 w 2775310"/>
              <a:gd name="connsiteY3" fmla="*/ 1058541 h 1253999"/>
              <a:gd name="connsiteX4" fmla="*/ 1930553 w 2775310"/>
              <a:gd name="connsiteY4" fmla="*/ 1249041 h 1253999"/>
              <a:gd name="connsiteX5" fmla="*/ 1022503 w 2775310"/>
              <a:gd name="connsiteY5" fmla="*/ 1166491 h 1253999"/>
              <a:gd name="connsiteX6" fmla="*/ 317653 w 2775310"/>
              <a:gd name="connsiteY6" fmla="*/ 836291 h 1253999"/>
              <a:gd name="connsiteX7" fmla="*/ 247010 w 2775310"/>
              <a:gd name="connsiteY7" fmla="*/ 562010 h 1253999"/>
              <a:gd name="connsiteX8" fmla="*/ 153 w 2775310"/>
              <a:gd name="connsiteY8" fmla="*/ 309241 h 1253999"/>
              <a:gd name="connsiteX9" fmla="*/ 216053 w 2775310"/>
              <a:gd name="connsiteY9" fmla="*/ 48891 h 1253999"/>
              <a:gd name="connsiteX10" fmla="*/ 571653 w 2775310"/>
              <a:gd name="connsiteY10" fmla="*/ 207641 h 1253999"/>
              <a:gd name="connsiteX11" fmla="*/ 1035203 w 2775310"/>
              <a:gd name="connsiteY11" fmla="*/ 61591 h 1253999"/>
              <a:gd name="connsiteX12" fmla="*/ 1663853 w 2775310"/>
              <a:gd name="connsiteY12" fmla="*/ 4441 h 1253999"/>
              <a:gd name="connsiteX0" fmla="*/ 1663853 w 2828437"/>
              <a:gd name="connsiteY0" fmla="*/ 4441 h 1253999"/>
              <a:gd name="connsiteX1" fmla="*/ 2775103 w 2828437"/>
              <a:gd name="connsiteY1" fmla="*/ 569591 h 1253999"/>
              <a:gd name="connsiteX2" fmla="*/ 2578253 w 2828437"/>
              <a:gd name="connsiteY2" fmla="*/ 1058541 h 1253999"/>
              <a:gd name="connsiteX3" fmla="*/ 1930553 w 2828437"/>
              <a:gd name="connsiteY3" fmla="*/ 1249041 h 1253999"/>
              <a:gd name="connsiteX4" fmla="*/ 1022503 w 2828437"/>
              <a:gd name="connsiteY4" fmla="*/ 1166491 h 1253999"/>
              <a:gd name="connsiteX5" fmla="*/ 317653 w 2828437"/>
              <a:gd name="connsiteY5" fmla="*/ 836291 h 1253999"/>
              <a:gd name="connsiteX6" fmla="*/ 247010 w 2828437"/>
              <a:gd name="connsiteY6" fmla="*/ 562010 h 1253999"/>
              <a:gd name="connsiteX7" fmla="*/ 153 w 2828437"/>
              <a:gd name="connsiteY7" fmla="*/ 309241 h 1253999"/>
              <a:gd name="connsiteX8" fmla="*/ 216053 w 2828437"/>
              <a:gd name="connsiteY8" fmla="*/ 48891 h 1253999"/>
              <a:gd name="connsiteX9" fmla="*/ 571653 w 2828437"/>
              <a:gd name="connsiteY9" fmla="*/ 207641 h 1253999"/>
              <a:gd name="connsiteX10" fmla="*/ 1035203 w 2828437"/>
              <a:gd name="connsiteY10" fmla="*/ 61591 h 1253999"/>
              <a:gd name="connsiteX11" fmla="*/ 1663853 w 2828437"/>
              <a:gd name="connsiteY11" fmla="*/ 4441 h 1253999"/>
              <a:gd name="connsiteX0" fmla="*/ 1663853 w 2777454"/>
              <a:gd name="connsiteY0" fmla="*/ 4441 h 1288220"/>
              <a:gd name="connsiteX1" fmla="*/ 2775103 w 2777454"/>
              <a:gd name="connsiteY1" fmla="*/ 569591 h 1288220"/>
              <a:gd name="connsiteX2" fmla="*/ 1930553 w 2777454"/>
              <a:gd name="connsiteY2" fmla="*/ 1249041 h 1288220"/>
              <a:gd name="connsiteX3" fmla="*/ 1022503 w 2777454"/>
              <a:gd name="connsiteY3" fmla="*/ 1166491 h 1288220"/>
              <a:gd name="connsiteX4" fmla="*/ 317653 w 2777454"/>
              <a:gd name="connsiteY4" fmla="*/ 836291 h 1288220"/>
              <a:gd name="connsiteX5" fmla="*/ 247010 w 2777454"/>
              <a:gd name="connsiteY5" fmla="*/ 562010 h 1288220"/>
              <a:gd name="connsiteX6" fmla="*/ 153 w 2777454"/>
              <a:gd name="connsiteY6" fmla="*/ 309241 h 1288220"/>
              <a:gd name="connsiteX7" fmla="*/ 216053 w 2777454"/>
              <a:gd name="connsiteY7" fmla="*/ 48891 h 1288220"/>
              <a:gd name="connsiteX8" fmla="*/ 571653 w 2777454"/>
              <a:gd name="connsiteY8" fmla="*/ 207641 h 1288220"/>
              <a:gd name="connsiteX9" fmla="*/ 1035203 w 2777454"/>
              <a:gd name="connsiteY9" fmla="*/ 61591 h 1288220"/>
              <a:gd name="connsiteX10" fmla="*/ 1663853 w 2777454"/>
              <a:gd name="connsiteY10" fmla="*/ 4441 h 1288220"/>
              <a:gd name="connsiteX0" fmla="*/ 1663853 w 2295780"/>
              <a:gd name="connsiteY0" fmla="*/ 4441 h 1288220"/>
              <a:gd name="connsiteX1" fmla="*/ 2286153 w 2295780"/>
              <a:gd name="connsiteY1" fmla="*/ 518791 h 1288220"/>
              <a:gd name="connsiteX2" fmla="*/ 1930553 w 2295780"/>
              <a:gd name="connsiteY2" fmla="*/ 1249041 h 1288220"/>
              <a:gd name="connsiteX3" fmla="*/ 1022503 w 2295780"/>
              <a:gd name="connsiteY3" fmla="*/ 1166491 h 1288220"/>
              <a:gd name="connsiteX4" fmla="*/ 317653 w 2295780"/>
              <a:gd name="connsiteY4" fmla="*/ 836291 h 1288220"/>
              <a:gd name="connsiteX5" fmla="*/ 247010 w 2295780"/>
              <a:gd name="connsiteY5" fmla="*/ 562010 h 1288220"/>
              <a:gd name="connsiteX6" fmla="*/ 153 w 2295780"/>
              <a:gd name="connsiteY6" fmla="*/ 309241 h 1288220"/>
              <a:gd name="connsiteX7" fmla="*/ 216053 w 2295780"/>
              <a:gd name="connsiteY7" fmla="*/ 48891 h 1288220"/>
              <a:gd name="connsiteX8" fmla="*/ 571653 w 2295780"/>
              <a:gd name="connsiteY8" fmla="*/ 207641 h 1288220"/>
              <a:gd name="connsiteX9" fmla="*/ 1035203 w 2295780"/>
              <a:gd name="connsiteY9" fmla="*/ 61591 h 1288220"/>
              <a:gd name="connsiteX10" fmla="*/ 1663853 w 2295780"/>
              <a:gd name="connsiteY10" fmla="*/ 4441 h 1288220"/>
              <a:gd name="connsiteX0" fmla="*/ 1663853 w 2290271"/>
              <a:gd name="connsiteY0" fmla="*/ 4441 h 1288220"/>
              <a:gd name="connsiteX1" fmla="*/ 2286153 w 2290271"/>
              <a:gd name="connsiteY1" fmla="*/ 518791 h 1288220"/>
              <a:gd name="connsiteX2" fmla="*/ 1930553 w 2290271"/>
              <a:gd name="connsiteY2" fmla="*/ 1249041 h 1288220"/>
              <a:gd name="connsiteX3" fmla="*/ 1022503 w 2290271"/>
              <a:gd name="connsiteY3" fmla="*/ 1166491 h 1288220"/>
              <a:gd name="connsiteX4" fmla="*/ 317653 w 2290271"/>
              <a:gd name="connsiteY4" fmla="*/ 836291 h 1288220"/>
              <a:gd name="connsiteX5" fmla="*/ 247010 w 2290271"/>
              <a:gd name="connsiteY5" fmla="*/ 562010 h 1288220"/>
              <a:gd name="connsiteX6" fmla="*/ 153 w 2290271"/>
              <a:gd name="connsiteY6" fmla="*/ 309241 h 1288220"/>
              <a:gd name="connsiteX7" fmla="*/ 216053 w 2290271"/>
              <a:gd name="connsiteY7" fmla="*/ 48891 h 1288220"/>
              <a:gd name="connsiteX8" fmla="*/ 571653 w 2290271"/>
              <a:gd name="connsiteY8" fmla="*/ 207641 h 1288220"/>
              <a:gd name="connsiteX9" fmla="*/ 1035203 w 2290271"/>
              <a:gd name="connsiteY9" fmla="*/ 61591 h 1288220"/>
              <a:gd name="connsiteX10" fmla="*/ 1663853 w 2290271"/>
              <a:gd name="connsiteY10" fmla="*/ 4441 h 1288220"/>
              <a:gd name="connsiteX0" fmla="*/ 1663853 w 2371181"/>
              <a:gd name="connsiteY0" fmla="*/ 4441 h 1288220"/>
              <a:gd name="connsiteX1" fmla="*/ 2368703 w 2371181"/>
              <a:gd name="connsiteY1" fmla="*/ 525141 h 1288220"/>
              <a:gd name="connsiteX2" fmla="*/ 1930553 w 2371181"/>
              <a:gd name="connsiteY2" fmla="*/ 1249041 h 1288220"/>
              <a:gd name="connsiteX3" fmla="*/ 1022503 w 2371181"/>
              <a:gd name="connsiteY3" fmla="*/ 1166491 h 1288220"/>
              <a:gd name="connsiteX4" fmla="*/ 317653 w 2371181"/>
              <a:gd name="connsiteY4" fmla="*/ 836291 h 1288220"/>
              <a:gd name="connsiteX5" fmla="*/ 247010 w 2371181"/>
              <a:gd name="connsiteY5" fmla="*/ 562010 h 1288220"/>
              <a:gd name="connsiteX6" fmla="*/ 153 w 2371181"/>
              <a:gd name="connsiteY6" fmla="*/ 309241 h 1288220"/>
              <a:gd name="connsiteX7" fmla="*/ 216053 w 2371181"/>
              <a:gd name="connsiteY7" fmla="*/ 48891 h 1288220"/>
              <a:gd name="connsiteX8" fmla="*/ 571653 w 2371181"/>
              <a:gd name="connsiteY8" fmla="*/ 207641 h 1288220"/>
              <a:gd name="connsiteX9" fmla="*/ 1035203 w 2371181"/>
              <a:gd name="connsiteY9" fmla="*/ 61591 h 1288220"/>
              <a:gd name="connsiteX10" fmla="*/ 1663853 w 2371181"/>
              <a:gd name="connsiteY10" fmla="*/ 4441 h 1288220"/>
              <a:gd name="connsiteX0" fmla="*/ 1663853 w 2371181"/>
              <a:gd name="connsiteY0" fmla="*/ 4441 h 1288220"/>
              <a:gd name="connsiteX1" fmla="*/ 2368703 w 2371181"/>
              <a:gd name="connsiteY1" fmla="*/ 525141 h 1288220"/>
              <a:gd name="connsiteX2" fmla="*/ 1930553 w 2371181"/>
              <a:gd name="connsiteY2" fmla="*/ 1249041 h 1288220"/>
              <a:gd name="connsiteX3" fmla="*/ 1022503 w 2371181"/>
              <a:gd name="connsiteY3" fmla="*/ 1166491 h 1288220"/>
              <a:gd name="connsiteX4" fmla="*/ 317653 w 2371181"/>
              <a:gd name="connsiteY4" fmla="*/ 836291 h 1288220"/>
              <a:gd name="connsiteX5" fmla="*/ 247010 w 2371181"/>
              <a:gd name="connsiteY5" fmla="*/ 562010 h 1288220"/>
              <a:gd name="connsiteX6" fmla="*/ 153 w 2371181"/>
              <a:gd name="connsiteY6" fmla="*/ 309241 h 1288220"/>
              <a:gd name="connsiteX7" fmla="*/ 216053 w 2371181"/>
              <a:gd name="connsiteY7" fmla="*/ 48891 h 1288220"/>
              <a:gd name="connsiteX8" fmla="*/ 571653 w 2371181"/>
              <a:gd name="connsiteY8" fmla="*/ 207641 h 1288220"/>
              <a:gd name="connsiteX9" fmla="*/ 1035203 w 2371181"/>
              <a:gd name="connsiteY9" fmla="*/ 61591 h 1288220"/>
              <a:gd name="connsiteX10" fmla="*/ 1663853 w 2371181"/>
              <a:gd name="connsiteY10" fmla="*/ 4441 h 1288220"/>
              <a:gd name="connsiteX0" fmla="*/ 1665125 w 2372453"/>
              <a:gd name="connsiteY0" fmla="*/ 4441 h 1288220"/>
              <a:gd name="connsiteX1" fmla="*/ 2369975 w 2372453"/>
              <a:gd name="connsiteY1" fmla="*/ 525141 h 1288220"/>
              <a:gd name="connsiteX2" fmla="*/ 1931825 w 2372453"/>
              <a:gd name="connsiteY2" fmla="*/ 1249041 h 1288220"/>
              <a:gd name="connsiteX3" fmla="*/ 1023775 w 2372453"/>
              <a:gd name="connsiteY3" fmla="*/ 1166491 h 1288220"/>
              <a:gd name="connsiteX4" fmla="*/ 318925 w 2372453"/>
              <a:gd name="connsiteY4" fmla="*/ 836291 h 1288220"/>
              <a:gd name="connsiteX5" fmla="*/ 1425 w 2372453"/>
              <a:gd name="connsiteY5" fmla="*/ 309241 h 1288220"/>
              <a:gd name="connsiteX6" fmla="*/ 217325 w 2372453"/>
              <a:gd name="connsiteY6" fmla="*/ 48891 h 1288220"/>
              <a:gd name="connsiteX7" fmla="*/ 572925 w 2372453"/>
              <a:gd name="connsiteY7" fmla="*/ 207641 h 1288220"/>
              <a:gd name="connsiteX8" fmla="*/ 1036475 w 2372453"/>
              <a:gd name="connsiteY8" fmla="*/ 61591 h 1288220"/>
              <a:gd name="connsiteX9" fmla="*/ 1665125 w 2372453"/>
              <a:gd name="connsiteY9" fmla="*/ 4441 h 1288220"/>
              <a:gd name="connsiteX0" fmla="*/ 1671428 w 2378756"/>
              <a:gd name="connsiteY0" fmla="*/ 4441 h 1288220"/>
              <a:gd name="connsiteX1" fmla="*/ 2376278 w 2378756"/>
              <a:gd name="connsiteY1" fmla="*/ 525141 h 1288220"/>
              <a:gd name="connsiteX2" fmla="*/ 1938128 w 2378756"/>
              <a:gd name="connsiteY2" fmla="*/ 1249041 h 1288220"/>
              <a:gd name="connsiteX3" fmla="*/ 1030078 w 2378756"/>
              <a:gd name="connsiteY3" fmla="*/ 1166491 h 1288220"/>
              <a:gd name="connsiteX4" fmla="*/ 325228 w 2378756"/>
              <a:gd name="connsiteY4" fmla="*/ 836291 h 1288220"/>
              <a:gd name="connsiteX5" fmla="*/ 1378 w 2378756"/>
              <a:gd name="connsiteY5" fmla="*/ 455291 h 1288220"/>
              <a:gd name="connsiteX6" fmla="*/ 223628 w 2378756"/>
              <a:gd name="connsiteY6" fmla="*/ 48891 h 1288220"/>
              <a:gd name="connsiteX7" fmla="*/ 579228 w 2378756"/>
              <a:gd name="connsiteY7" fmla="*/ 207641 h 1288220"/>
              <a:gd name="connsiteX8" fmla="*/ 1042778 w 2378756"/>
              <a:gd name="connsiteY8" fmla="*/ 61591 h 1288220"/>
              <a:gd name="connsiteX9" fmla="*/ 1671428 w 2378756"/>
              <a:gd name="connsiteY9" fmla="*/ 4441 h 1288220"/>
              <a:gd name="connsiteX0" fmla="*/ 1671428 w 2378756"/>
              <a:gd name="connsiteY0" fmla="*/ 4441 h 1249623"/>
              <a:gd name="connsiteX1" fmla="*/ 2376278 w 2378756"/>
              <a:gd name="connsiteY1" fmla="*/ 525141 h 1249623"/>
              <a:gd name="connsiteX2" fmla="*/ 1938128 w 2378756"/>
              <a:gd name="connsiteY2" fmla="*/ 1249041 h 1249623"/>
              <a:gd name="connsiteX3" fmla="*/ 1030078 w 2378756"/>
              <a:gd name="connsiteY3" fmla="*/ 1166491 h 1249623"/>
              <a:gd name="connsiteX4" fmla="*/ 325228 w 2378756"/>
              <a:gd name="connsiteY4" fmla="*/ 836291 h 1249623"/>
              <a:gd name="connsiteX5" fmla="*/ 1378 w 2378756"/>
              <a:gd name="connsiteY5" fmla="*/ 455291 h 1249623"/>
              <a:gd name="connsiteX6" fmla="*/ 223628 w 2378756"/>
              <a:gd name="connsiteY6" fmla="*/ 48891 h 1249623"/>
              <a:gd name="connsiteX7" fmla="*/ 579228 w 2378756"/>
              <a:gd name="connsiteY7" fmla="*/ 207641 h 1249623"/>
              <a:gd name="connsiteX8" fmla="*/ 1042778 w 2378756"/>
              <a:gd name="connsiteY8" fmla="*/ 61591 h 1249623"/>
              <a:gd name="connsiteX9" fmla="*/ 1671428 w 2378756"/>
              <a:gd name="connsiteY9" fmla="*/ 4441 h 1249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78756" h="1249623">
                <a:moveTo>
                  <a:pt x="1671428" y="4441"/>
                </a:moveTo>
                <a:cubicBezTo>
                  <a:pt x="1961411" y="89108"/>
                  <a:pt x="2350878" y="171658"/>
                  <a:pt x="2376278" y="525141"/>
                </a:cubicBezTo>
                <a:cubicBezTo>
                  <a:pt x="2401678" y="878624"/>
                  <a:pt x="2230228" y="1149558"/>
                  <a:pt x="1938128" y="1249041"/>
                </a:cubicBezTo>
                <a:cubicBezTo>
                  <a:pt x="1646028" y="1253274"/>
                  <a:pt x="1298895" y="1235283"/>
                  <a:pt x="1030078" y="1166491"/>
                </a:cubicBezTo>
                <a:cubicBezTo>
                  <a:pt x="761261" y="1097699"/>
                  <a:pt x="495620" y="979166"/>
                  <a:pt x="325228" y="836291"/>
                </a:cubicBezTo>
                <a:cubicBezTo>
                  <a:pt x="154836" y="693416"/>
                  <a:pt x="18311" y="586524"/>
                  <a:pt x="1378" y="455291"/>
                </a:cubicBezTo>
                <a:cubicBezTo>
                  <a:pt x="-15555" y="324058"/>
                  <a:pt x="127320" y="90166"/>
                  <a:pt x="223628" y="48891"/>
                </a:cubicBezTo>
                <a:cubicBezTo>
                  <a:pt x="319936" y="7616"/>
                  <a:pt x="474453" y="46774"/>
                  <a:pt x="579228" y="207641"/>
                </a:cubicBezTo>
                <a:cubicBezTo>
                  <a:pt x="715753" y="209758"/>
                  <a:pt x="853336" y="96516"/>
                  <a:pt x="1042778" y="61591"/>
                </a:cubicBezTo>
                <a:cubicBezTo>
                  <a:pt x="1232220" y="26666"/>
                  <a:pt x="1418486" y="-13551"/>
                  <a:pt x="1671428" y="4441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0036140" y="1503069"/>
                <a:ext cx="487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6140" y="1503069"/>
                <a:ext cx="487056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3033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5" grpId="0" animBg="1"/>
      <p:bldP spid="15" grpId="1" animBg="1"/>
      <p:bldP spid="16" grpId="0" animBg="1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рангового разброса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/>
                  <a:t>Получим в итоге независимое множество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:r>
                  <a:rPr lang="ru-RU" dirty="0"/>
                  <a:t>такое, что</a:t>
                </a:r>
                <a:endParaRPr lang="en-US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ru-RU" dirty="0"/>
                  <a:t> независимо, </a:t>
                </a:r>
                <a:endParaRPr lang="ru-RU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/>
                  <a:t>,</a:t>
                </a:r>
                <a:endParaRPr lang="en-US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∖</m:t>
                        </m:r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∖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общ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/>
                  <a:t>.</a:t>
                </a:r>
                <a:endParaRPr lang="en-US" dirty="0"/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ru-RU" dirty="0"/>
                  <a:t>Так как</a:t>
                </a:r>
                <a:r>
                  <a:rPr lang="en-US" dirty="0"/>
                  <a:t> </a:t>
                </a:r>
                <a:r>
                  <a:rPr lang="ru-RU" dirty="0"/>
                  <a:t>по условию,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ru-RU" dirty="0"/>
                  <a:t> — база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то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ru-RU" dirty="0"/>
                  <a:t>, следовательно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∖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общ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∖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общ</m:t>
                              </m:r>
                            </m:sub>
                          </m:sSub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ru-RU" dirty="0"/>
                  <a:t>Следовательно, 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общ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общ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br>
                  <a:rPr lang="en-US" dirty="0"/>
                </a:br>
                <a:r>
                  <a:rPr lang="ru-RU" dirty="0"/>
                  <a:t>и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общ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59211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Субмодулярность</a:t>
            </a:r>
            <a:r>
              <a:rPr lang="ru-RU" dirty="0"/>
              <a:t> ранговой функции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b="1" dirty="0"/>
                  <a:t>Утверждение.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</m:d>
                  </m:oMath>
                </a14:m>
                <a:r>
                  <a:rPr lang="ru-RU" dirty="0"/>
                  <a:t> — </a:t>
                </a:r>
                <a:r>
                  <a:rPr lang="ru-RU" dirty="0" err="1"/>
                  <a:t>матроид</a:t>
                </a:r>
                <a:r>
                  <a:rPr lang="ru-RU" dirty="0"/>
                  <a:t>, то для любых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выполнено</a:t>
                </a:r>
                <a:br>
                  <a:rPr lang="ru-RU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rk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rk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rk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func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rk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i="1" dirty="0"/>
                  <a:t>Доказательство: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— </a:t>
                </a:r>
                <a:r>
                  <a:rPr lang="ru-RU" dirty="0"/>
                  <a:t>база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/>
                  <a:t>По свойству </a:t>
                </a:r>
                <a:r>
                  <a:rPr lang="ru-RU" dirty="0" err="1"/>
                  <a:t>матроида</a:t>
                </a:r>
                <a:r>
                  <a:rPr lang="ru-RU" dirty="0"/>
                  <a:t>, можно расширить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до базы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множества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а затем до базы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множества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/>
                  <a:t>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— </a:t>
                </a:r>
                <a:r>
                  <a:rPr lang="ru-RU" dirty="0"/>
                  <a:t>независимое подмножество 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ru-RU" dirty="0"/>
                  <a:t>, поэтому</a:t>
                </a:r>
                <a:br>
                  <a:rPr lang="ru-RU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rk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rk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rk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func>
                      <m:r>
                        <a:rPr lang="ru-RU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rk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func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7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88007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Свойство циклов </a:t>
            </a:r>
            <a:r>
              <a:rPr lang="ru-RU" dirty="0" err="1"/>
              <a:t>матроида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1432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b="1" dirty="0"/>
                  <a:t>Утверждение.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en-US" dirty="0"/>
                  <a:t> — </a:t>
                </a:r>
                <a:r>
                  <a:rPr lang="ru-RU" dirty="0"/>
                  <a:t>два различных цикла </a:t>
                </a:r>
                <a:r>
                  <a:rPr lang="ru-RU" dirty="0" err="1"/>
                  <a:t>матроида</a:t>
                </a:r>
                <a:r>
                  <a:rPr lang="en-US" dirty="0"/>
                  <a:t>.</a:t>
                </a:r>
                <a:endParaRPr lang="ru-RU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dirty="0"/>
                  <a:t>Для любого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любого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∖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найдётся цикл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такой, что</a:t>
                </a:r>
                <a:br>
                  <a:rPr lang="ru-RU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∖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i="1" dirty="0"/>
                  <a:t>Доказательство.</a:t>
                </a:r>
                <a:br>
                  <a:rPr lang="en-US" i="1" dirty="0"/>
                </a:br>
                <a:r>
                  <a:rPr lang="ru-RU" dirty="0"/>
                  <a:t>По </a:t>
                </a:r>
                <a:r>
                  <a:rPr lang="ru-RU" dirty="0" err="1"/>
                  <a:t>субмодулярности</a:t>
                </a:r>
                <a:r>
                  <a:rPr lang="ru-RU" dirty="0"/>
                  <a:t> получаем</a:t>
                </a:r>
                <a:br>
                  <a:rPr lang="ru-RU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rk</m:t>
                          </m:r>
                        </m:fName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rk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∪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∖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rk</m:t>
                          </m:r>
                        </m:fName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≥≥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rk</m:t>
                          </m:r>
                        </m:fName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rk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∪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∖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rk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∖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rk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rk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∖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rk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∖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14323"/>
              </a:xfrm>
              <a:blipFill rotWithShape="0">
                <a:blip r:embed="rId2"/>
                <a:stretch>
                  <a:fillRect l="-1043" t="-10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1547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Свойство циклов </a:t>
            </a:r>
            <a:r>
              <a:rPr lang="ru-RU" dirty="0" err="1"/>
              <a:t>матроида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dirty="0">
                    <a:solidFill>
                      <a:schemeClr val="bg1">
                        <a:lumMod val="75000"/>
                      </a:schemeClr>
                    </a:solidFill>
                  </a:rPr>
                  <a:t>Для любого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ru-RU" dirty="0">
                    <a:solidFill>
                      <a:schemeClr val="bg1">
                        <a:lumMod val="75000"/>
                      </a:schemeClr>
                    </a:solidFill>
                  </a:rPr>
                  <a:t>и любого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∖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ru-RU" dirty="0">
                    <a:solidFill>
                      <a:schemeClr val="bg1">
                        <a:lumMod val="75000"/>
                      </a:schemeClr>
                    </a:solidFill>
                  </a:rPr>
                  <a:t>найдётся цикл</a:t>
                </a:r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, </a:t>
                </a:r>
                <a:r>
                  <a:rPr lang="ru-RU" dirty="0">
                    <a:solidFill>
                      <a:schemeClr val="bg1">
                        <a:lumMod val="75000"/>
                      </a:schemeClr>
                    </a:solidFill>
                  </a:rPr>
                  <a:t>такой, что</a:t>
                </a:r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ctrlPr>
                          <a:rPr lang="en-US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e>
                    </m:d>
                    <m:r>
                      <a:rPr lang="en-US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∖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.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rk</m:t>
                        </m:r>
                      </m:fName>
                      <m:e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func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rk</m:t>
                        </m:r>
                      </m:fName>
                      <m:e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∪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′′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∖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rk</m:t>
                        </m:r>
                      </m:fName>
                      <m:e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e>
                    </m:func>
                    <m:r>
                      <a:rPr lang="en-US" sz="2200" i="1">
                        <a:latin typeface="Cambria Math" panose="02040503050406030204" pitchFamily="18" charset="0"/>
                      </a:rPr>
                      <m:t>≥</m:t>
                    </m:r>
                    <m:func>
                      <m:func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rk</m:t>
                        </m:r>
                      </m:fName>
                      <m:e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∪</m:t>
                            </m:r>
                            <m:sSup>
                              <m:sSup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rk</m:t>
                        </m:r>
                      </m:fName>
                      <m:e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∖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rk</m:t>
                        </m:r>
                      </m:fName>
                      <m:e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sup>
                            </m:s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∖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22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dirty="0"/>
                  <a:t>Из соотношений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rk</m:t>
                        </m:r>
                      </m:fName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rk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∖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rk</m:t>
                        </m:r>
                      </m:fName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rk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∖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dirty="0"/>
                  <a:t> </a:t>
                </a:r>
                <a:r>
                  <a:rPr lang="ru-RU" dirty="0"/>
                  <a:t>следует</a:t>
                </a:r>
                <a:br>
                  <a:rPr lang="ru-RU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rk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∪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∖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rk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— </a:t>
                </a:r>
                <a:r>
                  <a:rPr lang="ru-RU" dirty="0"/>
                  <a:t>база множества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∪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∖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. </a:t>
                </a:r>
                <a:endParaRPr lang="ru-RU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dirty="0"/>
                  <a:t>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ru-RU" dirty="0"/>
                  <a:t> содержит искомый цикл.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12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09213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Ещё одно </a:t>
            </a:r>
            <a:r>
              <a:rPr lang="ru-RU" sz="4000" dirty="0" err="1"/>
              <a:t>эквивалетное</a:t>
            </a:r>
            <a:r>
              <a:rPr lang="ru-RU" sz="4000" dirty="0"/>
              <a:t> определение </a:t>
            </a:r>
            <a:r>
              <a:rPr lang="ru-RU" sz="4000" dirty="0" err="1"/>
              <a:t>матроида</a:t>
            </a:r>
            <a:endParaRPr lang="ru-RU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b="1" dirty="0">
                    <a:solidFill>
                      <a:schemeClr val="bg1">
                        <a:lumMod val="75000"/>
                      </a:schemeClr>
                    </a:solidFill>
                  </a:rPr>
                  <a:t>Теорема (</a:t>
                </a:r>
                <a:r>
                  <a:rPr lang="nb-NO" b="1" dirty="0">
                    <a:solidFill>
                      <a:schemeClr val="bg1">
                        <a:lumMod val="75000"/>
                      </a:schemeClr>
                    </a:solidFill>
                  </a:rPr>
                  <a:t>D.</a:t>
                </a:r>
                <a:r>
                  <a:rPr lang="ru-RU" b="1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nb-NO" b="1" dirty="0">
                    <a:solidFill>
                      <a:schemeClr val="bg1">
                        <a:lumMod val="75000"/>
                      </a:schemeClr>
                    </a:solidFill>
                  </a:rPr>
                  <a:t>Hausmann,</a:t>
                </a:r>
                <a:r>
                  <a:rPr lang="en-US" b="1" dirty="0">
                    <a:solidFill>
                      <a:schemeClr val="bg1">
                        <a:lumMod val="75000"/>
                      </a:schemeClr>
                    </a:solidFill>
                  </a:rPr>
                  <a:t> T.A. </a:t>
                </a:r>
                <a:r>
                  <a:rPr lang="nb-NO" b="1" dirty="0">
                    <a:solidFill>
                      <a:schemeClr val="bg1">
                        <a:lumMod val="75000"/>
                      </a:schemeClr>
                    </a:solidFill>
                  </a:rPr>
                  <a:t>Jenkyns, B. Korte ’1980</a:t>
                </a:r>
                <a:r>
                  <a:rPr lang="ru-RU" b="1" dirty="0">
                    <a:solidFill>
                      <a:schemeClr val="bg1">
                        <a:lumMod val="75000"/>
                      </a:schemeClr>
                    </a:solidFill>
                  </a:rPr>
                  <a:t>).</a:t>
                </a:r>
                <a:br>
                  <a:rPr lang="ru-RU" b="1" dirty="0">
                    <a:solidFill>
                      <a:schemeClr val="bg1">
                        <a:lumMod val="75000"/>
                      </a:schemeClr>
                    </a:solidFill>
                  </a:rPr>
                </a:br>
                <a:r>
                  <a:rPr lang="ru-RU" dirty="0">
                    <a:solidFill>
                      <a:schemeClr val="bg1">
                        <a:lumMod val="75000"/>
                      </a:schemeClr>
                    </a:solidFill>
                  </a:rPr>
                  <a:t>Пусть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 — </a:t>
                </a:r>
                <a:r>
                  <a:rPr lang="ru-RU" dirty="0">
                    <a:solidFill>
                      <a:schemeClr val="bg1">
                        <a:lumMod val="75000"/>
                      </a:schemeClr>
                    </a:solidFill>
                  </a:rPr>
                  <a:t>наследственная система.</a:t>
                </a:r>
                <a:br>
                  <a:rPr lang="ru-RU" dirty="0">
                    <a:solidFill>
                      <a:schemeClr val="bg1">
                        <a:lumMod val="75000"/>
                      </a:schemeClr>
                    </a:solidFill>
                  </a:rPr>
                </a:br>
                <a:r>
                  <a:rPr lang="ru-RU" dirty="0">
                    <a:solidFill>
                      <a:schemeClr val="bg1">
                        <a:lumMod val="75000"/>
                      </a:schemeClr>
                    </a:solidFill>
                  </a:rPr>
                  <a:t>Если для любого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ru-RU" dirty="0">
                    <a:solidFill>
                      <a:schemeClr val="bg1">
                        <a:lumMod val="75000"/>
                      </a:schemeClr>
                    </a:solidFill>
                  </a:rPr>
                  <a:t> и любого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ru-RU" dirty="0">
                    <a:solidFill>
                      <a:schemeClr val="bg1">
                        <a:lumMod val="75000"/>
                      </a:schemeClr>
                    </a:solidFill>
                  </a:rPr>
                  <a:t>во множестве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ru-RU" dirty="0">
                    <a:solidFill>
                      <a:schemeClr val="bg1">
                        <a:lumMod val="75000"/>
                      </a:schemeClr>
                    </a:solidFill>
                  </a:rPr>
                  <a:t>не более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ru-RU" dirty="0">
                    <a:solidFill>
                      <a:schemeClr val="bg1">
                        <a:lumMod val="75000"/>
                      </a:schemeClr>
                    </a:solidFill>
                  </a:rPr>
                  <a:t>циклов, то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</m:d>
                    <m:r>
                      <a:rPr lang="en-US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box>
                      <m:boxPr>
                        <m:ctrlPr>
                          <a:rPr lang="en-US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.</a:t>
                </a:r>
                <a:endParaRPr lang="ru-RU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b="1" dirty="0"/>
                  <a:t>Утверждение.</a:t>
                </a:r>
                <a:br>
                  <a:rPr lang="ru-RU" b="1" dirty="0"/>
                </a:br>
                <a:r>
                  <a:rPr lang="ru-RU" dirty="0"/>
                  <a:t>Наследственная система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</m:d>
                  </m:oMath>
                </a14:m>
                <a:r>
                  <a:rPr lang="ru-RU" dirty="0"/>
                  <a:t> является </a:t>
                </a:r>
                <a:r>
                  <a:rPr lang="ru-RU" dirty="0" err="1"/>
                  <a:t>матроидом</a:t>
                </a:r>
                <a:r>
                  <a:rPr lang="ru-RU" dirty="0"/>
                  <a:t> т. и </a:t>
                </a:r>
                <a:r>
                  <a:rPr lang="ru-RU" dirty="0" err="1"/>
                  <a:t>т.т</a:t>
                </a:r>
                <a:r>
                  <a:rPr lang="ru-RU" dirty="0"/>
                  <a:t>., когда для любого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любого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множество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содержит не более одного цикла.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i="1" dirty="0"/>
                  <a:t>Доказательство</a:t>
                </a:r>
                <a:r>
                  <a:rPr lang="ru-RU" dirty="0"/>
                  <a:t>. В одну сторону — прямое следствие теоремы.</a:t>
                </a:r>
                <a:br>
                  <a:rPr lang="en-US" dirty="0"/>
                </a:br>
                <a:r>
                  <a:rPr lang="ru-RU" dirty="0"/>
                  <a:t>Нужно доказать в другую сторону.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120" b="-36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53200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Ещё одно </a:t>
            </a:r>
            <a:r>
              <a:rPr lang="ru-RU" sz="4000" dirty="0" err="1"/>
              <a:t>эквивалетное</a:t>
            </a:r>
            <a:r>
              <a:rPr lang="ru-RU" sz="4000" dirty="0"/>
              <a:t> определение </a:t>
            </a:r>
            <a:r>
              <a:rPr lang="ru-RU" sz="4000" dirty="0" err="1"/>
              <a:t>матроида</a:t>
            </a:r>
            <a:endParaRPr lang="ru-RU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b="1" dirty="0">
                    <a:solidFill>
                      <a:schemeClr val="bg1">
                        <a:lumMod val="75000"/>
                      </a:schemeClr>
                    </a:solidFill>
                  </a:rPr>
                  <a:t>Утверждение.</a:t>
                </a:r>
                <a:br>
                  <a:rPr lang="ru-RU" b="1" dirty="0">
                    <a:solidFill>
                      <a:schemeClr val="bg1">
                        <a:lumMod val="75000"/>
                      </a:schemeClr>
                    </a:solidFill>
                  </a:rPr>
                </a:br>
                <a:r>
                  <a:rPr lang="ru-RU" dirty="0">
                    <a:solidFill>
                      <a:schemeClr val="bg1">
                        <a:lumMod val="75000"/>
                      </a:schemeClr>
                    </a:solidFill>
                  </a:rPr>
                  <a:t>Наследственная система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</m:d>
                  </m:oMath>
                </a14:m>
                <a:r>
                  <a:rPr lang="ru-RU" dirty="0">
                    <a:solidFill>
                      <a:schemeClr val="bg1">
                        <a:lumMod val="75000"/>
                      </a:schemeClr>
                    </a:solidFill>
                  </a:rPr>
                  <a:t> является </a:t>
                </a:r>
                <a:r>
                  <a:rPr lang="ru-RU" dirty="0" err="1">
                    <a:solidFill>
                      <a:schemeClr val="bg1">
                        <a:lumMod val="75000"/>
                      </a:schemeClr>
                    </a:solidFill>
                  </a:rPr>
                  <a:t>матроидом</a:t>
                </a:r>
                <a:r>
                  <a:rPr lang="ru-RU" dirty="0">
                    <a:solidFill>
                      <a:schemeClr val="bg1">
                        <a:lumMod val="75000"/>
                      </a:schemeClr>
                    </a:solidFill>
                  </a:rPr>
                  <a:t> т. и </a:t>
                </a:r>
                <a:r>
                  <a:rPr lang="ru-RU" dirty="0" err="1">
                    <a:solidFill>
                      <a:schemeClr val="bg1">
                        <a:lumMod val="75000"/>
                      </a:schemeClr>
                    </a:solidFill>
                  </a:rPr>
                  <a:t>т.т</a:t>
                </a:r>
                <a:r>
                  <a:rPr lang="ru-RU" dirty="0">
                    <a:solidFill>
                      <a:schemeClr val="bg1">
                        <a:lumMod val="75000"/>
                      </a:schemeClr>
                    </a:solidFill>
                  </a:rPr>
                  <a:t>., когда для любого</a:t>
                </a:r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ru-RU" dirty="0">
                    <a:solidFill>
                      <a:schemeClr val="bg1">
                        <a:lumMod val="75000"/>
                      </a:schemeClr>
                    </a:solidFill>
                  </a:rPr>
                  <a:t>и любого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ru-RU" dirty="0">
                    <a:solidFill>
                      <a:schemeClr val="bg1">
                        <a:lumMod val="75000"/>
                      </a:schemeClr>
                    </a:solidFill>
                  </a:rPr>
                  <a:t>множество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ru-RU" dirty="0">
                    <a:solidFill>
                      <a:schemeClr val="bg1">
                        <a:lumMod val="75000"/>
                      </a:schemeClr>
                    </a:solidFill>
                  </a:rPr>
                  <a:t>содержит не более одного цикла.</a:t>
                </a:r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dirty="0"/>
                  <a:t>Пусть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</m:d>
                  </m:oMath>
                </a14:m>
                <a:r>
                  <a:rPr lang="en-US" dirty="0"/>
                  <a:t> — </a:t>
                </a:r>
                <a:r>
                  <a:rPr lang="ru-RU" dirty="0" err="1"/>
                  <a:t>матроид</a:t>
                </a:r>
                <a:r>
                  <a:rPr lang="ru-RU" dirty="0"/>
                  <a:t>, и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dirty="0"/>
                  <a:t>Допустим, 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есть пара различных циклов: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  <a:endParaRPr lang="ru-RU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dirty="0"/>
                  <a:t>Тогда во множестве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∖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есть цикл — но это противоречит тому, что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∪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∖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ru-RU" dirty="0"/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840" b="-5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63491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Пересечение наследственных систем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i="1" dirty="0"/>
                  <a:t>Пересечение</a:t>
                </a:r>
                <a:r>
                  <a:rPr lang="ru-RU" dirty="0"/>
                  <a:t> наследственных систем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ℱ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ℱ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— </a:t>
                </a:r>
                <a:r>
                  <a:rPr lang="ru-RU" dirty="0"/>
                  <a:t>это наследственная система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:r>
                  <a:rPr lang="ru-RU" dirty="0"/>
                  <a:t>в которой</a:t>
                </a:r>
                <a:br>
                  <a:rPr lang="ru-RU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ℱ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ℱ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∩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ℱ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b="1" dirty="0"/>
                  <a:t>Утверждение.</a:t>
                </a:r>
                <a:br>
                  <a:rPr lang="ru-RU" dirty="0"/>
                </a:br>
                <a:r>
                  <a:rPr lang="ru-RU" dirty="0"/>
                  <a:t>Любая наследственная система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</m:d>
                  </m:oMath>
                </a14:m>
                <a:r>
                  <a:rPr lang="ru-RU" dirty="0"/>
                  <a:t> может быть представлена как пересечение нескольких </a:t>
                </a:r>
                <a:r>
                  <a:rPr lang="ru-RU" dirty="0" err="1"/>
                  <a:t>матроидов</a:t>
                </a:r>
                <a:r>
                  <a:rPr lang="ru-RU" dirty="0"/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i="1" dirty="0"/>
                  <a:t>Доказательство: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—</a:t>
                </a:r>
                <a:r>
                  <a:rPr lang="ru-RU" dirty="0"/>
                  <a:t> произвольный цикл в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</m:d>
                  </m:oMath>
                </a14:m>
                <a:r>
                  <a:rPr lang="en-US" dirty="0"/>
                  <a:t>. </a:t>
                </a:r>
                <a:r>
                  <a:rPr lang="ru-RU" dirty="0"/>
                  <a:t>Определим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≠∅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/>
                  <a:t>Легко проверить, что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ℱ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/>
                  <a:t>	</a:t>
                </a:r>
                <a:r>
                  <a:rPr lang="en-US" dirty="0"/>
                  <a:t>— </a:t>
                </a:r>
                <a:r>
                  <a:rPr lang="ru-RU" dirty="0" err="1"/>
                  <a:t>матроид</a:t>
                </a:r>
                <a:r>
                  <a:rPr lang="ru-RU" dirty="0"/>
                  <a:t>. </a:t>
                </a:r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/>
                  <a:t>Поэтому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⋂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ℱ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ru-RU" dirty="0"/>
                  <a:t>	</a:t>
                </a:r>
                <a:r>
                  <a:rPr lang="en-US" dirty="0"/>
                  <a:t>— </a:t>
                </a:r>
                <a:r>
                  <a:rPr lang="ru-RU" dirty="0"/>
                  <a:t>искомое представление.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54" t="-840" b="-88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2127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10847119" cy="435133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ru-RU" sz="3200" dirty="0"/>
              <a:t>Частные случаи задачи </a:t>
            </a:r>
            <a:r>
              <a:rPr lang="en-US" sz="3200" dirty="0"/>
              <a:t>DLS: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TSP</a:t>
            </a:r>
            <a:r>
              <a:rPr lang="ru-RU" sz="3200" dirty="0"/>
              <a:t>  (</a:t>
            </a:r>
            <a:r>
              <a:rPr lang="en-US" sz="3200" dirty="0"/>
              <a:t>DLS-</a:t>
            </a:r>
            <a:r>
              <a:rPr lang="ru-RU" sz="3200" dirty="0"/>
              <a:t>задача минимизации)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/>
              <a:t>MST</a:t>
            </a:r>
            <a:r>
              <a:rPr lang="ru-RU" sz="3200" dirty="0"/>
              <a:t> (</a:t>
            </a:r>
            <a:r>
              <a:rPr lang="en-US" sz="3200" dirty="0"/>
              <a:t>DLS-</a:t>
            </a:r>
            <a:r>
              <a:rPr lang="ru-RU" sz="3200" dirty="0"/>
              <a:t>задача минимизации)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ru-RU" sz="3200" dirty="0"/>
              <a:t>0,1-рюкзак (</a:t>
            </a:r>
            <a:r>
              <a:rPr lang="en-US" sz="3200" dirty="0"/>
              <a:t>DLS-</a:t>
            </a:r>
            <a:r>
              <a:rPr lang="ru-RU" sz="3200" dirty="0"/>
              <a:t>задача максимизации)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</a:t>
            </a:r>
            <a:r>
              <a:rPr lang="en-US" dirty="0"/>
              <a:t>DLS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73323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рангового разброса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9383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ru-RU" b="1" dirty="0"/>
                  <a:t>Утверждение.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ru-RU" dirty="0"/>
                  <a:t>Если наследственная система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может быть представлена как пересечение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err="1"/>
                  <a:t>матроидов</a:t>
                </a:r>
                <a:r>
                  <a:rPr lang="ru-RU" dirty="0"/>
                  <a:t>, 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box>
                      <m:box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i="1" dirty="0"/>
                  <a:t>Доказательство:</a:t>
                </a:r>
                <a:endParaRPr lang="en-US" i="1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ℱ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— </a:t>
                </a:r>
                <a:r>
                  <a:rPr lang="ru-RU" dirty="0" err="1"/>
                  <a:t>матроиды</a:t>
                </a:r>
                <a:r>
                  <a:rPr lang="ru-RU" dirty="0"/>
                  <a:t>, пересечение которых даёт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  <a:endParaRPr lang="ru-RU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.</a:t>
                </a:r>
                <a:r>
                  <a:rPr lang="ru-RU" dirty="0"/>
                  <a:t> </a:t>
                </a:r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ru-RU" dirty="0"/>
                  <a:t>Чтобы подмножество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было циклом в 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</m:d>
                  </m:oMath>
                </a14:m>
                <a:r>
                  <a:rPr lang="ru-RU" dirty="0"/>
                  <a:t>,</a:t>
                </a:r>
                <a:r>
                  <a:rPr lang="en-US" dirty="0"/>
                  <a:t> </a:t>
                </a:r>
                <a:r>
                  <a:rPr lang="ru-RU" dirty="0"/>
                  <a:t>оно должно быть циклом хотя бы в одном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ℱ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/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ru-RU" dirty="0"/>
                  <a:t>Каждое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ℱ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/>
                  <a:t> матроид, и в нём не более одного цикла 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ru-RU" dirty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93836"/>
              </a:xfrm>
              <a:blipFill rotWithShape="0">
                <a:blip r:embed="rId2"/>
                <a:stretch>
                  <a:fillRect l="-1217" t="-1144" r="-4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24268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Единственность решения</a:t>
            </a:r>
            <a:r>
              <a:rPr lang="en-US" dirty="0"/>
              <a:t> DLS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53305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ru-RU" dirty="0"/>
                  <a:t>Решаем задачу: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—</a:t>
                </a:r>
                <a:r>
                  <a:rPr lang="ru-RU" dirty="0"/>
                  <a:t> конечное множество, 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полагаем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𝓌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𝓌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ru-RU" dirty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/>
                  <a:t> — </a:t>
                </a:r>
                <a:r>
                  <a:rPr lang="ru-RU" dirty="0"/>
                  <a:t>семейство </a:t>
                </a:r>
                <a:r>
                  <a:rPr lang="en-US" dirty="0"/>
                  <a:t>«</a:t>
                </a:r>
                <a:r>
                  <a:rPr lang="ru-RU" dirty="0"/>
                  <a:t>допустимых</a:t>
                </a:r>
                <a:r>
                  <a:rPr lang="en-US" dirty="0"/>
                  <a:t>»</a:t>
                </a:r>
                <a:r>
                  <a:rPr lang="ru-RU" dirty="0"/>
                  <a:t> подмножеств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br>
                  <a:rPr lang="ru-RU" dirty="0"/>
                </a:br>
                <a:r>
                  <a:rPr lang="ru-RU" dirty="0"/>
                  <a:t>(Пара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не обязана быть наследственной системой!)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ru-RU" dirty="0"/>
                  <a:t>Требуется найти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ru-RU" i="1">
                        <a:latin typeface="Cambria Math"/>
                      </a:rPr>
                      <m:t>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такое, что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𝓌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/>
                      </a:rPr>
                      <m:t>→</m:t>
                    </m:r>
                    <m:r>
                      <m:rPr>
                        <m:sty m:val="p"/>
                      </m:rPr>
                      <a:rPr lang="en-US" i="0">
                        <a:latin typeface="Cambria Math"/>
                      </a:rPr>
                      <m:t>max</m:t>
                    </m:r>
                  </m:oMath>
                </a14:m>
                <a:endParaRPr lang="ru-RU" dirty="0"/>
              </a:p>
              <a:p>
                <a:pPr>
                  <a:lnSpc>
                    <a:spcPct val="100000"/>
                  </a:lnSpc>
                </a:pPr>
                <a:r>
                  <a:rPr lang="ru-RU" dirty="0"/>
                  <a:t>Вопросы: 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ru-RU" dirty="0"/>
                  <a:t>Когда решение такой задачи единственное?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ru-RU" dirty="0"/>
                  <a:t>Что будет, если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𝓌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ru-RU" dirty="0"/>
                  <a:t> выбирать</a:t>
                </a:r>
                <a:r>
                  <a:rPr lang="en-US" dirty="0"/>
                  <a:t> </a:t>
                </a:r>
                <a:r>
                  <a:rPr lang="ru-RU" dirty="0"/>
                  <a:t>для каждого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/>
                  <a:t> случайным образом</a:t>
                </a:r>
                <a:r>
                  <a:rPr lang="en-US" dirty="0"/>
                  <a:t>,</a:t>
                </a:r>
                <a:r>
                  <a:rPr lang="ru-RU" dirty="0"/>
                  <a:t> </a:t>
                </a:r>
                <a:br>
                  <a:rPr lang="ru-RU" dirty="0"/>
                </a:br>
                <a:r>
                  <a:rPr lang="ru-RU" dirty="0"/>
                  <a:t>например, из множ</a:t>
                </a:r>
                <a:r>
                  <a:rPr lang="ru-RU" dirty="0">
                    <a:solidFill>
                      <a:schemeClr val="tx1"/>
                    </a:solidFill>
                  </a:rPr>
                  <a:t>ества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1,2,…,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𝑀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?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53305"/>
              </a:xfrm>
              <a:blipFill rotWithShape="0">
                <a:blip r:embed="rId2"/>
                <a:stretch>
                  <a:fillRect l="-1043" t="-24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63748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Лемма об изолировании</a:t>
            </a:r>
            <a:r>
              <a:rPr lang="en-US" dirty="0"/>
              <a:t> (isolation lemma)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53305"/>
              </a:xfrm>
            </p:spPr>
            <p:txBody>
              <a:bodyPr>
                <a:normAutofit/>
              </a:bodyPr>
              <a:lstStyle/>
              <a:p>
                <a:pPr marL="0" lvl="1" indent="0">
                  <a:lnSpc>
                    <a:spcPct val="100000"/>
                  </a:lnSpc>
                  <a:buNone/>
                </a:pPr>
                <a:r>
                  <a:rPr lang="ru-RU" sz="2800" b="1" dirty="0"/>
                  <a:t>Теорема.</a:t>
                </a:r>
                <a:r>
                  <a:rPr lang="en-US" sz="2800" b="1" dirty="0"/>
                  <a:t> (K. </a:t>
                </a:r>
                <a:r>
                  <a:rPr lang="en-US" sz="2800" b="1" dirty="0" err="1"/>
                  <a:t>Mulmuley</a:t>
                </a:r>
                <a:r>
                  <a:rPr lang="en-US" sz="2800" b="1" dirty="0"/>
                  <a:t>, U. </a:t>
                </a:r>
                <a:r>
                  <a:rPr lang="en-US" sz="2800" b="1" dirty="0" err="1"/>
                  <a:t>Vazirani</a:t>
                </a:r>
                <a:r>
                  <a:rPr lang="en-US" sz="2800" b="1" dirty="0"/>
                  <a:t>, V. </a:t>
                </a:r>
                <a:r>
                  <a:rPr lang="en-US" sz="2800" b="1" dirty="0" err="1"/>
                  <a:t>Vazirani</a:t>
                </a:r>
                <a:r>
                  <a:rPr lang="ru-RU" sz="2800" b="1" dirty="0"/>
                  <a:t> </a:t>
                </a:r>
                <a:r>
                  <a:rPr lang="en-US" sz="2800" b="1" dirty="0"/>
                  <a:t>’1987)</a:t>
                </a:r>
                <a:r>
                  <a:rPr lang="ru-RU" sz="2800" dirty="0"/>
                  <a:t> </a:t>
                </a:r>
              </a:p>
              <a:p>
                <a:pPr marL="0" lvl="1" indent="0">
                  <a:lnSpc>
                    <a:spcPct val="100000"/>
                  </a:lnSpc>
                  <a:buNone/>
                </a:pPr>
                <a:r>
                  <a:rPr lang="ru-RU" sz="2800" dirty="0"/>
                  <a:t>При случайном равномерном независимом выборе весов элементов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/>
                  <a:t> </a:t>
                </a:r>
                <a:r>
                  <a:rPr lang="ru-RU" sz="2800" dirty="0"/>
                  <a:t>из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sz="2800" dirty="0"/>
                  <a:t>-элементного множества вероятность единственности решения оптимизационной задачи не меньше </a:t>
                </a:r>
                <a:br>
                  <a:rPr lang="ru-RU" sz="2800" dirty="0">
                    <a:latin typeface="Cambria Math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dirty="0">
                          <a:latin typeface="Cambria Math"/>
                        </a:rPr>
                        <m:t>1−</m:t>
                      </m:r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num>
                        <m:den>
                          <m:r>
                            <a:rPr lang="en-US" sz="2800" i="1" dirty="0">
                              <a:latin typeface="Cambria Math"/>
                            </a:rPr>
                            <m:t>𝑀</m:t>
                          </m:r>
                        </m:den>
                      </m:f>
                      <m:r>
                        <a:rPr lang="en-US" sz="2800" b="0" i="0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2800" dirty="0"/>
              </a:p>
              <a:p>
                <a:pPr marL="0" lvl="1" indent="0">
                  <a:lnSpc>
                    <a:spcPct val="100000"/>
                  </a:lnSpc>
                  <a:buNone/>
                </a:pPr>
                <a:br>
                  <a:rPr lang="ru-RU" sz="2800" i="1" dirty="0"/>
                </a:br>
                <a:r>
                  <a:rPr lang="ru-RU" sz="2800" dirty="0">
                    <a:solidFill>
                      <a:schemeClr val="bg1">
                        <a:lumMod val="75000"/>
                      </a:schemeClr>
                    </a:solidFill>
                  </a:rPr>
                  <a:t>Происхождение названия леммы:  набор весов называется </a:t>
                </a:r>
                <a:r>
                  <a:rPr lang="ru-RU" sz="2800" i="1" dirty="0">
                    <a:solidFill>
                      <a:schemeClr val="bg1">
                        <a:lumMod val="75000"/>
                      </a:schemeClr>
                    </a:solidFill>
                  </a:rPr>
                  <a:t>изолирующим</a:t>
                </a:r>
                <a:r>
                  <a:rPr lang="ru-RU" sz="2800" dirty="0">
                    <a:solidFill>
                      <a:schemeClr val="bg1">
                        <a:lumMod val="75000"/>
                      </a:schemeClr>
                    </a:solidFill>
                  </a:rPr>
                  <a:t> для семейства </a:t>
                </a:r>
                <a14:m>
                  <m:oMath xmlns:m="http://schemas.openxmlformats.org/officeDocument/2006/math">
                    <m:r>
                      <a:rPr lang="en-US" sz="2800" i="0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sz="2800" dirty="0">
                    <a:solidFill>
                      <a:schemeClr val="bg1">
                        <a:lumMod val="75000"/>
                      </a:schemeClr>
                    </a:solidFill>
                  </a:rPr>
                  <a:t>,</a:t>
                </a:r>
                <a:r>
                  <a:rPr lang="ru-RU" sz="2800" dirty="0">
                    <a:solidFill>
                      <a:schemeClr val="bg1">
                        <a:lumMod val="75000"/>
                      </a:schemeClr>
                    </a:solidFill>
                  </a:rPr>
                  <a:t> если решение оптимизационной задачи на данном наборе весов единственное.</a:t>
                </a:r>
                <a:endParaRPr lang="en-US" sz="2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53305"/>
              </a:xfrm>
              <a:blipFill rotWithShape="0">
                <a:blip r:embed="rId3"/>
                <a:stretch>
                  <a:fillRect l="-1217" t="-11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89476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Доказательство леммы об изолировании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686393" cy="4753305"/>
              </a:xfrm>
            </p:spPr>
            <p:txBody>
              <a:bodyPr>
                <a:normAutofit/>
              </a:bodyPr>
              <a:lstStyle/>
              <a:p>
                <a:pPr marL="0" lvl="1" indent="0">
                  <a:lnSpc>
                    <a:spcPct val="100000"/>
                  </a:lnSpc>
                  <a:buNone/>
                </a:pPr>
                <a:r>
                  <a:rPr lang="ru-RU" dirty="0"/>
                  <a:t>Для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𝑠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i="1" dirty="0"/>
                  <a:t> </a:t>
                </a:r>
                <a:r>
                  <a:rPr lang="ru-RU" dirty="0"/>
                  <a:t>рассмотрим величину</a:t>
                </a:r>
              </a:p>
              <a:p>
                <a:pPr marL="0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/>
                        </a:rPr>
                        <m:t>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ℱ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: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lim>
                          </m:limLow>
                        </m:fName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𝓌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/>
                        </a:rPr>
                        <m:t>−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ℱ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: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lim>
                          </m:limLow>
                        </m:fName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𝓌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∖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i="1" dirty="0"/>
              </a:p>
              <a:p>
                <a:pPr marL="0" lvl="1" indent="0">
                  <a:lnSpc>
                    <a:spcPct val="100000"/>
                  </a:lnSpc>
                  <a:buNone/>
                </a:pPr>
                <a:r>
                  <a:rPr lang="ru-RU" dirty="0"/>
                  <a:t>Допустим, есть два различных множества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на</a:t>
                </a:r>
                <a:r>
                  <a:rPr lang="en-US" dirty="0"/>
                  <a:t> </a:t>
                </a:r>
                <a:r>
                  <a:rPr lang="ru-RU" dirty="0"/>
                  <a:t>которых достигается максимум веса.</a:t>
                </a:r>
                <a:r>
                  <a:rPr lang="en-US" dirty="0"/>
                  <a:t> </a:t>
                </a:r>
                <a:endParaRPr lang="ru-RU" dirty="0"/>
              </a:p>
              <a:p>
                <a:pPr marL="0" lvl="1" indent="0">
                  <a:lnSpc>
                    <a:spcPct val="150000"/>
                  </a:lnSpc>
                  <a:buNone/>
                </a:pPr>
                <a:r>
                  <a:rPr lang="ru-RU" dirty="0"/>
                  <a:t>Тогда рассмотрим произвольный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𝑠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∖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dirty="0"/>
                  <a:t>. Для такого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выполнено</a:t>
                </a:r>
                <a:endParaRPr lang="en-US" dirty="0"/>
              </a:p>
              <a:p>
                <a:pPr marL="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/>
                        </a:rPr>
                        <m:t>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ℱ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: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lim>
                          </m:limLow>
                        </m:fName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𝓌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/>
                        </a:rPr>
                        <m:t>−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ℱ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: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lim>
                          </m:limLow>
                        </m:fName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𝓌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∖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𝓌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/>
                        </a:rPr>
                        <m:t>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𝓌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∖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𝓌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𝓌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𝓌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lang="en-US" i="1" smtClean="0">
                          <a:latin typeface="Cambria Math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𝓌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i="1" dirty="0"/>
              </a:p>
              <a:p>
                <a:pPr marL="0" lvl="1" indent="0">
                  <a:lnSpc>
                    <a:spcPct val="100000"/>
                  </a:lnSpc>
                  <a:buNone/>
                </a:pPr>
                <a:r>
                  <a:rPr lang="ru-RU" dirty="0"/>
                  <a:t>Следовательно, </a:t>
                </a:r>
                <a:r>
                  <a:rPr lang="ru-RU" b="1" dirty="0"/>
                  <a:t>если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/>
                      </a:rPr>
                      <m:t>∀</m:t>
                    </m:r>
                    <m:r>
                      <a:rPr lang="en-US" b="0" i="1">
                        <a:latin typeface="Cambria Math"/>
                      </a:rPr>
                      <m:t>𝑠</m:t>
                    </m:r>
                    <m:r>
                      <a:rPr lang="en-US" b="0" i="1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</m:e>
                    </m:box>
                    <m:r>
                      <a:rPr lang="en-US" i="1" dirty="0">
                        <a:latin typeface="Cambria Math" panose="02040503050406030204" pitchFamily="18" charset="0"/>
                      </a:rPr>
                      <m:t>𝓌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b="0" i="1">
                        <a:latin typeface="Cambria Math"/>
                      </a:rPr>
                      <m:t>≠</m:t>
                    </m:r>
                    <m:r>
                      <a:rPr lang="en-US" b="0" i="1">
                        <a:latin typeface="Cambria Math"/>
                      </a:rPr>
                      <m:t>𝛼</m:t>
                    </m:r>
                    <m:r>
                      <a:rPr lang="en-US" b="0" i="1">
                        <a:latin typeface="Cambria Math"/>
                      </a:rPr>
                      <m:t>(</m:t>
                    </m:r>
                    <m:r>
                      <a:rPr lang="en-US" b="0" i="1">
                        <a:latin typeface="Cambria Math"/>
                      </a:rPr>
                      <m:t>𝑠</m:t>
                    </m:r>
                    <m:r>
                      <a:rPr lang="en-US" b="0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</a:t>
                </a:r>
                <a:r>
                  <a:rPr lang="en-US" b="1" dirty="0"/>
                  <a:t> </a:t>
                </a:r>
                <a:r>
                  <a:rPr lang="ru-RU" b="1" dirty="0"/>
                  <a:t>то решение оптимизационной задачи единственное.</a:t>
                </a:r>
                <a:endParaRPr lang="ru-RU" b="1" i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686393" cy="4753305"/>
              </a:xfrm>
              <a:blipFill rotWithShape="0">
                <a:blip r:embed="rId2"/>
                <a:stretch>
                  <a:fillRect l="-855" t="-10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11163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Доказательство леммы об изолировании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53305"/>
              </a:xfrm>
            </p:spPr>
            <p:txBody>
              <a:bodyPr/>
              <a:lstStyle/>
              <a:p>
                <a:pPr marL="342900" lvl="1" indent="-342900"/>
                <a:r>
                  <a:rPr lang="ru-RU" dirty="0">
                    <a:solidFill>
                      <a:schemeClr val="bg1">
                        <a:lumMod val="75000"/>
                      </a:schemeClr>
                    </a:solidFill>
                  </a:rPr>
                  <a:t>Если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/>
                      </a:rPr>
                      <m:t>∀</m:t>
                    </m:r>
                    <m:r>
                      <a:rPr lang="en-US" b="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/>
                      </a:rPr>
                      <m:t>𝑠</m:t>
                    </m:r>
                    <m:r>
                      <a:rPr lang="en-US" b="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/>
                      </a:rPr>
                      <m:t>∈</m:t>
                    </m:r>
                    <m:r>
                      <a:rPr lang="en-US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box>
                      <m:boxPr>
                        <m:ctrlPr>
                          <a:rPr lang="en-US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</m:e>
                    </m:box>
                    <m:r>
                      <a:rPr lang="en-US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𝓌</m:t>
                    </m:r>
                    <m:d>
                      <m:dPr>
                        <m:ctrlPr>
                          <a:rPr lang="en-US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b="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/>
                      </a:rPr>
                      <m:t>≠</m:t>
                    </m:r>
                    <m:r>
                      <a:rPr lang="en-US" b="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/>
                      </a:rPr>
                      <m:t>𝛼</m:t>
                    </m:r>
                    <m:r>
                      <a:rPr lang="en-US" b="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b="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/>
                      </a:rPr>
                      <m:t>𝑠</m:t>
                    </m:r>
                    <m:r>
                      <a:rPr lang="en-US" b="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, </a:t>
                </a:r>
                <a:r>
                  <a:rPr lang="ru-RU" dirty="0">
                    <a:solidFill>
                      <a:schemeClr val="bg1">
                        <a:lumMod val="75000"/>
                      </a:schemeClr>
                    </a:solidFill>
                  </a:rPr>
                  <a:t>то решение задачи единственное.</a:t>
                </a:r>
                <a:endParaRPr lang="en-US" i="1" dirty="0">
                  <a:solidFill>
                    <a:schemeClr val="bg1">
                      <a:lumMod val="75000"/>
                    </a:schemeClr>
                  </a:solidFill>
                  <a:latin typeface="Cambria Math"/>
                </a:endParaRPr>
              </a:p>
              <a:p>
                <a:pPr marL="342900" lvl="1" indent="-342900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ru-RU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/>
                      </a:rPr>
                      <m:t>𝛼</m:t>
                    </m:r>
                    <m:d>
                      <m:dPr>
                        <m:ctrlPr>
                          <a:rPr lang="en-US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≔</m:t>
                    </m:r>
                    <m:func>
                      <m:funcPr>
                        <m:ctrlPr>
                          <a:rPr lang="en-US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∈</m:t>
                            </m:r>
                            <m:r>
                              <a:rPr lang="en-US" i="1" dirty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ℱ</m:t>
                            </m:r>
                            <m:r>
                              <a:rPr lang="en-US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: </m:t>
                            </m:r>
                            <m:r>
                              <a:rPr lang="en-US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∌</m:t>
                            </m:r>
                            <m:r>
                              <a:rPr lang="en-US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lim>
                        </m:limLow>
                      </m:fName>
                      <m:e>
                        <m:r>
                          <a:rPr lang="en-US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𝓌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/>
                      </a:rPr>
                      <m:t>−</m:t>
                    </m:r>
                    <m:func>
                      <m:funcPr>
                        <m:ctrlPr>
                          <a:rPr lang="en-US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∈</m:t>
                            </m:r>
                            <m:r>
                              <a:rPr lang="en-US" i="1" dirty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ℱ</m:t>
                            </m:r>
                            <m:r>
                              <a:rPr lang="en-US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:</m:t>
                            </m:r>
                            <m:r>
                              <a:rPr lang="en-US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∋</m:t>
                            </m:r>
                            <m:r>
                              <a:rPr lang="en-US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lim>
                        </m:limLow>
                      </m:fName>
                      <m:e>
                        <m:r>
                          <a:rPr lang="en-US" i="1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𝓌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∖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𝑠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ru-RU" dirty="0"/>
              </a:p>
              <a:p>
                <a:pPr marL="0" lvl="1" indent="0">
                  <a:buNone/>
                </a:pPr>
                <a:r>
                  <a:rPr lang="ru-RU" dirty="0"/>
                  <a:t>Заметим, что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i="1" dirty="0"/>
                  <a:t> </a:t>
                </a:r>
                <a:r>
                  <a:rPr lang="ru-RU" dirty="0"/>
                  <a:t>не зависит от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𝓌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</m:e>
                    </m:d>
                  </m:oMath>
                </a14:m>
                <a:r>
                  <a:rPr lang="ru-RU" dirty="0"/>
                  <a:t>, поэтому</a:t>
                </a:r>
                <a:endParaRPr lang="ru-RU" i="1" dirty="0">
                  <a:latin typeface="Cambria Math"/>
                </a:endParaRP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𝓌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i="1">
                          <a:latin typeface="Cambria Math"/>
                        </a:rPr>
                        <m:t>≤</m:t>
                      </m:r>
                      <m:box>
                        <m:box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𝑀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ru-RU" dirty="0"/>
              </a:p>
              <a:p>
                <a:pPr marL="0" lvl="1" indent="0">
                  <a:buNone/>
                </a:pPr>
                <a:r>
                  <a:rPr lang="ru-RU" dirty="0"/>
                  <a:t>Теперь можно оценить вероятность единственности решения:</a:t>
                </a:r>
                <a:endParaRPr lang="en-US" dirty="0"/>
              </a:p>
              <a:p>
                <a:pPr marL="0" lvl="1" indent="0">
                  <a:lnSpc>
                    <a:spcPct val="100000"/>
                  </a:lnSpc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∀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∈</m:t>
                              </m:r>
                              <m:r>
                                <m:rPr>
                                  <m:brk m:alnAt="6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box>
                                <m:box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</m:e>
                              </m:box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𝓌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𝛼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i="1" dirty="0">
                  <a:latin typeface="Cambria Math" panose="02040503050406030204" pitchFamily="18" charset="0"/>
                </a:endParaRPr>
              </a:p>
              <a:p>
                <a:pPr marL="0" lvl="1" indent="0">
                  <a:lnSpc>
                    <a:spcPct val="100000"/>
                  </a:lnSpc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/>
                        </a:rPr>
                        <m:t>=1−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/>
                                </a:rPr>
                                <m:t>∃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box>
                                <m:box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</m:e>
                              </m:box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𝓌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ru-RU" b="0" i="1" dirty="0">
                  <a:latin typeface="Cambria Math" panose="02040503050406030204" pitchFamily="18" charset="0"/>
                </a:endParaRPr>
              </a:p>
              <a:p>
                <a:pPr marL="0" lvl="1" indent="0">
                  <a:lnSpc>
                    <a:spcPct val="100000"/>
                  </a:lnSpc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≥</m:t>
                      </m:r>
                      <m:r>
                        <a:rPr lang="ru-RU" i="1">
                          <a:latin typeface="Cambria Math"/>
                        </a:rPr>
                        <m:t>1−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  <m:r>
                            <a:rPr lang="en-US" i="1">
                              <a:latin typeface="Cambria Math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𝓌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𝛼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i="1">
                          <a:latin typeface="Cambria Math"/>
                        </a:rPr>
                        <m:t>≥1−</m:t>
                      </m:r>
                      <m:box>
                        <m:box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𝑀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53305"/>
              </a:xfrm>
              <a:blipFill rotWithShape="0">
                <a:blip r:embed="rId2"/>
                <a:stretch>
                  <a:fillRect l="-928" t="-17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66336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Резюме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ru-RU" dirty="0"/>
              <a:t>Жадность — простой подход, эффективный в некоторых случаях (например, в оптимизационных задачах на </a:t>
            </a:r>
            <a:r>
              <a:rPr lang="ru-RU" dirty="0" err="1"/>
              <a:t>матроидах</a:t>
            </a:r>
            <a:r>
              <a:rPr lang="ru-RU" dirty="0"/>
              <a:t>), но, конечно, далеко не во всех</a:t>
            </a:r>
          </a:p>
          <a:p>
            <a:pPr>
              <a:lnSpc>
                <a:spcPct val="100000"/>
              </a:lnSpc>
            </a:pPr>
            <a:r>
              <a:rPr lang="ru-RU" dirty="0"/>
              <a:t>Во многих оптимизационных задачах при случайном выборе весов решение с большой вероятностью единственное</a:t>
            </a:r>
          </a:p>
        </p:txBody>
      </p:sp>
    </p:spTree>
    <p:extLst>
      <p:ext uri="{BB962C8B-B14F-4D97-AF65-F5344CB8AC3E}">
        <p14:creationId xmlns:p14="http://schemas.microsoft.com/office/powerpoint/2010/main" val="418615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TSP </a:t>
            </a:r>
            <a:r>
              <a:rPr lang="ru-RU" dirty="0"/>
              <a:t>и </a:t>
            </a:r>
            <a:r>
              <a:rPr lang="en-US" dirty="0"/>
              <a:t>MST </a:t>
            </a:r>
            <a:r>
              <a:rPr lang="ru-RU" dirty="0"/>
              <a:t>как</a:t>
            </a:r>
            <a:r>
              <a:rPr lang="en-US" dirty="0"/>
              <a:t> DLS-</a:t>
            </a:r>
            <a:r>
              <a:rPr lang="ru-RU" dirty="0"/>
              <a:t>задачи </a:t>
            </a:r>
            <a:r>
              <a:rPr lang="ru-RU" i="1" dirty="0"/>
              <a:t>максимизации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48307"/>
              </a:xfrm>
            </p:spPr>
            <p:txBody>
              <a:bodyPr>
                <a:normAutofit/>
              </a:bodyPr>
              <a:lstStyle/>
              <a:p>
                <a:pPr marL="0" lvl="1" indent="0">
                  <a:spcBef>
                    <a:spcPts val="1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≔все рёбра графа 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ru-RU" sz="3200" dirty="0"/>
              </a:p>
              <a:p>
                <a:r>
                  <a:rPr lang="ru-RU" sz="3200" dirty="0"/>
                  <a:t>В задаче </a:t>
                </a:r>
                <a:r>
                  <a:rPr lang="en-US" sz="3200" dirty="0"/>
                  <a:t>TSP</a:t>
                </a:r>
                <a:endParaRPr lang="ru-RU" sz="32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𝓌</m:t>
                    </m:r>
                    <m:d>
                      <m:d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3200" dirty="0">
                            <a:latin typeface="Cambria Math"/>
                          </a:rPr>
                          <m:t>bigconst</m:t>
                        </m:r>
                        <m:r>
                          <a:rPr lang="en-US" sz="3200" i="1" dirty="0">
                            <a:latin typeface="Cambria Math"/>
                          </a:rPr>
                          <m:t>−</m:t>
                        </m:r>
                        <m:r>
                          <a:rPr lang="ru-RU" sz="3200" b="0" i="1" dirty="0" smtClean="0">
                            <a:latin typeface="Cambria Math" panose="02040503050406030204" pitchFamily="18" charset="0"/>
                          </a:rPr>
                          <m:t>исходный </m:t>
                        </m:r>
                        <m:r>
                          <a:rPr lang="en-US" sz="3200" i="1" dirty="0">
                            <a:latin typeface="Cambria Math"/>
                          </a:rPr>
                          <m:t>вес ребра 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ru-RU" sz="3200" i="1" dirty="0">
                            <a:latin typeface="Cambria Math"/>
                          </a:rPr>
                          <m:t> в</m:t>
                        </m:r>
                        <m:r>
                          <a:rPr lang="ru-RU" sz="3200" i="1" dirty="0" smtClean="0">
                            <a:latin typeface="Cambria Math"/>
                          </a:rPr>
                          <m:t> </m:t>
                        </m:r>
                        <m:r>
                          <a:rPr lang="ru-RU" sz="3200" i="1" dirty="0">
                            <a:latin typeface="Cambria Math"/>
                          </a:rPr>
                          <m:t>графе</m:t>
                        </m:r>
                      </m:e>
                    </m:d>
                  </m:oMath>
                </a14:m>
                <a:endParaRPr lang="en-US" sz="3200" i="1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ℱ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}"/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 dirty="0">
                                <a:latin typeface="Cambria Math"/>
                              </a:rPr>
                              <m:t>𝐸</m:t>
                            </m:r>
                          </m:e>
                          <m:sup>
                            <m:r>
                              <a:rPr lang="en-US" sz="3200" i="1" dirty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sz="3200" i="1" dirty="0">
                            <a:latin typeface="Cambria Math"/>
                          </a:rPr>
                          <m:t>⊆</m:t>
                        </m:r>
                        <m:r>
                          <a:rPr lang="en-US" sz="3200" i="1" dirty="0">
                            <a:latin typeface="Cambria Math"/>
                          </a:rPr>
                          <m:t>𝐸</m:t>
                        </m:r>
                        <m:r>
                          <a:rPr lang="en-US" sz="3200" i="1" dirty="0">
                            <a:latin typeface="Cambria Math"/>
                          </a:rPr>
                          <m:t>∣</m:t>
                        </m:r>
                        <m:sSup>
                          <m:sSupPr>
                            <m:ctrlPr>
                              <a:rPr lang="en-US" sz="32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 dirty="0">
                                <a:latin typeface="Cambria Math"/>
                              </a:rPr>
                              <m:t>𝐸</m:t>
                            </m:r>
                          </m:e>
                          <m:sup>
                            <m:r>
                              <a:rPr lang="en-US" sz="3200" i="1" dirty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ru-RU" sz="3200" i="1" dirty="0">
                            <a:latin typeface="Cambria Math"/>
                          </a:rPr>
                          <m:t>образует </m:t>
                        </m:r>
                        <m:r>
                          <a:rPr lang="ru-RU" sz="3200" b="0" i="1" dirty="0" smtClean="0">
                            <a:latin typeface="Cambria Math" panose="02040503050406030204" pitchFamily="18" charset="0"/>
                          </a:rPr>
                          <m:t>г.ц.</m:t>
                        </m:r>
                        <m:r>
                          <a:rPr lang="ru-RU" sz="3200" i="1" dirty="0">
                            <a:latin typeface="Cambria Math"/>
                          </a:rPr>
                          <m:t> в </m:t>
                        </m:r>
                        <m:r>
                          <a:rPr lang="en-US" sz="3200" i="1" dirty="0">
                            <a:latin typeface="Cambria Math"/>
                          </a:rPr>
                          <m:t>𝐺</m:t>
                        </m:r>
                      </m:e>
                    </m:d>
                  </m:oMath>
                </a14:m>
                <a:endParaRPr lang="ru-RU" sz="3200" dirty="0"/>
              </a:p>
              <a:p>
                <a:r>
                  <a:rPr lang="ru-RU" sz="3200" dirty="0"/>
                  <a:t>В задаче об остовном дереве: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ℱ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}"/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 dirty="0">
                                <a:latin typeface="Cambria Math"/>
                              </a:rPr>
                              <m:t>𝐸</m:t>
                            </m:r>
                          </m:e>
                          <m:sup>
                            <m:r>
                              <a:rPr lang="en-US" sz="3200" i="1" dirty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sz="3200" i="1" dirty="0">
                            <a:latin typeface="Cambria Math"/>
                          </a:rPr>
                          <m:t>⊆</m:t>
                        </m:r>
                        <m:r>
                          <a:rPr lang="en-US" sz="3200" i="1" dirty="0">
                            <a:latin typeface="Cambria Math"/>
                          </a:rPr>
                          <m:t>𝐸</m:t>
                        </m:r>
                        <m:r>
                          <a:rPr lang="en-US" sz="3200" i="1" dirty="0">
                            <a:latin typeface="Cambria Math"/>
                          </a:rPr>
                          <m:t>∣</m:t>
                        </m:r>
                        <m:sSup>
                          <m:sSupPr>
                            <m:ctrlPr>
                              <a:rPr lang="en-US" sz="32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 dirty="0">
                                <a:latin typeface="Cambria Math"/>
                              </a:rPr>
                              <m:t>𝐸</m:t>
                            </m:r>
                          </m:e>
                          <m:sup>
                            <m:r>
                              <a:rPr lang="en-US" sz="3200" i="1" dirty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ru-RU" sz="3200" i="1" dirty="0">
                            <a:latin typeface="Cambria Math"/>
                          </a:rPr>
                          <m:t>образует о</m:t>
                        </m:r>
                        <m:r>
                          <a:rPr lang="ru-RU" sz="3200" b="0" i="1" dirty="0" smtClean="0">
                            <a:latin typeface="Cambria Math" panose="02040503050406030204" pitchFamily="18" charset="0"/>
                          </a:rPr>
                          <m:t>.д.</m:t>
                        </m:r>
                        <m:r>
                          <a:rPr lang="ru-RU" sz="3200" i="1" dirty="0">
                            <a:latin typeface="Cambria Math"/>
                          </a:rPr>
                          <m:t> в </m:t>
                        </m:r>
                        <m:r>
                          <a:rPr lang="en-US" sz="3200" i="1" dirty="0">
                            <a:latin typeface="Cambria Math"/>
                          </a:rPr>
                          <m:t>𝐺</m:t>
                        </m:r>
                      </m:e>
                    </m:d>
                  </m:oMath>
                </a14:m>
                <a:endParaRPr lang="ru-RU" sz="32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𝓌</m:t>
                    </m:r>
                    <m:d>
                      <m:d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3200" i="1" dirty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3200" dirty="0">
                            <a:latin typeface="Cambria Math"/>
                          </a:rPr>
                          <m:t>bigconst</m:t>
                        </m:r>
                        <m:r>
                          <a:rPr lang="ru-RU" sz="32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sz="3200" i="1" dirty="0">
                            <a:latin typeface="Cambria Math" panose="02040503050406030204" pitchFamily="18" charset="0"/>
                          </a:rPr>
                          <m:t>исходный</m:t>
                        </m:r>
                        <m:r>
                          <a:rPr lang="ru-RU" sz="32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i="1" dirty="0">
                            <a:latin typeface="Cambria Math"/>
                          </a:rPr>
                          <m:t>вес ребра 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ru-RU" sz="3200" i="1" dirty="0">
                            <a:latin typeface="Cambria Math"/>
                          </a:rPr>
                          <m:t> в графе</m:t>
                        </m:r>
                      </m:e>
                    </m:d>
                  </m:oMath>
                </a14:m>
                <a:endParaRPr lang="ru-RU" sz="3200" dirty="0"/>
              </a:p>
              <a:p>
                <a:pPr marL="0" indent="0">
                  <a:buNone/>
                </a:pPr>
                <a:r>
                  <a:rPr lang="ru-RU" sz="3600" dirty="0"/>
                  <a:t>Трюк с изменением весов работает только потому, что количество рёбер во всех </a:t>
                </a:r>
                <a:r>
                  <a:rPr lang="ru-RU" sz="3600" dirty="0" err="1"/>
                  <a:t>г.ц</a:t>
                </a:r>
                <a:r>
                  <a:rPr lang="ru-RU" sz="3600" dirty="0"/>
                  <a:t>./</a:t>
                </a:r>
                <a:r>
                  <a:rPr lang="ru-RU" sz="3600" dirty="0" err="1"/>
                  <a:t>о.д</a:t>
                </a:r>
                <a:r>
                  <a:rPr lang="ru-RU" sz="3600" dirty="0"/>
                  <a:t>. одинаковое!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48307"/>
              </a:xfrm>
              <a:blipFill rotWithShape="0">
                <a:blip r:embed="rId2"/>
                <a:stretch>
                  <a:fillRect l="-1797" b="-33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9281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Наследственные системы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845800" cy="4758055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i="1" dirty="0"/>
                  <a:t>Наследственная система (система независимости, </a:t>
                </a:r>
                <a:r>
                  <a:rPr lang="en-US" i="1" dirty="0"/>
                  <a:t>independence system</a:t>
                </a:r>
                <a:r>
                  <a:rPr lang="ru-RU" i="1" dirty="0"/>
                  <a:t>)</a:t>
                </a:r>
                <a:r>
                  <a:rPr lang="en-US" dirty="0"/>
                  <a:t> — </a:t>
                </a:r>
                <a:r>
                  <a:rPr lang="ru-RU" dirty="0"/>
                  <a:t>это пара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:r>
                  <a:rPr lang="ru-RU" dirty="0"/>
                  <a:t>где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∅≠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:r>
                  <a:rPr lang="ru-RU" dirty="0"/>
                  <a:t>для которой</a:t>
                </a:r>
                <a:br>
                  <a:rPr lang="ru-RU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ℱ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∀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⊂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ℱ</m:t>
                            </m:r>
                          </m:e>
                        </m:mr>
                      </m:m>
                    </m:oMath>
                  </m:oMathPara>
                </a14:m>
                <a:endParaRPr lang="ru-RU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/>
                  <a:t>Множества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называются </a:t>
                </a:r>
                <a:r>
                  <a:rPr lang="ru-RU" i="1" dirty="0"/>
                  <a:t>независимыми</a:t>
                </a:r>
                <a:r>
                  <a:rPr lang="ru-RU" dirty="0"/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i="1" dirty="0"/>
                  <a:t>Базой </a:t>
                </a:r>
                <a:r>
                  <a:rPr lang="ru-RU" dirty="0"/>
                  <a:t>множества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называется любое такое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что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∖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∪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ℱ</m:t>
                            </m:r>
                          </m:e>
                        </m:mr>
                      </m:m>
                    </m:oMath>
                  </m:oMathPara>
                </a14:m>
                <a:endParaRPr lang="ru-RU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/>
                  <a:t>Базы</a:t>
                </a:r>
                <a:r>
                  <a:rPr lang="en-US" dirty="0"/>
                  <a:t> </a:t>
                </a:r>
                <a:r>
                  <a:rPr lang="ru-RU" dirty="0"/>
                  <a:t>множества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называются просто </a:t>
                </a:r>
                <a:r>
                  <a:rPr lang="ru-RU" i="1" dirty="0"/>
                  <a:t>базами</a:t>
                </a:r>
                <a:r>
                  <a:rPr lang="ru-RU" dirty="0"/>
                  <a:t> или </a:t>
                </a:r>
                <a:r>
                  <a:rPr lang="ru-RU" i="1" dirty="0"/>
                  <a:t>базами системы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  <a:endParaRPr lang="ru-RU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i="1" dirty="0"/>
                  <a:t>Циклы</a:t>
                </a:r>
                <a:r>
                  <a:rPr lang="ru-RU" dirty="0"/>
                  <a:t> — это множества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такие,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для любого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845800" cy="4758055"/>
              </a:xfrm>
              <a:blipFill rotWithShape="0">
                <a:blip r:embed="rId2"/>
                <a:stretch>
                  <a:fillRect l="-1012" r="-7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9268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Ранг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58055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</m:d>
                  </m:oMath>
                </a14:m>
                <a:r>
                  <a:rPr lang="ru-RU" dirty="0"/>
                  <a:t> — наследственная система.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/>
                  <a:t>Для множества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определим</a:t>
                </a:r>
              </a:p>
              <a:p>
                <a:pPr>
                  <a:lnSpc>
                    <a:spcPct val="120000"/>
                  </a:lnSpc>
                </a:pPr>
                <a:r>
                  <a:rPr lang="ru-RU" dirty="0"/>
                  <a:t>ранг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rk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— 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база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ru-RU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ru-RU" dirty="0"/>
                  <a:t>нижний ранг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rk</m:t>
                            </m:r>
                          </m:e>
                        </m:acc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— 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база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ru-RU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i="1" dirty="0"/>
                  <a:t>Ранговый разброс (</a:t>
                </a:r>
                <a:r>
                  <a:rPr lang="en-US" i="1" dirty="0"/>
                  <a:t>rank quotient</a:t>
                </a:r>
                <a:r>
                  <a:rPr lang="ru-RU" i="1" dirty="0"/>
                  <a:t>)</a:t>
                </a:r>
                <a:r>
                  <a:rPr lang="ru-RU" dirty="0"/>
                  <a:t>: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ℱ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rk</m:t>
                                      </m:r>
                                    </m:e>
                                  </m:acc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rk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58055"/>
              </a:xfrm>
              <a:blipFill rotWithShape="0">
                <a:blip r:embed="rId3"/>
                <a:stretch>
                  <a:fillRect l="-1043" t="-10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Группа 13"/>
          <p:cNvGrpSpPr/>
          <p:nvPr/>
        </p:nvGrpSpPr>
        <p:grpSpPr>
          <a:xfrm>
            <a:off x="8259199" y="3128169"/>
            <a:ext cx="3209136" cy="2492760"/>
            <a:chOff x="7787009" y="1621658"/>
            <a:chExt cx="3209136" cy="2492760"/>
          </a:xfrm>
        </p:grpSpPr>
        <p:sp>
          <p:nvSpPr>
            <p:cNvPr id="4" name="Овал 3"/>
            <p:cNvSpPr/>
            <p:nvPr/>
          </p:nvSpPr>
          <p:spPr>
            <a:xfrm>
              <a:off x="7787009" y="1621658"/>
              <a:ext cx="3209136" cy="2492760"/>
            </a:xfrm>
            <a:prstGeom prst="ellipse">
              <a:avLst/>
            </a:prstGeom>
            <a:solidFill>
              <a:schemeClr val="accent1">
                <a:alpha val="42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Овал 4"/>
            <p:cNvSpPr/>
            <p:nvPr/>
          </p:nvSpPr>
          <p:spPr>
            <a:xfrm>
              <a:off x="8027231" y="1993692"/>
              <a:ext cx="2428408" cy="1688439"/>
            </a:xfrm>
            <a:prstGeom prst="ellipse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0328223" y="1723095"/>
                  <a:ext cx="3908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8223" y="1723095"/>
                  <a:ext cx="390876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0196493" y="2227363"/>
                  <a:ext cx="3908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96493" y="2227363"/>
                  <a:ext cx="390876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Овал 8"/>
            <p:cNvSpPr/>
            <p:nvPr/>
          </p:nvSpPr>
          <p:spPr>
            <a:xfrm rot="19670173">
              <a:off x="8233107" y="2505521"/>
              <a:ext cx="1306734" cy="925711"/>
            </a:xfrm>
            <a:prstGeom prst="ellipse">
              <a:avLst/>
            </a:prstGeom>
            <a:solidFill>
              <a:srgbClr val="FF0000">
                <a:alpha val="14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" name="Овал 9"/>
            <p:cNvSpPr/>
            <p:nvPr/>
          </p:nvSpPr>
          <p:spPr>
            <a:xfrm>
              <a:off x="8289561" y="2603554"/>
              <a:ext cx="1306734" cy="925711"/>
            </a:xfrm>
            <a:prstGeom prst="ellipse">
              <a:avLst/>
            </a:prstGeom>
            <a:solidFill>
              <a:srgbClr val="FF0000">
                <a:alpha val="23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Овал 7"/>
                <p:cNvSpPr/>
                <p:nvPr/>
              </p:nvSpPr>
              <p:spPr>
                <a:xfrm>
                  <a:off x="8289561" y="2659847"/>
                  <a:ext cx="982333" cy="81312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8" name="Овал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9561" y="2659847"/>
                  <a:ext cx="982333" cy="813127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>
                  <a:solidFill>
                    <a:schemeClr val="accent1">
                      <a:shade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8931941" y="2199771"/>
                  <a:ext cx="10781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1941" y="2199771"/>
                  <a:ext cx="107811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9333976" y="2927575"/>
                  <a:ext cx="11593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3976" y="2927575"/>
                  <a:ext cx="115935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33236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Матроиды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90165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/>
                  <a:t>Наследственная система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называется </a:t>
                </a:r>
                <a:r>
                  <a:rPr lang="ru-RU" i="1" dirty="0" err="1"/>
                  <a:t>матроидом</a:t>
                </a:r>
                <a:r>
                  <a:rPr lang="ru-RU" dirty="0"/>
                  <a:t>, если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ℱ</m:t>
                            </m:r>
                          </m: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  <m:box>
                                  <m:box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</m:e>
                                </m:box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box>
                                  <m:box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</m:e>
                                </m:box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box>
                                  <m:box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</m:e>
                                </m:box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т.ч.</m:t>
                                </m:r>
                                <m:box>
                                  <m:box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</m:e>
                                </m:box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∪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ℱ</m:t>
                                </m:r>
                              </m:e>
                            </m:d>
                          </m:e>
                        </m:mr>
                      </m:m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b="1" dirty="0"/>
                  <a:t>Утверждение.</a:t>
                </a:r>
                <a:br>
                  <a:rPr lang="ru-RU" b="1" dirty="0"/>
                </a:br>
                <a:r>
                  <a:rPr lang="ru-RU" dirty="0"/>
                  <a:t>Наследственная система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</m:d>
                  </m:oMath>
                </a14:m>
                <a:r>
                  <a:rPr lang="ru-RU" dirty="0"/>
                  <a:t> — </a:t>
                </a:r>
                <a:r>
                  <a:rPr lang="ru-RU" dirty="0" err="1"/>
                  <a:t>матроид</a:t>
                </a:r>
                <a:r>
                  <a:rPr lang="ru-RU" dirty="0"/>
                  <a:t> т. и </a:t>
                </a:r>
                <a:r>
                  <a:rPr lang="ru-RU" dirty="0" err="1"/>
                  <a:t>т.т</a:t>
                </a:r>
                <a:r>
                  <a:rPr lang="ru-RU" dirty="0"/>
                  <a:t>., когда выполнено любое из условий:</a:t>
                </a:r>
              </a:p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ru-RU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ℱ</m:t>
                          </m:r>
                        </m: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  <m:box>
                                <m:box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</m:e>
                              </m:box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box>
                                <m:box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</m:e>
                              </m:box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box>
                                <m:box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</m:e>
                              </m:box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т.ч.</m:t>
                              </m:r>
                              <m:box>
                                <m:box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</m:e>
                              </m:box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ℱ</m:t>
                              </m:r>
                            </m:e>
                          </m:d>
                        </m:e>
                      </m:mr>
                    </m:m>
                  </m:oMath>
                </a14:m>
                <a:endParaRPr lang="ru-RU" dirty="0"/>
              </a:p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ru-RU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ℱ</m:t>
                          </m:r>
                        </m: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box>
                                <m:box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</m:e>
                              </m:box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box>
                                <m:box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</m:e>
                              </m:box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box>
                                <m:box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</m:e>
                              </m:box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т.ч.</m:t>
                              </m:r>
                              <m:box>
                                <m:box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</m:e>
                              </m:box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ℱ</m:t>
                              </m:r>
                            </m:e>
                          </m:d>
                        </m:e>
                      </m:mr>
                    </m:m>
                  </m:oMath>
                </a14:m>
                <a:endParaRPr lang="ru-RU" dirty="0"/>
              </a:p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ru-RU" dirty="0"/>
                  <a:t> Для любого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все базы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равномощны.</a:t>
                </a:r>
              </a:p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90165"/>
              </a:xfrm>
              <a:blipFill rotWithShape="0">
                <a:blip r:embed="rId3"/>
                <a:stretch>
                  <a:fillRect l="-928" t="-1062" b="-14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3595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Эквивалентность определений </a:t>
            </a:r>
            <a:r>
              <a:rPr lang="ru-RU" dirty="0" err="1"/>
              <a:t>матроида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67483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ru-RU" sz="20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sz="20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US" sz="20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0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ℱ</m:t>
                          </m:r>
                        </m:e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  <m:box>
                                <m:boxPr>
                                  <m:ctrlPr>
                                    <a:rPr lang="en-US" sz="20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</m:e>
                              </m:box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box>
                                <m:boxPr>
                                  <m:ctrlPr>
                                    <a:rPr lang="en-US" sz="20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</m:e>
                              </m:box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∃</m:t>
                              </m:r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∖</m:t>
                              </m:r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box>
                                <m:boxPr>
                                  <m:ctrlPr>
                                    <a:rPr lang="en-US" sz="20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</m:e>
                              </m:box>
                              <m:r>
                                <a:rPr lang="ru-RU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т.ч.</m:t>
                              </m:r>
                              <m:box>
                                <m:boxPr>
                                  <m:ctrlPr>
                                    <a:rPr lang="en-US" sz="20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</m:e>
                              </m:box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0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ℱ</m:t>
                              </m:r>
                            </m:e>
                          </m:d>
                        </m:e>
                      </m:mr>
                    </m:m>
                  </m:oMath>
                </a14:m>
                <a:endParaRPr lang="ru-RU" sz="20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514350" indent="-51435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ru-RU" sz="20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sz="20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US" sz="20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0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ℱ</m:t>
                          </m:r>
                        </m:e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ru-RU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  <m:r>
                                <a:rPr lang="ru-RU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box>
                                <m:boxPr>
                                  <m:ctrlPr>
                                    <a:rPr lang="en-US" sz="20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</m:e>
                              </m:box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box>
                                <m:boxPr>
                                  <m:ctrlPr>
                                    <a:rPr lang="en-US" sz="20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</m:e>
                              </m:box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∃</m:t>
                              </m:r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∖</m:t>
                              </m:r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box>
                                <m:boxPr>
                                  <m:ctrlPr>
                                    <a:rPr lang="en-US" sz="20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</m:e>
                              </m:box>
                              <m:r>
                                <a:rPr lang="ru-RU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т.ч.</m:t>
                              </m:r>
                              <m:box>
                                <m:boxPr>
                                  <m:ctrlPr>
                                    <a:rPr lang="en-US" sz="20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</m:e>
                              </m:box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0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ℱ</m:t>
                              </m:r>
                            </m:e>
                          </m:d>
                        </m:e>
                      </m:mr>
                    </m:m>
                  </m:oMath>
                </a14:m>
                <a:endParaRPr lang="ru-RU" sz="20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514350" indent="-51435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ru-RU" sz="2000" dirty="0">
                    <a:solidFill>
                      <a:schemeClr val="bg1">
                        <a:lumMod val="75000"/>
                      </a:schemeClr>
                    </a:solidFill>
                  </a:rPr>
                  <a:t> Для любого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0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ru-RU" sz="2000" dirty="0">
                    <a:solidFill>
                      <a:schemeClr val="bg1">
                        <a:lumMod val="75000"/>
                      </a:schemeClr>
                    </a:solidFill>
                  </a:rPr>
                  <a:t>все базы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ru-RU" sz="2000" dirty="0">
                    <a:solidFill>
                      <a:schemeClr val="bg1">
                        <a:lumMod val="75000"/>
                      </a:schemeClr>
                    </a:solidFill>
                  </a:rPr>
                  <a:t>равномощны.</a:t>
                </a:r>
              </a:p>
              <a:p>
                <a:pPr marL="514350" indent="-51435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ru-RU" sz="22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sz="22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2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</m:d>
                    <m:r>
                      <a:rPr lang="en-US" sz="22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≔</m:t>
                    </m:r>
                    <m:func>
                      <m:funcPr>
                        <m:ctrlPr>
                          <a:rPr lang="en-US" sz="22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200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200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200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⊆</m:t>
                            </m:r>
                            <m:r>
                              <a:rPr lang="en-US" sz="2200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2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2200" i="1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20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200" i="1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200" i="1">
                                            <a:solidFill>
                                              <a:schemeClr val="bg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2200" i="1">
                                                <a:solidFill>
                                                  <a:schemeClr val="bg1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200" i="1">
                                                <a:solidFill>
                                                  <a:schemeClr val="bg1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p>
                                            <m:r>
                                              <a:rPr lang="en-US" sz="2200" i="1">
                                                <a:solidFill>
                                                  <a:schemeClr val="bg1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box>
                                      <m:boxPr>
                                        <m:ctrlPr>
                                          <a:rPr lang="en-US" sz="2200" i="1">
                                            <a:solidFill>
                                              <a:schemeClr val="bg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oxPr>
                                      <m:e>
                                        <m:argPr>
                                          <m:argSz m:val="-1"/>
                                        </m:argPr>
                                      </m:e>
                                    </m:box>
                                    <m:r>
                                      <a:rPr lang="en-US" sz="2200" i="1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∣</m:t>
                                    </m:r>
                                    <m:box>
                                      <m:boxPr>
                                        <m:ctrlPr>
                                          <a:rPr lang="en-US" sz="2200" i="1">
                                            <a:solidFill>
                                              <a:schemeClr val="bg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oxPr>
                                      <m:e>
                                        <m:argPr>
                                          <m:argSz m:val="-1"/>
                                        </m:argPr>
                                      </m:e>
                                    </m:box>
                                    <m:sSup>
                                      <m:sSupPr>
                                        <m:ctrlPr>
                                          <a:rPr lang="en-US" sz="2200" i="1">
                                            <a:solidFill>
                                              <a:schemeClr val="bg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bg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p>
                                        <m:r>
                                          <a:rPr lang="en-US" sz="2200" i="1">
                                            <a:solidFill>
                                              <a:schemeClr val="bg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sz="2200" b="0" i="1" smtClean="0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— </m:t>
                                    </m:r>
                                    <m:r>
                                      <a:rPr lang="ru-RU" sz="2200" b="0" i="1" smtClean="0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база</m:t>
                                    </m:r>
                                    <m:r>
                                      <a:rPr lang="en-US" sz="2200" b="0" i="1" smtClean="0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200" b="0" i="1" smtClean="0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US" sz="2200" i="1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20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200" i="1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200" i="1">
                                            <a:solidFill>
                                              <a:schemeClr val="bg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2200" i="1">
                                                <a:solidFill>
                                                  <a:schemeClr val="bg1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200" i="1">
                                                <a:solidFill>
                                                  <a:schemeClr val="bg1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p>
                                            <m:r>
                                              <a:rPr lang="en-US" sz="2200" i="1">
                                                <a:solidFill>
                                                  <a:schemeClr val="bg1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box>
                                      <m:boxPr>
                                        <m:ctrlPr>
                                          <a:rPr lang="en-US" sz="2200" i="1">
                                            <a:solidFill>
                                              <a:schemeClr val="bg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oxPr>
                                      <m:e>
                                        <m:argPr>
                                          <m:argSz m:val="-1"/>
                                        </m:argPr>
                                      </m:e>
                                    </m:box>
                                    <m:r>
                                      <a:rPr lang="en-US" sz="2200" i="1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∣</m:t>
                                    </m:r>
                                    <m:box>
                                      <m:boxPr>
                                        <m:ctrlPr>
                                          <a:rPr lang="en-US" sz="2200" i="1">
                                            <a:solidFill>
                                              <a:schemeClr val="bg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oxPr>
                                      <m:e>
                                        <m:argPr>
                                          <m:argSz m:val="-1"/>
                                        </m:argPr>
                                      </m:e>
                                    </m:box>
                                    <m:sSup>
                                      <m:sSupPr>
                                        <m:ctrlPr>
                                          <a:rPr lang="en-US" sz="2200" i="1">
                                            <a:solidFill>
                                              <a:schemeClr val="bg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bg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p>
                                        <m:r>
                                          <a:rPr lang="en-US" sz="2200" i="1">
                                            <a:solidFill>
                                              <a:schemeClr val="bg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sz="2200" i="1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— </m:t>
                                    </m:r>
                                    <m:r>
                                      <a:rPr lang="ru-RU" sz="2200" i="1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база</m:t>
                                    </m:r>
                                    <m:r>
                                      <a:rPr lang="en-US" sz="2200" i="1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200" i="1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func>
                          </m:den>
                        </m:f>
                      </m:e>
                    </m:func>
                    <m:r>
                      <a:rPr lang="en-US" sz="22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2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0" indent="0">
                  <a:spcBef>
                    <a:spcPts val="2400"/>
                  </a:spcBef>
                  <a:buNone/>
                </a:pPr>
                <a:r>
                  <a:rPr lang="ru-RU" dirty="0"/>
                  <a:t>Импликации</a:t>
                </a:r>
                <a:r>
                  <a:rPr lang="en-US" dirty="0"/>
                  <a:t> 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⇔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ru-RU" b="0" dirty="0"/>
                  <a:t>,</a:t>
                </a:r>
                <a:r>
                  <a:rPr lang="en-US" b="0" dirty="0"/>
                  <a:t> </a:t>
                </a:r>
                <a:r>
                  <a:rPr lang="ru-RU" b="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ru-RU" i="1" dirty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ru-RU" b="0" dirty="0"/>
                  <a:t>,</a:t>
                </a:r>
                <a:r>
                  <a:rPr lang="en-US" b="0" dirty="0"/>
                  <a:t> </a:t>
                </a:r>
                <a:r>
                  <a:rPr lang="ru-RU" b="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ru-RU" i="1" dirty="0">
                        <a:latin typeface="Cambria Math" panose="02040503050406030204" pitchFamily="18" charset="0"/>
                      </a:rPr>
                      <m:t>⇔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ru-RU" b="0" dirty="0"/>
                  <a:t> </a:t>
                </a:r>
                <a:r>
                  <a:rPr lang="en-US" b="0" dirty="0"/>
                  <a:t> </a:t>
                </a:r>
                <a:r>
                  <a:rPr lang="ru-RU" b="0" dirty="0"/>
                  <a:t>очевидны.</a:t>
                </a:r>
              </a:p>
              <a:p>
                <a:pPr marL="0" indent="0">
                  <a:buNone/>
                </a:pPr>
                <a:r>
                  <a:rPr lang="ru-RU" dirty="0"/>
                  <a:t>Остаётся доказать, например, импликацию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ru-RU" i="1" dirty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:r>
                  <a:rPr lang="ru-RU" dirty="0"/>
                  <a:t>Пусть система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удовлетворяет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пусть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dirty="0"/>
                  <a:t>. 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не может быть базисом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. 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Тогда найдётся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такой,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67483"/>
              </a:xfrm>
              <a:blipFill rotWithShape="0">
                <a:blip r:embed="rId2"/>
                <a:stretch>
                  <a:fillRect l="-1217" t="-7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545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</a:t>
            </a:r>
            <a:r>
              <a:rPr lang="ru-RU" dirty="0" err="1"/>
              <a:t>матроидов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67483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ru-RU" sz="20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sz="20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US" sz="20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0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ℱ</m:t>
                          </m:r>
                        </m:e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  <m:box>
                                <m:boxPr>
                                  <m:ctrlPr>
                                    <a:rPr lang="en-US" sz="20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</m:e>
                              </m:box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box>
                                <m:boxPr>
                                  <m:ctrlPr>
                                    <a:rPr lang="en-US" sz="20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</m:e>
                              </m:box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∃</m:t>
                              </m:r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∖</m:t>
                              </m:r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box>
                                <m:boxPr>
                                  <m:ctrlPr>
                                    <a:rPr lang="en-US" sz="20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</m:e>
                              </m:box>
                              <m:r>
                                <a:rPr lang="ru-RU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т.ч.</m:t>
                              </m:r>
                              <m:box>
                                <m:boxPr>
                                  <m:ctrlPr>
                                    <a:rPr lang="en-US" sz="20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</m:e>
                              </m:box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0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ℱ</m:t>
                              </m:r>
                            </m:e>
                          </m:d>
                        </m:e>
                      </m:mr>
                    </m:m>
                  </m:oMath>
                </a14:m>
                <a:endParaRPr lang="ru-RU" sz="20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514350" indent="-51435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ru-RU" sz="20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sz="20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US" sz="20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0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ℱ</m:t>
                          </m:r>
                        </m:e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ru-RU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  <m:r>
                                <a:rPr lang="ru-RU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box>
                                <m:boxPr>
                                  <m:ctrlPr>
                                    <a:rPr lang="en-US" sz="20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</m:e>
                              </m:box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box>
                                <m:boxPr>
                                  <m:ctrlPr>
                                    <a:rPr lang="en-US" sz="20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</m:e>
                              </m:box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∃</m:t>
                              </m:r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∖</m:t>
                              </m:r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box>
                                <m:boxPr>
                                  <m:ctrlPr>
                                    <a:rPr lang="en-US" sz="20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</m:e>
                              </m:box>
                              <m:r>
                                <a:rPr lang="ru-RU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т.ч.</m:t>
                              </m:r>
                              <m:box>
                                <m:boxPr>
                                  <m:ctrlPr>
                                    <a:rPr lang="en-US" sz="20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</m:e>
                              </m:box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0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000" i="1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ℱ</m:t>
                              </m:r>
                            </m:e>
                          </m:d>
                        </m:e>
                      </m:mr>
                    </m:m>
                  </m:oMath>
                </a14:m>
                <a:endParaRPr lang="ru-RU" sz="20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514350" indent="-51435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ru-RU" sz="2000" dirty="0">
                    <a:solidFill>
                      <a:schemeClr val="bg1">
                        <a:lumMod val="75000"/>
                      </a:schemeClr>
                    </a:solidFill>
                  </a:rPr>
                  <a:t> Для любого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0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ru-RU" sz="2000" dirty="0">
                    <a:solidFill>
                      <a:schemeClr val="bg1">
                        <a:lumMod val="75000"/>
                      </a:schemeClr>
                    </a:solidFill>
                  </a:rPr>
                  <a:t>все базы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:r>
                  <a:rPr lang="ru-RU" sz="2000" dirty="0">
                    <a:solidFill>
                      <a:schemeClr val="bg1">
                        <a:lumMod val="75000"/>
                      </a:schemeClr>
                    </a:solidFill>
                  </a:rPr>
                  <a:t>равномощны.</a:t>
                </a:r>
              </a:p>
              <a:p>
                <a:pPr marL="514350" indent="-51435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ru-RU" sz="22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sz="2200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2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</m:d>
                    <m:r>
                      <a:rPr lang="en-US" sz="22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≔</m:t>
                    </m:r>
                    <m:func>
                      <m:funcPr>
                        <m:ctrlPr>
                          <a:rPr lang="en-US" sz="2200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200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20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200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200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⊆</m:t>
                            </m:r>
                            <m:r>
                              <a:rPr lang="en-US" sz="2200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200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2200" i="1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20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200" i="1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200" i="1">
                                            <a:solidFill>
                                              <a:schemeClr val="bg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2200" i="1">
                                                <a:solidFill>
                                                  <a:schemeClr val="bg1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200" i="1">
                                                <a:solidFill>
                                                  <a:schemeClr val="bg1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p>
                                            <m:r>
                                              <a:rPr lang="en-US" sz="2200" i="1">
                                                <a:solidFill>
                                                  <a:schemeClr val="bg1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box>
                                      <m:boxPr>
                                        <m:ctrlPr>
                                          <a:rPr lang="en-US" sz="2200" i="1">
                                            <a:solidFill>
                                              <a:schemeClr val="bg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oxPr>
                                      <m:e>
                                        <m:argPr>
                                          <m:argSz m:val="-1"/>
                                        </m:argPr>
                                      </m:e>
                                    </m:box>
                                    <m:r>
                                      <a:rPr lang="en-US" sz="2200" i="1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∣</m:t>
                                    </m:r>
                                    <m:box>
                                      <m:boxPr>
                                        <m:ctrlPr>
                                          <a:rPr lang="en-US" sz="2200" i="1">
                                            <a:solidFill>
                                              <a:schemeClr val="bg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oxPr>
                                      <m:e>
                                        <m:argPr>
                                          <m:argSz m:val="-1"/>
                                        </m:argPr>
                                      </m:e>
                                    </m:box>
                                    <m:sSup>
                                      <m:sSupPr>
                                        <m:ctrlPr>
                                          <a:rPr lang="en-US" sz="2200" i="1">
                                            <a:solidFill>
                                              <a:schemeClr val="bg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bg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p>
                                        <m:r>
                                          <a:rPr lang="en-US" sz="2200" i="1">
                                            <a:solidFill>
                                              <a:schemeClr val="bg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sz="2200" i="1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— </m:t>
                                    </m:r>
                                    <m:r>
                                      <a:rPr lang="ru-RU" sz="2200" i="1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база</m:t>
                                    </m:r>
                                    <m:r>
                                      <a:rPr lang="en-US" sz="2200" i="1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200" i="1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US" sz="2200" i="1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200">
                                    <a:solidFill>
                                      <a:schemeClr val="bg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200" i="1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200" i="1">
                                            <a:solidFill>
                                              <a:schemeClr val="bg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2200" i="1">
                                                <a:solidFill>
                                                  <a:schemeClr val="bg1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200" i="1">
                                                <a:solidFill>
                                                  <a:schemeClr val="bg1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p>
                                            <m:r>
                                              <a:rPr lang="en-US" sz="2200" i="1">
                                                <a:solidFill>
                                                  <a:schemeClr val="bg1">
                                                    <a:lumMod val="7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box>
                                      <m:boxPr>
                                        <m:ctrlPr>
                                          <a:rPr lang="en-US" sz="2200" i="1">
                                            <a:solidFill>
                                              <a:schemeClr val="bg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oxPr>
                                      <m:e>
                                        <m:argPr>
                                          <m:argSz m:val="-1"/>
                                        </m:argPr>
                                      </m:e>
                                    </m:box>
                                    <m:r>
                                      <a:rPr lang="en-US" sz="2200" i="1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∣</m:t>
                                    </m:r>
                                    <m:box>
                                      <m:boxPr>
                                        <m:ctrlPr>
                                          <a:rPr lang="en-US" sz="2200" i="1">
                                            <a:solidFill>
                                              <a:schemeClr val="bg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oxPr>
                                      <m:e>
                                        <m:argPr>
                                          <m:argSz m:val="-1"/>
                                        </m:argPr>
                                      </m:e>
                                    </m:box>
                                    <m:sSup>
                                      <m:sSupPr>
                                        <m:ctrlPr>
                                          <a:rPr lang="en-US" sz="2200" i="1">
                                            <a:solidFill>
                                              <a:schemeClr val="bg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chemeClr val="bg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p>
                                        <m:r>
                                          <a:rPr lang="en-US" sz="2200" i="1">
                                            <a:solidFill>
                                              <a:schemeClr val="bg1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sz="2200" i="1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— </m:t>
                                    </m:r>
                                    <m:r>
                                      <a:rPr lang="ru-RU" sz="2200" i="1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база</m:t>
                                    </m:r>
                                    <m:r>
                                      <a:rPr lang="en-US" sz="2200" i="1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200" i="1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func>
                          </m:den>
                        </m:f>
                      </m:e>
                    </m:func>
                    <m:r>
                      <a:rPr lang="en-US" sz="2200" i="1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2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>
                  <a:spcBef>
                    <a:spcPts val="2400"/>
                  </a:spcBef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 — </a:t>
                </a:r>
                <a:r>
                  <a:rPr lang="ru-RU" dirty="0"/>
                  <a:t>строки матрицы,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/>
                  <a:t>  — </a:t>
                </a:r>
                <a:r>
                  <a:rPr lang="ru-RU" dirty="0"/>
                  <a:t>всевозможные </a:t>
                </a:r>
                <a:r>
                  <a:rPr lang="ru-RU" dirty="0" err="1"/>
                  <a:t>л.н.з</a:t>
                </a:r>
                <a:r>
                  <a:rPr lang="ru-RU" dirty="0"/>
                  <a:t>. наборы строк</a:t>
                </a:r>
                <a:br>
                  <a:rPr lang="en-US" dirty="0"/>
                </a:br>
                <a:r>
                  <a:rPr lang="en-US" dirty="0"/>
                  <a:t>(</a:t>
                </a:r>
                <a:r>
                  <a:rPr lang="ru-RU" i="1" dirty="0"/>
                  <a:t>матричный </a:t>
                </a:r>
                <a:r>
                  <a:rPr lang="ru-RU" dirty="0" err="1"/>
                  <a:t>матроид</a:t>
                </a:r>
                <a:r>
                  <a:rPr lang="en-US" dirty="0"/>
                  <a:t>)</a:t>
                </a:r>
                <a:endParaRPr lang="ru-RU" dirty="0"/>
              </a:p>
              <a:p>
                <a:pPr>
                  <a:spcBef>
                    <a:spcPts val="2400"/>
                  </a:spcBef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 — </a:t>
                </a:r>
                <a:r>
                  <a:rPr lang="ru-RU" dirty="0"/>
                  <a:t>конечное множество,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br>
                  <a:rPr lang="ru-RU" dirty="0"/>
                </a:br>
                <a:r>
                  <a:rPr lang="ru-RU" dirty="0"/>
                  <a:t>(</a:t>
                </a:r>
                <a:r>
                  <a:rPr lang="ru-RU" i="1" dirty="0"/>
                  <a:t>однородный</a:t>
                </a:r>
                <a:r>
                  <a:rPr lang="ru-RU" dirty="0"/>
                  <a:t> </a:t>
                </a:r>
                <a:r>
                  <a:rPr lang="ru-RU" dirty="0" err="1"/>
                  <a:t>матроид</a:t>
                </a:r>
                <a:r>
                  <a:rPr lang="ru-RU" dirty="0"/>
                  <a:t>)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67483"/>
              </a:xfrm>
              <a:blipFill rotWithShape="0">
                <a:blip r:embed="rId2"/>
                <a:stretch>
                  <a:fillRect l="-812" t="-7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15517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1915</TotalTime>
  <Words>505</Words>
  <Application>Microsoft Office PowerPoint</Application>
  <PresentationFormat>Widescreen</PresentationFormat>
  <Paragraphs>269</Paragraphs>
  <Slides>35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Тема Office</vt:lpstr>
      <vt:lpstr>Дискретная оптимизация МФТИ, весна 2016</vt:lpstr>
      <vt:lpstr>Задача оптимизации аддитивной функции на семействе подмножеств конечного множества (DLS problem, Discrete Linear Subset problem)</vt:lpstr>
      <vt:lpstr>Задача DLS</vt:lpstr>
      <vt:lpstr>TSP и MST как DLS-задачи максимизации</vt:lpstr>
      <vt:lpstr>Наследственные системы</vt:lpstr>
      <vt:lpstr>Ранг</vt:lpstr>
      <vt:lpstr>Матроиды</vt:lpstr>
      <vt:lpstr>Эквивалентность определений матроида</vt:lpstr>
      <vt:lpstr>Примеры матроидов</vt:lpstr>
      <vt:lpstr>Примеры матроидов</vt:lpstr>
      <vt:lpstr>Жадный алгоритм для задачи DLS</vt:lpstr>
      <vt:lpstr>Жадный алгоритм для задачи DLS</vt:lpstr>
      <vt:lpstr>Теорема о качестве жадного решения</vt:lpstr>
      <vt:lpstr>Теорема о качестве жадного решения</vt:lpstr>
      <vt:lpstr>Теорема о качестве жадного решения</vt:lpstr>
      <vt:lpstr>Теорема о качестве жадного решения</vt:lpstr>
      <vt:lpstr>Жадность vs. локальность</vt:lpstr>
      <vt:lpstr>Жадный алгоритм в задаче MST</vt:lpstr>
      <vt:lpstr>Жадный алгоритм для MST</vt:lpstr>
      <vt:lpstr>Оценка рангового разброса</vt:lpstr>
      <vt:lpstr>Оценка рангового разброса</vt:lpstr>
      <vt:lpstr>Оценка рангового разброса</vt:lpstr>
      <vt:lpstr>Оценка рангового разброса</vt:lpstr>
      <vt:lpstr>Субмодулярность ранговой функции</vt:lpstr>
      <vt:lpstr>Свойство циклов матроида</vt:lpstr>
      <vt:lpstr>Свойство циклов матроида</vt:lpstr>
      <vt:lpstr>Ещё одно эквивалетное определение матроида</vt:lpstr>
      <vt:lpstr>Ещё одно эквивалетное определение матроида</vt:lpstr>
      <vt:lpstr>Пересечение наследственных систем</vt:lpstr>
      <vt:lpstr>Оценка рангового разброса</vt:lpstr>
      <vt:lpstr>Единственность решения DLS</vt:lpstr>
      <vt:lpstr>Лемма об изолировании (isolation lemma)</vt:lpstr>
      <vt:lpstr>Доказательство леммы об изолировании</vt:lpstr>
      <vt:lpstr>Доказательство леммы об изолировании</vt:lpstr>
      <vt:lpstr>Резюме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Дискретная оптимизация весна 2013</dc:title>
  <dc:creator>Alex Dainiak</dc:creator>
  <cp:lastModifiedBy>Alex Dainiak</cp:lastModifiedBy>
  <cp:revision>143</cp:revision>
  <dcterms:created xsi:type="dcterms:W3CDTF">2013-02-19T05:25:38Z</dcterms:created>
  <dcterms:modified xsi:type="dcterms:W3CDTF">2016-02-26T16:19:07Z</dcterms:modified>
</cp:coreProperties>
</file>