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6" r:id="rId2"/>
    <p:sldId id="281" r:id="rId3"/>
    <p:sldId id="282" r:id="rId4"/>
    <p:sldId id="257" r:id="rId5"/>
    <p:sldId id="283" r:id="rId6"/>
    <p:sldId id="284" r:id="rId7"/>
    <p:sldId id="287" r:id="rId8"/>
    <p:sldId id="297" r:id="rId9"/>
    <p:sldId id="286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8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" id="{ADF88F6E-4BCD-4DCD-8AD4-305163C6712E}">
          <p14:sldIdLst>
            <p14:sldId id="296"/>
          </p14:sldIdLst>
        </p14:section>
        <p14:section name="Максимин" id="{E042C7D4-E28E-492E-ABF4-A5442089AAEA}">
          <p14:sldIdLst>
            <p14:sldId id="281"/>
            <p14:sldId id="282"/>
            <p14:sldId id="257"/>
            <p14:sldId id="283"/>
            <p14:sldId id="284"/>
            <p14:sldId id="287"/>
            <p14:sldId id="297"/>
          </p14:sldIdLst>
        </p14:section>
        <p14:section name="Критерий Гросса" id="{7280E4C3-CE82-4475-A80C-C909DE62582E}">
          <p14:sldIdLst>
            <p14:sldId id="286"/>
            <p14:sldId id="288"/>
            <p14:sldId id="289"/>
            <p14:sldId id="290"/>
            <p14:sldId id="291"/>
            <p14:sldId id="292"/>
          </p14:sldIdLst>
        </p14:section>
        <p14:section name="Оптимизация произведений" id="{A6D3F324-902B-460B-8432-EF7BCDE70C97}">
          <p14:sldIdLst>
            <p14:sldId id="293"/>
            <p14:sldId id="294"/>
            <p14:sldId id="295"/>
          </p14:sldIdLst>
        </p14:section>
        <p14:section name="Резюме" id="{501C19A1-3AC4-44CC-B7CE-7BE83FDD3066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B2DDA-83FF-41A7-ABF8-9AD006807560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E962D-D8F1-455E-AF00-7A7A4B213B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 smtClean="0"/>
                  <a:t>Нужно переделать лекцию в таком ключе: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У нас есть задачи </a:t>
                </a:r>
                <a:r>
                  <a:rPr lang="en-US" dirty="0" smtClean="0"/>
                  <a:t>TSP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MST.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Давайте посмотрим, как можно было бы их решать </a:t>
                </a:r>
                <a:r>
                  <a:rPr lang="ru-RU" dirty="0" err="1" smtClean="0"/>
                  <a:t>инкрементально</a:t>
                </a:r>
                <a:r>
                  <a:rPr lang="ru-RU" dirty="0" smtClean="0"/>
                  <a:t>, добавляя рёбра.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Оказывается, можно переформулировать из в задачу максимизации. </a:t>
                </a:r>
                <a:br>
                  <a:rPr lang="ru-RU" dirty="0" smtClean="0"/>
                </a:br>
                <a:r>
                  <a:rPr lang="ru-RU" dirty="0" smtClean="0"/>
                  <a:t>Но это благодаря специфике: число рёбер в любом ГЦ  и любом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остовном</a:t>
                </a:r>
                <a:r>
                  <a:rPr lang="ru-RU" dirty="0" smtClean="0"/>
                  <a:t> дереве одинаковое.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Рассмотрим жадный алгоритм на наследственном семействе.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Посмотрим, что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работает хорошо на </a:t>
                </a:r>
                <a:r>
                  <a:rPr lang="ru-RU" dirty="0" err="1" smtClean="0"/>
                  <a:t>матроидах</a:t>
                </a:r>
                <a:r>
                  <a:rPr lang="ru-RU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В конце посмотрим, как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будет выбирать </a:t>
                </a:r>
                <a:r>
                  <a:rPr lang="ru-RU" dirty="0" err="1" smtClean="0"/>
                  <a:t>остовное</a:t>
                </a:r>
                <a:r>
                  <a:rPr lang="ru-RU" dirty="0" smtClean="0"/>
                  <a:t> дерево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максимального (=минимального!) веса.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Лемма об изолировании. — если на неё останется время. Не гнать, объяснить, почему можно считать, что веса всех элементов кроме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фиксированы, а вес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выбирается случайно, при оценке вероятности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 smtClean="0"/>
                  <a:t>Нужно переделать лекцию в таком ключе: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У нас есть задачи </a:t>
                </a:r>
                <a:r>
                  <a:rPr lang="en-US" dirty="0" smtClean="0"/>
                  <a:t>TSP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MST.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Давайте посмотрим, как можно было бы их решать </a:t>
                </a:r>
                <a:r>
                  <a:rPr lang="ru-RU" dirty="0" err="1" smtClean="0"/>
                  <a:t>инкрементально</a:t>
                </a:r>
                <a:r>
                  <a:rPr lang="ru-RU" dirty="0" smtClean="0"/>
                  <a:t>, добавляя рёбра.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Оказывается, можно переформулировать из в задачу максимизации. </a:t>
                </a:r>
                <a:br>
                  <a:rPr lang="ru-RU" dirty="0" smtClean="0"/>
                </a:br>
                <a:r>
                  <a:rPr lang="ru-RU" dirty="0" smtClean="0"/>
                  <a:t>Но это благодаря специфике: число рёбер в любом ГЦ  и любом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остовном</a:t>
                </a:r>
                <a:r>
                  <a:rPr lang="ru-RU" dirty="0" smtClean="0"/>
                  <a:t> дереве одинаковое.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Рассмотрим жадный алгоритм на наследственном семействе.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Посмотрим, что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работает хорошо на </a:t>
                </a:r>
                <a:r>
                  <a:rPr lang="ru-RU" dirty="0" err="1" smtClean="0"/>
                  <a:t>матроидах</a:t>
                </a:r>
                <a:r>
                  <a:rPr lang="ru-RU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В конце посмотрим, как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будет выбирать </a:t>
                </a:r>
                <a:r>
                  <a:rPr lang="ru-RU" dirty="0" err="1" smtClean="0"/>
                  <a:t>остовное</a:t>
                </a:r>
                <a:r>
                  <a:rPr lang="ru-RU" dirty="0" smtClean="0"/>
                  <a:t> дерево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максимального (=минимального!) веса.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Лемма об изолировании. — если на неё останется время. Не гнать, объяснить, почему можно считать, что веса всех элементов кроме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𝑠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фиксированы, а вес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𝑠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выбирается случайно, при оценке вероятности того, что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𝛼(𝑠)=𝑤(𝑠)</a:t>
                </a:r>
                <a:r>
                  <a:rPr lang="en-US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F1597-E961-4B24-9799-8E422C2434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28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2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01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8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74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5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4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6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FD3C-1CE8-403F-B765-6F719B746EB2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nia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88839"/>
            <a:ext cx="9144000" cy="1800201"/>
          </a:xfrm>
        </p:spPr>
        <p:txBody>
          <a:bodyPr/>
          <a:lstStyle/>
          <a:p>
            <a:r>
              <a:rPr lang="ru-RU" dirty="0"/>
              <a:t>Дискретная оптимизация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МФТИ, осень 201</a:t>
            </a:r>
            <a:r>
              <a:rPr lang="en-US" sz="3200" dirty="0" smtClean="0"/>
              <a:t>5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r>
              <a:rPr lang="ru-RU" dirty="0" smtClean="0"/>
              <a:t>Александр</a:t>
            </a:r>
            <a:r>
              <a:rPr lang="en-US" dirty="0" smtClean="0"/>
              <a:t> </a:t>
            </a:r>
            <a:r>
              <a:rPr lang="ru-RU" dirty="0" smtClean="0"/>
              <a:t> Дайняк</a:t>
            </a:r>
          </a:p>
          <a:p>
            <a:r>
              <a:rPr lang="en-US" dirty="0" smtClean="0">
                <a:hlinkClick r:id="rId3"/>
              </a:rPr>
              <a:t>www.dainiak.com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8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гросса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64958" y="1825625"/>
                <a:ext cx="11462084" cy="4599238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Ищем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,  </a:t>
                </a:r>
                <a:r>
                  <a:rPr lang="ru-RU" dirty="0" err="1" smtClean="0"/>
                  <a:t>т.ч</a:t>
                </a:r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и</a:t>
                </a: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:r>
                  <a:rPr lang="en-US" dirty="0" smtClean="0"/>
                  <a:t> 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Пусть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вогнутые, т.е.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Тогда справедлива следующая теорема.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 smtClean="0"/>
                  <a:t>Теорема.</a:t>
                </a:r>
                <a:r>
                  <a:rPr lang="en-US" b="1" dirty="0" smtClean="0"/>
                  <a:t> (</a:t>
                </a:r>
                <a:r>
                  <a:rPr lang="ru-RU" b="1" dirty="0" smtClean="0"/>
                  <a:t>Критерий Гросса,  </a:t>
                </a:r>
                <a:r>
                  <a:rPr lang="en-US" b="1" dirty="0" smtClean="0"/>
                  <a:t>O. Gross ’1956)</a:t>
                </a:r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Распределение </a:t>
                </a:r>
                <a:r>
                  <a:rPr lang="ru-RU" dirty="0"/>
                  <a:t>ресурса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оптимально  т.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ru-RU" dirty="0" err="1" smtClean="0"/>
                  <a:t>т.т</a:t>
                </a:r>
                <a:r>
                  <a:rPr lang="ru-RU" dirty="0" smtClean="0"/>
                  <a:t>., когда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</m:e>
                      </m:box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</m:e>
                          </m:box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</m:e>
                          </m:box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</m:e>
                          </m:box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func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</m:e>
                          </m:box>
                        </m:e>
                      </m:d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958" y="1825625"/>
                <a:ext cx="11462084" cy="4599238"/>
              </a:xfrm>
              <a:blipFill rotWithShape="0">
                <a:blip r:embed="rId2"/>
                <a:stretch>
                  <a:fillRect l="-1117" t="-1192" r="-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smtClean="0"/>
              <a:t>гросса: необходимость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64958" y="1825624"/>
                <a:ext cx="11462084" cy="503237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Доказываем, что если распределение </a:t>
                </a:r>
                <a:r>
                  <a:rPr lang="ru-RU" dirty="0"/>
                  <a:t>ресурса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оптимально, то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</m:e>
                      </m:box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</m:e>
                          </m:box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</m:e>
                          </m:box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</m:e>
                          </m:box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func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</m:e>
                          </m:box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Допустим, условия нарушены для набора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То есть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такие, что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и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ru-RU" dirty="0" smtClean="0"/>
                  <a:t>Рассмотрим </a:t>
                </a:r>
                <a:r>
                  <a:rPr lang="ru-RU" dirty="0"/>
                  <a:t>набор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:r>
                  <a:rPr lang="ru-RU" dirty="0"/>
                  <a:t>в </a:t>
                </a:r>
                <a:r>
                  <a:rPr lang="ru-RU" dirty="0" smtClean="0"/>
                  <a:t>котором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если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если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</m:e>
                                </m:box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если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</m:e>
                                </m:box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Имеем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958" y="1825624"/>
                <a:ext cx="11462084" cy="5032375"/>
              </a:xfrm>
              <a:blipFill rotWithShape="0">
                <a:blip r:embed="rId2"/>
                <a:stretch>
                  <a:fillRect l="-585" t="-6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0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smtClean="0"/>
              <a:t>гросса: достаточность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80737" y="1825624"/>
                <a:ext cx="11630526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Доказываем, для оптимальности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достаточно, чтобы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</m:e>
                      </m:box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</m:e>
                          </m:box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</m:e>
                          </m:box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</m:e>
                          </m:box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func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</m:e>
                          </m:box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любое другое распределение ресурса.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докажем,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 Тогда,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 условию,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Из вогнутости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следует </a:t>
                </a:r>
                <a:r>
                  <a:rPr lang="ru-RU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Аналогично,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,   …,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737" y="1825624"/>
                <a:ext cx="11630526" cy="5032375"/>
              </a:xfrm>
              <a:blipFill rotWithShape="0">
                <a:blip r:embed="rId2"/>
                <a:stretch>
                  <a:fillRect l="-943" t="-9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5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smtClean="0"/>
              <a:t>гросса: </a:t>
            </a:r>
            <a:r>
              <a:rPr lang="ru-RU" dirty="0"/>
              <a:t>достаточность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80737" y="1825624"/>
                <a:ext cx="1163052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 Тогда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Сложив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неравенства и </a:t>
                </a:r>
                <a:r>
                  <a:rPr lang="ru-RU" dirty="0" err="1" smtClean="0"/>
                  <a:t>телескопировав</a:t>
                </a:r>
                <a:r>
                  <a:rPr lang="ru-RU" dirty="0" smtClean="0"/>
                  <a:t>, получим 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Аналогично </a:t>
                </a:r>
                <a:r>
                  <a:rPr lang="en-US" dirty="0" smtClean="0"/>
                  <a:t>(</a:t>
                </a:r>
                <a:r>
                  <a:rPr lang="ru-RU" i="1" dirty="0" smtClean="0"/>
                  <a:t>упражнение</a:t>
                </a:r>
                <a:r>
                  <a:rPr lang="en-US" dirty="0" smtClean="0"/>
                  <a:t>) </a:t>
                </a:r>
                <a:r>
                  <a:rPr lang="ru-RU" dirty="0" smtClean="0"/>
                  <a:t>разбирается случай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737" y="1825624"/>
                <a:ext cx="11630526" cy="5032375"/>
              </a:xfrm>
              <a:blipFill rotWithShape="0">
                <a:blip r:embed="rId2"/>
                <a:stretch>
                  <a:fillRect l="-1048" b="-18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7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гросса: достаточность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80737" y="1825624"/>
                <a:ext cx="11630526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Мы доказали, что для </a:t>
                </a:r>
                <a:r>
                  <a:rPr lang="ru-RU" dirty="0"/>
                  <a:t>каждого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выполнено неравенство</a:t>
                </a:r>
                <a:r>
                  <a:rPr lang="ru-RU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Сложив эти неравенства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получим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Теорема доказана.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Алгоритм на основе теоремы получается, как и в предыдущей задаче.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Детали алгоритма и оценка сложности — упражнение.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737" y="1825624"/>
                <a:ext cx="11630526" cy="5032375"/>
              </a:xfrm>
              <a:blipFill rotWithShape="0">
                <a:blip r:embed="rId2"/>
                <a:stretch>
                  <a:fillRect l="-10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8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произведений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53716" y="1825625"/>
                <a:ext cx="10884568" cy="47676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 smtClean="0"/>
                  <a:t>Теорема.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положительные числа, такие, что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и 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можно варьировать</a:t>
                </a:r>
                <a:r>
                  <a:rPr lang="en-US" dirty="0" smtClean="0"/>
                  <a:t> (</a:t>
                </a:r>
                <a:r>
                  <a:rPr lang="ru-RU" dirty="0" smtClean="0"/>
                  <a:t>т.е. оптимизируем в том числе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Тогда максимум произведения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достигается на таких наборах: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, то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/>
                  <a:t>, то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/>
                  <a:t>, то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					</a:t>
                </a:r>
                <a:r>
                  <a:rPr lang="ru-RU" dirty="0" smtClean="0"/>
                  <a:t>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716" y="1825625"/>
                <a:ext cx="10884568" cy="4767680"/>
              </a:xfrm>
              <a:blipFill rotWithShape="0">
                <a:blip r:embed="rId2"/>
                <a:stretch>
                  <a:fillRect l="-1120" t="-1149" b="-2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4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произведений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i="1" dirty="0" smtClean="0"/>
                  <a:t>Доказательство:</a:t>
                </a:r>
                <a:br>
                  <a:rPr lang="ru-RU" i="1" dirty="0" smtClean="0"/>
                </a:b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—</a:t>
                </a:r>
                <a:r>
                  <a:rPr lang="ru-RU" dirty="0" smtClean="0"/>
                  <a:t> произвольный набор, на котором достигается максимум произведения. Очевидно, среди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нет единиц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 превосходят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иначе можно заменить такое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пару сомножителей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ru-RU" dirty="0" smtClean="0"/>
                  <a:t>, увеличив значение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Среди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 больше одной четвёрки</a:t>
                </a:r>
                <a:r>
                  <a:rPr lang="en-US" dirty="0" smtClean="0"/>
                  <a:t>, </a:t>
                </a:r>
                <a:r>
                  <a:rPr lang="ru-RU" dirty="0" smtClean="0"/>
                  <a:t>иначе можно заменить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4⋅4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на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2⋅3⋅3</m:t>
                    </m:r>
                  </m:oMath>
                </a14:m>
                <a:r>
                  <a:rPr lang="ru-RU" dirty="0"/>
                  <a:t>, увеличив значение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Среди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 smtClean="0"/>
                  <a:t> не больше двух двоек, иначе</a:t>
                </a:r>
                <a:r>
                  <a:rPr lang="ru-RU" dirty="0"/>
                  <a:t> можно заменить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2⋅2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⋅3</m:t>
                    </m:r>
                  </m:oMath>
                </a14:m>
                <a:r>
                  <a:rPr lang="ru-RU" dirty="0"/>
                  <a:t>, увеличив значение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Среди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нет одновременно двойки и четвёрки, иначе можно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2⋅4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заменить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3⋅3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969" b="-18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6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произведений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76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 smtClean="0"/>
                  <a:t>Теорема</a:t>
                </a:r>
                <a:r>
                  <a:rPr lang="en-US" b="1" dirty="0" smtClean="0"/>
                  <a:t>-</a:t>
                </a:r>
                <a:r>
                  <a:rPr lang="ru-RU" b="1" dirty="0" smtClean="0"/>
                  <a:t>упражнение.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положительные числа, такие, что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и 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можно варьировать.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Тогда максимум произведения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достигается только на наборах из единиц, двоек и троек.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7680"/>
              </a:xfrm>
              <a:blipFill rotWithShape="0">
                <a:blip r:embed="rId2"/>
                <a:stretch>
                  <a:fillRect l="-1217" t="-11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42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8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Основная идея в оптимизации максимина и суммы вогнутых функций — уравнивание.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Некоторые задачи многокритериальной оптимизации решаются довольно просто, полиномиальными алгоритмами.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8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дискретного максимина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5491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Есть ограниченное количество ресурса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Ресурс можно задействовать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разных областях.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При задействовании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единиц ресурса</a:t>
                </a:r>
                <a:r>
                  <a:rPr lang="en-US" dirty="0" smtClean="0"/>
                  <a:t> </a:t>
                </a:r>
                <a:r>
                  <a:rPr lang="ru-RU" dirty="0" smtClean="0"/>
                  <a:t>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й области результат равен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возрастающие,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целые неотрицательные.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u="sng" dirty="0" smtClean="0"/>
                  <a:t>Цель:</a:t>
                </a:r>
                <a:r>
                  <a:rPr lang="ru-RU" dirty="0" smtClean="0"/>
                  <a:t> подобрать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такие, что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и</a:t>
                </a:r>
                <a:r>
                  <a:rPr lang="en-US" dirty="0" smtClean="0"/>
                  <a:t> </a:t>
                </a:r>
                <a:r>
                  <a:rPr lang="ru-RU" dirty="0" smtClean="0"/>
                  <a:t>максимизировать при этом величину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5491"/>
              </a:xfrm>
              <a:blipFill rotWithShape="0">
                <a:blip r:embed="rId2"/>
                <a:stretch>
                  <a:fillRect l="-1217" t="-1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3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дискретного максимина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174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olidFill>
                      <a:schemeClr val="bg1">
                        <a:lumMod val="50000"/>
                      </a:schemeClr>
                    </a:solidFill>
                  </a:rPr>
                  <a:t>Ищем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,  </a:t>
                </a:r>
                <a:r>
                  <a:rPr lang="ru-RU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т.ч</a:t>
                </a:r>
                <a:r>
                  <a:rPr lang="ru-RU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50000"/>
                      </a:schemeClr>
                    </a:solidFill>
                  </a:rPr>
                  <a:t>и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olidFill>
                      <a:schemeClr val="bg1">
                        <a:lumMod val="50000"/>
                      </a:schemeClr>
                    </a:solidFill>
                  </a:rPr>
                  <a:t>Положим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b="1" dirty="0" smtClean="0"/>
                  <a:t>Теорема (Принцип  уравнивания </a:t>
                </a:r>
                <a:r>
                  <a:rPr lang="ru-RU" b="1" dirty="0" err="1" smtClean="0"/>
                  <a:t>Гермейера</a:t>
                </a:r>
                <a:r>
                  <a:rPr lang="ru-RU" b="1" dirty="0" smtClean="0"/>
                  <a:t>)</a:t>
                </a:r>
                <a:r>
                  <a:rPr lang="en-US" b="1" dirty="0" smtClean="0"/>
                  <a:t>.</a:t>
                </a:r>
                <a:endParaRPr lang="ru-RU" dirty="0"/>
              </a:p>
              <a:p>
                <a:pPr>
                  <a:lnSpc>
                    <a:spcPct val="120000"/>
                  </a:lnSpc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оптимальное распределение ресурса, при</a:t>
                </a:r>
                <a:r>
                  <a:rPr lang="en-US" dirty="0" smtClean="0"/>
                  <a:t> </a:t>
                </a:r>
                <a:r>
                  <a:rPr lang="ru-RU" dirty="0" smtClean="0"/>
                  <a:t>котором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минимально среди всех оптимальных распределений. Тогда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</m:e>
                    </m:box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</m:e>
                        </m:box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ru-RU" dirty="0" smtClean="0"/>
              </a:p>
              <a:p>
                <a:pPr>
                  <a:lnSpc>
                    <a:spcPct val="120000"/>
                  </a:lnSpc>
                </a:pPr>
                <a:r>
                  <a:rPr lang="ru-RU" dirty="0" smtClean="0"/>
                  <a:t>Наоборот, если выполнено условие выше, то набор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 smtClean="0"/>
                  <a:t> является оптимальным.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1743"/>
              </a:xfrm>
              <a:blipFill rotWithShape="0">
                <a:blip r:embed="rId2"/>
                <a:stretch>
                  <a:fillRect l="-1043" t="-1017" r="-58" b="-1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Доказательство </a:t>
            </a:r>
            <a:r>
              <a:rPr lang="ru-RU" dirty="0" smtClean="0"/>
              <a:t>необходимости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1262" y="1825624"/>
                <a:ext cx="11289476" cy="50323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Пусть набор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таков, что для некоторого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выполнено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, но при этом 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ru-RU" dirty="0" smtClean="0"/>
                  <a:t>Возьмём произвольное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такое, что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и рассмотрим набор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в</a:t>
                </a:r>
                <a:r>
                  <a:rPr lang="en-US" dirty="0" smtClean="0"/>
                  <a:t> </a:t>
                </a:r>
                <a:r>
                  <a:rPr lang="ru-RU" dirty="0" smtClean="0"/>
                  <a:t>котором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если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если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</m:e>
                                </m:box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если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</m:e>
                                </m:box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достигался только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 то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Если же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достигался </a:t>
                </a:r>
                <a:r>
                  <a:rPr lang="ru-RU" dirty="0" smtClean="0"/>
                  <a:t>не только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 smtClean="0"/>
                  <a:t>,  зато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262" y="1825624"/>
                <a:ext cx="11289476" cy="5032375"/>
              </a:xfrm>
              <a:blipFill rotWithShape="0">
                <a:blip r:embed="rId2"/>
                <a:stretch>
                  <a:fillRect l="-810" t="-847" b="-13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0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Доказательство достаточности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1262" y="1825624"/>
                <a:ext cx="1128947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набор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таков,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</m:e>
                      </m:box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</m:e>
                          </m:box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</m:e>
                          </m:box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произвольный другой набор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Найдётся такой индекс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, </a:t>
                </a:r>
                <a:r>
                  <a:rPr lang="ru-RU" dirty="0" smtClean="0"/>
                  <a:t>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b="0" dirty="0" smtClean="0"/>
                  <a:t>.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Имеем</a:t>
                </a:r>
                <a:br>
                  <a:rPr lang="ru-RU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262" y="1825624"/>
                <a:ext cx="11289476" cy="5032375"/>
              </a:xfrm>
              <a:blipFill rotWithShape="0">
                <a:blip r:embed="rId2"/>
                <a:stretch>
                  <a:fillRect l="-1080" t="-1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0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поиска оптимального набора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89476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Начинаем с произвольного набора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while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</m:e>
                    </m:box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</m:e>
                        </m:box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</m:e>
                        </m:box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 </a:t>
                </a:r>
                <a:r>
                  <a:rPr lang="en-US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 каждой итерации цикла либо улучшаем значение минимума, либо уменьшаем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п</a:t>
                </a:r>
                <a:r>
                  <a:rPr lang="ru-RU" dirty="0" smtClean="0"/>
                  <a:t>ока не придём к оптимальному набору.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Заметим, что если на какой-то итерации цикла мы увеличили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единицу, то на всех последующих итерациях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 будет уменьшаться</a:t>
                </a:r>
                <a:r>
                  <a:rPr lang="ru-RU" dirty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Значит, общее число итераций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89476" cy="5032376"/>
              </a:xfrm>
              <a:blipFill rotWithShape="0">
                <a:blip r:embed="rId2"/>
                <a:stretch>
                  <a:fillRect l="-1135" t="-1937" b="-2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8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поиска оптимального набора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52747" cy="48879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while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</m:e>
                    </m:box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</m:e>
                        </m:box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</m:e>
                        </m:box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 </a:t>
                </a:r>
                <a:r>
                  <a:rPr lang="en-US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 ходу алгоритма можно хранить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кучах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(с операциями </a:t>
                </a:r>
                <a:r>
                  <a:rPr lang="en-US" dirty="0" err="1" smtClean="0"/>
                  <a:t>getMin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getMax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соответственно).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вычисление каждой</a:t>
                </a:r>
                <a:r>
                  <a:rPr lang="en-US" dirty="0" smtClean="0"/>
                  <a:t> </a:t>
                </a:r>
                <a:r>
                  <a:rPr lang="ru-RU" dirty="0"/>
                  <a:t>ф</a:t>
                </a:r>
                <a:r>
                  <a:rPr lang="ru-RU" dirty="0" smtClean="0"/>
                  <a:t>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выполнимо за время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то сложность алгоритма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 превосходит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Получаем </a:t>
                </a:r>
                <a:r>
                  <a:rPr lang="ru-RU" i="1" dirty="0" err="1" smtClean="0"/>
                  <a:t>квазиполиномиальный</a:t>
                </a:r>
                <a:r>
                  <a:rPr lang="ru-RU" dirty="0" smtClean="0"/>
                  <a:t> алгоритм.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52747" cy="4887996"/>
              </a:xfrm>
              <a:blipFill rotWithShape="0">
                <a:blip r:embed="rId2"/>
                <a:stretch>
                  <a:fillRect l="-1113" r="-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1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Двоичный поиск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000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Утверждение.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Существует алгоритм, решающий задачу 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i="1" dirty="0" smtClean="0"/>
                  <a:t>Доказательство:</a:t>
                </a:r>
                <a:r>
                  <a:rPr lang="en-US" i="1" dirty="0" smtClean="0"/>
                  <a:t/>
                </a:r>
                <a:br>
                  <a:rPr lang="en-US" i="1" dirty="0" smtClean="0"/>
                </a:br>
                <a:r>
                  <a:rPr lang="en-US" b="1" dirty="0" smtClean="0"/>
                  <a:t>for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b="1" dirty="0" smtClean="0"/>
                  <a:t>binary search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in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following succeeds: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in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b="1" dirty="0" smtClean="0"/>
                  <a:t>		binary search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b="1" dirty="0" smtClean="0"/>
                  <a:t> 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then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failure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else success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finally output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func>
                  </m:oMath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00028"/>
              </a:xfrm>
              <a:blipFill>
                <a:blip r:embed="rId2"/>
                <a:stretch>
                  <a:fillRect l="-1217" t="-1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6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Максимизация сумм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393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Есть ограниченное количество ресурса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Ресурс можно задействовать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разных областях.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При задействовании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единиц ресурса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й области результат равен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возрастающие,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целые неотрицательные.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u="sng" dirty="0" smtClean="0"/>
                  <a:t>Цель:</a:t>
                </a:r>
                <a:r>
                  <a:rPr lang="ru-RU" dirty="0" smtClean="0"/>
                  <a:t> подобрать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такие, что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и</a:t>
                </a:r>
                <a:r>
                  <a:rPr lang="en-US" dirty="0" smtClean="0"/>
                  <a:t> </a:t>
                </a:r>
                <a:r>
                  <a:rPr lang="ru-RU" dirty="0" smtClean="0"/>
                  <a:t>максимизировать при этом величину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3934"/>
              </a:xfrm>
              <a:blipFill rotWithShape="0">
                <a:blip r:embed="rId2"/>
                <a:stretch>
                  <a:fillRect l="-1217" t="-1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8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206</Words>
  <Application>Microsoft Office PowerPoint</Application>
  <PresentationFormat>Widescreen</PresentationFormat>
  <Paragraphs>119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Тема Office</vt:lpstr>
      <vt:lpstr>Дискретная оптимизация МФТИ, осень 2015</vt:lpstr>
      <vt:lpstr>Задача дискретного максимина</vt:lpstr>
      <vt:lpstr>Задача дискретного максимина</vt:lpstr>
      <vt:lpstr>Доказательство необходимости</vt:lpstr>
      <vt:lpstr>Доказательство достаточности</vt:lpstr>
      <vt:lpstr>Алгоритм поиска оптимального набора</vt:lpstr>
      <vt:lpstr>Алгоритм поиска оптимального набора</vt:lpstr>
      <vt:lpstr>Двоичный поиск</vt:lpstr>
      <vt:lpstr>Максимизация сумм функций</vt:lpstr>
      <vt:lpstr>Критерий гросса</vt:lpstr>
      <vt:lpstr>Критерий гросса: необходимость</vt:lpstr>
      <vt:lpstr>Критерий гросса: достаточность</vt:lpstr>
      <vt:lpstr>Критерий гросса: достаточность</vt:lpstr>
      <vt:lpstr>Критерий гросса: достаточность</vt:lpstr>
      <vt:lpstr>Оптимизация произведений</vt:lpstr>
      <vt:lpstr>Оптимизация произведений</vt:lpstr>
      <vt:lpstr>Оптимизация произведений</vt:lpstr>
      <vt:lpstr>Резюме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Дискретная оптимизация весна 2013</dc:title>
  <dc:creator>Alex Dainiak</dc:creator>
  <cp:lastModifiedBy>Alex Dainiak</cp:lastModifiedBy>
  <cp:revision>129</cp:revision>
  <dcterms:created xsi:type="dcterms:W3CDTF">2013-02-19T05:25:38Z</dcterms:created>
  <dcterms:modified xsi:type="dcterms:W3CDTF">2015-10-08T06:34:27Z</dcterms:modified>
</cp:coreProperties>
</file>