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4" r:id="rId2"/>
    <p:sldId id="272" r:id="rId3"/>
    <p:sldId id="275" r:id="rId4"/>
    <p:sldId id="273" r:id="rId5"/>
    <p:sldId id="276" r:id="rId6"/>
    <p:sldId id="277" r:id="rId7"/>
    <p:sldId id="278" r:id="rId8"/>
    <p:sldId id="279" r:id="rId9"/>
    <p:sldId id="259" r:id="rId10"/>
    <p:sldId id="257" r:id="rId11"/>
    <p:sldId id="258" r:id="rId12"/>
    <p:sldId id="260" r:id="rId13"/>
    <p:sldId id="261" r:id="rId14"/>
    <p:sldId id="264" r:id="rId15"/>
    <p:sldId id="265" r:id="rId16"/>
    <p:sldId id="262" r:id="rId17"/>
    <p:sldId id="266" r:id="rId18"/>
    <p:sldId id="267" r:id="rId19"/>
    <p:sldId id="268" r:id="rId20"/>
    <p:sldId id="270" r:id="rId21"/>
    <p:sldId id="269" r:id="rId22"/>
    <p:sldId id="271"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C142F3AB-9D6D-4588-AEA8-3D872C7CBED8}">
          <p14:sldIdLst>
            <p14:sldId id="274"/>
          </p14:sldIdLst>
        </p14:section>
        <p14:section name="Klee—Minty" id="{236CA87A-8FFF-4BA6-8522-DFFC49243C2F}">
          <p14:sldIdLst>
            <p14:sldId id="272"/>
            <p14:sldId id="275"/>
            <p14:sldId id="273"/>
            <p14:sldId id="276"/>
            <p14:sldId id="277"/>
            <p14:sldId id="278"/>
            <p14:sldId id="279"/>
          </p14:sldIdLst>
        </p14:section>
        <p14:section name="Теорема Калаи—Клейтмана" id="{9F348007-D3E8-45E1-BAC9-644BD66D7498}">
          <p14:sldIdLst>
            <p14:sldId id="259"/>
            <p14:sldId id="257"/>
            <p14:sldId id="258"/>
            <p14:sldId id="260"/>
            <p14:sldId id="261"/>
            <p14:sldId id="264"/>
            <p14:sldId id="265"/>
            <p14:sldId id="262"/>
            <p14:sldId id="266"/>
            <p14:sldId id="267"/>
          </p14:sldIdLst>
        </p14:section>
        <p14:section name="Smoothed analysis" id="{354BAFAF-7BA1-48A2-AAB3-9846A7DF3D43}">
          <p14:sldIdLst>
            <p14:sldId id="268"/>
            <p14:sldId id="270"/>
            <p14:sldId id="269"/>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8" autoAdjust="0"/>
    <p:restoredTop sz="86330" autoAdjust="0"/>
  </p:normalViewPr>
  <p:slideViewPr>
    <p:cSldViewPr snapToGrid="0">
      <p:cViewPr varScale="1">
        <p:scale>
          <a:sx n="71" d="100"/>
          <a:sy n="71" d="100"/>
        </p:scale>
        <p:origin x="636"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9C447-1C73-4F2B-92A1-F8D8B5724414}" type="datetimeFigureOut">
              <a:rPr lang="ru-RU" smtClean="0"/>
              <a:t>11.10.2015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9339E-8807-4909-A6EB-F406DD10884B}" type="slidenum">
              <a:rPr lang="ru-RU" smtClean="0"/>
              <a:t>‹#›</a:t>
            </a:fld>
            <a:endParaRPr lang="ru-RU"/>
          </a:p>
        </p:txBody>
      </p:sp>
    </p:spTree>
    <p:extLst>
      <p:ext uri="{BB962C8B-B14F-4D97-AF65-F5344CB8AC3E}">
        <p14:creationId xmlns:p14="http://schemas.microsoft.com/office/powerpoint/2010/main" val="161956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2AF1597-E961-4B24-9799-8E422C2434E1}" type="slidenum">
              <a:rPr lang="ru-RU" smtClean="0"/>
              <a:t>1</a:t>
            </a:fld>
            <a:endParaRPr lang="ru-RU"/>
          </a:p>
        </p:txBody>
      </p:sp>
    </p:spTree>
    <p:extLst>
      <p:ext uri="{BB962C8B-B14F-4D97-AF65-F5344CB8AC3E}">
        <p14:creationId xmlns:p14="http://schemas.microsoft.com/office/powerpoint/2010/main" val="124771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25000" dirty="0" smtClean="0">
                <a:solidFill>
                  <a:schemeClr val="tx1"/>
                </a:solidFill>
                <a:latin typeface="+mn-lt"/>
                <a:ea typeface="+mn-ea"/>
                <a:cs typeface="+mn-cs"/>
              </a:rPr>
              <a:t>Intuition tor Theorem: after perturbation, most of the vertices of the polytope defined by the linear program have an angle bounded away from flat. This statement is not completely precise because “most” should be interpreted under a measure related to the chance a vertex appears in the shadow, as opposed to counting the number of vertices. Also, there are many ways of measuring high-dimensional angles, and different approaches are used in different parts of the proof. However, this intuitive statement tells us that most vertices on the shadow polygon should have angle bounded away from flat, which means that there cannot be too many of them.</a:t>
            </a:r>
          </a:p>
        </p:txBody>
      </p:sp>
      <p:sp>
        <p:nvSpPr>
          <p:cNvPr id="4" name="Номер слайда 3"/>
          <p:cNvSpPr>
            <a:spLocks noGrp="1"/>
          </p:cNvSpPr>
          <p:nvPr>
            <p:ph type="sldNum" sz="quarter" idx="10"/>
          </p:nvPr>
        </p:nvSpPr>
        <p:spPr/>
        <p:txBody>
          <a:bodyPr/>
          <a:lstStyle/>
          <a:p>
            <a:fld id="{33F9339E-8807-4909-A6EB-F406DD10884B}" type="slidenum">
              <a:rPr lang="ru-RU" smtClean="0"/>
              <a:t>22</a:t>
            </a:fld>
            <a:endParaRPr lang="ru-RU"/>
          </a:p>
        </p:txBody>
      </p:sp>
    </p:spTree>
    <p:extLst>
      <p:ext uri="{BB962C8B-B14F-4D97-AF65-F5344CB8AC3E}">
        <p14:creationId xmlns:p14="http://schemas.microsoft.com/office/powerpoint/2010/main" val="3132857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C5AD09D-981D-4365-9C83-1FDC15CE33A5}" type="datetimeFigureOut">
              <a:rPr lang="ru-RU" smtClean="0"/>
              <a:t>11.10.2015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C579BEA-05E7-467C-AB20-AB4D4F39C9EF}" type="slidenum">
              <a:rPr lang="ru-RU" smtClean="0"/>
              <a:t>‹#›</a:t>
            </a:fld>
            <a:endParaRPr lang="ru-RU"/>
          </a:p>
        </p:txBody>
      </p:sp>
    </p:spTree>
    <p:extLst>
      <p:ext uri="{BB962C8B-B14F-4D97-AF65-F5344CB8AC3E}">
        <p14:creationId xmlns:p14="http://schemas.microsoft.com/office/powerpoint/2010/main" val="371932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C5AD09D-981D-4365-9C83-1FDC15CE33A5}" type="datetimeFigureOut">
              <a:rPr lang="ru-RU" smtClean="0"/>
              <a:t>11.10.2015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C579BEA-05E7-467C-AB20-AB4D4F39C9EF}" type="slidenum">
              <a:rPr lang="ru-RU" smtClean="0"/>
              <a:t>‹#›</a:t>
            </a:fld>
            <a:endParaRPr lang="ru-RU"/>
          </a:p>
        </p:txBody>
      </p:sp>
    </p:spTree>
    <p:extLst>
      <p:ext uri="{BB962C8B-B14F-4D97-AF65-F5344CB8AC3E}">
        <p14:creationId xmlns:p14="http://schemas.microsoft.com/office/powerpoint/2010/main" val="90028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C5AD09D-981D-4365-9C83-1FDC15CE33A5}" type="datetimeFigureOut">
              <a:rPr lang="ru-RU" smtClean="0"/>
              <a:t>11.10.2015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C579BEA-05E7-467C-AB20-AB4D4F39C9EF}" type="slidenum">
              <a:rPr lang="ru-RU" smtClean="0"/>
              <a:t>‹#›</a:t>
            </a:fld>
            <a:endParaRPr lang="ru-RU"/>
          </a:p>
        </p:txBody>
      </p:sp>
    </p:spTree>
    <p:extLst>
      <p:ext uri="{BB962C8B-B14F-4D97-AF65-F5344CB8AC3E}">
        <p14:creationId xmlns:p14="http://schemas.microsoft.com/office/powerpoint/2010/main" val="394223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C5AD09D-981D-4365-9C83-1FDC15CE33A5}" type="datetimeFigureOut">
              <a:rPr lang="ru-RU" smtClean="0"/>
              <a:t>11.10.2015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C579BEA-05E7-467C-AB20-AB4D4F39C9EF}" type="slidenum">
              <a:rPr lang="ru-RU" smtClean="0"/>
              <a:t>‹#›</a:t>
            </a:fld>
            <a:endParaRPr lang="ru-RU"/>
          </a:p>
        </p:txBody>
      </p:sp>
    </p:spTree>
    <p:extLst>
      <p:ext uri="{BB962C8B-B14F-4D97-AF65-F5344CB8AC3E}">
        <p14:creationId xmlns:p14="http://schemas.microsoft.com/office/powerpoint/2010/main" val="180841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C5AD09D-981D-4365-9C83-1FDC15CE33A5}" type="datetimeFigureOut">
              <a:rPr lang="ru-RU" smtClean="0"/>
              <a:t>11.10.2015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C579BEA-05E7-467C-AB20-AB4D4F39C9EF}" type="slidenum">
              <a:rPr lang="ru-RU" smtClean="0"/>
              <a:t>‹#›</a:t>
            </a:fld>
            <a:endParaRPr lang="ru-RU"/>
          </a:p>
        </p:txBody>
      </p:sp>
    </p:spTree>
    <p:extLst>
      <p:ext uri="{BB962C8B-B14F-4D97-AF65-F5344CB8AC3E}">
        <p14:creationId xmlns:p14="http://schemas.microsoft.com/office/powerpoint/2010/main" val="191920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C5AD09D-981D-4365-9C83-1FDC15CE33A5}" type="datetimeFigureOut">
              <a:rPr lang="ru-RU" smtClean="0"/>
              <a:t>11.10.2015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C579BEA-05E7-467C-AB20-AB4D4F39C9EF}" type="slidenum">
              <a:rPr lang="ru-RU" smtClean="0"/>
              <a:t>‹#›</a:t>
            </a:fld>
            <a:endParaRPr lang="ru-RU"/>
          </a:p>
        </p:txBody>
      </p:sp>
    </p:spTree>
    <p:extLst>
      <p:ext uri="{BB962C8B-B14F-4D97-AF65-F5344CB8AC3E}">
        <p14:creationId xmlns:p14="http://schemas.microsoft.com/office/powerpoint/2010/main" val="398738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C5AD09D-981D-4365-9C83-1FDC15CE33A5}" type="datetimeFigureOut">
              <a:rPr lang="ru-RU" smtClean="0"/>
              <a:t>11.10.2015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C579BEA-05E7-467C-AB20-AB4D4F39C9EF}" type="slidenum">
              <a:rPr lang="ru-RU" smtClean="0"/>
              <a:t>‹#›</a:t>
            </a:fld>
            <a:endParaRPr lang="ru-RU"/>
          </a:p>
        </p:txBody>
      </p:sp>
    </p:spTree>
    <p:extLst>
      <p:ext uri="{BB962C8B-B14F-4D97-AF65-F5344CB8AC3E}">
        <p14:creationId xmlns:p14="http://schemas.microsoft.com/office/powerpoint/2010/main" val="3922314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C5AD09D-981D-4365-9C83-1FDC15CE33A5}" type="datetimeFigureOut">
              <a:rPr lang="ru-RU" smtClean="0"/>
              <a:t>11.10.2015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C579BEA-05E7-467C-AB20-AB4D4F39C9EF}" type="slidenum">
              <a:rPr lang="ru-RU" smtClean="0"/>
              <a:t>‹#›</a:t>
            </a:fld>
            <a:endParaRPr lang="ru-RU"/>
          </a:p>
        </p:txBody>
      </p:sp>
    </p:spTree>
    <p:extLst>
      <p:ext uri="{BB962C8B-B14F-4D97-AF65-F5344CB8AC3E}">
        <p14:creationId xmlns:p14="http://schemas.microsoft.com/office/powerpoint/2010/main" val="134879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C5AD09D-981D-4365-9C83-1FDC15CE33A5}" type="datetimeFigureOut">
              <a:rPr lang="ru-RU" smtClean="0"/>
              <a:t>11.10.2015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C579BEA-05E7-467C-AB20-AB4D4F39C9EF}" type="slidenum">
              <a:rPr lang="ru-RU" smtClean="0"/>
              <a:t>‹#›</a:t>
            </a:fld>
            <a:endParaRPr lang="ru-RU"/>
          </a:p>
        </p:txBody>
      </p:sp>
    </p:spTree>
    <p:extLst>
      <p:ext uri="{BB962C8B-B14F-4D97-AF65-F5344CB8AC3E}">
        <p14:creationId xmlns:p14="http://schemas.microsoft.com/office/powerpoint/2010/main" val="160481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C5AD09D-981D-4365-9C83-1FDC15CE33A5}" type="datetimeFigureOut">
              <a:rPr lang="ru-RU" smtClean="0"/>
              <a:t>11.10.2015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C579BEA-05E7-467C-AB20-AB4D4F39C9EF}" type="slidenum">
              <a:rPr lang="ru-RU" smtClean="0"/>
              <a:t>‹#›</a:t>
            </a:fld>
            <a:endParaRPr lang="ru-RU"/>
          </a:p>
        </p:txBody>
      </p:sp>
    </p:spTree>
    <p:extLst>
      <p:ext uri="{BB962C8B-B14F-4D97-AF65-F5344CB8AC3E}">
        <p14:creationId xmlns:p14="http://schemas.microsoft.com/office/powerpoint/2010/main" val="1943206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C5AD09D-981D-4365-9C83-1FDC15CE33A5}" type="datetimeFigureOut">
              <a:rPr lang="ru-RU" smtClean="0"/>
              <a:t>11.10.2015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C579BEA-05E7-467C-AB20-AB4D4F39C9EF}" type="slidenum">
              <a:rPr lang="ru-RU" smtClean="0"/>
              <a:t>‹#›</a:t>
            </a:fld>
            <a:endParaRPr lang="ru-RU"/>
          </a:p>
        </p:txBody>
      </p:sp>
    </p:spTree>
    <p:extLst>
      <p:ext uri="{BB962C8B-B14F-4D97-AF65-F5344CB8AC3E}">
        <p14:creationId xmlns:p14="http://schemas.microsoft.com/office/powerpoint/2010/main" val="74909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AD09D-981D-4365-9C83-1FDC15CE33A5}" type="datetimeFigureOut">
              <a:rPr lang="ru-RU" smtClean="0"/>
              <a:t>11.10.2015</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79BEA-05E7-467C-AB20-AB4D4F39C9EF}" type="slidenum">
              <a:rPr lang="ru-RU" smtClean="0"/>
              <a:t>‹#›</a:t>
            </a:fld>
            <a:endParaRPr lang="ru-RU"/>
          </a:p>
        </p:txBody>
      </p:sp>
    </p:spTree>
    <p:extLst>
      <p:ext uri="{BB962C8B-B14F-4D97-AF65-F5344CB8AC3E}">
        <p14:creationId xmlns:p14="http://schemas.microsoft.com/office/powerpoint/2010/main" val="3567714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ainia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arxiv.org/abs/1006.281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arxiv.org/abs/math/9204233" TargetMode="External"/><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hyperlink" Target="http://arxiv.org/abs/1402.3579"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arxiv.org/abs/cs.DS/011105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ciencedirect.com/science/article/pii/0012365X7390171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988839"/>
            <a:ext cx="9144000" cy="1800201"/>
          </a:xfrm>
        </p:spPr>
        <p:txBody>
          <a:bodyPr/>
          <a:lstStyle/>
          <a:p>
            <a:r>
              <a:rPr lang="ru-RU" dirty="0"/>
              <a:t>Дискретная оптимизация</a:t>
            </a:r>
            <a:r>
              <a:rPr lang="en-US" dirty="0" smtClean="0"/>
              <a:t/>
            </a:r>
            <a:br>
              <a:rPr lang="en-US" dirty="0" smtClean="0"/>
            </a:br>
            <a:r>
              <a:rPr lang="ru-RU" sz="3200" dirty="0" smtClean="0"/>
              <a:t>МФТИ, осень </a:t>
            </a:r>
            <a:r>
              <a:rPr lang="ru-RU" sz="3200" dirty="0" smtClean="0"/>
              <a:t>201</a:t>
            </a:r>
            <a:r>
              <a:rPr lang="en-US" sz="3200" smtClean="0"/>
              <a:t>5</a:t>
            </a:r>
            <a:endParaRPr lang="ru-RU" sz="3200" dirty="0"/>
          </a:p>
        </p:txBody>
      </p:sp>
      <p:sp>
        <p:nvSpPr>
          <p:cNvPr id="3" name="Подзаголовок 2"/>
          <p:cNvSpPr>
            <a:spLocks noGrp="1"/>
          </p:cNvSpPr>
          <p:nvPr>
            <p:ph type="subTitle" idx="1"/>
          </p:nvPr>
        </p:nvSpPr>
        <p:spPr>
          <a:xfrm>
            <a:off x="1524000" y="4149080"/>
            <a:ext cx="9144000" cy="1108720"/>
          </a:xfrm>
        </p:spPr>
        <p:txBody>
          <a:bodyPr/>
          <a:lstStyle/>
          <a:p>
            <a:r>
              <a:rPr lang="ru-RU" dirty="0" smtClean="0"/>
              <a:t>Александр</a:t>
            </a:r>
            <a:r>
              <a:rPr lang="en-US" dirty="0" smtClean="0"/>
              <a:t> </a:t>
            </a:r>
            <a:r>
              <a:rPr lang="ru-RU" dirty="0" smtClean="0"/>
              <a:t> Дайняк</a:t>
            </a:r>
          </a:p>
          <a:p>
            <a:r>
              <a:rPr lang="en-US" dirty="0" smtClean="0">
                <a:hlinkClick r:id="rId3"/>
              </a:rPr>
              <a:t>www.dainiak.com</a:t>
            </a:r>
            <a:endParaRPr lang="ru-RU" dirty="0"/>
          </a:p>
        </p:txBody>
      </p:sp>
    </p:spTree>
    <p:extLst>
      <p:ext uri="{BB962C8B-B14F-4D97-AF65-F5344CB8AC3E}">
        <p14:creationId xmlns:p14="http://schemas.microsoft.com/office/powerpoint/2010/main" val="1725187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Гипотеза </a:t>
            </a:r>
            <a:r>
              <a:rPr lang="ru-RU" dirty="0" err="1" smtClean="0"/>
              <a:t>Хирша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4"/>
                <a:ext cx="10515600" cy="4732429"/>
              </a:xfrm>
            </p:spPr>
            <p:txBody>
              <a:bodyPr>
                <a:normAutofit/>
              </a:bodyPr>
              <a:lstStyle/>
              <a:p>
                <a:pPr marL="0" indent="0">
                  <a:buNone/>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e>
                    </m:func>
                  </m:oMath>
                </a14:m>
                <a:r>
                  <a:rPr lang="en-US" dirty="0" smtClean="0"/>
                  <a:t> — </a:t>
                </a:r>
                <a:r>
                  <a:rPr lang="ru-RU" dirty="0" smtClean="0"/>
                  <a:t>максимальный диаметр графа</a:t>
                </a:r>
                <a:r>
                  <a:rPr lang="en-US" dirty="0" smtClean="0"/>
                  <a:t> </a:t>
                </a:r>
                <a14:m>
                  <m:oMath xmlns:m="http://schemas.openxmlformats.org/officeDocument/2006/math">
                    <m:r>
                      <a:rPr lang="en-US" b="0" i="1" smtClean="0">
                        <a:latin typeface="Cambria Math" panose="02040503050406030204" pitchFamily="18" charset="0"/>
                      </a:rPr>
                      <m:t>𝑑</m:t>
                    </m:r>
                  </m:oMath>
                </a14:m>
                <a:r>
                  <a:rPr lang="en-US" dirty="0" smtClean="0"/>
                  <a:t>-</a:t>
                </a:r>
                <a:r>
                  <a:rPr lang="ru-RU" dirty="0" smtClean="0"/>
                  <a:t>мерного </a:t>
                </a:r>
                <a14:m>
                  <m:oMath xmlns:m="http://schemas.openxmlformats.org/officeDocument/2006/math">
                    <m:r>
                      <a:rPr lang="en-US" b="0" i="1" smtClean="0">
                        <a:latin typeface="Cambria Math" panose="02040503050406030204" pitchFamily="18" charset="0"/>
                      </a:rPr>
                      <m:t>𝑛</m:t>
                    </m:r>
                  </m:oMath>
                </a14:m>
                <a:r>
                  <a:rPr lang="en-US" dirty="0" smtClean="0"/>
                  <a:t>-</a:t>
                </a:r>
                <a:r>
                  <a:rPr lang="ru-RU" dirty="0" err="1" smtClean="0"/>
                  <a:t>гранника</a:t>
                </a:r>
                <a:r>
                  <a:rPr lang="ru-RU" dirty="0" smtClean="0"/>
                  <a:t>.</a:t>
                </a:r>
              </a:p>
              <a:p>
                <a:pPr marL="0" indent="0">
                  <a:lnSpc>
                    <a:spcPct val="100000"/>
                  </a:lnSpc>
                  <a:buNone/>
                </a:pPr>
                <a:r>
                  <a:rPr lang="ru-RU" b="1" dirty="0" smtClean="0"/>
                  <a:t>Гипотеза (</a:t>
                </a:r>
                <a:r>
                  <a:rPr lang="en-US" b="1" dirty="0" smtClean="0"/>
                  <a:t>Warren M. Hirsch, 1957</a:t>
                </a:r>
                <a:r>
                  <a:rPr lang="ru-RU" b="1" dirty="0" smtClean="0"/>
                  <a:t>)</a:t>
                </a:r>
                <a:r>
                  <a:rPr lang="en-US" b="1" dirty="0" smtClean="0"/>
                  <a:t>.</a:t>
                </a: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e>
                      </m:func>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smtClean="0"/>
              </a:p>
              <a:p>
                <a:pPr marL="0" indent="0">
                  <a:lnSpc>
                    <a:spcPct val="100000"/>
                  </a:lnSpc>
                  <a:buNone/>
                </a:pPr>
                <a:r>
                  <a:rPr lang="ru-RU" dirty="0" smtClean="0"/>
                  <a:t>Гипотеза </a:t>
                </a:r>
                <a:r>
                  <a:rPr lang="ru-RU" dirty="0" err="1" smtClean="0"/>
                  <a:t>Хирша</a:t>
                </a:r>
                <a:r>
                  <a:rPr lang="ru-RU" dirty="0" smtClean="0"/>
                  <a:t> верна в следующих случаях:</a:t>
                </a:r>
              </a:p>
              <a:p>
                <a:pPr>
                  <a:lnSpc>
                    <a:spcPct val="100000"/>
                  </a:lnSpc>
                </a:pPr>
                <a:r>
                  <a:rPr lang="ru-RU" dirty="0" smtClean="0"/>
                  <a:t>для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r>
                  <a:rPr lang="en-US" dirty="0" smtClean="0"/>
                  <a:t>-</a:t>
                </a:r>
                <a:r>
                  <a:rPr lang="ru-RU" dirty="0" smtClean="0"/>
                  <a:t>многогранников,</a:t>
                </a:r>
              </a:p>
              <a:p>
                <a:pPr>
                  <a:lnSpc>
                    <a:spcPct val="100000"/>
                  </a:lnSpc>
                </a:pPr>
                <a:r>
                  <a:rPr lang="ru-RU" dirty="0" smtClean="0"/>
                  <a:t>при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≤6</m:t>
                    </m:r>
                  </m:oMath>
                </a14:m>
                <a:r>
                  <a:rPr lang="ru-RU" dirty="0" smtClean="0"/>
                  <a:t>,</a:t>
                </a:r>
              </a:p>
              <a:p>
                <a:pPr>
                  <a:lnSpc>
                    <a:spcPct val="100000"/>
                  </a:lnSpc>
                </a:pPr>
                <a:r>
                  <a:rPr lang="ru-RU" dirty="0" smtClean="0"/>
                  <a:t>при </a:t>
                </a:r>
                <a14:m>
                  <m:oMath xmlns:m="http://schemas.openxmlformats.org/officeDocument/2006/math">
                    <m:d>
                      <m:dPr>
                        <m:ctrlPr>
                          <a:rPr lang="ru-RU"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11,4</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12,4</m:t>
                            </m:r>
                          </m:e>
                        </m:d>
                      </m:e>
                    </m:d>
                  </m:oMath>
                </a14:m>
                <a:r>
                  <a:rPr lang="en-US" dirty="0" smtClean="0"/>
                  <a:t>     (</a:t>
                </a:r>
                <a:r>
                  <a:rPr lang="ru-RU" dirty="0" smtClean="0"/>
                  <a:t>причём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12,4</m:t>
                            </m:r>
                          </m:e>
                        </m:d>
                      </m:e>
                    </m:func>
                    <m:r>
                      <a:rPr lang="en-US" b="0" i="1" smtClean="0">
                        <a:latin typeface="Cambria Math" panose="02040503050406030204" pitchFamily="18" charset="0"/>
                      </a:rPr>
                      <m:t>=7</m:t>
                    </m:r>
                  </m:oMath>
                </a14:m>
                <a:r>
                  <a:rPr lang="en-US" dirty="0" smtClean="0"/>
                  <a:t>).</a:t>
                </a:r>
              </a:p>
              <a:p>
                <a:pPr marL="0" indent="0">
                  <a:lnSpc>
                    <a:spcPct val="100000"/>
                  </a:lnSpc>
                  <a:buNone/>
                </a:pPr>
                <a:r>
                  <a:rPr lang="ru-RU" b="1" dirty="0" smtClean="0">
                    <a:hlinkClick r:id="rId2"/>
                  </a:rPr>
                  <a:t>Теорема</a:t>
                </a:r>
                <a:r>
                  <a:rPr lang="ru-RU" b="1" dirty="0" smtClean="0"/>
                  <a:t> </a:t>
                </a:r>
                <a:r>
                  <a:rPr lang="en-US" b="1" dirty="0" smtClean="0"/>
                  <a:t>(Francisco Santos, 2010).</a:t>
                </a:r>
                <a:r>
                  <a:rPr lang="en-US" dirty="0"/>
                  <a:t> </a:t>
                </a:r>
                <a:r>
                  <a:rPr lang="en-US" dirty="0" smtClean="0"/>
                  <a:t/>
                </a:r>
                <a:br>
                  <a:rPr lang="en-US" dirty="0" smtClean="0"/>
                </a:br>
                <a:r>
                  <a:rPr lang="ru-RU" dirty="0" smtClean="0"/>
                  <a:t>Гипотеза </a:t>
                </a:r>
                <a:r>
                  <a:rPr lang="ru-RU" dirty="0" err="1" smtClean="0"/>
                  <a:t>хирша</a:t>
                </a:r>
                <a:r>
                  <a:rPr lang="ru-RU" dirty="0" smtClean="0"/>
                  <a:t> неверна при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86,43</m:t>
                        </m:r>
                      </m:e>
                    </m:d>
                  </m:oMath>
                </a14:m>
                <a:r>
                  <a:rPr lang="en-US" dirty="0" smtClean="0"/>
                  <a:t>.</a:t>
                </a:r>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4"/>
                <a:ext cx="10515600" cy="4732429"/>
              </a:xfrm>
              <a:blipFill rotWithShape="0">
                <a:blip r:embed="rId3"/>
                <a:stretch>
                  <a:fillRect l="-1217" t="-2059" b="-1931"/>
                </a:stretch>
              </a:blipFill>
            </p:spPr>
            <p:txBody>
              <a:bodyPr/>
              <a:lstStyle/>
              <a:p>
                <a:r>
                  <a:rPr lang="ru-RU">
                    <a:noFill/>
                  </a:rPr>
                  <a:t> </a:t>
                </a:r>
              </a:p>
            </p:txBody>
          </p:sp>
        </mc:Fallback>
      </mc:AlternateContent>
    </p:spTree>
    <p:extLst>
      <p:ext uri="{BB962C8B-B14F-4D97-AF65-F5344CB8AC3E}">
        <p14:creationId xmlns:p14="http://schemas.microsoft.com/office/powerpoint/2010/main" val="511209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Известные оценки на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e>
                    </m:func>
                  </m:oMath>
                </a14:m>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lnSpc>
                    <a:spcPct val="100000"/>
                  </a:lnSpc>
                  <a:buNone/>
                </a:pPr>
                <a:r>
                  <a:rPr lang="ru-RU" b="1" dirty="0" smtClean="0"/>
                  <a:t>Теорема (</a:t>
                </a:r>
                <a:r>
                  <a:rPr lang="en-US" b="1" dirty="0" smtClean="0"/>
                  <a:t>D. Barnette, 1974</a:t>
                </a:r>
                <a:r>
                  <a:rPr lang="ru-RU" b="1" dirty="0" smtClean="0"/>
                  <a:t>)</a:t>
                </a:r>
                <a:r>
                  <a:rPr lang="en-US" b="1" dirty="0" smtClean="0"/>
                  <a:t>.</a:t>
                </a:r>
                <a:br>
                  <a:rPr lang="en-US" b="1" dirty="0" smtClean="0"/>
                </a:b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e>
                      </m:fun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𝑑</m:t>
                          </m:r>
                        </m:sup>
                      </m:sSup>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ru-RU" dirty="0" smtClean="0"/>
              </a:p>
              <a:p>
                <a:pPr marL="0" indent="0">
                  <a:lnSpc>
                    <a:spcPct val="100000"/>
                  </a:lnSpc>
                  <a:buNone/>
                </a:pPr>
                <a:r>
                  <a:rPr lang="ru-RU" b="1" dirty="0" smtClean="0">
                    <a:hlinkClick r:id="rId3"/>
                  </a:rPr>
                  <a:t>Теорема</a:t>
                </a:r>
                <a:r>
                  <a:rPr lang="ru-RU" b="1" dirty="0" smtClean="0"/>
                  <a:t> (</a:t>
                </a:r>
                <a:r>
                  <a:rPr lang="en-US" b="1" dirty="0" smtClean="0"/>
                  <a:t>G. </a:t>
                </a:r>
                <a:r>
                  <a:rPr lang="en-US" b="1" dirty="0" err="1" smtClean="0"/>
                  <a:t>Kalai</a:t>
                </a:r>
                <a:r>
                  <a:rPr lang="en-US" b="1" dirty="0"/>
                  <a:t> </a:t>
                </a:r>
                <a:r>
                  <a:rPr lang="en-US" b="1" dirty="0" smtClean="0"/>
                  <a:t>&amp; D.J. </a:t>
                </a:r>
                <a:r>
                  <a:rPr lang="en-US" b="1" dirty="0" err="1" smtClean="0"/>
                  <a:t>Kleitman</a:t>
                </a:r>
                <a:r>
                  <a:rPr lang="en-US" b="1" dirty="0" smtClean="0"/>
                  <a:t>, 1992</a:t>
                </a:r>
                <a:r>
                  <a:rPr lang="ru-RU" b="1" dirty="0" smtClean="0"/>
                  <a:t>)</a:t>
                </a:r>
                <a:r>
                  <a:rPr lang="en-US" b="1" dirty="0" smtClean="0"/>
                  <a:t>.</a:t>
                </a:r>
                <a:br>
                  <a:rPr lang="en-US" b="1" dirty="0" smtClean="0"/>
                </a:b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e>
                      </m:fun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𝑑</m:t>
                              </m:r>
                            </m:e>
                          </m:func>
                          <m:r>
                            <a:rPr lang="en-US" b="0" i="1" smtClean="0">
                              <a:latin typeface="Cambria Math" panose="02040503050406030204" pitchFamily="18" charset="0"/>
                            </a:rPr>
                            <m:t>+2</m:t>
                          </m:r>
                        </m:sup>
                      </m:sSup>
                      <m:r>
                        <a:rPr lang="en-US" b="0" i="1" smtClean="0">
                          <a:latin typeface="Cambria Math" panose="02040503050406030204" pitchFamily="18" charset="0"/>
                        </a:rPr>
                        <m:t>.</m:t>
                      </m:r>
                    </m:oMath>
                  </m:oMathPara>
                </a14:m>
                <a:endParaRPr lang="en-US" dirty="0" smtClean="0"/>
              </a:p>
              <a:p>
                <a:pPr marL="0" indent="0">
                  <a:lnSpc>
                    <a:spcPct val="100000"/>
                  </a:lnSpc>
                  <a:buNone/>
                </a:pPr>
                <a:r>
                  <a:rPr lang="ru-RU" b="1" dirty="0" smtClean="0">
                    <a:hlinkClick r:id="rId4"/>
                  </a:rPr>
                  <a:t>Теорема</a:t>
                </a:r>
                <a:r>
                  <a:rPr lang="ru-RU" b="1" dirty="0" smtClean="0"/>
                  <a:t> (</a:t>
                </a:r>
                <a:r>
                  <a:rPr lang="en-US" b="1" dirty="0" smtClean="0"/>
                  <a:t>M. J. Todd, 2014</a:t>
                </a:r>
                <a:r>
                  <a:rPr lang="ru-RU" b="1" dirty="0" smtClean="0"/>
                  <a:t>)</a:t>
                </a:r>
                <a:r>
                  <a:rPr lang="en-US" b="1" dirty="0" smtClean="0"/>
                  <a:t>.</a:t>
                </a:r>
                <a:r>
                  <a:rPr lang="en-US" dirty="0" smtClean="0"/>
                  <a:t/>
                </a:r>
                <a:br>
                  <a:rPr lang="en-US" dirty="0" smtClean="0"/>
                </a:b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e>
                      </m:fun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𝑑</m:t>
                              </m:r>
                            </m:e>
                          </m:func>
                          <m:r>
                            <a:rPr lang="en-US" b="0" i="1" smtClean="0">
                              <a:latin typeface="Cambria Math" panose="02040503050406030204" pitchFamily="18" charset="0"/>
                            </a:rPr>
                            <m:t>+2</m:t>
                          </m:r>
                        </m:sup>
                      </m:sSup>
                      <m:r>
                        <a:rPr lang="en-US" b="0" i="1" smtClean="0">
                          <a:latin typeface="Cambria Math" panose="02040503050406030204" pitchFamily="18" charset="0"/>
                        </a:rPr>
                        <m:t>.</m:t>
                      </m:r>
                    </m:oMath>
                  </m:oMathPara>
                </a14:m>
                <a:endParaRPr lang="en-US" dirty="0" smtClean="0"/>
              </a:p>
              <a:p>
                <a:pPr marL="0" indent="0">
                  <a:lnSpc>
                    <a:spcPct val="100000"/>
                  </a:lnSpc>
                  <a:buNone/>
                </a:pPr>
                <a:endParaRPr lang="en-US"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5"/>
                <a:stretch>
                  <a:fillRect l="-1217" t="-1261"/>
                </a:stretch>
              </a:blipFill>
            </p:spPr>
            <p:txBody>
              <a:bodyPr/>
              <a:lstStyle/>
              <a:p>
                <a:r>
                  <a:rPr lang="ru-RU">
                    <a:noFill/>
                  </a:rPr>
                  <a:t> </a:t>
                </a:r>
              </a:p>
            </p:txBody>
          </p:sp>
        </mc:Fallback>
      </mc:AlternateContent>
    </p:spTree>
    <p:extLst>
      <p:ext uri="{BB962C8B-B14F-4D97-AF65-F5344CB8AC3E}">
        <p14:creationId xmlns:p14="http://schemas.microsoft.com/office/powerpoint/2010/main" val="236734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200" dirty="0" smtClean="0"/>
              <a:t>Доказательство теоремы </a:t>
            </a:r>
            <a:r>
              <a:rPr lang="ru-RU" sz="4200" dirty="0" err="1" smtClean="0"/>
              <a:t>Калаи</a:t>
            </a:r>
            <a:r>
              <a:rPr lang="ru-RU" sz="4200" dirty="0" smtClean="0"/>
              <a:t>—</a:t>
            </a:r>
            <a:r>
              <a:rPr lang="ru-RU" sz="4200" dirty="0" err="1" smtClean="0"/>
              <a:t>Клейтмана</a:t>
            </a:r>
            <a:endParaRPr lang="ru-RU" sz="420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14:m>
                  <m:oMath xmlns:m="http://schemas.openxmlformats.org/officeDocument/2006/math">
                    <m:func>
                      <m:funcPr>
                        <m:ctrlPr>
                          <a:rPr lang="en-US" b="0" i="1" smtClean="0">
                            <a:solidFill>
                              <a:schemeClr val="bg1">
                                <a:lumMod val="75000"/>
                              </a:schemeClr>
                            </a:solidFill>
                            <a:latin typeface="Cambria Math" panose="02040503050406030204" pitchFamily="18" charset="0"/>
                          </a:rPr>
                        </m:ctrlPr>
                      </m:funcPr>
                      <m:fName>
                        <m:r>
                          <m:rPr>
                            <m:sty m:val="p"/>
                          </m:rPr>
                          <a:rPr lang="en-US" b="0" i="0" smtClean="0">
                            <a:solidFill>
                              <a:schemeClr val="bg1">
                                <a:lumMod val="75000"/>
                              </a:schemeClr>
                            </a:solidFill>
                            <a:latin typeface="Cambria Math" panose="02040503050406030204" pitchFamily="18" charset="0"/>
                          </a:rPr>
                          <m:t>H</m:t>
                        </m:r>
                      </m:fName>
                      <m:e>
                        <m:d>
                          <m:dPr>
                            <m:ctrlPr>
                              <a:rPr lang="en-US" b="0" i="1" smtClean="0">
                                <a:solidFill>
                                  <a:schemeClr val="bg1">
                                    <a:lumMod val="75000"/>
                                  </a:schemeClr>
                                </a:solidFill>
                                <a:latin typeface="Cambria Math" panose="02040503050406030204" pitchFamily="18" charset="0"/>
                              </a:rPr>
                            </m:ctrlPr>
                          </m:dPr>
                          <m:e>
                            <m:r>
                              <a:rPr lang="en-US" b="0" i="1" smtClean="0">
                                <a:solidFill>
                                  <a:schemeClr val="bg1">
                                    <a:lumMod val="75000"/>
                                  </a:schemeClr>
                                </a:solidFill>
                                <a:latin typeface="Cambria Math" panose="02040503050406030204" pitchFamily="18" charset="0"/>
                              </a:rPr>
                              <m:t>𝑛</m:t>
                            </m:r>
                            <m:r>
                              <a:rPr lang="en-US" b="0" i="1" smtClean="0">
                                <a:solidFill>
                                  <a:schemeClr val="bg1">
                                    <a:lumMod val="75000"/>
                                  </a:schemeClr>
                                </a:solidFill>
                                <a:latin typeface="Cambria Math" panose="02040503050406030204" pitchFamily="18" charset="0"/>
                              </a:rPr>
                              <m:t>,</m:t>
                            </m:r>
                            <m:r>
                              <a:rPr lang="en-US" b="0" i="1" smtClean="0">
                                <a:solidFill>
                                  <a:schemeClr val="bg1">
                                    <a:lumMod val="75000"/>
                                  </a:schemeClr>
                                </a:solidFill>
                                <a:latin typeface="Cambria Math" panose="02040503050406030204" pitchFamily="18" charset="0"/>
                              </a:rPr>
                              <m:t>𝑑</m:t>
                            </m:r>
                          </m:e>
                        </m:d>
                      </m:e>
                    </m:func>
                  </m:oMath>
                </a14:m>
                <a:r>
                  <a:rPr lang="en-US" dirty="0" smtClean="0">
                    <a:solidFill>
                      <a:schemeClr val="bg1">
                        <a:lumMod val="75000"/>
                      </a:schemeClr>
                    </a:solidFill>
                  </a:rPr>
                  <a:t> — </a:t>
                </a:r>
                <a:r>
                  <a:rPr lang="ru-RU" dirty="0" smtClean="0">
                    <a:solidFill>
                      <a:schemeClr val="bg1">
                        <a:lumMod val="75000"/>
                      </a:schemeClr>
                    </a:solidFill>
                  </a:rPr>
                  <a:t>максимальный диаметр графа</a:t>
                </a:r>
                <a:r>
                  <a:rPr lang="en-US" dirty="0" smtClean="0">
                    <a:solidFill>
                      <a:schemeClr val="bg1">
                        <a:lumMod val="75000"/>
                      </a:schemeClr>
                    </a:solidFill>
                  </a:rPr>
                  <a:t> </a:t>
                </a:r>
                <a14:m>
                  <m:oMath xmlns:m="http://schemas.openxmlformats.org/officeDocument/2006/math">
                    <m:r>
                      <a:rPr lang="en-US" b="0" i="1" smtClean="0">
                        <a:solidFill>
                          <a:schemeClr val="bg1">
                            <a:lumMod val="75000"/>
                          </a:schemeClr>
                        </a:solidFill>
                        <a:latin typeface="Cambria Math" panose="02040503050406030204" pitchFamily="18" charset="0"/>
                      </a:rPr>
                      <m:t>𝑑</m:t>
                    </m:r>
                  </m:oMath>
                </a14:m>
                <a:r>
                  <a:rPr lang="en-US" dirty="0" smtClean="0">
                    <a:solidFill>
                      <a:schemeClr val="bg1">
                        <a:lumMod val="75000"/>
                      </a:schemeClr>
                    </a:solidFill>
                  </a:rPr>
                  <a:t>-</a:t>
                </a:r>
                <a:r>
                  <a:rPr lang="ru-RU" dirty="0" smtClean="0">
                    <a:solidFill>
                      <a:schemeClr val="bg1">
                        <a:lumMod val="75000"/>
                      </a:schemeClr>
                    </a:solidFill>
                  </a:rPr>
                  <a:t>мерного </a:t>
                </a:r>
                <a14:m>
                  <m:oMath xmlns:m="http://schemas.openxmlformats.org/officeDocument/2006/math">
                    <m:r>
                      <a:rPr lang="en-US" b="0" i="1" smtClean="0">
                        <a:solidFill>
                          <a:schemeClr val="bg1">
                            <a:lumMod val="75000"/>
                          </a:schemeClr>
                        </a:solidFill>
                        <a:latin typeface="Cambria Math" panose="02040503050406030204" pitchFamily="18" charset="0"/>
                      </a:rPr>
                      <m:t>𝑛</m:t>
                    </m:r>
                  </m:oMath>
                </a14:m>
                <a:r>
                  <a:rPr lang="en-US" dirty="0" smtClean="0">
                    <a:solidFill>
                      <a:schemeClr val="bg1">
                        <a:lumMod val="75000"/>
                      </a:schemeClr>
                    </a:solidFill>
                  </a:rPr>
                  <a:t>-</a:t>
                </a:r>
                <a:r>
                  <a:rPr lang="ru-RU" dirty="0" err="1" smtClean="0">
                    <a:solidFill>
                      <a:schemeClr val="bg1">
                        <a:lumMod val="75000"/>
                      </a:schemeClr>
                    </a:solidFill>
                  </a:rPr>
                  <a:t>гранника</a:t>
                </a:r>
                <a:r>
                  <a:rPr lang="ru-RU" dirty="0" smtClean="0">
                    <a:solidFill>
                      <a:schemeClr val="bg1">
                        <a:lumMod val="75000"/>
                      </a:schemeClr>
                    </a:solidFill>
                  </a:rPr>
                  <a:t>.</a:t>
                </a:r>
              </a:p>
              <a:p>
                <a14:m>
                  <m:oMath xmlns:m="http://schemas.openxmlformats.org/officeDocument/2006/math">
                    <m:func>
                      <m:funcPr>
                        <m:ctrlPr>
                          <a:rPr lang="en-US" b="0" i="1" smtClean="0">
                            <a:solidFill>
                              <a:schemeClr val="bg1">
                                <a:lumMod val="75000"/>
                              </a:schemeClr>
                            </a:solidFill>
                            <a:latin typeface="Cambria Math" panose="02040503050406030204" pitchFamily="18" charset="0"/>
                          </a:rPr>
                        </m:ctrlPr>
                      </m:funcPr>
                      <m:fName>
                        <m:r>
                          <m:rPr>
                            <m:sty m:val="p"/>
                          </m:rPr>
                          <a:rPr lang="en-US" b="0" i="0" smtClean="0">
                            <a:solidFill>
                              <a:schemeClr val="bg1">
                                <a:lumMod val="75000"/>
                              </a:schemeClr>
                            </a:solidFill>
                            <a:latin typeface="Cambria Math" panose="02040503050406030204" pitchFamily="18" charset="0"/>
                          </a:rPr>
                          <m:t>H</m:t>
                        </m:r>
                      </m:fName>
                      <m:e>
                        <m:d>
                          <m:dPr>
                            <m:ctrlPr>
                              <a:rPr lang="en-US" b="0" i="1" smtClean="0">
                                <a:solidFill>
                                  <a:schemeClr val="bg1">
                                    <a:lumMod val="75000"/>
                                  </a:schemeClr>
                                </a:solidFill>
                                <a:latin typeface="Cambria Math" panose="02040503050406030204" pitchFamily="18" charset="0"/>
                              </a:rPr>
                            </m:ctrlPr>
                          </m:dPr>
                          <m:e>
                            <m:r>
                              <a:rPr lang="en-US" b="0" i="1" smtClean="0">
                                <a:solidFill>
                                  <a:schemeClr val="bg1">
                                    <a:lumMod val="75000"/>
                                  </a:schemeClr>
                                </a:solidFill>
                                <a:latin typeface="Cambria Math" panose="02040503050406030204" pitchFamily="18" charset="0"/>
                              </a:rPr>
                              <m:t>𝑛</m:t>
                            </m:r>
                            <m:r>
                              <a:rPr lang="en-US" b="0" i="1" smtClean="0">
                                <a:solidFill>
                                  <a:schemeClr val="bg1">
                                    <a:lumMod val="75000"/>
                                  </a:schemeClr>
                                </a:solidFill>
                                <a:latin typeface="Cambria Math" panose="02040503050406030204" pitchFamily="18" charset="0"/>
                              </a:rPr>
                              <m:t>,</m:t>
                            </m:r>
                            <m:r>
                              <a:rPr lang="en-US" b="0" i="1" smtClean="0">
                                <a:solidFill>
                                  <a:schemeClr val="bg1">
                                    <a:lumMod val="75000"/>
                                  </a:schemeClr>
                                </a:solidFill>
                                <a:latin typeface="Cambria Math" panose="02040503050406030204" pitchFamily="18" charset="0"/>
                              </a:rPr>
                              <m:t>𝑑</m:t>
                            </m:r>
                          </m:e>
                        </m:d>
                      </m:e>
                    </m:func>
                    <m:r>
                      <a:rPr lang="en-US" b="0" i="1" smtClean="0">
                        <a:solidFill>
                          <a:schemeClr val="bg1">
                            <a:lumMod val="75000"/>
                          </a:schemeClr>
                        </a:solidFill>
                        <a:latin typeface="Cambria Math" panose="02040503050406030204" pitchFamily="18" charset="0"/>
                      </a:rPr>
                      <m:t>≤</m:t>
                    </m:r>
                    <m:sSup>
                      <m:sSupPr>
                        <m:ctrlPr>
                          <a:rPr lang="en-US" b="0" i="1" smtClean="0">
                            <a:solidFill>
                              <a:schemeClr val="bg1">
                                <a:lumMod val="75000"/>
                              </a:schemeClr>
                            </a:solidFill>
                            <a:latin typeface="Cambria Math" panose="02040503050406030204" pitchFamily="18" charset="0"/>
                          </a:rPr>
                        </m:ctrlPr>
                      </m:sSupPr>
                      <m:e>
                        <m:r>
                          <a:rPr lang="en-US" b="0" i="1" smtClean="0">
                            <a:solidFill>
                              <a:schemeClr val="bg1">
                                <a:lumMod val="75000"/>
                              </a:schemeClr>
                            </a:solidFill>
                            <a:latin typeface="Cambria Math" panose="02040503050406030204" pitchFamily="18" charset="0"/>
                          </a:rPr>
                          <m:t>𝑛</m:t>
                        </m:r>
                      </m:e>
                      <m:sup>
                        <m:func>
                          <m:funcPr>
                            <m:ctrlPr>
                              <a:rPr lang="en-US" b="0" i="1" smtClean="0">
                                <a:solidFill>
                                  <a:schemeClr val="bg1">
                                    <a:lumMod val="75000"/>
                                  </a:schemeClr>
                                </a:solidFill>
                                <a:latin typeface="Cambria Math" panose="02040503050406030204" pitchFamily="18" charset="0"/>
                              </a:rPr>
                            </m:ctrlPr>
                          </m:funcPr>
                          <m:fName>
                            <m:sSub>
                              <m:sSubPr>
                                <m:ctrlPr>
                                  <a:rPr lang="en-US" b="0" i="1" smtClean="0">
                                    <a:solidFill>
                                      <a:schemeClr val="bg1">
                                        <a:lumMod val="75000"/>
                                      </a:schemeClr>
                                    </a:solidFill>
                                    <a:latin typeface="Cambria Math" panose="02040503050406030204" pitchFamily="18" charset="0"/>
                                  </a:rPr>
                                </m:ctrlPr>
                              </m:sSubPr>
                              <m:e>
                                <m:r>
                                  <m:rPr>
                                    <m:sty m:val="p"/>
                                  </m:rPr>
                                  <a:rPr lang="en-US" b="0" i="0" smtClean="0">
                                    <a:solidFill>
                                      <a:schemeClr val="bg1">
                                        <a:lumMod val="75000"/>
                                      </a:schemeClr>
                                    </a:solidFill>
                                    <a:latin typeface="Cambria Math" panose="02040503050406030204" pitchFamily="18" charset="0"/>
                                  </a:rPr>
                                  <m:t>log</m:t>
                                </m:r>
                              </m:e>
                              <m:sub>
                                <m:r>
                                  <a:rPr lang="en-US" b="0" i="1" smtClean="0">
                                    <a:solidFill>
                                      <a:schemeClr val="bg1">
                                        <a:lumMod val="75000"/>
                                      </a:schemeClr>
                                    </a:solidFill>
                                    <a:latin typeface="Cambria Math" panose="02040503050406030204" pitchFamily="18" charset="0"/>
                                  </a:rPr>
                                  <m:t>2</m:t>
                                </m:r>
                              </m:sub>
                            </m:sSub>
                          </m:fName>
                          <m:e>
                            <m:r>
                              <a:rPr lang="en-US" b="0" i="1" smtClean="0">
                                <a:solidFill>
                                  <a:schemeClr val="bg1">
                                    <a:lumMod val="75000"/>
                                  </a:schemeClr>
                                </a:solidFill>
                                <a:latin typeface="Cambria Math" panose="02040503050406030204" pitchFamily="18" charset="0"/>
                              </a:rPr>
                              <m:t>𝑑</m:t>
                            </m:r>
                          </m:e>
                        </m:func>
                        <m:r>
                          <a:rPr lang="en-US" b="0" i="1" smtClean="0">
                            <a:solidFill>
                              <a:schemeClr val="bg1">
                                <a:lumMod val="75000"/>
                              </a:schemeClr>
                            </a:solidFill>
                            <a:latin typeface="Cambria Math" panose="02040503050406030204" pitchFamily="18" charset="0"/>
                          </a:rPr>
                          <m:t>+2</m:t>
                        </m:r>
                      </m:sup>
                    </m:sSup>
                  </m:oMath>
                </a14:m>
                <a:endParaRPr lang="ru-RU" dirty="0" smtClean="0"/>
              </a:p>
              <a:p>
                <a:pPr marL="0" indent="0">
                  <a:buNone/>
                </a:pPr>
                <a:r>
                  <a:rPr lang="ru-RU" dirty="0" smtClean="0"/>
                  <a:t>Индукция по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oMath>
                </a14:m>
                <a:r>
                  <a:rPr lang="en-US" dirty="0" smtClean="0"/>
                  <a:t>.</a:t>
                </a:r>
              </a:p>
              <a:p>
                <a:pPr marL="0" indent="0">
                  <a:buNone/>
                </a:pPr>
                <a:r>
                  <a:rPr lang="ru-RU" dirty="0" smtClean="0"/>
                  <a:t>База: </a:t>
                </a:r>
                <a:endParaRPr lang="en-US" dirty="0" smtClean="0"/>
              </a:p>
              <a:p>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=2</m:t>
                    </m:r>
                  </m:oMath>
                </a14:m>
                <a:r>
                  <a:rPr lang="en-US" dirty="0" smtClean="0"/>
                  <a:t>  </a:t>
                </a:r>
                <a:r>
                  <a:rPr lang="ru-RU" dirty="0" smtClean="0"/>
                  <a:t>	</a:t>
                </a:r>
                <a:r>
                  <a:rPr lang="en-US" dirty="0" smtClean="0"/>
                  <a:t>— </a:t>
                </a:r>
                <a:r>
                  <a:rPr lang="ru-RU" dirty="0" smtClean="0"/>
                  <a:t>тогда</a:t>
                </a:r>
                <a:r>
                  <a:rPr lang="en-US"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e>
                    </m:func>
                    <m:r>
                      <a:rPr lang="en-US" b="0" i="1" smtClean="0">
                        <a:latin typeface="Cambria Math" panose="02040503050406030204" pitchFamily="18" charset="0"/>
                      </a:rPr>
                      <m:t>≤</m:t>
                    </m:r>
                    <m:r>
                      <a:rPr lang="en-US" b="0" i="1" smtClean="0">
                        <a:latin typeface="Cambria Math" panose="02040503050406030204" pitchFamily="18" charset="0"/>
                      </a:rPr>
                      <m:t>𝑛</m:t>
                    </m:r>
                  </m:oMath>
                </a14:m>
                <a:endParaRPr lang="en-US" dirty="0" smtClean="0"/>
              </a:p>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+1</m:t>
                    </m:r>
                  </m:oMath>
                </a14:m>
                <a:r>
                  <a:rPr lang="ru-RU" dirty="0" smtClean="0"/>
                  <a:t>	</a:t>
                </a:r>
                <a:r>
                  <a:rPr lang="en-US" dirty="0" smtClean="0"/>
                  <a:t>— </a:t>
                </a:r>
                <a:r>
                  <a:rPr lang="ru-RU" dirty="0" smtClean="0"/>
                  <a:t>тогда</a:t>
                </a:r>
                <a:r>
                  <a:rPr lang="en-US"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e>
                    </m:func>
                    <m:r>
                      <a:rPr lang="en-US" b="0" i="1" smtClean="0">
                        <a:latin typeface="Cambria Math" panose="02040503050406030204" pitchFamily="18" charset="0"/>
                      </a:rPr>
                      <m:t>=1</m:t>
                    </m:r>
                  </m:oMath>
                </a14:m>
                <a:r>
                  <a:rPr lang="en-US" dirty="0" smtClean="0">
                    <a:solidFill>
                      <a:schemeClr val="bg1">
                        <a:lumMod val="75000"/>
                      </a:schemeClr>
                    </a:solidFill>
                  </a:rPr>
                  <a:t> (</a:t>
                </a:r>
                <a:r>
                  <a:rPr lang="ru-RU" dirty="0" smtClean="0">
                    <a:solidFill>
                      <a:schemeClr val="bg1">
                        <a:lumMod val="75000"/>
                      </a:schemeClr>
                    </a:solidFill>
                  </a:rPr>
                  <a:t>симплекс</a:t>
                </a:r>
                <a:r>
                  <a:rPr lang="en-US" dirty="0" smtClean="0">
                    <a:solidFill>
                      <a:schemeClr val="bg1">
                        <a:lumMod val="75000"/>
                      </a:schemeClr>
                    </a:solidFill>
                  </a:rPr>
                  <a:t>)</a:t>
                </a:r>
                <a:endParaRPr lang="ru-RU" dirty="0">
                  <a:solidFill>
                    <a:schemeClr val="bg1">
                      <a:lumMod val="75000"/>
                    </a:schemeClr>
                  </a:solidFill>
                </a:endParaRPr>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
        <p:nvSpPr>
          <p:cNvPr id="4" name="Шестиугольник 3"/>
          <p:cNvSpPr/>
          <p:nvPr/>
        </p:nvSpPr>
        <p:spPr>
          <a:xfrm rot="1274715">
            <a:off x="8436058" y="3430317"/>
            <a:ext cx="1125112" cy="969924"/>
          </a:xfrm>
          <a:prstGeom prst="hexagon">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3" name="Группа 12"/>
          <p:cNvGrpSpPr/>
          <p:nvPr/>
        </p:nvGrpSpPr>
        <p:grpSpPr>
          <a:xfrm>
            <a:off x="8166100" y="4894263"/>
            <a:ext cx="1892300" cy="1282700"/>
            <a:chOff x="8636000" y="5302250"/>
            <a:chExt cx="1892300" cy="1282700"/>
          </a:xfrm>
        </p:grpSpPr>
        <p:sp>
          <p:nvSpPr>
            <p:cNvPr id="5" name="Равнобедренный треугольник 4"/>
            <p:cNvSpPr/>
            <p:nvPr/>
          </p:nvSpPr>
          <p:spPr>
            <a:xfrm>
              <a:off x="8636000" y="5302250"/>
              <a:ext cx="1892300" cy="1282700"/>
            </a:xfrm>
            <a:prstGeom prst="triangle">
              <a:avLst/>
            </a:prstGeom>
            <a:solidFill>
              <a:schemeClr val="accent1">
                <a:alpha val="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 name="Прямая соединительная линия 6"/>
            <p:cNvCxnSpPr>
              <a:stCxn id="5" idx="0"/>
            </p:cNvCxnSpPr>
            <p:nvPr/>
          </p:nvCxnSpPr>
          <p:spPr>
            <a:xfrm>
              <a:off x="9582150" y="5302250"/>
              <a:ext cx="146050" cy="93835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a:stCxn id="5" idx="4"/>
            </p:cNvCxnSpPr>
            <p:nvPr/>
          </p:nvCxnSpPr>
          <p:spPr>
            <a:xfrm flipH="1" flipV="1">
              <a:off x="9728200" y="6240608"/>
              <a:ext cx="800100" cy="34434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endCxn id="5" idx="2"/>
            </p:cNvCxnSpPr>
            <p:nvPr/>
          </p:nvCxnSpPr>
          <p:spPr>
            <a:xfrm flipH="1">
              <a:off x="8636000" y="6247679"/>
              <a:ext cx="1092200" cy="33727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376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http://upload.wikimedia.org/wikipedia/commons/d/df/Conway_polyhedron_dadkt5d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6" y="1690688"/>
            <a:ext cx="4883147" cy="4877817"/>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p:txBody>
          <a:bodyPr>
            <a:normAutofit/>
          </a:bodyPr>
          <a:lstStyle/>
          <a:p>
            <a:r>
              <a:rPr lang="ru-RU" sz="4200" dirty="0" smtClean="0"/>
              <a:t>Доказательство теоремы </a:t>
            </a:r>
            <a:r>
              <a:rPr lang="ru-RU" sz="4200" dirty="0" err="1" smtClean="0"/>
              <a:t>Калаи</a:t>
            </a:r>
            <a:r>
              <a:rPr lang="ru-RU" sz="4200" dirty="0" smtClean="0"/>
              <a:t>—</a:t>
            </a:r>
            <a:r>
              <a:rPr lang="ru-RU" sz="4200" dirty="0" err="1" smtClean="0"/>
              <a:t>Клейтмана</a:t>
            </a:r>
            <a:endParaRPr lang="ru-RU" sz="4200" dirty="0"/>
          </a:p>
        </p:txBody>
      </p:sp>
      <p:sp>
        <p:nvSpPr>
          <p:cNvPr id="6" name="Полилиния 5"/>
          <p:cNvSpPr/>
          <p:nvPr/>
        </p:nvSpPr>
        <p:spPr>
          <a:xfrm>
            <a:off x="9124950" y="1746250"/>
            <a:ext cx="2298700" cy="4787900"/>
          </a:xfrm>
          <a:custGeom>
            <a:avLst/>
            <a:gdLst>
              <a:gd name="connsiteX0" fmla="*/ 69850 w 2298700"/>
              <a:gd name="connsiteY0" fmla="*/ 0 h 4787900"/>
              <a:gd name="connsiteX1" fmla="*/ 146050 w 2298700"/>
              <a:gd name="connsiteY1" fmla="*/ 25400 h 4787900"/>
              <a:gd name="connsiteX2" fmla="*/ 31750 w 2298700"/>
              <a:gd name="connsiteY2" fmla="*/ 44450 h 4787900"/>
              <a:gd name="connsiteX3" fmla="*/ 114300 w 2298700"/>
              <a:gd name="connsiteY3" fmla="*/ 133350 h 4787900"/>
              <a:gd name="connsiteX4" fmla="*/ 25400 w 2298700"/>
              <a:gd name="connsiteY4" fmla="*/ 190500 h 4787900"/>
              <a:gd name="connsiteX5" fmla="*/ 114300 w 2298700"/>
              <a:gd name="connsiteY5" fmla="*/ 292100 h 4787900"/>
              <a:gd name="connsiteX6" fmla="*/ 0 w 2298700"/>
              <a:gd name="connsiteY6" fmla="*/ 387350 h 4787900"/>
              <a:gd name="connsiteX7" fmla="*/ 63500 w 2298700"/>
              <a:gd name="connsiteY7" fmla="*/ 482600 h 4787900"/>
              <a:gd name="connsiteX8" fmla="*/ 254000 w 2298700"/>
              <a:gd name="connsiteY8" fmla="*/ 571500 h 4787900"/>
              <a:gd name="connsiteX9" fmla="*/ 304800 w 2298700"/>
              <a:gd name="connsiteY9" fmla="*/ 711200 h 4787900"/>
              <a:gd name="connsiteX10" fmla="*/ 107950 w 2298700"/>
              <a:gd name="connsiteY10" fmla="*/ 787400 h 4787900"/>
              <a:gd name="connsiteX11" fmla="*/ 107950 w 2298700"/>
              <a:gd name="connsiteY11" fmla="*/ 990600 h 4787900"/>
              <a:gd name="connsiteX12" fmla="*/ 311150 w 2298700"/>
              <a:gd name="connsiteY12" fmla="*/ 1085850 h 4787900"/>
              <a:gd name="connsiteX13" fmla="*/ 342900 w 2298700"/>
              <a:gd name="connsiteY13" fmla="*/ 1276350 h 4787900"/>
              <a:gd name="connsiteX14" fmla="*/ 127000 w 2298700"/>
              <a:gd name="connsiteY14" fmla="*/ 1422400 h 4787900"/>
              <a:gd name="connsiteX15" fmla="*/ 114300 w 2298700"/>
              <a:gd name="connsiteY15" fmla="*/ 1619250 h 4787900"/>
              <a:gd name="connsiteX16" fmla="*/ 361950 w 2298700"/>
              <a:gd name="connsiteY16" fmla="*/ 1765300 h 4787900"/>
              <a:gd name="connsiteX17" fmla="*/ 298450 w 2298700"/>
              <a:gd name="connsiteY17" fmla="*/ 2044700 h 4787900"/>
              <a:gd name="connsiteX18" fmla="*/ 127000 w 2298700"/>
              <a:gd name="connsiteY18" fmla="*/ 2101850 h 4787900"/>
              <a:gd name="connsiteX19" fmla="*/ 107950 w 2298700"/>
              <a:gd name="connsiteY19" fmla="*/ 2381250 h 4787900"/>
              <a:gd name="connsiteX20" fmla="*/ 285750 w 2298700"/>
              <a:gd name="connsiteY20" fmla="*/ 2489200 h 4787900"/>
              <a:gd name="connsiteX21" fmla="*/ 260350 w 2298700"/>
              <a:gd name="connsiteY21" fmla="*/ 2705100 h 4787900"/>
              <a:gd name="connsiteX22" fmla="*/ 57150 w 2298700"/>
              <a:gd name="connsiteY22" fmla="*/ 2794000 h 4787900"/>
              <a:gd name="connsiteX23" fmla="*/ 25400 w 2298700"/>
              <a:gd name="connsiteY23" fmla="*/ 2984500 h 4787900"/>
              <a:gd name="connsiteX24" fmla="*/ 107950 w 2298700"/>
              <a:gd name="connsiteY24" fmla="*/ 3117850 h 4787900"/>
              <a:gd name="connsiteX25" fmla="*/ 25400 w 2298700"/>
              <a:gd name="connsiteY25" fmla="*/ 3346450 h 4787900"/>
              <a:gd name="connsiteX26" fmla="*/ 139700 w 2298700"/>
              <a:gd name="connsiteY26" fmla="*/ 3479800 h 4787900"/>
              <a:gd name="connsiteX27" fmla="*/ 25400 w 2298700"/>
              <a:gd name="connsiteY27" fmla="*/ 3689350 h 4787900"/>
              <a:gd name="connsiteX28" fmla="*/ 133350 w 2298700"/>
              <a:gd name="connsiteY28" fmla="*/ 3841750 h 4787900"/>
              <a:gd name="connsiteX29" fmla="*/ 57150 w 2298700"/>
              <a:gd name="connsiteY29" fmla="*/ 4013200 h 4787900"/>
              <a:gd name="connsiteX30" fmla="*/ 127000 w 2298700"/>
              <a:gd name="connsiteY30" fmla="*/ 4146550 h 4787900"/>
              <a:gd name="connsiteX31" fmla="*/ 25400 w 2298700"/>
              <a:gd name="connsiteY31" fmla="*/ 4324350 h 4787900"/>
              <a:gd name="connsiteX32" fmla="*/ 152400 w 2298700"/>
              <a:gd name="connsiteY32" fmla="*/ 4438650 h 4787900"/>
              <a:gd name="connsiteX33" fmla="*/ 38100 w 2298700"/>
              <a:gd name="connsiteY33" fmla="*/ 4521200 h 4787900"/>
              <a:gd name="connsiteX34" fmla="*/ 139700 w 2298700"/>
              <a:gd name="connsiteY34" fmla="*/ 4616450 h 4787900"/>
              <a:gd name="connsiteX35" fmla="*/ 44450 w 2298700"/>
              <a:gd name="connsiteY35" fmla="*/ 4692650 h 4787900"/>
              <a:gd name="connsiteX36" fmla="*/ 127000 w 2298700"/>
              <a:gd name="connsiteY36" fmla="*/ 4737100 h 4787900"/>
              <a:gd name="connsiteX37" fmla="*/ 50800 w 2298700"/>
              <a:gd name="connsiteY37" fmla="*/ 4787900 h 4787900"/>
              <a:gd name="connsiteX38" fmla="*/ 425450 w 2298700"/>
              <a:gd name="connsiteY38" fmla="*/ 4749800 h 4787900"/>
              <a:gd name="connsiteX39" fmla="*/ 825500 w 2298700"/>
              <a:gd name="connsiteY39" fmla="*/ 4635500 h 4787900"/>
              <a:gd name="connsiteX40" fmla="*/ 1174750 w 2298700"/>
              <a:gd name="connsiteY40" fmla="*/ 4470400 h 4787900"/>
              <a:gd name="connsiteX41" fmla="*/ 1428750 w 2298700"/>
              <a:gd name="connsiteY41" fmla="*/ 4279900 h 4787900"/>
              <a:gd name="connsiteX42" fmla="*/ 1701800 w 2298700"/>
              <a:gd name="connsiteY42" fmla="*/ 4006850 h 4787900"/>
              <a:gd name="connsiteX43" fmla="*/ 1924050 w 2298700"/>
              <a:gd name="connsiteY43" fmla="*/ 3689350 h 4787900"/>
              <a:gd name="connsiteX44" fmla="*/ 2235200 w 2298700"/>
              <a:gd name="connsiteY44" fmla="*/ 3105150 h 4787900"/>
              <a:gd name="connsiteX45" fmla="*/ 2292350 w 2298700"/>
              <a:gd name="connsiteY45" fmla="*/ 2641600 h 4787900"/>
              <a:gd name="connsiteX46" fmla="*/ 2298700 w 2298700"/>
              <a:gd name="connsiteY46" fmla="*/ 2152650 h 4787900"/>
              <a:gd name="connsiteX47" fmla="*/ 2197100 w 2298700"/>
              <a:gd name="connsiteY47" fmla="*/ 1676400 h 4787900"/>
              <a:gd name="connsiteX48" fmla="*/ 2000250 w 2298700"/>
              <a:gd name="connsiteY48" fmla="*/ 1193800 h 4787900"/>
              <a:gd name="connsiteX49" fmla="*/ 1708150 w 2298700"/>
              <a:gd name="connsiteY49" fmla="*/ 755650 h 4787900"/>
              <a:gd name="connsiteX50" fmla="*/ 1339850 w 2298700"/>
              <a:gd name="connsiteY50" fmla="*/ 419100 h 4787900"/>
              <a:gd name="connsiteX51" fmla="*/ 825500 w 2298700"/>
              <a:gd name="connsiteY51" fmla="*/ 165100 h 4787900"/>
              <a:gd name="connsiteX52" fmla="*/ 577850 w 2298700"/>
              <a:gd name="connsiteY52" fmla="*/ 76200 h 4787900"/>
              <a:gd name="connsiteX53" fmla="*/ 69850 w 2298700"/>
              <a:gd name="connsiteY53" fmla="*/ 0 h 478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298700" h="4787900">
                <a:moveTo>
                  <a:pt x="69850" y="0"/>
                </a:moveTo>
                <a:lnTo>
                  <a:pt x="146050" y="25400"/>
                </a:lnTo>
                <a:lnTo>
                  <a:pt x="31750" y="44450"/>
                </a:lnTo>
                <a:lnTo>
                  <a:pt x="114300" y="133350"/>
                </a:lnTo>
                <a:lnTo>
                  <a:pt x="25400" y="190500"/>
                </a:lnTo>
                <a:lnTo>
                  <a:pt x="114300" y="292100"/>
                </a:lnTo>
                <a:lnTo>
                  <a:pt x="0" y="387350"/>
                </a:lnTo>
                <a:lnTo>
                  <a:pt x="63500" y="482600"/>
                </a:lnTo>
                <a:lnTo>
                  <a:pt x="254000" y="571500"/>
                </a:lnTo>
                <a:lnTo>
                  <a:pt x="304800" y="711200"/>
                </a:lnTo>
                <a:lnTo>
                  <a:pt x="107950" y="787400"/>
                </a:lnTo>
                <a:lnTo>
                  <a:pt x="107950" y="990600"/>
                </a:lnTo>
                <a:lnTo>
                  <a:pt x="311150" y="1085850"/>
                </a:lnTo>
                <a:lnTo>
                  <a:pt x="342900" y="1276350"/>
                </a:lnTo>
                <a:lnTo>
                  <a:pt x="127000" y="1422400"/>
                </a:lnTo>
                <a:lnTo>
                  <a:pt x="114300" y="1619250"/>
                </a:lnTo>
                <a:lnTo>
                  <a:pt x="361950" y="1765300"/>
                </a:lnTo>
                <a:lnTo>
                  <a:pt x="298450" y="2044700"/>
                </a:lnTo>
                <a:lnTo>
                  <a:pt x="127000" y="2101850"/>
                </a:lnTo>
                <a:lnTo>
                  <a:pt x="107950" y="2381250"/>
                </a:lnTo>
                <a:lnTo>
                  <a:pt x="285750" y="2489200"/>
                </a:lnTo>
                <a:lnTo>
                  <a:pt x="260350" y="2705100"/>
                </a:lnTo>
                <a:lnTo>
                  <a:pt x="57150" y="2794000"/>
                </a:lnTo>
                <a:lnTo>
                  <a:pt x="25400" y="2984500"/>
                </a:lnTo>
                <a:lnTo>
                  <a:pt x="107950" y="3117850"/>
                </a:lnTo>
                <a:lnTo>
                  <a:pt x="25400" y="3346450"/>
                </a:lnTo>
                <a:lnTo>
                  <a:pt x="139700" y="3479800"/>
                </a:lnTo>
                <a:lnTo>
                  <a:pt x="25400" y="3689350"/>
                </a:lnTo>
                <a:lnTo>
                  <a:pt x="133350" y="3841750"/>
                </a:lnTo>
                <a:lnTo>
                  <a:pt x="57150" y="4013200"/>
                </a:lnTo>
                <a:lnTo>
                  <a:pt x="127000" y="4146550"/>
                </a:lnTo>
                <a:lnTo>
                  <a:pt x="25400" y="4324350"/>
                </a:lnTo>
                <a:lnTo>
                  <a:pt x="152400" y="4438650"/>
                </a:lnTo>
                <a:lnTo>
                  <a:pt x="38100" y="4521200"/>
                </a:lnTo>
                <a:lnTo>
                  <a:pt x="139700" y="4616450"/>
                </a:lnTo>
                <a:lnTo>
                  <a:pt x="44450" y="4692650"/>
                </a:lnTo>
                <a:lnTo>
                  <a:pt x="127000" y="4737100"/>
                </a:lnTo>
                <a:lnTo>
                  <a:pt x="50800" y="4787900"/>
                </a:lnTo>
                <a:lnTo>
                  <a:pt x="425450" y="4749800"/>
                </a:lnTo>
                <a:lnTo>
                  <a:pt x="825500" y="4635500"/>
                </a:lnTo>
                <a:lnTo>
                  <a:pt x="1174750" y="4470400"/>
                </a:lnTo>
                <a:lnTo>
                  <a:pt x="1428750" y="4279900"/>
                </a:lnTo>
                <a:lnTo>
                  <a:pt x="1701800" y="4006850"/>
                </a:lnTo>
                <a:lnTo>
                  <a:pt x="1924050" y="3689350"/>
                </a:lnTo>
                <a:lnTo>
                  <a:pt x="2235200" y="3105150"/>
                </a:lnTo>
                <a:lnTo>
                  <a:pt x="2292350" y="2641600"/>
                </a:lnTo>
                <a:cubicBezTo>
                  <a:pt x="2294467" y="2478617"/>
                  <a:pt x="2296583" y="2315633"/>
                  <a:pt x="2298700" y="2152650"/>
                </a:cubicBezTo>
                <a:lnTo>
                  <a:pt x="2197100" y="1676400"/>
                </a:lnTo>
                <a:lnTo>
                  <a:pt x="2000250" y="1193800"/>
                </a:lnTo>
                <a:lnTo>
                  <a:pt x="1708150" y="755650"/>
                </a:lnTo>
                <a:lnTo>
                  <a:pt x="1339850" y="419100"/>
                </a:lnTo>
                <a:lnTo>
                  <a:pt x="825500" y="165100"/>
                </a:lnTo>
                <a:lnTo>
                  <a:pt x="577850" y="76200"/>
                </a:lnTo>
                <a:lnTo>
                  <a:pt x="69850" y="0"/>
                </a:lnTo>
                <a:close/>
              </a:path>
            </a:pathLst>
          </a:custGeom>
          <a:solidFill>
            <a:schemeClr val="accent1">
              <a:alpha val="71000"/>
            </a:schemeClr>
          </a:solidFill>
          <a:ln w="38100">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олилиния 7"/>
          <p:cNvSpPr/>
          <p:nvPr/>
        </p:nvSpPr>
        <p:spPr>
          <a:xfrm flipH="1">
            <a:off x="6607176" y="1746250"/>
            <a:ext cx="2298700" cy="4787900"/>
          </a:xfrm>
          <a:custGeom>
            <a:avLst/>
            <a:gdLst>
              <a:gd name="connsiteX0" fmla="*/ 69850 w 2298700"/>
              <a:gd name="connsiteY0" fmla="*/ 0 h 4787900"/>
              <a:gd name="connsiteX1" fmla="*/ 146050 w 2298700"/>
              <a:gd name="connsiteY1" fmla="*/ 25400 h 4787900"/>
              <a:gd name="connsiteX2" fmla="*/ 31750 w 2298700"/>
              <a:gd name="connsiteY2" fmla="*/ 44450 h 4787900"/>
              <a:gd name="connsiteX3" fmla="*/ 114300 w 2298700"/>
              <a:gd name="connsiteY3" fmla="*/ 133350 h 4787900"/>
              <a:gd name="connsiteX4" fmla="*/ 25400 w 2298700"/>
              <a:gd name="connsiteY4" fmla="*/ 190500 h 4787900"/>
              <a:gd name="connsiteX5" fmla="*/ 114300 w 2298700"/>
              <a:gd name="connsiteY5" fmla="*/ 292100 h 4787900"/>
              <a:gd name="connsiteX6" fmla="*/ 0 w 2298700"/>
              <a:gd name="connsiteY6" fmla="*/ 387350 h 4787900"/>
              <a:gd name="connsiteX7" fmla="*/ 63500 w 2298700"/>
              <a:gd name="connsiteY7" fmla="*/ 482600 h 4787900"/>
              <a:gd name="connsiteX8" fmla="*/ 254000 w 2298700"/>
              <a:gd name="connsiteY8" fmla="*/ 571500 h 4787900"/>
              <a:gd name="connsiteX9" fmla="*/ 304800 w 2298700"/>
              <a:gd name="connsiteY9" fmla="*/ 711200 h 4787900"/>
              <a:gd name="connsiteX10" fmla="*/ 107950 w 2298700"/>
              <a:gd name="connsiteY10" fmla="*/ 787400 h 4787900"/>
              <a:gd name="connsiteX11" fmla="*/ 107950 w 2298700"/>
              <a:gd name="connsiteY11" fmla="*/ 990600 h 4787900"/>
              <a:gd name="connsiteX12" fmla="*/ 311150 w 2298700"/>
              <a:gd name="connsiteY12" fmla="*/ 1085850 h 4787900"/>
              <a:gd name="connsiteX13" fmla="*/ 342900 w 2298700"/>
              <a:gd name="connsiteY13" fmla="*/ 1276350 h 4787900"/>
              <a:gd name="connsiteX14" fmla="*/ 127000 w 2298700"/>
              <a:gd name="connsiteY14" fmla="*/ 1422400 h 4787900"/>
              <a:gd name="connsiteX15" fmla="*/ 114300 w 2298700"/>
              <a:gd name="connsiteY15" fmla="*/ 1619250 h 4787900"/>
              <a:gd name="connsiteX16" fmla="*/ 361950 w 2298700"/>
              <a:gd name="connsiteY16" fmla="*/ 1765300 h 4787900"/>
              <a:gd name="connsiteX17" fmla="*/ 298450 w 2298700"/>
              <a:gd name="connsiteY17" fmla="*/ 2044700 h 4787900"/>
              <a:gd name="connsiteX18" fmla="*/ 127000 w 2298700"/>
              <a:gd name="connsiteY18" fmla="*/ 2101850 h 4787900"/>
              <a:gd name="connsiteX19" fmla="*/ 107950 w 2298700"/>
              <a:gd name="connsiteY19" fmla="*/ 2381250 h 4787900"/>
              <a:gd name="connsiteX20" fmla="*/ 285750 w 2298700"/>
              <a:gd name="connsiteY20" fmla="*/ 2489200 h 4787900"/>
              <a:gd name="connsiteX21" fmla="*/ 260350 w 2298700"/>
              <a:gd name="connsiteY21" fmla="*/ 2705100 h 4787900"/>
              <a:gd name="connsiteX22" fmla="*/ 57150 w 2298700"/>
              <a:gd name="connsiteY22" fmla="*/ 2794000 h 4787900"/>
              <a:gd name="connsiteX23" fmla="*/ 25400 w 2298700"/>
              <a:gd name="connsiteY23" fmla="*/ 2984500 h 4787900"/>
              <a:gd name="connsiteX24" fmla="*/ 107950 w 2298700"/>
              <a:gd name="connsiteY24" fmla="*/ 3117850 h 4787900"/>
              <a:gd name="connsiteX25" fmla="*/ 25400 w 2298700"/>
              <a:gd name="connsiteY25" fmla="*/ 3346450 h 4787900"/>
              <a:gd name="connsiteX26" fmla="*/ 139700 w 2298700"/>
              <a:gd name="connsiteY26" fmla="*/ 3479800 h 4787900"/>
              <a:gd name="connsiteX27" fmla="*/ 25400 w 2298700"/>
              <a:gd name="connsiteY27" fmla="*/ 3689350 h 4787900"/>
              <a:gd name="connsiteX28" fmla="*/ 133350 w 2298700"/>
              <a:gd name="connsiteY28" fmla="*/ 3841750 h 4787900"/>
              <a:gd name="connsiteX29" fmla="*/ 57150 w 2298700"/>
              <a:gd name="connsiteY29" fmla="*/ 4013200 h 4787900"/>
              <a:gd name="connsiteX30" fmla="*/ 127000 w 2298700"/>
              <a:gd name="connsiteY30" fmla="*/ 4146550 h 4787900"/>
              <a:gd name="connsiteX31" fmla="*/ 25400 w 2298700"/>
              <a:gd name="connsiteY31" fmla="*/ 4324350 h 4787900"/>
              <a:gd name="connsiteX32" fmla="*/ 152400 w 2298700"/>
              <a:gd name="connsiteY32" fmla="*/ 4438650 h 4787900"/>
              <a:gd name="connsiteX33" fmla="*/ 38100 w 2298700"/>
              <a:gd name="connsiteY33" fmla="*/ 4521200 h 4787900"/>
              <a:gd name="connsiteX34" fmla="*/ 139700 w 2298700"/>
              <a:gd name="connsiteY34" fmla="*/ 4616450 h 4787900"/>
              <a:gd name="connsiteX35" fmla="*/ 44450 w 2298700"/>
              <a:gd name="connsiteY35" fmla="*/ 4692650 h 4787900"/>
              <a:gd name="connsiteX36" fmla="*/ 127000 w 2298700"/>
              <a:gd name="connsiteY36" fmla="*/ 4737100 h 4787900"/>
              <a:gd name="connsiteX37" fmla="*/ 50800 w 2298700"/>
              <a:gd name="connsiteY37" fmla="*/ 4787900 h 4787900"/>
              <a:gd name="connsiteX38" fmla="*/ 425450 w 2298700"/>
              <a:gd name="connsiteY38" fmla="*/ 4749800 h 4787900"/>
              <a:gd name="connsiteX39" fmla="*/ 825500 w 2298700"/>
              <a:gd name="connsiteY39" fmla="*/ 4635500 h 4787900"/>
              <a:gd name="connsiteX40" fmla="*/ 1174750 w 2298700"/>
              <a:gd name="connsiteY40" fmla="*/ 4470400 h 4787900"/>
              <a:gd name="connsiteX41" fmla="*/ 1428750 w 2298700"/>
              <a:gd name="connsiteY41" fmla="*/ 4279900 h 4787900"/>
              <a:gd name="connsiteX42" fmla="*/ 1701800 w 2298700"/>
              <a:gd name="connsiteY42" fmla="*/ 4006850 h 4787900"/>
              <a:gd name="connsiteX43" fmla="*/ 1924050 w 2298700"/>
              <a:gd name="connsiteY43" fmla="*/ 3689350 h 4787900"/>
              <a:gd name="connsiteX44" fmla="*/ 2235200 w 2298700"/>
              <a:gd name="connsiteY44" fmla="*/ 3105150 h 4787900"/>
              <a:gd name="connsiteX45" fmla="*/ 2292350 w 2298700"/>
              <a:gd name="connsiteY45" fmla="*/ 2641600 h 4787900"/>
              <a:gd name="connsiteX46" fmla="*/ 2298700 w 2298700"/>
              <a:gd name="connsiteY46" fmla="*/ 2152650 h 4787900"/>
              <a:gd name="connsiteX47" fmla="*/ 2197100 w 2298700"/>
              <a:gd name="connsiteY47" fmla="*/ 1676400 h 4787900"/>
              <a:gd name="connsiteX48" fmla="*/ 2000250 w 2298700"/>
              <a:gd name="connsiteY48" fmla="*/ 1193800 h 4787900"/>
              <a:gd name="connsiteX49" fmla="*/ 1708150 w 2298700"/>
              <a:gd name="connsiteY49" fmla="*/ 755650 h 4787900"/>
              <a:gd name="connsiteX50" fmla="*/ 1339850 w 2298700"/>
              <a:gd name="connsiteY50" fmla="*/ 419100 h 4787900"/>
              <a:gd name="connsiteX51" fmla="*/ 825500 w 2298700"/>
              <a:gd name="connsiteY51" fmla="*/ 165100 h 4787900"/>
              <a:gd name="connsiteX52" fmla="*/ 577850 w 2298700"/>
              <a:gd name="connsiteY52" fmla="*/ 76200 h 4787900"/>
              <a:gd name="connsiteX53" fmla="*/ 69850 w 2298700"/>
              <a:gd name="connsiteY53" fmla="*/ 0 h 478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298700" h="4787900">
                <a:moveTo>
                  <a:pt x="69850" y="0"/>
                </a:moveTo>
                <a:lnTo>
                  <a:pt x="146050" y="25400"/>
                </a:lnTo>
                <a:lnTo>
                  <a:pt x="31750" y="44450"/>
                </a:lnTo>
                <a:lnTo>
                  <a:pt x="114300" y="133350"/>
                </a:lnTo>
                <a:lnTo>
                  <a:pt x="25400" y="190500"/>
                </a:lnTo>
                <a:lnTo>
                  <a:pt x="114300" y="292100"/>
                </a:lnTo>
                <a:lnTo>
                  <a:pt x="0" y="387350"/>
                </a:lnTo>
                <a:lnTo>
                  <a:pt x="63500" y="482600"/>
                </a:lnTo>
                <a:lnTo>
                  <a:pt x="254000" y="571500"/>
                </a:lnTo>
                <a:lnTo>
                  <a:pt x="304800" y="711200"/>
                </a:lnTo>
                <a:lnTo>
                  <a:pt x="107950" y="787400"/>
                </a:lnTo>
                <a:lnTo>
                  <a:pt x="107950" y="990600"/>
                </a:lnTo>
                <a:lnTo>
                  <a:pt x="311150" y="1085850"/>
                </a:lnTo>
                <a:lnTo>
                  <a:pt x="342900" y="1276350"/>
                </a:lnTo>
                <a:lnTo>
                  <a:pt x="127000" y="1422400"/>
                </a:lnTo>
                <a:lnTo>
                  <a:pt x="114300" y="1619250"/>
                </a:lnTo>
                <a:lnTo>
                  <a:pt x="361950" y="1765300"/>
                </a:lnTo>
                <a:lnTo>
                  <a:pt x="298450" y="2044700"/>
                </a:lnTo>
                <a:lnTo>
                  <a:pt x="127000" y="2101850"/>
                </a:lnTo>
                <a:lnTo>
                  <a:pt x="107950" y="2381250"/>
                </a:lnTo>
                <a:lnTo>
                  <a:pt x="285750" y="2489200"/>
                </a:lnTo>
                <a:lnTo>
                  <a:pt x="260350" y="2705100"/>
                </a:lnTo>
                <a:lnTo>
                  <a:pt x="57150" y="2794000"/>
                </a:lnTo>
                <a:lnTo>
                  <a:pt x="25400" y="2984500"/>
                </a:lnTo>
                <a:lnTo>
                  <a:pt x="107950" y="3117850"/>
                </a:lnTo>
                <a:lnTo>
                  <a:pt x="25400" y="3346450"/>
                </a:lnTo>
                <a:lnTo>
                  <a:pt x="139700" y="3479800"/>
                </a:lnTo>
                <a:lnTo>
                  <a:pt x="25400" y="3689350"/>
                </a:lnTo>
                <a:lnTo>
                  <a:pt x="133350" y="3841750"/>
                </a:lnTo>
                <a:lnTo>
                  <a:pt x="57150" y="4013200"/>
                </a:lnTo>
                <a:lnTo>
                  <a:pt x="127000" y="4146550"/>
                </a:lnTo>
                <a:lnTo>
                  <a:pt x="25400" y="4324350"/>
                </a:lnTo>
                <a:lnTo>
                  <a:pt x="152400" y="4438650"/>
                </a:lnTo>
                <a:lnTo>
                  <a:pt x="38100" y="4521200"/>
                </a:lnTo>
                <a:lnTo>
                  <a:pt x="139700" y="4616450"/>
                </a:lnTo>
                <a:lnTo>
                  <a:pt x="44450" y="4692650"/>
                </a:lnTo>
                <a:lnTo>
                  <a:pt x="127000" y="4737100"/>
                </a:lnTo>
                <a:lnTo>
                  <a:pt x="50800" y="4787900"/>
                </a:lnTo>
                <a:lnTo>
                  <a:pt x="425450" y="4749800"/>
                </a:lnTo>
                <a:lnTo>
                  <a:pt x="825500" y="4635500"/>
                </a:lnTo>
                <a:lnTo>
                  <a:pt x="1174750" y="4470400"/>
                </a:lnTo>
                <a:lnTo>
                  <a:pt x="1428750" y="4279900"/>
                </a:lnTo>
                <a:lnTo>
                  <a:pt x="1701800" y="4006850"/>
                </a:lnTo>
                <a:lnTo>
                  <a:pt x="1924050" y="3689350"/>
                </a:lnTo>
                <a:lnTo>
                  <a:pt x="2235200" y="3105150"/>
                </a:lnTo>
                <a:lnTo>
                  <a:pt x="2292350" y="2641600"/>
                </a:lnTo>
                <a:cubicBezTo>
                  <a:pt x="2294467" y="2478617"/>
                  <a:pt x="2296583" y="2315633"/>
                  <a:pt x="2298700" y="2152650"/>
                </a:cubicBezTo>
                <a:lnTo>
                  <a:pt x="2197100" y="1676400"/>
                </a:lnTo>
                <a:lnTo>
                  <a:pt x="2000250" y="1193800"/>
                </a:lnTo>
                <a:lnTo>
                  <a:pt x="1708150" y="755650"/>
                </a:lnTo>
                <a:lnTo>
                  <a:pt x="1339850" y="419100"/>
                </a:lnTo>
                <a:lnTo>
                  <a:pt x="825500" y="165100"/>
                </a:lnTo>
                <a:lnTo>
                  <a:pt x="577850" y="76200"/>
                </a:lnTo>
                <a:lnTo>
                  <a:pt x="69850" y="0"/>
                </a:lnTo>
                <a:close/>
              </a:path>
            </a:pathLst>
          </a:custGeom>
          <a:solidFill>
            <a:schemeClr val="accent1">
              <a:alpha val="71000"/>
            </a:schemeClr>
          </a:solidFill>
          <a:ln w="38100">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9" name="TextBox 8"/>
              <p:cNvSpPr txBox="1"/>
              <p:nvPr/>
            </p:nvSpPr>
            <p:spPr>
              <a:xfrm>
                <a:off x="6308723" y="4044950"/>
                <a:ext cx="3764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ru-RU" dirty="0"/>
              </a:p>
            </p:txBody>
          </p:sp>
        </mc:Choice>
        <mc:Fallback xmlns="">
          <p:sp>
            <p:nvSpPr>
              <p:cNvPr id="9" name="TextBox 8"/>
              <p:cNvSpPr txBox="1">
                <a:spLocks noRot="1" noChangeAspect="1" noMove="1" noResize="1" noEditPoints="1" noAdjustHandles="1" noChangeArrowheads="1" noChangeShapeType="1" noTextEdit="1"/>
              </p:cNvSpPr>
              <p:nvPr/>
            </p:nvSpPr>
            <p:spPr>
              <a:xfrm>
                <a:off x="6308723" y="4044950"/>
                <a:ext cx="376449" cy="369332"/>
              </a:xfrm>
              <a:prstGeom prst="rect">
                <a:avLst/>
              </a:prstGeom>
              <a:blipFill rotWithShape="0">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1399627" y="4044950"/>
                <a:ext cx="3764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ru-RU" dirty="0"/>
              </a:p>
            </p:txBody>
          </p:sp>
        </mc:Choice>
        <mc:Fallback xmlns="">
          <p:sp>
            <p:nvSpPr>
              <p:cNvPr id="11" name="TextBox 10"/>
              <p:cNvSpPr txBox="1">
                <a:spLocks noRot="1" noChangeAspect="1" noMove="1" noResize="1" noEditPoints="1" noAdjustHandles="1" noChangeArrowheads="1" noChangeShapeType="1" noTextEdit="1"/>
              </p:cNvSpPr>
              <p:nvPr/>
            </p:nvSpPr>
            <p:spPr>
              <a:xfrm>
                <a:off x="11399627" y="4044950"/>
                <a:ext cx="376449" cy="369332"/>
              </a:xfrm>
              <a:prstGeom prst="rect">
                <a:avLst/>
              </a:prstGeom>
              <a:blipFill rotWithShape="0">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Объект 9"/>
              <p:cNvSpPr>
                <a:spLocks noGrp="1"/>
              </p:cNvSpPr>
              <p:nvPr>
                <p:ph idx="1"/>
              </p:nvPr>
            </p:nvSpPr>
            <p:spPr>
              <a:xfrm>
                <a:off x="838200" y="1825624"/>
                <a:ext cx="5549902" cy="4924425"/>
              </a:xfrm>
            </p:spPr>
            <p:txBody>
              <a:bodyPr>
                <a:normAutofit/>
              </a:bodyPr>
              <a:lstStyle/>
              <a:p>
                <a:pPr marL="0" indent="0">
                  <a:buNone/>
                </a:pPr>
                <a:r>
                  <a:rPr lang="ru-RU" dirty="0" smtClean="0"/>
                  <a:t>Пусть</a:t>
                </a:r>
                <a:r>
                  <a:rPr lang="en-US" dirty="0" smtClean="0"/>
                  <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smtClean="0"/>
                  <a:t> — </a:t>
                </a:r>
                <a:r>
                  <a:rPr lang="ru-RU" dirty="0" smtClean="0"/>
                  <a:t>пара вершин.</a:t>
                </a:r>
              </a:p>
              <a:p>
                <a:pPr marL="0" indent="0">
                  <a:buNone/>
                </a:pPr>
                <a:r>
                  <a:rPr lang="ru-RU" dirty="0" smtClean="0"/>
                  <a:t>Введём</a:t>
                </a:r>
                <a:r>
                  <a:rPr lang="en-US" dirty="0" smtClean="0"/>
                  <a:t>:</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𝑢</m:t>
                        </m:r>
                      </m:sub>
                    </m:sSub>
                  </m:oMath>
                </a14:m>
                <a:r>
                  <a:rPr lang="en-US" dirty="0" smtClean="0"/>
                  <a:t> </a:t>
                </a:r>
                <a:r>
                  <a:rPr lang="ru-RU" dirty="0" smtClean="0"/>
                  <a:t>— такое максимальное число, что объединение всех цепей длины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𝑢</m:t>
                        </m:r>
                      </m:sub>
                    </m:sSub>
                  </m:oMath>
                </a14:m>
                <a:r>
                  <a:rPr lang="ru-RU" dirty="0" smtClean="0"/>
                  <a:t> с началом в </a:t>
                </a:r>
                <a14:m>
                  <m:oMath xmlns:m="http://schemas.openxmlformats.org/officeDocument/2006/math">
                    <m:r>
                      <a:rPr lang="en-US" b="0" i="1" smtClean="0">
                        <a:latin typeface="Cambria Math" panose="02040503050406030204" pitchFamily="18" charset="0"/>
                      </a:rPr>
                      <m:t>𝑢</m:t>
                    </m:r>
                  </m:oMath>
                </a14:m>
                <a:r>
                  <a:rPr lang="en-US" dirty="0" smtClean="0"/>
                  <a:t> </a:t>
                </a:r>
                <a:r>
                  <a:rPr lang="ru-RU" dirty="0" smtClean="0"/>
                  <a:t>затрагивает не более </a:t>
                </a:r>
                <a14:m>
                  <m:oMath xmlns:m="http://schemas.openxmlformats.org/officeDocument/2006/math">
                    <m:f>
                      <m:fPr>
                        <m:type m:val="lin"/>
                        <m:ctrlPr>
                          <a:rPr lang="ru-RU"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oMath>
                </a14:m>
                <a:r>
                  <a:rPr lang="en-US" dirty="0" smtClean="0"/>
                  <a:t> </a:t>
                </a:r>
                <a:r>
                  <a:rPr lang="ru-RU" dirty="0" smtClean="0"/>
                  <a:t>граней.</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𝑣</m:t>
                        </m:r>
                      </m:sub>
                    </m:sSub>
                  </m:oMath>
                </a14:m>
                <a:r>
                  <a:rPr lang="en-US" dirty="0" smtClean="0"/>
                  <a:t> — </a:t>
                </a:r>
                <a:r>
                  <a:rPr lang="ru-RU" dirty="0" smtClean="0"/>
                  <a:t>аналогичное число для </a:t>
                </a:r>
                <a14:m>
                  <m:oMath xmlns:m="http://schemas.openxmlformats.org/officeDocument/2006/math">
                    <m:r>
                      <a:rPr lang="en-US" b="0" i="1" smtClean="0">
                        <a:latin typeface="Cambria Math" panose="02040503050406030204" pitchFamily="18" charset="0"/>
                      </a:rPr>
                      <m:t>𝑣</m:t>
                    </m:r>
                  </m:oMath>
                </a14:m>
                <a:r>
                  <a:rPr lang="en-US" dirty="0" smtClean="0"/>
                  <a:t>.</a:t>
                </a:r>
              </a:p>
            </p:txBody>
          </p:sp>
        </mc:Choice>
        <mc:Fallback xmlns="">
          <p:sp>
            <p:nvSpPr>
              <p:cNvPr id="10" name="Объект 9"/>
              <p:cNvSpPr>
                <a:spLocks noGrp="1" noRot="1" noChangeAspect="1" noMove="1" noResize="1" noEditPoints="1" noAdjustHandles="1" noChangeArrowheads="1" noChangeShapeType="1" noTextEdit="1"/>
              </p:cNvSpPr>
              <p:nvPr>
                <p:ph idx="1"/>
              </p:nvPr>
            </p:nvSpPr>
            <p:spPr>
              <a:xfrm>
                <a:off x="838200" y="1825624"/>
                <a:ext cx="5549902" cy="4924425"/>
              </a:xfrm>
              <a:blipFill rotWithShape="0">
                <a:blip r:embed="rId5"/>
                <a:stretch>
                  <a:fillRect l="-2308" t="-1980"/>
                </a:stretch>
              </a:blipFill>
            </p:spPr>
            <p:txBody>
              <a:bodyPr/>
              <a:lstStyle/>
              <a:p>
                <a:r>
                  <a:rPr lang="ru-RU">
                    <a:noFill/>
                  </a:rPr>
                  <a:t> </a:t>
                </a:r>
              </a:p>
            </p:txBody>
          </p:sp>
        </mc:Fallback>
      </mc:AlternateContent>
    </p:spTree>
    <p:extLst>
      <p:ext uri="{BB962C8B-B14F-4D97-AF65-F5344CB8AC3E}">
        <p14:creationId xmlns:p14="http://schemas.microsoft.com/office/powerpoint/2010/main" val="260184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200" dirty="0" smtClean="0"/>
              <a:t>Доказательство теоремы </a:t>
            </a:r>
            <a:r>
              <a:rPr lang="ru-RU" sz="4200" dirty="0" err="1" smtClean="0"/>
              <a:t>Калаи</a:t>
            </a:r>
            <a:r>
              <a:rPr lang="ru-RU" sz="4200" dirty="0" smtClean="0"/>
              <a:t>—</a:t>
            </a:r>
            <a:r>
              <a:rPr lang="ru-RU" sz="4200" dirty="0" err="1" smtClean="0"/>
              <a:t>Клейтмана</a:t>
            </a:r>
            <a:endParaRPr lang="ru-RU" sz="4200" dirty="0"/>
          </a:p>
        </p:txBody>
      </p:sp>
      <p:grpSp>
        <p:nvGrpSpPr>
          <p:cNvPr id="3" name="Группа 2"/>
          <p:cNvGrpSpPr/>
          <p:nvPr/>
        </p:nvGrpSpPr>
        <p:grpSpPr>
          <a:xfrm>
            <a:off x="9534526" y="4332289"/>
            <a:ext cx="2267837" cy="2265362"/>
            <a:chOff x="6600826" y="1690688"/>
            <a:chExt cx="4883147" cy="4877817"/>
          </a:xfrm>
        </p:grpSpPr>
        <p:pic>
          <p:nvPicPr>
            <p:cNvPr id="13" name="Picture 2" descr="http://upload.wikimedia.org/wikipedia/commons/d/df/Conway_polyhedron_dadkt5d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0826" y="1690688"/>
              <a:ext cx="4883147" cy="4877817"/>
            </a:xfrm>
            <a:prstGeom prst="rect">
              <a:avLst/>
            </a:prstGeom>
            <a:noFill/>
            <a:extLst>
              <a:ext uri="{909E8E84-426E-40DD-AFC4-6F175D3DCCD1}">
                <a14:hiddenFill xmlns:a14="http://schemas.microsoft.com/office/drawing/2010/main">
                  <a:solidFill>
                    <a:srgbClr val="FFFFFF"/>
                  </a:solidFill>
                </a14:hiddenFill>
              </a:ext>
            </a:extLst>
          </p:spPr>
        </p:pic>
        <p:sp>
          <p:nvSpPr>
            <p:cNvPr id="8" name="Полилиния 7"/>
            <p:cNvSpPr/>
            <p:nvPr/>
          </p:nvSpPr>
          <p:spPr>
            <a:xfrm flipH="1">
              <a:off x="6607176" y="1746250"/>
              <a:ext cx="2298700" cy="4787900"/>
            </a:xfrm>
            <a:custGeom>
              <a:avLst/>
              <a:gdLst>
                <a:gd name="connsiteX0" fmla="*/ 69850 w 2298700"/>
                <a:gd name="connsiteY0" fmla="*/ 0 h 4787900"/>
                <a:gd name="connsiteX1" fmla="*/ 146050 w 2298700"/>
                <a:gd name="connsiteY1" fmla="*/ 25400 h 4787900"/>
                <a:gd name="connsiteX2" fmla="*/ 31750 w 2298700"/>
                <a:gd name="connsiteY2" fmla="*/ 44450 h 4787900"/>
                <a:gd name="connsiteX3" fmla="*/ 114300 w 2298700"/>
                <a:gd name="connsiteY3" fmla="*/ 133350 h 4787900"/>
                <a:gd name="connsiteX4" fmla="*/ 25400 w 2298700"/>
                <a:gd name="connsiteY4" fmla="*/ 190500 h 4787900"/>
                <a:gd name="connsiteX5" fmla="*/ 114300 w 2298700"/>
                <a:gd name="connsiteY5" fmla="*/ 292100 h 4787900"/>
                <a:gd name="connsiteX6" fmla="*/ 0 w 2298700"/>
                <a:gd name="connsiteY6" fmla="*/ 387350 h 4787900"/>
                <a:gd name="connsiteX7" fmla="*/ 63500 w 2298700"/>
                <a:gd name="connsiteY7" fmla="*/ 482600 h 4787900"/>
                <a:gd name="connsiteX8" fmla="*/ 254000 w 2298700"/>
                <a:gd name="connsiteY8" fmla="*/ 571500 h 4787900"/>
                <a:gd name="connsiteX9" fmla="*/ 304800 w 2298700"/>
                <a:gd name="connsiteY9" fmla="*/ 711200 h 4787900"/>
                <a:gd name="connsiteX10" fmla="*/ 107950 w 2298700"/>
                <a:gd name="connsiteY10" fmla="*/ 787400 h 4787900"/>
                <a:gd name="connsiteX11" fmla="*/ 107950 w 2298700"/>
                <a:gd name="connsiteY11" fmla="*/ 990600 h 4787900"/>
                <a:gd name="connsiteX12" fmla="*/ 311150 w 2298700"/>
                <a:gd name="connsiteY12" fmla="*/ 1085850 h 4787900"/>
                <a:gd name="connsiteX13" fmla="*/ 342900 w 2298700"/>
                <a:gd name="connsiteY13" fmla="*/ 1276350 h 4787900"/>
                <a:gd name="connsiteX14" fmla="*/ 127000 w 2298700"/>
                <a:gd name="connsiteY14" fmla="*/ 1422400 h 4787900"/>
                <a:gd name="connsiteX15" fmla="*/ 114300 w 2298700"/>
                <a:gd name="connsiteY15" fmla="*/ 1619250 h 4787900"/>
                <a:gd name="connsiteX16" fmla="*/ 361950 w 2298700"/>
                <a:gd name="connsiteY16" fmla="*/ 1765300 h 4787900"/>
                <a:gd name="connsiteX17" fmla="*/ 298450 w 2298700"/>
                <a:gd name="connsiteY17" fmla="*/ 2044700 h 4787900"/>
                <a:gd name="connsiteX18" fmla="*/ 127000 w 2298700"/>
                <a:gd name="connsiteY18" fmla="*/ 2101850 h 4787900"/>
                <a:gd name="connsiteX19" fmla="*/ 107950 w 2298700"/>
                <a:gd name="connsiteY19" fmla="*/ 2381250 h 4787900"/>
                <a:gd name="connsiteX20" fmla="*/ 285750 w 2298700"/>
                <a:gd name="connsiteY20" fmla="*/ 2489200 h 4787900"/>
                <a:gd name="connsiteX21" fmla="*/ 260350 w 2298700"/>
                <a:gd name="connsiteY21" fmla="*/ 2705100 h 4787900"/>
                <a:gd name="connsiteX22" fmla="*/ 57150 w 2298700"/>
                <a:gd name="connsiteY22" fmla="*/ 2794000 h 4787900"/>
                <a:gd name="connsiteX23" fmla="*/ 25400 w 2298700"/>
                <a:gd name="connsiteY23" fmla="*/ 2984500 h 4787900"/>
                <a:gd name="connsiteX24" fmla="*/ 107950 w 2298700"/>
                <a:gd name="connsiteY24" fmla="*/ 3117850 h 4787900"/>
                <a:gd name="connsiteX25" fmla="*/ 25400 w 2298700"/>
                <a:gd name="connsiteY25" fmla="*/ 3346450 h 4787900"/>
                <a:gd name="connsiteX26" fmla="*/ 139700 w 2298700"/>
                <a:gd name="connsiteY26" fmla="*/ 3479800 h 4787900"/>
                <a:gd name="connsiteX27" fmla="*/ 25400 w 2298700"/>
                <a:gd name="connsiteY27" fmla="*/ 3689350 h 4787900"/>
                <a:gd name="connsiteX28" fmla="*/ 133350 w 2298700"/>
                <a:gd name="connsiteY28" fmla="*/ 3841750 h 4787900"/>
                <a:gd name="connsiteX29" fmla="*/ 57150 w 2298700"/>
                <a:gd name="connsiteY29" fmla="*/ 4013200 h 4787900"/>
                <a:gd name="connsiteX30" fmla="*/ 127000 w 2298700"/>
                <a:gd name="connsiteY30" fmla="*/ 4146550 h 4787900"/>
                <a:gd name="connsiteX31" fmla="*/ 25400 w 2298700"/>
                <a:gd name="connsiteY31" fmla="*/ 4324350 h 4787900"/>
                <a:gd name="connsiteX32" fmla="*/ 152400 w 2298700"/>
                <a:gd name="connsiteY32" fmla="*/ 4438650 h 4787900"/>
                <a:gd name="connsiteX33" fmla="*/ 38100 w 2298700"/>
                <a:gd name="connsiteY33" fmla="*/ 4521200 h 4787900"/>
                <a:gd name="connsiteX34" fmla="*/ 139700 w 2298700"/>
                <a:gd name="connsiteY34" fmla="*/ 4616450 h 4787900"/>
                <a:gd name="connsiteX35" fmla="*/ 44450 w 2298700"/>
                <a:gd name="connsiteY35" fmla="*/ 4692650 h 4787900"/>
                <a:gd name="connsiteX36" fmla="*/ 127000 w 2298700"/>
                <a:gd name="connsiteY36" fmla="*/ 4737100 h 4787900"/>
                <a:gd name="connsiteX37" fmla="*/ 50800 w 2298700"/>
                <a:gd name="connsiteY37" fmla="*/ 4787900 h 4787900"/>
                <a:gd name="connsiteX38" fmla="*/ 425450 w 2298700"/>
                <a:gd name="connsiteY38" fmla="*/ 4749800 h 4787900"/>
                <a:gd name="connsiteX39" fmla="*/ 825500 w 2298700"/>
                <a:gd name="connsiteY39" fmla="*/ 4635500 h 4787900"/>
                <a:gd name="connsiteX40" fmla="*/ 1174750 w 2298700"/>
                <a:gd name="connsiteY40" fmla="*/ 4470400 h 4787900"/>
                <a:gd name="connsiteX41" fmla="*/ 1428750 w 2298700"/>
                <a:gd name="connsiteY41" fmla="*/ 4279900 h 4787900"/>
                <a:gd name="connsiteX42" fmla="*/ 1701800 w 2298700"/>
                <a:gd name="connsiteY42" fmla="*/ 4006850 h 4787900"/>
                <a:gd name="connsiteX43" fmla="*/ 1924050 w 2298700"/>
                <a:gd name="connsiteY43" fmla="*/ 3689350 h 4787900"/>
                <a:gd name="connsiteX44" fmla="*/ 2235200 w 2298700"/>
                <a:gd name="connsiteY44" fmla="*/ 3105150 h 4787900"/>
                <a:gd name="connsiteX45" fmla="*/ 2292350 w 2298700"/>
                <a:gd name="connsiteY45" fmla="*/ 2641600 h 4787900"/>
                <a:gd name="connsiteX46" fmla="*/ 2298700 w 2298700"/>
                <a:gd name="connsiteY46" fmla="*/ 2152650 h 4787900"/>
                <a:gd name="connsiteX47" fmla="*/ 2197100 w 2298700"/>
                <a:gd name="connsiteY47" fmla="*/ 1676400 h 4787900"/>
                <a:gd name="connsiteX48" fmla="*/ 2000250 w 2298700"/>
                <a:gd name="connsiteY48" fmla="*/ 1193800 h 4787900"/>
                <a:gd name="connsiteX49" fmla="*/ 1708150 w 2298700"/>
                <a:gd name="connsiteY49" fmla="*/ 755650 h 4787900"/>
                <a:gd name="connsiteX50" fmla="*/ 1339850 w 2298700"/>
                <a:gd name="connsiteY50" fmla="*/ 419100 h 4787900"/>
                <a:gd name="connsiteX51" fmla="*/ 825500 w 2298700"/>
                <a:gd name="connsiteY51" fmla="*/ 165100 h 4787900"/>
                <a:gd name="connsiteX52" fmla="*/ 577850 w 2298700"/>
                <a:gd name="connsiteY52" fmla="*/ 76200 h 4787900"/>
                <a:gd name="connsiteX53" fmla="*/ 69850 w 2298700"/>
                <a:gd name="connsiteY53" fmla="*/ 0 h 478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298700" h="4787900">
                  <a:moveTo>
                    <a:pt x="69850" y="0"/>
                  </a:moveTo>
                  <a:lnTo>
                    <a:pt x="146050" y="25400"/>
                  </a:lnTo>
                  <a:lnTo>
                    <a:pt x="31750" y="44450"/>
                  </a:lnTo>
                  <a:lnTo>
                    <a:pt x="114300" y="133350"/>
                  </a:lnTo>
                  <a:lnTo>
                    <a:pt x="25400" y="190500"/>
                  </a:lnTo>
                  <a:lnTo>
                    <a:pt x="114300" y="292100"/>
                  </a:lnTo>
                  <a:lnTo>
                    <a:pt x="0" y="387350"/>
                  </a:lnTo>
                  <a:lnTo>
                    <a:pt x="63500" y="482600"/>
                  </a:lnTo>
                  <a:lnTo>
                    <a:pt x="254000" y="571500"/>
                  </a:lnTo>
                  <a:lnTo>
                    <a:pt x="304800" y="711200"/>
                  </a:lnTo>
                  <a:lnTo>
                    <a:pt x="107950" y="787400"/>
                  </a:lnTo>
                  <a:lnTo>
                    <a:pt x="107950" y="990600"/>
                  </a:lnTo>
                  <a:lnTo>
                    <a:pt x="311150" y="1085850"/>
                  </a:lnTo>
                  <a:lnTo>
                    <a:pt x="342900" y="1276350"/>
                  </a:lnTo>
                  <a:lnTo>
                    <a:pt x="127000" y="1422400"/>
                  </a:lnTo>
                  <a:lnTo>
                    <a:pt x="114300" y="1619250"/>
                  </a:lnTo>
                  <a:lnTo>
                    <a:pt x="361950" y="1765300"/>
                  </a:lnTo>
                  <a:lnTo>
                    <a:pt x="298450" y="2044700"/>
                  </a:lnTo>
                  <a:lnTo>
                    <a:pt x="127000" y="2101850"/>
                  </a:lnTo>
                  <a:lnTo>
                    <a:pt x="107950" y="2381250"/>
                  </a:lnTo>
                  <a:lnTo>
                    <a:pt x="285750" y="2489200"/>
                  </a:lnTo>
                  <a:lnTo>
                    <a:pt x="260350" y="2705100"/>
                  </a:lnTo>
                  <a:lnTo>
                    <a:pt x="57150" y="2794000"/>
                  </a:lnTo>
                  <a:lnTo>
                    <a:pt x="25400" y="2984500"/>
                  </a:lnTo>
                  <a:lnTo>
                    <a:pt x="107950" y="3117850"/>
                  </a:lnTo>
                  <a:lnTo>
                    <a:pt x="25400" y="3346450"/>
                  </a:lnTo>
                  <a:lnTo>
                    <a:pt x="139700" y="3479800"/>
                  </a:lnTo>
                  <a:lnTo>
                    <a:pt x="25400" y="3689350"/>
                  </a:lnTo>
                  <a:lnTo>
                    <a:pt x="133350" y="3841750"/>
                  </a:lnTo>
                  <a:lnTo>
                    <a:pt x="57150" y="4013200"/>
                  </a:lnTo>
                  <a:lnTo>
                    <a:pt x="127000" y="4146550"/>
                  </a:lnTo>
                  <a:lnTo>
                    <a:pt x="25400" y="4324350"/>
                  </a:lnTo>
                  <a:lnTo>
                    <a:pt x="152400" y="4438650"/>
                  </a:lnTo>
                  <a:lnTo>
                    <a:pt x="38100" y="4521200"/>
                  </a:lnTo>
                  <a:lnTo>
                    <a:pt x="139700" y="4616450"/>
                  </a:lnTo>
                  <a:lnTo>
                    <a:pt x="44450" y="4692650"/>
                  </a:lnTo>
                  <a:lnTo>
                    <a:pt x="127000" y="4737100"/>
                  </a:lnTo>
                  <a:lnTo>
                    <a:pt x="50800" y="4787900"/>
                  </a:lnTo>
                  <a:lnTo>
                    <a:pt x="425450" y="4749800"/>
                  </a:lnTo>
                  <a:lnTo>
                    <a:pt x="825500" y="4635500"/>
                  </a:lnTo>
                  <a:lnTo>
                    <a:pt x="1174750" y="4470400"/>
                  </a:lnTo>
                  <a:lnTo>
                    <a:pt x="1428750" y="4279900"/>
                  </a:lnTo>
                  <a:lnTo>
                    <a:pt x="1701800" y="4006850"/>
                  </a:lnTo>
                  <a:lnTo>
                    <a:pt x="1924050" y="3689350"/>
                  </a:lnTo>
                  <a:lnTo>
                    <a:pt x="2235200" y="3105150"/>
                  </a:lnTo>
                  <a:lnTo>
                    <a:pt x="2292350" y="2641600"/>
                  </a:lnTo>
                  <a:cubicBezTo>
                    <a:pt x="2294467" y="2478617"/>
                    <a:pt x="2296583" y="2315633"/>
                    <a:pt x="2298700" y="2152650"/>
                  </a:cubicBezTo>
                  <a:lnTo>
                    <a:pt x="2197100" y="1676400"/>
                  </a:lnTo>
                  <a:lnTo>
                    <a:pt x="2000250" y="1193800"/>
                  </a:lnTo>
                  <a:lnTo>
                    <a:pt x="1708150" y="755650"/>
                  </a:lnTo>
                  <a:lnTo>
                    <a:pt x="1339850" y="419100"/>
                  </a:lnTo>
                  <a:lnTo>
                    <a:pt x="825500" y="165100"/>
                  </a:lnTo>
                  <a:lnTo>
                    <a:pt x="577850" y="76200"/>
                  </a:lnTo>
                  <a:lnTo>
                    <a:pt x="69850" y="0"/>
                  </a:lnTo>
                  <a:close/>
                </a:path>
              </a:pathLst>
            </a:custGeom>
            <a:solidFill>
              <a:schemeClr val="accent1">
                <a:alpha val="71000"/>
              </a:schemeClr>
            </a:solidFill>
            <a:ln w="38100">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mc:AlternateContent xmlns:mc="http://schemas.openxmlformats.org/markup-compatibility/2006" xmlns:a14="http://schemas.microsoft.com/office/drawing/2010/main">
        <mc:Choice Requires="a14">
          <p:sp>
            <p:nvSpPr>
              <p:cNvPr id="9" name="TextBox 8"/>
              <p:cNvSpPr txBox="1"/>
              <p:nvPr/>
            </p:nvSpPr>
            <p:spPr>
              <a:xfrm>
                <a:off x="9217023" y="5365750"/>
                <a:ext cx="3764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ru-RU" dirty="0"/>
              </a:p>
            </p:txBody>
          </p:sp>
        </mc:Choice>
        <mc:Fallback xmlns="">
          <p:sp>
            <p:nvSpPr>
              <p:cNvPr id="9" name="TextBox 8"/>
              <p:cNvSpPr txBox="1">
                <a:spLocks noRot="1" noChangeAspect="1" noMove="1" noResize="1" noEditPoints="1" noAdjustHandles="1" noChangeArrowheads="1" noChangeShapeType="1" noTextEdit="1"/>
              </p:cNvSpPr>
              <p:nvPr/>
            </p:nvSpPr>
            <p:spPr>
              <a:xfrm>
                <a:off x="9217023" y="5365750"/>
                <a:ext cx="376449" cy="369332"/>
              </a:xfrm>
              <a:prstGeom prst="rect">
                <a:avLst/>
              </a:prstGeom>
              <a:blipFill rotWithShape="0">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Объект 9"/>
              <p:cNvSpPr>
                <a:spLocks noGrp="1"/>
              </p:cNvSpPr>
              <p:nvPr>
                <p:ph idx="1"/>
              </p:nvPr>
            </p:nvSpPr>
            <p:spPr>
              <a:xfrm>
                <a:off x="838200" y="1825624"/>
                <a:ext cx="10515600" cy="4924425"/>
              </a:xfrm>
            </p:spPr>
            <p:txBody>
              <a:bodyPr>
                <a:normAutofit/>
              </a:bodyPr>
              <a:lstStyle/>
              <a:p>
                <a:pPr marL="0" indent="0">
                  <a:buNone/>
                </a:pPr>
                <a14:m>
                  <m:oMath xmlns:m="http://schemas.openxmlformats.org/officeDocument/2006/math">
                    <m:sSub>
                      <m:sSubPr>
                        <m:ctrlPr>
                          <a:rPr lang="en-US" b="0" i="1" smtClean="0">
                            <a:solidFill>
                              <a:schemeClr val="bg1">
                                <a:lumMod val="75000"/>
                              </a:schemeClr>
                            </a:solidFill>
                            <a:latin typeface="Cambria Math" panose="02040503050406030204" pitchFamily="18" charset="0"/>
                          </a:rPr>
                        </m:ctrlPr>
                      </m:sSubPr>
                      <m:e>
                        <m:r>
                          <a:rPr lang="en-US" b="0" i="1" smtClean="0">
                            <a:solidFill>
                              <a:schemeClr val="bg1">
                                <a:lumMod val="75000"/>
                              </a:schemeClr>
                            </a:solidFill>
                            <a:latin typeface="Cambria Math" panose="02040503050406030204" pitchFamily="18" charset="0"/>
                          </a:rPr>
                          <m:t>𝑘</m:t>
                        </m:r>
                      </m:e>
                      <m:sub>
                        <m:r>
                          <a:rPr lang="en-US" b="0" i="1" smtClean="0">
                            <a:solidFill>
                              <a:schemeClr val="bg1">
                                <a:lumMod val="75000"/>
                              </a:schemeClr>
                            </a:solidFill>
                            <a:latin typeface="Cambria Math" panose="02040503050406030204" pitchFamily="18" charset="0"/>
                          </a:rPr>
                          <m:t>𝑢</m:t>
                        </m:r>
                      </m:sub>
                    </m:sSub>
                  </m:oMath>
                </a14:m>
                <a:r>
                  <a:rPr lang="en-US" dirty="0" smtClean="0">
                    <a:solidFill>
                      <a:schemeClr val="bg1">
                        <a:lumMod val="75000"/>
                      </a:schemeClr>
                    </a:solidFill>
                  </a:rPr>
                  <a:t> </a:t>
                </a:r>
                <a:r>
                  <a:rPr lang="ru-RU" dirty="0" smtClean="0">
                    <a:solidFill>
                      <a:schemeClr val="bg1">
                        <a:lumMod val="75000"/>
                      </a:schemeClr>
                    </a:solidFill>
                  </a:rPr>
                  <a:t>— такое максимальное число, что объединение всех цепей длины </a:t>
                </a:r>
                <a14:m>
                  <m:oMath xmlns:m="http://schemas.openxmlformats.org/officeDocument/2006/math">
                    <m:sSub>
                      <m:sSubPr>
                        <m:ctrlPr>
                          <a:rPr lang="en-US" b="0" i="1" smtClean="0">
                            <a:solidFill>
                              <a:schemeClr val="bg1">
                                <a:lumMod val="75000"/>
                              </a:schemeClr>
                            </a:solidFill>
                            <a:latin typeface="Cambria Math" panose="02040503050406030204" pitchFamily="18" charset="0"/>
                          </a:rPr>
                        </m:ctrlPr>
                      </m:sSubPr>
                      <m:e>
                        <m:r>
                          <a:rPr lang="en-US" b="0" i="1" smtClean="0">
                            <a:solidFill>
                              <a:schemeClr val="bg1">
                                <a:lumMod val="75000"/>
                              </a:schemeClr>
                            </a:solidFill>
                            <a:latin typeface="Cambria Math" panose="02040503050406030204" pitchFamily="18" charset="0"/>
                          </a:rPr>
                          <m:t>𝑘</m:t>
                        </m:r>
                      </m:e>
                      <m:sub>
                        <m:r>
                          <a:rPr lang="en-US" b="0" i="1" smtClean="0">
                            <a:solidFill>
                              <a:schemeClr val="bg1">
                                <a:lumMod val="75000"/>
                              </a:schemeClr>
                            </a:solidFill>
                            <a:latin typeface="Cambria Math" panose="02040503050406030204" pitchFamily="18" charset="0"/>
                          </a:rPr>
                          <m:t>𝑢</m:t>
                        </m:r>
                      </m:sub>
                    </m:sSub>
                  </m:oMath>
                </a14:m>
                <a:r>
                  <a:rPr lang="ru-RU" dirty="0" smtClean="0">
                    <a:solidFill>
                      <a:schemeClr val="bg1">
                        <a:lumMod val="75000"/>
                      </a:schemeClr>
                    </a:solidFill>
                  </a:rPr>
                  <a:t> с началом в </a:t>
                </a:r>
                <a14:m>
                  <m:oMath xmlns:m="http://schemas.openxmlformats.org/officeDocument/2006/math">
                    <m:r>
                      <a:rPr lang="en-US" b="0" i="1" smtClean="0">
                        <a:solidFill>
                          <a:schemeClr val="bg1">
                            <a:lumMod val="75000"/>
                          </a:schemeClr>
                        </a:solidFill>
                        <a:latin typeface="Cambria Math" panose="02040503050406030204" pitchFamily="18" charset="0"/>
                      </a:rPr>
                      <m:t>𝑢</m:t>
                    </m:r>
                  </m:oMath>
                </a14:m>
                <a:r>
                  <a:rPr lang="en-US" dirty="0" smtClean="0">
                    <a:solidFill>
                      <a:schemeClr val="bg1">
                        <a:lumMod val="75000"/>
                      </a:schemeClr>
                    </a:solidFill>
                  </a:rPr>
                  <a:t> </a:t>
                </a:r>
                <a:r>
                  <a:rPr lang="ru-RU" dirty="0" smtClean="0">
                    <a:solidFill>
                      <a:schemeClr val="bg1">
                        <a:lumMod val="75000"/>
                      </a:schemeClr>
                    </a:solidFill>
                  </a:rPr>
                  <a:t>затрагивает не более</a:t>
                </a:r>
                <a:r>
                  <a:rPr lang="en-US" dirty="0" smtClean="0">
                    <a:solidFill>
                      <a:schemeClr val="bg1">
                        <a:lumMod val="75000"/>
                      </a:schemeClr>
                    </a:solidFill>
                  </a:rPr>
                  <a:t> </a:t>
                </a:r>
                <a14:m>
                  <m:oMath xmlns:m="http://schemas.openxmlformats.org/officeDocument/2006/math">
                    <m:d>
                      <m:dPr>
                        <m:begChr m:val="⌊"/>
                        <m:endChr m:val="⌋"/>
                        <m:ctrlPr>
                          <a:rPr lang="en-US" b="0" i="1" smtClean="0">
                            <a:solidFill>
                              <a:schemeClr val="bg1">
                                <a:lumMod val="75000"/>
                              </a:schemeClr>
                            </a:solidFill>
                            <a:latin typeface="Cambria Math" panose="02040503050406030204" pitchFamily="18" charset="0"/>
                          </a:rPr>
                        </m:ctrlPr>
                      </m:dPr>
                      <m:e>
                        <m:f>
                          <m:fPr>
                            <m:type m:val="lin"/>
                            <m:ctrlPr>
                              <a:rPr lang="ru-RU" i="1" smtClean="0">
                                <a:solidFill>
                                  <a:schemeClr val="bg1">
                                    <a:lumMod val="75000"/>
                                  </a:schemeClr>
                                </a:solidFill>
                                <a:latin typeface="Cambria Math" panose="02040503050406030204" pitchFamily="18" charset="0"/>
                              </a:rPr>
                            </m:ctrlPr>
                          </m:fPr>
                          <m:num>
                            <m:r>
                              <a:rPr lang="en-US" b="0" i="1" smtClean="0">
                                <a:solidFill>
                                  <a:schemeClr val="bg1">
                                    <a:lumMod val="75000"/>
                                  </a:schemeClr>
                                </a:solidFill>
                                <a:latin typeface="Cambria Math" panose="02040503050406030204" pitchFamily="18" charset="0"/>
                              </a:rPr>
                              <m:t>𝑛</m:t>
                            </m:r>
                          </m:num>
                          <m:den>
                            <m:r>
                              <a:rPr lang="en-US" b="0" i="1" smtClean="0">
                                <a:solidFill>
                                  <a:schemeClr val="bg1">
                                    <a:lumMod val="75000"/>
                                  </a:schemeClr>
                                </a:solidFill>
                                <a:latin typeface="Cambria Math" panose="02040503050406030204" pitchFamily="18" charset="0"/>
                              </a:rPr>
                              <m:t>2</m:t>
                            </m:r>
                          </m:den>
                        </m:f>
                      </m:e>
                    </m:d>
                  </m:oMath>
                </a14:m>
                <a:r>
                  <a:rPr lang="en-US" dirty="0" smtClean="0">
                    <a:solidFill>
                      <a:schemeClr val="bg1">
                        <a:lumMod val="75000"/>
                      </a:schemeClr>
                    </a:solidFill>
                  </a:rPr>
                  <a:t> </a:t>
                </a:r>
                <a:r>
                  <a:rPr lang="ru-RU" dirty="0" smtClean="0">
                    <a:solidFill>
                      <a:schemeClr val="bg1">
                        <a:lumMod val="75000"/>
                      </a:schemeClr>
                    </a:solidFill>
                  </a:rPr>
                  <a:t>граней.</a:t>
                </a:r>
              </a:p>
              <a:p>
                <a:pPr marL="0" indent="0">
                  <a:buNone/>
                </a:pPr>
                <a:r>
                  <a:rPr lang="ru-RU" b="1" dirty="0" smtClean="0"/>
                  <a:t>Лемма.</a:t>
                </a:r>
                <a:r>
                  <a:rPr lang="ru-RU"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𝑢</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type m:val="lin"/>
                                    <m:ctrlPr>
                                      <a:rPr lang="ru-RU"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𝑑</m:t>
                            </m:r>
                          </m:e>
                        </m:d>
                      </m:e>
                    </m:func>
                  </m:oMath>
                </a14:m>
                <a:r>
                  <a:rPr lang="en-US" dirty="0" smtClean="0"/>
                  <a:t>.</a:t>
                </a:r>
              </a:p>
              <a:p>
                <a:pPr marL="0" indent="0">
                  <a:buNone/>
                </a:pPr>
                <a:r>
                  <a:rPr lang="ru-RU" i="1" dirty="0" smtClean="0"/>
                  <a:t>Обоснование.</a:t>
                </a:r>
              </a:p>
              <a:p>
                <a:pPr marL="0" indent="0">
                  <a:buNone/>
                </a:pPr>
                <a:r>
                  <a:rPr lang="ru-RU" dirty="0" smtClean="0"/>
                  <a:t>Пусть </a:t>
                </a:r>
                <a14:m>
                  <m:oMath xmlns:m="http://schemas.openxmlformats.org/officeDocument/2006/math">
                    <m:r>
                      <a:rPr lang="en-US" b="0" i="1" smtClean="0">
                        <a:latin typeface="Cambria Math" panose="02040503050406030204" pitchFamily="18" charset="0"/>
                      </a:rPr>
                      <m:t>𝑃</m:t>
                    </m:r>
                  </m:oMath>
                </a14:m>
                <a:r>
                  <a:rPr lang="en-US" dirty="0" smtClean="0"/>
                  <a:t> —</a:t>
                </a:r>
                <a:r>
                  <a:rPr lang="ru-RU" dirty="0"/>
                  <a:t> </a:t>
                </a:r>
                <a:r>
                  <a:rPr lang="ru-RU" dirty="0" smtClean="0"/>
                  <a:t>исходный многогранник. </a:t>
                </a:r>
              </a:p>
              <a:p>
                <a:pPr marL="0" indent="0">
                  <a:buNone/>
                </a:pPr>
                <a:r>
                  <a:rPr lang="ru-RU" dirty="0" smtClean="0"/>
                  <a:t>Пусть </a:t>
                </a:r>
                <a14:m>
                  <m:oMath xmlns:m="http://schemas.openxmlformats.org/officeDocument/2006/math">
                    <m:r>
                      <a:rPr lang="en-US" b="0" i="1" smtClean="0">
                        <a:latin typeface="Cambria Math" panose="02040503050406030204" pitchFamily="18" charset="0"/>
                      </a:rPr>
                      <m:t>𝑤</m:t>
                    </m:r>
                  </m:oMath>
                </a14:m>
                <a:r>
                  <a:rPr lang="en-US" dirty="0" smtClean="0"/>
                  <a:t> — </a:t>
                </a:r>
                <a:r>
                  <a:rPr lang="ru-RU" dirty="0" smtClean="0"/>
                  <a:t>вершина в </a:t>
                </a:r>
                <a14:m>
                  <m:oMath xmlns:m="http://schemas.openxmlformats.org/officeDocument/2006/math">
                    <m:r>
                      <a:rPr lang="en-US" b="0" i="1" smtClean="0">
                        <a:latin typeface="Cambria Math" panose="02040503050406030204" pitchFamily="18" charset="0"/>
                      </a:rPr>
                      <m:t>𝑃</m:t>
                    </m:r>
                  </m:oMath>
                </a14:m>
                <a:r>
                  <a:rPr lang="en-US" dirty="0" smtClean="0"/>
                  <a:t> </a:t>
                </a:r>
                <a:r>
                  <a:rPr lang="ru-RU" dirty="0" smtClean="0"/>
                  <a:t>на расстоянии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𝑢</m:t>
                        </m:r>
                      </m:sub>
                    </m:sSub>
                  </m:oMath>
                </a14:m>
                <a:r>
                  <a:rPr lang="en-US" dirty="0" smtClean="0"/>
                  <a:t> </a:t>
                </a:r>
                <a:r>
                  <a:rPr lang="ru-RU" dirty="0" smtClean="0"/>
                  <a:t>от </a:t>
                </a:r>
                <a14:m>
                  <m:oMath xmlns:m="http://schemas.openxmlformats.org/officeDocument/2006/math">
                    <m:r>
                      <a:rPr lang="en-US" b="0" i="1" smtClean="0">
                        <a:latin typeface="Cambria Math" panose="02040503050406030204" pitchFamily="18" charset="0"/>
                      </a:rPr>
                      <m:t>𝑢</m:t>
                    </m:r>
                  </m:oMath>
                </a14:m>
                <a:r>
                  <a:rPr lang="en-US" dirty="0" smtClean="0"/>
                  <a:t>.</a:t>
                </a:r>
                <a:endParaRPr lang="ru-RU" dirty="0" smtClean="0"/>
              </a:p>
              <a:p>
                <a:pPr marL="0" indent="0">
                  <a:buNone/>
                </a:pPr>
                <a:r>
                  <a:rPr lang="ru-RU" dirty="0" smtClean="0"/>
                  <a:t>Пусть </a:t>
                </a:r>
                <a14:m>
                  <m:oMath xmlns:m="http://schemas.openxmlformats.org/officeDocument/2006/math">
                    <m:r>
                      <a:rPr lang="en-US" b="0" i="1" smtClean="0">
                        <a:latin typeface="Cambria Math" panose="02040503050406030204" pitchFamily="18" charset="0"/>
                      </a:rPr>
                      <m:t>𝑄</m:t>
                    </m:r>
                  </m:oMath>
                </a14:m>
                <a:r>
                  <a:rPr lang="en-US" dirty="0" smtClean="0"/>
                  <a:t> — </a:t>
                </a:r>
                <a:r>
                  <a:rPr lang="ru-RU" dirty="0" smtClean="0"/>
                  <a:t>многогранник, получаемый из </a:t>
                </a:r>
                <a14:m>
                  <m:oMath xmlns:m="http://schemas.openxmlformats.org/officeDocument/2006/math">
                    <m:r>
                      <a:rPr lang="en-US" i="1" dirty="0" smtClean="0">
                        <a:latin typeface="Cambria Math" panose="02040503050406030204" pitchFamily="18" charset="0"/>
                      </a:rPr>
                      <m:t>𝑃</m:t>
                    </m:r>
                  </m:oMath>
                </a14:m>
                <a:r>
                  <a:rPr lang="ru-RU" dirty="0" smtClean="0"/>
                  <a:t> </a:t>
                </a:r>
                <a:br>
                  <a:rPr lang="ru-RU" dirty="0" smtClean="0"/>
                </a:br>
                <a:r>
                  <a:rPr lang="ru-RU" dirty="0" smtClean="0"/>
                  <a:t>удалением всех граней, до которых нельзя </a:t>
                </a:r>
                <a:br>
                  <a:rPr lang="ru-RU" dirty="0" smtClean="0"/>
                </a:br>
                <a:r>
                  <a:rPr lang="ru-RU" dirty="0" smtClean="0"/>
                  <a:t>добраться из </a:t>
                </a:r>
                <a14:m>
                  <m:oMath xmlns:m="http://schemas.openxmlformats.org/officeDocument/2006/math">
                    <m:r>
                      <a:rPr lang="en-US" b="0" i="1" smtClean="0">
                        <a:latin typeface="Cambria Math" panose="02040503050406030204" pitchFamily="18" charset="0"/>
                      </a:rPr>
                      <m:t>𝑢</m:t>
                    </m:r>
                  </m:oMath>
                </a14:m>
                <a:r>
                  <a:rPr lang="en-US" dirty="0" smtClean="0"/>
                  <a:t> </a:t>
                </a:r>
                <a:r>
                  <a:rPr lang="ru-RU" dirty="0" smtClean="0"/>
                  <a:t>по цепям длины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𝑢</m:t>
                        </m:r>
                      </m:sub>
                    </m:sSub>
                  </m:oMath>
                </a14:m>
                <a:r>
                  <a:rPr lang="ru-RU" dirty="0" smtClean="0"/>
                  <a:t>.</a:t>
                </a:r>
              </a:p>
              <a:p>
                <a:pPr marL="0" indent="0">
                  <a:buNone/>
                </a:pPr>
                <a:r>
                  <a:rPr lang="ru-RU" dirty="0" smtClean="0"/>
                  <a:t>Покажем, что расстояние в </a:t>
                </a:r>
                <a14:m>
                  <m:oMath xmlns:m="http://schemas.openxmlformats.org/officeDocument/2006/math">
                    <m:r>
                      <a:rPr lang="en-US" b="0" i="1" smtClean="0">
                        <a:latin typeface="Cambria Math" panose="02040503050406030204" pitchFamily="18" charset="0"/>
                      </a:rPr>
                      <m:t>𝑄</m:t>
                    </m:r>
                  </m:oMath>
                </a14:m>
                <a:r>
                  <a:rPr lang="en-US" dirty="0" smtClean="0"/>
                  <a:t> </a:t>
                </a:r>
                <a:r>
                  <a:rPr lang="ru-RU" dirty="0" smtClean="0"/>
                  <a:t>от </a:t>
                </a:r>
                <a14:m>
                  <m:oMath xmlns:m="http://schemas.openxmlformats.org/officeDocument/2006/math">
                    <m:r>
                      <a:rPr lang="en-US" b="0" i="1" smtClean="0">
                        <a:latin typeface="Cambria Math" panose="02040503050406030204" pitchFamily="18" charset="0"/>
                      </a:rPr>
                      <m:t>𝑢</m:t>
                    </m:r>
                  </m:oMath>
                </a14:m>
                <a:r>
                  <a:rPr lang="en-US" dirty="0" smtClean="0"/>
                  <a:t> </a:t>
                </a:r>
                <a:r>
                  <a:rPr lang="ru-RU" dirty="0" smtClean="0"/>
                  <a:t>до </a:t>
                </a:r>
                <a14:m>
                  <m:oMath xmlns:m="http://schemas.openxmlformats.org/officeDocument/2006/math">
                    <m:r>
                      <a:rPr lang="en-US" b="0" i="1" smtClean="0">
                        <a:latin typeface="Cambria Math" panose="02040503050406030204" pitchFamily="18" charset="0"/>
                      </a:rPr>
                      <m:t>𝑤</m:t>
                    </m:r>
                  </m:oMath>
                </a14:m>
                <a:r>
                  <a:rPr lang="en-US" dirty="0" smtClean="0"/>
                  <a:t> </a:t>
                </a:r>
                <a:r>
                  <a:rPr lang="ru-RU" dirty="0" smtClean="0"/>
                  <a:t>не меньше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𝑢</m:t>
                        </m:r>
                      </m:sub>
                    </m:sSub>
                  </m:oMath>
                </a14:m>
                <a:r>
                  <a:rPr lang="en-US" dirty="0" smtClean="0"/>
                  <a:t>.</a:t>
                </a:r>
                <a:endParaRPr lang="ru-RU" dirty="0" smtClean="0"/>
              </a:p>
            </p:txBody>
          </p:sp>
        </mc:Choice>
        <mc:Fallback xmlns="">
          <p:sp>
            <p:nvSpPr>
              <p:cNvPr id="10" name="Объект 9"/>
              <p:cNvSpPr>
                <a:spLocks noGrp="1" noRot="1" noChangeAspect="1" noMove="1" noResize="1" noEditPoints="1" noAdjustHandles="1" noChangeArrowheads="1" noChangeShapeType="1" noTextEdit="1"/>
              </p:cNvSpPr>
              <p:nvPr>
                <p:ph idx="1"/>
              </p:nvPr>
            </p:nvSpPr>
            <p:spPr>
              <a:xfrm>
                <a:off x="838200" y="1825624"/>
                <a:ext cx="10515600" cy="4924425"/>
              </a:xfrm>
              <a:blipFill rotWithShape="0">
                <a:blip r:embed="rId4"/>
                <a:stretch>
                  <a:fillRect l="-1217" t="-1980"/>
                </a:stretch>
              </a:blipFill>
            </p:spPr>
            <p:txBody>
              <a:bodyPr/>
              <a:lstStyle/>
              <a:p>
                <a:r>
                  <a:rPr lang="ru-RU">
                    <a:noFill/>
                  </a:rPr>
                  <a:t> </a:t>
                </a:r>
              </a:p>
            </p:txBody>
          </p:sp>
        </mc:Fallback>
      </mc:AlternateContent>
      <p:sp>
        <p:nvSpPr>
          <p:cNvPr id="5" name="Полилиния 4"/>
          <p:cNvSpPr/>
          <p:nvPr/>
        </p:nvSpPr>
        <p:spPr>
          <a:xfrm>
            <a:off x="5029200" y="3073400"/>
            <a:ext cx="4045281" cy="3105150"/>
          </a:xfrm>
          <a:custGeom>
            <a:avLst/>
            <a:gdLst>
              <a:gd name="connsiteX0" fmla="*/ 3924300 w 4474103"/>
              <a:gd name="connsiteY0" fmla="*/ 3105150 h 3105150"/>
              <a:gd name="connsiteX1" fmla="*/ 4140200 w 4474103"/>
              <a:gd name="connsiteY1" fmla="*/ 1835150 h 3105150"/>
              <a:gd name="connsiteX2" fmla="*/ 0 w 4474103"/>
              <a:gd name="connsiteY2" fmla="*/ 0 h 3105150"/>
              <a:gd name="connsiteX0" fmla="*/ 3924300 w 4045281"/>
              <a:gd name="connsiteY0" fmla="*/ 3105150 h 3105150"/>
              <a:gd name="connsiteX1" fmla="*/ 2876550 w 4045281"/>
              <a:gd name="connsiteY1" fmla="*/ 1219200 h 3105150"/>
              <a:gd name="connsiteX2" fmla="*/ 0 w 4045281"/>
              <a:gd name="connsiteY2" fmla="*/ 0 h 3105150"/>
            </a:gdLst>
            <a:ahLst/>
            <a:cxnLst>
              <a:cxn ang="0">
                <a:pos x="connsiteX0" y="connsiteY0"/>
              </a:cxn>
              <a:cxn ang="0">
                <a:pos x="connsiteX1" y="connsiteY1"/>
              </a:cxn>
              <a:cxn ang="0">
                <a:pos x="connsiteX2" y="connsiteY2"/>
              </a:cxn>
            </a:cxnLst>
            <a:rect l="l" t="t" r="r" b="b"/>
            <a:pathLst>
              <a:path w="4045281" h="3105150">
                <a:moveTo>
                  <a:pt x="3924300" y="3105150"/>
                </a:moveTo>
                <a:cubicBezTo>
                  <a:pt x="4359275" y="2728912"/>
                  <a:pt x="3530600" y="1736725"/>
                  <a:pt x="2876550" y="1219200"/>
                </a:cubicBezTo>
                <a:cubicBezTo>
                  <a:pt x="2222500" y="701675"/>
                  <a:pt x="1743075" y="658812"/>
                  <a:pt x="0" y="0"/>
                </a:cubicBezTo>
              </a:path>
            </a:pathLst>
          </a:custGeom>
          <a:noFill/>
          <a:ln w="28575">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5517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200" dirty="0" smtClean="0"/>
              <a:t>Доказательство теоремы </a:t>
            </a:r>
            <a:r>
              <a:rPr lang="ru-RU" sz="4200" dirty="0" err="1" smtClean="0"/>
              <a:t>Калаи</a:t>
            </a:r>
            <a:r>
              <a:rPr lang="ru-RU" sz="4200" dirty="0" smtClean="0"/>
              <a:t>—</a:t>
            </a:r>
            <a:r>
              <a:rPr lang="ru-RU" sz="4200" dirty="0" err="1" smtClean="0"/>
              <a:t>Клейтмана</a:t>
            </a:r>
            <a:endParaRPr lang="ru-RU" sz="4200" dirty="0"/>
          </a:p>
        </p:txBody>
      </p:sp>
      <mc:AlternateContent xmlns:mc="http://schemas.openxmlformats.org/markup-compatibility/2006" xmlns:a14="http://schemas.microsoft.com/office/drawing/2010/main">
        <mc:Choice Requires="a14">
          <p:sp>
            <p:nvSpPr>
              <p:cNvPr id="10" name="Объект 9"/>
              <p:cNvSpPr>
                <a:spLocks noGrp="1"/>
              </p:cNvSpPr>
              <p:nvPr>
                <p:ph idx="1"/>
              </p:nvPr>
            </p:nvSpPr>
            <p:spPr>
              <a:xfrm>
                <a:off x="838200" y="1825624"/>
                <a:ext cx="10515600" cy="4987926"/>
              </a:xfrm>
            </p:spPr>
            <p:txBody>
              <a:bodyPr>
                <a:normAutofit/>
              </a:bodyPr>
              <a:lstStyle/>
              <a:p>
                <a:pPr marL="0" indent="0">
                  <a:buNone/>
                </a:pPr>
                <a14:m>
                  <m:oMath xmlns:m="http://schemas.openxmlformats.org/officeDocument/2006/math">
                    <m:sSub>
                      <m:sSubPr>
                        <m:ctrlPr>
                          <a:rPr lang="en-US" b="0" i="1" smtClean="0">
                            <a:solidFill>
                              <a:schemeClr val="bg1">
                                <a:lumMod val="75000"/>
                              </a:schemeClr>
                            </a:solidFill>
                            <a:latin typeface="Cambria Math" panose="02040503050406030204" pitchFamily="18" charset="0"/>
                          </a:rPr>
                        </m:ctrlPr>
                      </m:sSubPr>
                      <m:e>
                        <m:r>
                          <a:rPr lang="en-US" b="0" i="1" smtClean="0">
                            <a:solidFill>
                              <a:schemeClr val="bg1">
                                <a:lumMod val="75000"/>
                              </a:schemeClr>
                            </a:solidFill>
                            <a:latin typeface="Cambria Math" panose="02040503050406030204" pitchFamily="18" charset="0"/>
                          </a:rPr>
                          <m:t>𝑘</m:t>
                        </m:r>
                      </m:e>
                      <m:sub>
                        <m:r>
                          <a:rPr lang="en-US" b="0" i="1" smtClean="0">
                            <a:solidFill>
                              <a:schemeClr val="bg1">
                                <a:lumMod val="75000"/>
                              </a:schemeClr>
                            </a:solidFill>
                            <a:latin typeface="Cambria Math" panose="02040503050406030204" pitchFamily="18" charset="0"/>
                          </a:rPr>
                          <m:t>𝑢</m:t>
                        </m:r>
                      </m:sub>
                    </m:sSub>
                  </m:oMath>
                </a14:m>
                <a:r>
                  <a:rPr lang="en-US" dirty="0" smtClean="0">
                    <a:solidFill>
                      <a:schemeClr val="bg1">
                        <a:lumMod val="75000"/>
                      </a:schemeClr>
                    </a:solidFill>
                  </a:rPr>
                  <a:t> </a:t>
                </a:r>
                <a:r>
                  <a:rPr lang="ru-RU" dirty="0" smtClean="0">
                    <a:solidFill>
                      <a:schemeClr val="bg1">
                        <a:lumMod val="75000"/>
                      </a:schemeClr>
                    </a:solidFill>
                  </a:rPr>
                  <a:t>— такое максимальное число, что объединение всех цепей длины </a:t>
                </a:r>
                <a14:m>
                  <m:oMath xmlns:m="http://schemas.openxmlformats.org/officeDocument/2006/math">
                    <m:sSub>
                      <m:sSubPr>
                        <m:ctrlPr>
                          <a:rPr lang="en-US" b="0" i="1" smtClean="0">
                            <a:solidFill>
                              <a:schemeClr val="bg1">
                                <a:lumMod val="75000"/>
                              </a:schemeClr>
                            </a:solidFill>
                            <a:latin typeface="Cambria Math" panose="02040503050406030204" pitchFamily="18" charset="0"/>
                          </a:rPr>
                        </m:ctrlPr>
                      </m:sSubPr>
                      <m:e>
                        <m:r>
                          <a:rPr lang="en-US" b="0" i="1" smtClean="0">
                            <a:solidFill>
                              <a:schemeClr val="bg1">
                                <a:lumMod val="75000"/>
                              </a:schemeClr>
                            </a:solidFill>
                            <a:latin typeface="Cambria Math" panose="02040503050406030204" pitchFamily="18" charset="0"/>
                          </a:rPr>
                          <m:t>𝑘</m:t>
                        </m:r>
                      </m:e>
                      <m:sub>
                        <m:r>
                          <a:rPr lang="en-US" b="0" i="1" smtClean="0">
                            <a:solidFill>
                              <a:schemeClr val="bg1">
                                <a:lumMod val="75000"/>
                              </a:schemeClr>
                            </a:solidFill>
                            <a:latin typeface="Cambria Math" panose="02040503050406030204" pitchFamily="18" charset="0"/>
                          </a:rPr>
                          <m:t>𝑢</m:t>
                        </m:r>
                      </m:sub>
                    </m:sSub>
                  </m:oMath>
                </a14:m>
                <a:r>
                  <a:rPr lang="ru-RU" dirty="0" smtClean="0">
                    <a:solidFill>
                      <a:schemeClr val="bg1">
                        <a:lumMod val="75000"/>
                      </a:schemeClr>
                    </a:solidFill>
                  </a:rPr>
                  <a:t> с началом в </a:t>
                </a:r>
                <a14:m>
                  <m:oMath xmlns:m="http://schemas.openxmlformats.org/officeDocument/2006/math">
                    <m:r>
                      <a:rPr lang="en-US" b="0" i="1" smtClean="0">
                        <a:solidFill>
                          <a:schemeClr val="bg1">
                            <a:lumMod val="75000"/>
                          </a:schemeClr>
                        </a:solidFill>
                        <a:latin typeface="Cambria Math" panose="02040503050406030204" pitchFamily="18" charset="0"/>
                      </a:rPr>
                      <m:t>𝑢</m:t>
                    </m:r>
                  </m:oMath>
                </a14:m>
                <a:r>
                  <a:rPr lang="en-US" dirty="0" smtClean="0">
                    <a:solidFill>
                      <a:schemeClr val="bg1">
                        <a:lumMod val="75000"/>
                      </a:schemeClr>
                    </a:solidFill>
                  </a:rPr>
                  <a:t> </a:t>
                </a:r>
                <a:r>
                  <a:rPr lang="ru-RU" dirty="0" smtClean="0">
                    <a:solidFill>
                      <a:schemeClr val="bg1">
                        <a:lumMod val="75000"/>
                      </a:schemeClr>
                    </a:solidFill>
                  </a:rPr>
                  <a:t>затрагивает не более</a:t>
                </a:r>
                <a:r>
                  <a:rPr lang="en-US" dirty="0" smtClean="0">
                    <a:solidFill>
                      <a:schemeClr val="bg1">
                        <a:lumMod val="75000"/>
                      </a:schemeClr>
                    </a:solidFill>
                  </a:rPr>
                  <a:t> </a:t>
                </a:r>
                <a14:m>
                  <m:oMath xmlns:m="http://schemas.openxmlformats.org/officeDocument/2006/math">
                    <m:d>
                      <m:dPr>
                        <m:begChr m:val="⌊"/>
                        <m:endChr m:val="⌋"/>
                        <m:ctrlPr>
                          <a:rPr lang="en-US" b="0" i="1" smtClean="0">
                            <a:solidFill>
                              <a:schemeClr val="bg1">
                                <a:lumMod val="75000"/>
                              </a:schemeClr>
                            </a:solidFill>
                            <a:latin typeface="Cambria Math" panose="02040503050406030204" pitchFamily="18" charset="0"/>
                          </a:rPr>
                        </m:ctrlPr>
                      </m:dPr>
                      <m:e>
                        <m:f>
                          <m:fPr>
                            <m:type m:val="lin"/>
                            <m:ctrlPr>
                              <a:rPr lang="ru-RU" i="1" smtClean="0">
                                <a:solidFill>
                                  <a:schemeClr val="bg1">
                                    <a:lumMod val="75000"/>
                                  </a:schemeClr>
                                </a:solidFill>
                                <a:latin typeface="Cambria Math" panose="02040503050406030204" pitchFamily="18" charset="0"/>
                              </a:rPr>
                            </m:ctrlPr>
                          </m:fPr>
                          <m:num>
                            <m:r>
                              <a:rPr lang="en-US" b="0" i="1" smtClean="0">
                                <a:solidFill>
                                  <a:schemeClr val="bg1">
                                    <a:lumMod val="75000"/>
                                  </a:schemeClr>
                                </a:solidFill>
                                <a:latin typeface="Cambria Math" panose="02040503050406030204" pitchFamily="18" charset="0"/>
                              </a:rPr>
                              <m:t>𝑛</m:t>
                            </m:r>
                          </m:num>
                          <m:den>
                            <m:r>
                              <a:rPr lang="en-US" b="0" i="1" smtClean="0">
                                <a:solidFill>
                                  <a:schemeClr val="bg1">
                                    <a:lumMod val="75000"/>
                                  </a:schemeClr>
                                </a:solidFill>
                                <a:latin typeface="Cambria Math" panose="02040503050406030204" pitchFamily="18" charset="0"/>
                              </a:rPr>
                              <m:t>2</m:t>
                            </m:r>
                          </m:den>
                        </m:f>
                      </m:e>
                    </m:d>
                  </m:oMath>
                </a14:m>
                <a:r>
                  <a:rPr lang="en-US" dirty="0" smtClean="0">
                    <a:solidFill>
                      <a:schemeClr val="bg1">
                        <a:lumMod val="75000"/>
                      </a:schemeClr>
                    </a:solidFill>
                  </a:rPr>
                  <a:t> </a:t>
                </a:r>
                <a:r>
                  <a:rPr lang="ru-RU" dirty="0" smtClean="0">
                    <a:solidFill>
                      <a:schemeClr val="bg1">
                        <a:lumMod val="75000"/>
                      </a:schemeClr>
                    </a:solidFill>
                  </a:rPr>
                  <a:t>граней.</a:t>
                </a:r>
              </a:p>
              <a:p>
                <a:pPr marL="0" indent="0">
                  <a:buNone/>
                </a:pPr>
                <a:r>
                  <a:rPr lang="ru-RU" b="1" dirty="0" smtClean="0">
                    <a:solidFill>
                      <a:schemeClr val="bg1">
                        <a:lumMod val="75000"/>
                      </a:schemeClr>
                    </a:solidFill>
                  </a:rPr>
                  <a:t>Лемма.</a:t>
                </a:r>
                <a:r>
                  <a:rPr lang="ru-RU" dirty="0" smtClean="0">
                    <a:solidFill>
                      <a:schemeClr val="bg1">
                        <a:lumMod val="75000"/>
                      </a:schemeClr>
                    </a:solidFill>
                  </a:rPr>
                  <a:t> </a:t>
                </a:r>
                <a14:m>
                  <m:oMath xmlns:m="http://schemas.openxmlformats.org/officeDocument/2006/math">
                    <m:sSub>
                      <m:sSubPr>
                        <m:ctrlPr>
                          <a:rPr lang="en-US" b="0" i="1" smtClean="0">
                            <a:solidFill>
                              <a:schemeClr val="bg1">
                                <a:lumMod val="75000"/>
                              </a:schemeClr>
                            </a:solidFill>
                            <a:latin typeface="Cambria Math" panose="02040503050406030204" pitchFamily="18" charset="0"/>
                          </a:rPr>
                        </m:ctrlPr>
                      </m:sSubPr>
                      <m:e>
                        <m:r>
                          <a:rPr lang="en-US" b="0" i="1" smtClean="0">
                            <a:solidFill>
                              <a:schemeClr val="bg1">
                                <a:lumMod val="75000"/>
                              </a:schemeClr>
                            </a:solidFill>
                            <a:latin typeface="Cambria Math" panose="02040503050406030204" pitchFamily="18" charset="0"/>
                          </a:rPr>
                          <m:t>𝑘</m:t>
                        </m:r>
                      </m:e>
                      <m:sub>
                        <m:r>
                          <a:rPr lang="en-US" b="0" i="1" smtClean="0">
                            <a:solidFill>
                              <a:schemeClr val="bg1">
                                <a:lumMod val="75000"/>
                              </a:schemeClr>
                            </a:solidFill>
                            <a:latin typeface="Cambria Math" panose="02040503050406030204" pitchFamily="18" charset="0"/>
                          </a:rPr>
                          <m:t>𝑢</m:t>
                        </m:r>
                      </m:sub>
                    </m:sSub>
                    <m:r>
                      <a:rPr lang="en-US" b="0" i="1" smtClean="0">
                        <a:solidFill>
                          <a:schemeClr val="bg1">
                            <a:lumMod val="75000"/>
                          </a:schemeClr>
                        </a:solidFill>
                        <a:latin typeface="Cambria Math" panose="02040503050406030204" pitchFamily="18" charset="0"/>
                      </a:rPr>
                      <m:t>≤</m:t>
                    </m:r>
                    <m:func>
                      <m:funcPr>
                        <m:ctrlPr>
                          <a:rPr lang="en-US" b="0" i="1" smtClean="0">
                            <a:solidFill>
                              <a:schemeClr val="bg1">
                                <a:lumMod val="75000"/>
                              </a:schemeClr>
                            </a:solidFill>
                            <a:latin typeface="Cambria Math" panose="02040503050406030204" pitchFamily="18" charset="0"/>
                          </a:rPr>
                        </m:ctrlPr>
                      </m:funcPr>
                      <m:fName>
                        <m:r>
                          <m:rPr>
                            <m:sty m:val="p"/>
                          </m:rPr>
                          <a:rPr lang="en-US" b="0" i="0" smtClean="0">
                            <a:solidFill>
                              <a:schemeClr val="bg1">
                                <a:lumMod val="75000"/>
                              </a:schemeClr>
                            </a:solidFill>
                            <a:latin typeface="Cambria Math" panose="02040503050406030204" pitchFamily="18" charset="0"/>
                          </a:rPr>
                          <m:t>H</m:t>
                        </m:r>
                      </m:fName>
                      <m:e>
                        <m:d>
                          <m:dPr>
                            <m:ctrlPr>
                              <a:rPr lang="en-US" b="0" i="1" smtClean="0">
                                <a:solidFill>
                                  <a:schemeClr val="bg1">
                                    <a:lumMod val="75000"/>
                                  </a:schemeClr>
                                </a:solidFill>
                                <a:latin typeface="Cambria Math" panose="02040503050406030204" pitchFamily="18" charset="0"/>
                              </a:rPr>
                            </m:ctrlPr>
                          </m:dPr>
                          <m:e>
                            <m:d>
                              <m:dPr>
                                <m:begChr m:val="⌊"/>
                                <m:endChr m:val="⌋"/>
                                <m:ctrlPr>
                                  <a:rPr lang="en-US" b="0" i="1" smtClean="0">
                                    <a:solidFill>
                                      <a:schemeClr val="bg1">
                                        <a:lumMod val="75000"/>
                                      </a:schemeClr>
                                    </a:solidFill>
                                    <a:latin typeface="Cambria Math" panose="02040503050406030204" pitchFamily="18" charset="0"/>
                                  </a:rPr>
                                </m:ctrlPr>
                              </m:dPr>
                              <m:e>
                                <m:f>
                                  <m:fPr>
                                    <m:type m:val="lin"/>
                                    <m:ctrlPr>
                                      <a:rPr lang="ru-RU" i="1" smtClean="0">
                                        <a:solidFill>
                                          <a:schemeClr val="bg1">
                                            <a:lumMod val="75000"/>
                                          </a:schemeClr>
                                        </a:solidFill>
                                        <a:latin typeface="Cambria Math" panose="02040503050406030204" pitchFamily="18" charset="0"/>
                                      </a:rPr>
                                    </m:ctrlPr>
                                  </m:fPr>
                                  <m:num>
                                    <m:r>
                                      <a:rPr lang="en-US" b="0" i="1" smtClean="0">
                                        <a:solidFill>
                                          <a:schemeClr val="bg1">
                                            <a:lumMod val="75000"/>
                                          </a:schemeClr>
                                        </a:solidFill>
                                        <a:latin typeface="Cambria Math" panose="02040503050406030204" pitchFamily="18" charset="0"/>
                                      </a:rPr>
                                      <m:t>𝑛</m:t>
                                    </m:r>
                                  </m:num>
                                  <m:den>
                                    <m:r>
                                      <a:rPr lang="en-US" b="0" i="1" smtClean="0">
                                        <a:solidFill>
                                          <a:schemeClr val="bg1">
                                            <a:lumMod val="75000"/>
                                          </a:schemeClr>
                                        </a:solidFill>
                                        <a:latin typeface="Cambria Math" panose="02040503050406030204" pitchFamily="18" charset="0"/>
                                      </a:rPr>
                                      <m:t>2</m:t>
                                    </m:r>
                                  </m:den>
                                </m:f>
                              </m:e>
                            </m:d>
                            <m:r>
                              <a:rPr lang="en-US" b="0" i="1" smtClean="0">
                                <a:solidFill>
                                  <a:schemeClr val="bg1">
                                    <a:lumMod val="75000"/>
                                  </a:schemeClr>
                                </a:solidFill>
                                <a:latin typeface="Cambria Math" panose="02040503050406030204" pitchFamily="18" charset="0"/>
                              </a:rPr>
                              <m:t>,</m:t>
                            </m:r>
                            <m:r>
                              <a:rPr lang="en-US" b="0" i="1" smtClean="0">
                                <a:solidFill>
                                  <a:schemeClr val="bg1">
                                    <a:lumMod val="75000"/>
                                  </a:schemeClr>
                                </a:solidFill>
                                <a:latin typeface="Cambria Math" panose="02040503050406030204" pitchFamily="18" charset="0"/>
                              </a:rPr>
                              <m:t>𝑑</m:t>
                            </m:r>
                          </m:e>
                        </m:d>
                      </m:e>
                    </m:func>
                  </m:oMath>
                </a14:m>
                <a:r>
                  <a:rPr lang="en-US" dirty="0" smtClean="0">
                    <a:solidFill>
                      <a:schemeClr val="bg1">
                        <a:lumMod val="75000"/>
                      </a:schemeClr>
                    </a:solidFill>
                  </a:rPr>
                  <a:t>.</a:t>
                </a:r>
              </a:p>
              <a:p>
                <a:pPr marL="0" indent="0">
                  <a:buNone/>
                </a:pPr>
                <a:r>
                  <a:rPr lang="ru-RU" i="1" dirty="0" smtClean="0">
                    <a:solidFill>
                      <a:schemeClr val="bg1">
                        <a:lumMod val="75000"/>
                      </a:schemeClr>
                    </a:solidFill>
                  </a:rPr>
                  <a:t>Обоснование.</a:t>
                </a:r>
              </a:p>
              <a:p>
                <a:pPr marL="0" indent="0">
                  <a:buNone/>
                </a:pPr>
                <a14:m>
                  <m:oMath xmlns:m="http://schemas.openxmlformats.org/officeDocument/2006/math">
                    <m:r>
                      <a:rPr lang="en-US" b="0" i="1" smtClean="0">
                        <a:solidFill>
                          <a:schemeClr val="bg1">
                            <a:lumMod val="75000"/>
                          </a:schemeClr>
                        </a:solidFill>
                        <a:latin typeface="Cambria Math" panose="02040503050406030204" pitchFamily="18" charset="0"/>
                      </a:rPr>
                      <m:t>𝑄</m:t>
                    </m:r>
                  </m:oMath>
                </a14:m>
                <a:r>
                  <a:rPr lang="en-US" dirty="0" smtClean="0">
                    <a:solidFill>
                      <a:schemeClr val="bg1">
                        <a:lumMod val="75000"/>
                      </a:schemeClr>
                    </a:solidFill>
                  </a:rPr>
                  <a:t> </a:t>
                </a:r>
                <a:r>
                  <a:rPr lang="ru-RU" dirty="0" smtClean="0">
                    <a:solidFill>
                      <a:schemeClr val="bg1">
                        <a:lumMod val="75000"/>
                      </a:schemeClr>
                    </a:solidFill>
                  </a:rPr>
                  <a:t>получен из </a:t>
                </a:r>
                <a14:m>
                  <m:oMath xmlns:m="http://schemas.openxmlformats.org/officeDocument/2006/math">
                    <m:r>
                      <a:rPr lang="en-US" b="0" i="1" smtClean="0">
                        <a:solidFill>
                          <a:schemeClr val="bg1">
                            <a:lumMod val="75000"/>
                          </a:schemeClr>
                        </a:solidFill>
                        <a:latin typeface="Cambria Math" panose="02040503050406030204" pitchFamily="18" charset="0"/>
                      </a:rPr>
                      <m:t>𝑃</m:t>
                    </m:r>
                  </m:oMath>
                </a14:m>
                <a:r>
                  <a:rPr lang="en-US" dirty="0" smtClean="0">
                    <a:solidFill>
                      <a:schemeClr val="bg1">
                        <a:lumMod val="75000"/>
                      </a:schemeClr>
                    </a:solidFill>
                  </a:rPr>
                  <a:t> </a:t>
                </a:r>
                <a:r>
                  <a:rPr lang="ru-RU" dirty="0" smtClean="0">
                    <a:solidFill>
                      <a:schemeClr val="bg1">
                        <a:lumMod val="75000"/>
                      </a:schemeClr>
                    </a:solidFill>
                  </a:rPr>
                  <a:t>удалением «далёких» граней. </a:t>
                </a:r>
              </a:p>
              <a:p>
                <a:pPr marL="0" indent="0">
                  <a:buNone/>
                </a:pPr>
                <a14:m>
                  <m:oMath xmlns:m="http://schemas.openxmlformats.org/officeDocument/2006/math">
                    <m:r>
                      <a:rPr lang="en-US" b="0" i="1" smtClean="0">
                        <a:solidFill>
                          <a:schemeClr val="bg1">
                            <a:lumMod val="75000"/>
                          </a:schemeClr>
                        </a:solidFill>
                        <a:latin typeface="Cambria Math" panose="02040503050406030204" pitchFamily="18" charset="0"/>
                      </a:rPr>
                      <m:t>𝑤</m:t>
                    </m:r>
                  </m:oMath>
                </a14:m>
                <a:r>
                  <a:rPr lang="en-US" dirty="0" smtClean="0">
                    <a:solidFill>
                      <a:schemeClr val="bg1">
                        <a:lumMod val="75000"/>
                      </a:schemeClr>
                    </a:solidFill>
                  </a:rPr>
                  <a:t> — </a:t>
                </a:r>
                <a:r>
                  <a:rPr lang="ru-RU" dirty="0" smtClean="0">
                    <a:solidFill>
                      <a:schemeClr val="bg1">
                        <a:lumMod val="75000"/>
                      </a:schemeClr>
                    </a:solidFill>
                  </a:rPr>
                  <a:t>вершина в </a:t>
                </a:r>
                <a14:m>
                  <m:oMath xmlns:m="http://schemas.openxmlformats.org/officeDocument/2006/math">
                    <m:r>
                      <a:rPr lang="en-US" b="0" i="1" smtClean="0">
                        <a:solidFill>
                          <a:schemeClr val="bg1">
                            <a:lumMod val="75000"/>
                          </a:schemeClr>
                        </a:solidFill>
                        <a:latin typeface="Cambria Math" panose="02040503050406030204" pitchFamily="18" charset="0"/>
                      </a:rPr>
                      <m:t>𝑃</m:t>
                    </m:r>
                  </m:oMath>
                </a14:m>
                <a:r>
                  <a:rPr lang="en-US" dirty="0" smtClean="0">
                    <a:solidFill>
                      <a:schemeClr val="bg1">
                        <a:lumMod val="75000"/>
                      </a:schemeClr>
                    </a:solidFill>
                  </a:rPr>
                  <a:t> </a:t>
                </a:r>
                <a:r>
                  <a:rPr lang="ru-RU" dirty="0" smtClean="0">
                    <a:solidFill>
                      <a:schemeClr val="bg1">
                        <a:lumMod val="75000"/>
                      </a:schemeClr>
                    </a:solidFill>
                  </a:rPr>
                  <a:t>на расстоянии </a:t>
                </a:r>
                <a14:m>
                  <m:oMath xmlns:m="http://schemas.openxmlformats.org/officeDocument/2006/math">
                    <m:sSub>
                      <m:sSubPr>
                        <m:ctrlPr>
                          <a:rPr lang="en-US" b="0" i="1" smtClean="0">
                            <a:solidFill>
                              <a:schemeClr val="bg1">
                                <a:lumMod val="75000"/>
                              </a:schemeClr>
                            </a:solidFill>
                            <a:latin typeface="Cambria Math" panose="02040503050406030204" pitchFamily="18" charset="0"/>
                          </a:rPr>
                        </m:ctrlPr>
                      </m:sSubPr>
                      <m:e>
                        <m:r>
                          <a:rPr lang="en-US" b="0" i="1" smtClean="0">
                            <a:solidFill>
                              <a:schemeClr val="bg1">
                                <a:lumMod val="75000"/>
                              </a:schemeClr>
                            </a:solidFill>
                            <a:latin typeface="Cambria Math" panose="02040503050406030204" pitchFamily="18" charset="0"/>
                          </a:rPr>
                          <m:t>𝑘</m:t>
                        </m:r>
                      </m:e>
                      <m:sub>
                        <m:r>
                          <a:rPr lang="en-US" b="0" i="1" smtClean="0">
                            <a:solidFill>
                              <a:schemeClr val="bg1">
                                <a:lumMod val="75000"/>
                              </a:schemeClr>
                            </a:solidFill>
                            <a:latin typeface="Cambria Math" panose="02040503050406030204" pitchFamily="18" charset="0"/>
                          </a:rPr>
                          <m:t>𝑢</m:t>
                        </m:r>
                      </m:sub>
                    </m:sSub>
                  </m:oMath>
                </a14:m>
                <a:r>
                  <a:rPr lang="en-US" dirty="0" smtClean="0">
                    <a:solidFill>
                      <a:schemeClr val="bg1">
                        <a:lumMod val="75000"/>
                      </a:schemeClr>
                    </a:solidFill>
                  </a:rPr>
                  <a:t> </a:t>
                </a:r>
                <a:r>
                  <a:rPr lang="ru-RU" dirty="0" smtClean="0">
                    <a:solidFill>
                      <a:schemeClr val="bg1">
                        <a:lumMod val="75000"/>
                      </a:schemeClr>
                    </a:solidFill>
                  </a:rPr>
                  <a:t>от </a:t>
                </a:r>
                <a14:m>
                  <m:oMath xmlns:m="http://schemas.openxmlformats.org/officeDocument/2006/math">
                    <m:r>
                      <a:rPr lang="en-US" b="0" i="1" smtClean="0">
                        <a:solidFill>
                          <a:schemeClr val="bg1">
                            <a:lumMod val="75000"/>
                          </a:schemeClr>
                        </a:solidFill>
                        <a:latin typeface="Cambria Math" panose="02040503050406030204" pitchFamily="18" charset="0"/>
                      </a:rPr>
                      <m:t>𝑢</m:t>
                    </m:r>
                  </m:oMath>
                </a14:m>
                <a:r>
                  <a:rPr lang="en-US" dirty="0" smtClean="0">
                    <a:solidFill>
                      <a:schemeClr val="bg1">
                        <a:lumMod val="75000"/>
                      </a:schemeClr>
                    </a:solidFill>
                  </a:rPr>
                  <a:t>.</a:t>
                </a:r>
                <a:endParaRPr lang="ru-RU" dirty="0" smtClean="0">
                  <a:solidFill>
                    <a:schemeClr val="bg1">
                      <a:lumMod val="75000"/>
                    </a:schemeClr>
                  </a:solidFill>
                </a:endParaRPr>
              </a:p>
              <a:p>
                <a:pPr marL="0" indent="0">
                  <a:buNone/>
                </a:pPr>
                <a:r>
                  <a:rPr lang="ru-RU" dirty="0" smtClean="0"/>
                  <a:t>Допустим, расстояние в </a:t>
                </a:r>
                <a14:m>
                  <m:oMath xmlns:m="http://schemas.openxmlformats.org/officeDocument/2006/math">
                    <m:r>
                      <a:rPr lang="en-US" b="0" i="1" smtClean="0">
                        <a:latin typeface="Cambria Math" panose="02040503050406030204" pitchFamily="18" charset="0"/>
                      </a:rPr>
                      <m:t>𝑄</m:t>
                    </m:r>
                  </m:oMath>
                </a14:m>
                <a:r>
                  <a:rPr lang="en-US" dirty="0" smtClean="0"/>
                  <a:t> </a:t>
                </a:r>
                <a:r>
                  <a:rPr lang="ru-RU" dirty="0" smtClean="0"/>
                  <a:t>от </a:t>
                </a:r>
                <a14:m>
                  <m:oMath xmlns:m="http://schemas.openxmlformats.org/officeDocument/2006/math">
                    <m:r>
                      <a:rPr lang="en-US" b="0" i="1" smtClean="0">
                        <a:latin typeface="Cambria Math" panose="02040503050406030204" pitchFamily="18" charset="0"/>
                      </a:rPr>
                      <m:t>𝑢</m:t>
                    </m:r>
                  </m:oMath>
                </a14:m>
                <a:r>
                  <a:rPr lang="en-US" dirty="0" smtClean="0"/>
                  <a:t> </a:t>
                </a:r>
                <a:r>
                  <a:rPr lang="ru-RU" dirty="0" smtClean="0"/>
                  <a:t>до </a:t>
                </a:r>
                <a14:m>
                  <m:oMath xmlns:m="http://schemas.openxmlformats.org/officeDocument/2006/math">
                    <m:r>
                      <a:rPr lang="en-US" b="0" i="1" smtClean="0">
                        <a:latin typeface="Cambria Math" panose="02040503050406030204" pitchFamily="18" charset="0"/>
                      </a:rPr>
                      <m:t>𝑤</m:t>
                    </m:r>
                  </m:oMath>
                </a14:m>
                <a:r>
                  <a:rPr lang="en-US" dirty="0" smtClean="0"/>
                  <a:t> </a:t>
                </a:r>
                <a:r>
                  <a:rPr lang="ru-RU" dirty="0" smtClean="0"/>
                  <a:t>меньше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𝑢</m:t>
                        </m:r>
                      </m:sub>
                    </m:sSub>
                  </m:oMath>
                </a14:m>
                <a:r>
                  <a:rPr lang="en-US" dirty="0" smtClean="0"/>
                  <a:t>.</a:t>
                </a:r>
                <a:endParaRPr lang="ru-RU" dirty="0" smtClean="0"/>
              </a:p>
              <a:p>
                <a:pPr marL="0" indent="0">
                  <a:buNone/>
                </a:pPr>
                <a:r>
                  <a:rPr lang="ru-RU" dirty="0" smtClean="0"/>
                  <a:t>Пусть </a:t>
                </a:r>
                <a14:m>
                  <m:oMath xmlns:m="http://schemas.openxmlformats.org/officeDocument/2006/math">
                    <m:r>
                      <a:rPr lang="en-US" b="0" i="1" smtClean="0">
                        <a:latin typeface="Cambria Math" panose="02040503050406030204" pitchFamily="18" charset="0"/>
                      </a:rPr>
                      <m:t>𝑒</m:t>
                    </m:r>
                  </m:oMath>
                </a14:m>
                <a:r>
                  <a:rPr lang="en-US" dirty="0" smtClean="0"/>
                  <a:t> — </a:t>
                </a:r>
                <a:r>
                  <a:rPr lang="ru-RU" dirty="0" smtClean="0"/>
                  <a:t>первое ребро</a:t>
                </a:r>
                <a:r>
                  <a:rPr lang="en-US" dirty="0" smtClean="0"/>
                  <a:t> </a:t>
                </a:r>
                <a:r>
                  <a:rPr lang="ru-RU" dirty="0" smtClean="0"/>
                  <a:t>на пути в </a:t>
                </a:r>
                <a14:m>
                  <m:oMath xmlns:m="http://schemas.openxmlformats.org/officeDocument/2006/math">
                    <m:r>
                      <a:rPr lang="en-US" b="0" i="1" smtClean="0">
                        <a:latin typeface="Cambria Math" panose="02040503050406030204" pitchFamily="18" charset="0"/>
                      </a:rPr>
                      <m:t>𝑄</m:t>
                    </m:r>
                  </m:oMath>
                </a14:m>
                <a:r>
                  <a:rPr lang="en-US" dirty="0" smtClean="0"/>
                  <a:t> </a:t>
                </a:r>
                <a:r>
                  <a:rPr lang="ru-RU" dirty="0" smtClean="0"/>
                  <a:t>из </a:t>
                </a:r>
                <a14:m>
                  <m:oMath xmlns:m="http://schemas.openxmlformats.org/officeDocument/2006/math">
                    <m:r>
                      <a:rPr lang="en-US" b="0" i="1" smtClean="0">
                        <a:latin typeface="Cambria Math" panose="02040503050406030204" pitchFamily="18" charset="0"/>
                      </a:rPr>
                      <m:t>𝑢</m:t>
                    </m:r>
                  </m:oMath>
                </a14:m>
                <a:r>
                  <a:rPr lang="en-US" dirty="0" smtClean="0"/>
                  <a:t> </a:t>
                </a:r>
                <a:r>
                  <a:rPr lang="ru-RU" dirty="0" smtClean="0"/>
                  <a:t>в </a:t>
                </a:r>
                <a14:m>
                  <m:oMath xmlns:m="http://schemas.openxmlformats.org/officeDocument/2006/math">
                    <m:r>
                      <a:rPr lang="en-US" b="0" i="1" smtClean="0">
                        <a:latin typeface="Cambria Math" panose="02040503050406030204" pitchFamily="18" charset="0"/>
                      </a:rPr>
                      <m:t>𝑤</m:t>
                    </m:r>
                  </m:oMath>
                </a14:m>
                <a:r>
                  <a:rPr lang="en-US" dirty="0" smtClean="0"/>
                  <a:t> </a:t>
                </a:r>
                <a14:m>
                  <m:oMath xmlns:m="http://schemas.openxmlformats.org/officeDocument/2006/math">
                    <m:r>
                      <a:rPr lang="en-US" b="0" i="1" smtClean="0">
                        <a:latin typeface="Cambria Math" panose="02040503050406030204" pitchFamily="18" charset="0"/>
                      </a:rPr>
                      <m:t>𝑒</m:t>
                    </m:r>
                  </m:oMath>
                </a14:m>
                <a:r>
                  <a:rPr lang="ru-RU" dirty="0" smtClean="0"/>
                  <a:t>, не входящее в </a:t>
                </a:r>
                <a14:m>
                  <m:oMath xmlns:m="http://schemas.openxmlformats.org/officeDocument/2006/math">
                    <m:r>
                      <a:rPr lang="en-US" b="0" i="1" smtClean="0">
                        <a:latin typeface="Cambria Math" panose="02040503050406030204" pitchFamily="18" charset="0"/>
                      </a:rPr>
                      <m:t>𝑃</m:t>
                    </m:r>
                  </m:oMath>
                </a14:m>
                <a:r>
                  <a:rPr lang="ru-RU" dirty="0" smtClean="0"/>
                  <a:t>.</a:t>
                </a:r>
                <a:endParaRPr lang="en-US" dirty="0" smtClean="0"/>
              </a:p>
              <a:p>
                <a:pPr marL="0" indent="0">
                  <a:buNone/>
                </a:pPr>
                <a:r>
                  <a:rPr lang="ru-RU" dirty="0" smtClean="0"/>
                  <a:t>Должна найтись грань в </a:t>
                </a:r>
                <a14:m>
                  <m:oMath xmlns:m="http://schemas.openxmlformats.org/officeDocument/2006/math">
                    <m:r>
                      <a:rPr lang="en-US" b="0" i="1" smtClean="0">
                        <a:latin typeface="Cambria Math" panose="02040503050406030204" pitchFamily="18" charset="0"/>
                      </a:rPr>
                      <m:t>𝑃</m:t>
                    </m:r>
                  </m:oMath>
                </a14:m>
                <a:r>
                  <a:rPr lang="en-US" dirty="0" smtClean="0"/>
                  <a:t>, </a:t>
                </a:r>
                <a:r>
                  <a:rPr lang="ru-RU" dirty="0" smtClean="0"/>
                  <a:t>которой нет в </a:t>
                </a:r>
                <a14:m>
                  <m:oMath xmlns:m="http://schemas.openxmlformats.org/officeDocument/2006/math">
                    <m:r>
                      <a:rPr lang="en-US" b="0" i="1" smtClean="0">
                        <a:latin typeface="Cambria Math" panose="02040503050406030204" pitchFamily="18" charset="0"/>
                      </a:rPr>
                      <m:t>𝑄</m:t>
                    </m:r>
                  </m:oMath>
                </a14:m>
                <a:r>
                  <a:rPr lang="ru-RU" dirty="0" smtClean="0"/>
                  <a:t>,</a:t>
                </a:r>
                <a:r>
                  <a:rPr lang="en-US" dirty="0" smtClean="0"/>
                  <a:t> </a:t>
                </a:r>
                <a:r>
                  <a:rPr lang="ru-RU" dirty="0" smtClean="0"/>
                  <a:t>и которая пересекает </a:t>
                </a:r>
                <a14:m>
                  <m:oMath xmlns:m="http://schemas.openxmlformats.org/officeDocument/2006/math">
                    <m:r>
                      <a:rPr lang="en-US" b="0" i="1" smtClean="0">
                        <a:latin typeface="Cambria Math" panose="02040503050406030204" pitchFamily="18" charset="0"/>
                      </a:rPr>
                      <m:t>𝑒</m:t>
                    </m:r>
                  </m:oMath>
                </a14:m>
                <a:r>
                  <a:rPr lang="en-US" dirty="0" smtClean="0"/>
                  <a:t>.</a:t>
                </a:r>
                <a:endParaRPr lang="ru-RU" dirty="0" smtClean="0"/>
              </a:p>
              <a:p>
                <a:pPr marL="0" indent="0">
                  <a:buNone/>
                </a:pPr>
                <a:r>
                  <a:rPr lang="ru-RU" dirty="0" smtClean="0">
                    <a:solidFill>
                      <a:srgbClr val="FF0000"/>
                    </a:solidFill>
                  </a:rPr>
                  <a:t>Получается, что до этой грани можно было дойти в </a:t>
                </a:r>
                <a14:m>
                  <m:oMath xmlns:m="http://schemas.openxmlformats.org/officeDocument/2006/math">
                    <m:r>
                      <a:rPr lang="en-US" b="0" i="1" smtClean="0">
                        <a:solidFill>
                          <a:srgbClr val="FF0000"/>
                        </a:solidFill>
                        <a:latin typeface="Cambria Math" panose="02040503050406030204" pitchFamily="18" charset="0"/>
                      </a:rPr>
                      <m:t>𝑃</m:t>
                    </m:r>
                  </m:oMath>
                </a14:m>
                <a:r>
                  <a:rPr lang="ru-RU" dirty="0" smtClean="0">
                    <a:solidFill>
                      <a:srgbClr val="FF0000"/>
                    </a:solidFill>
                  </a:rPr>
                  <a:t> за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𝑘</m:t>
                        </m:r>
                      </m:e>
                      <m:sub>
                        <m:r>
                          <a:rPr lang="en-US" b="0" i="1" smtClean="0">
                            <a:solidFill>
                              <a:srgbClr val="FF0000"/>
                            </a:solidFill>
                            <a:latin typeface="Cambria Math" panose="02040503050406030204" pitchFamily="18" charset="0"/>
                          </a:rPr>
                          <m:t>𝑢</m:t>
                        </m:r>
                      </m:sub>
                    </m:sSub>
                  </m:oMath>
                </a14:m>
                <a:r>
                  <a:rPr lang="en-US" dirty="0" smtClean="0">
                    <a:solidFill>
                      <a:srgbClr val="FF0000"/>
                    </a:solidFill>
                  </a:rPr>
                  <a:t> </a:t>
                </a:r>
                <a:r>
                  <a:rPr lang="ru-RU" dirty="0" smtClean="0">
                    <a:solidFill>
                      <a:srgbClr val="FF0000"/>
                    </a:solidFill>
                  </a:rPr>
                  <a:t>шагов!</a:t>
                </a:r>
              </a:p>
            </p:txBody>
          </p:sp>
        </mc:Choice>
        <mc:Fallback xmlns="">
          <p:sp>
            <p:nvSpPr>
              <p:cNvPr id="10" name="Объект 9"/>
              <p:cNvSpPr>
                <a:spLocks noGrp="1" noRot="1" noChangeAspect="1" noMove="1" noResize="1" noEditPoints="1" noAdjustHandles="1" noChangeArrowheads="1" noChangeShapeType="1" noTextEdit="1"/>
              </p:cNvSpPr>
              <p:nvPr>
                <p:ph idx="1"/>
              </p:nvPr>
            </p:nvSpPr>
            <p:spPr>
              <a:xfrm>
                <a:off x="838200" y="1825624"/>
                <a:ext cx="10515600" cy="4987926"/>
              </a:xfrm>
              <a:blipFill rotWithShape="0">
                <a:blip r:embed="rId2"/>
                <a:stretch>
                  <a:fillRect l="-1217" t="-1954" r="-754" b="-256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9569450" y="4146550"/>
                <a:ext cx="3764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ru-RU" dirty="0"/>
              </a:p>
            </p:txBody>
          </p:sp>
        </mc:Choice>
        <mc:Fallback xmlns="">
          <p:sp>
            <p:nvSpPr>
              <p:cNvPr id="4" name="TextBox 3"/>
              <p:cNvSpPr txBox="1">
                <a:spLocks noRot="1" noChangeAspect="1" noMove="1" noResize="1" noEditPoints="1" noAdjustHandles="1" noChangeArrowheads="1" noChangeShapeType="1" noTextEdit="1"/>
              </p:cNvSpPr>
              <p:nvPr/>
            </p:nvSpPr>
            <p:spPr>
              <a:xfrm>
                <a:off x="9569450" y="4146550"/>
                <a:ext cx="376449" cy="369332"/>
              </a:xfrm>
              <a:prstGeom prst="rect">
                <a:avLst/>
              </a:prstGeom>
              <a:blipFill rotWithShape="0">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1607800" y="3543300"/>
                <a:ext cx="4142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ru-RU" dirty="0"/>
              </a:p>
            </p:txBody>
          </p:sp>
        </mc:Choice>
        <mc:Fallback xmlns="">
          <p:sp>
            <p:nvSpPr>
              <p:cNvPr id="5" name="TextBox 4"/>
              <p:cNvSpPr txBox="1">
                <a:spLocks noRot="1" noChangeAspect="1" noMove="1" noResize="1" noEditPoints="1" noAdjustHandles="1" noChangeArrowheads="1" noChangeShapeType="1" noTextEdit="1"/>
              </p:cNvSpPr>
              <p:nvPr/>
            </p:nvSpPr>
            <p:spPr>
              <a:xfrm>
                <a:off x="11607800" y="3543300"/>
                <a:ext cx="414216" cy="369332"/>
              </a:xfrm>
              <a:prstGeom prst="rect">
                <a:avLst/>
              </a:prstGeom>
              <a:blipFill rotWithShape="0">
                <a:blip r:embed="rId4"/>
                <a:stretch>
                  <a:fillRect/>
                </a:stretch>
              </a:blipFill>
            </p:spPr>
            <p:txBody>
              <a:bodyPr/>
              <a:lstStyle/>
              <a:p>
                <a:r>
                  <a:rPr lang="ru-RU">
                    <a:noFill/>
                  </a:rPr>
                  <a:t> </a:t>
                </a:r>
              </a:p>
            </p:txBody>
          </p:sp>
        </mc:Fallback>
      </mc:AlternateContent>
      <p:sp>
        <p:nvSpPr>
          <p:cNvPr id="6" name="Полилиния 5"/>
          <p:cNvSpPr/>
          <p:nvPr/>
        </p:nvSpPr>
        <p:spPr>
          <a:xfrm>
            <a:off x="9880600" y="3651250"/>
            <a:ext cx="1803400" cy="685800"/>
          </a:xfrm>
          <a:custGeom>
            <a:avLst/>
            <a:gdLst>
              <a:gd name="connsiteX0" fmla="*/ 0 w 1803400"/>
              <a:gd name="connsiteY0" fmla="*/ 685800 h 685800"/>
              <a:gd name="connsiteX1" fmla="*/ 501650 w 1803400"/>
              <a:gd name="connsiteY1" fmla="*/ 234950 h 685800"/>
              <a:gd name="connsiteX2" fmla="*/ 1104900 w 1803400"/>
              <a:gd name="connsiteY2" fmla="*/ 393700 h 685800"/>
              <a:gd name="connsiteX3" fmla="*/ 1308100 w 1803400"/>
              <a:gd name="connsiteY3" fmla="*/ 0 h 685800"/>
              <a:gd name="connsiteX4" fmla="*/ 1803400 w 1803400"/>
              <a:gd name="connsiteY4" fmla="*/ 57150 h 685800"/>
              <a:gd name="connsiteX5" fmla="*/ 1803400 w 1803400"/>
              <a:gd name="connsiteY5" fmla="*/ 5715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3400" h="685800">
                <a:moveTo>
                  <a:pt x="0" y="685800"/>
                </a:moveTo>
                <a:lnTo>
                  <a:pt x="501650" y="234950"/>
                </a:lnTo>
                <a:lnTo>
                  <a:pt x="1104900" y="393700"/>
                </a:lnTo>
                <a:lnTo>
                  <a:pt x="1308100" y="0"/>
                </a:lnTo>
                <a:lnTo>
                  <a:pt x="1803400" y="57150"/>
                </a:lnTo>
                <a:lnTo>
                  <a:pt x="1803400" y="571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Равнобедренный треугольник 6"/>
          <p:cNvSpPr/>
          <p:nvPr/>
        </p:nvSpPr>
        <p:spPr>
          <a:xfrm rot="2791843">
            <a:off x="10448832" y="3708400"/>
            <a:ext cx="1320800" cy="279400"/>
          </a:xfrm>
          <a:prstGeom prst="triangle">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42008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8" end="8"/>
                                            </p:txEl>
                                          </p:spTgt>
                                        </p:tgtEl>
                                        <p:attrNameLst>
                                          <p:attrName>style.visibility</p:attrName>
                                        </p:attrNameLst>
                                      </p:cBhvr>
                                      <p:to>
                                        <p:strVal val="visible"/>
                                      </p:to>
                                    </p:set>
                                    <p:animEffect transition="in" filter="fade">
                                      <p:cBhvr>
                                        <p:cTn id="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200" dirty="0" smtClean="0"/>
              <a:t>Доказательство теоремы </a:t>
            </a:r>
            <a:r>
              <a:rPr lang="ru-RU" sz="4200" dirty="0" err="1" smtClean="0"/>
              <a:t>Калаи</a:t>
            </a:r>
            <a:r>
              <a:rPr lang="ru-RU" sz="4200" dirty="0" smtClean="0"/>
              <a:t>—</a:t>
            </a:r>
            <a:r>
              <a:rPr lang="ru-RU" sz="4200" dirty="0" err="1" smtClean="0"/>
              <a:t>Клейтмана</a:t>
            </a:r>
            <a:endParaRPr lang="ru-RU" sz="420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4"/>
                <a:ext cx="10515600" cy="4937125"/>
              </a:xfrm>
            </p:spPr>
            <p:txBody>
              <a:bodyPr/>
              <a:lstStyle/>
              <a:p>
                <a14:m>
                  <m:oMath xmlns:m="http://schemas.openxmlformats.org/officeDocument/2006/math">
                    <m:func>
                      <m:funcPr>
                        <m:ctrlPr>
                          <a:rPr lang="en-US" b="0" i="1" smtClean="0">
                            <a:solidFill>
                              <a:schemeClr val="bg1">
                                <a:lumMod val="75000"/>
                              </a:schemeClr>
                            </a:solidFill>
                            <a:latin typeface="Cambria Math" panose="02040503050406030204" pitchFamily="18" charset="0"/>
                          </a:rPr>
                        </m:ctrlPr>
                      </m:funcPr>
                      <m:fName>
                        <m:r>
                          <m:rPr>
                            <m:sty m:val="p"/>
                          </m:rPr>
                          <a:rPr lang="en-US" b="0" i="0" smtClean="0">
                            <a:solidFill>
                              <a:schemeClr val="bg1">
                                <a:lumMod val="75000"/>
                              </a:schemeClr>
                            </a:solidFill>
                            <a:latin typeface="Cambria Math" panose="02040503050406030204" pitchFamily="18" charset="0"/>
                          </a:rPr>
                          <m:t>H</m:t>
                        </m:r>
                      </m:fName>
                      <m:e>
                        <m:d>
                          <m:dPr>
                            <m:ctrlPr>
                              <a:rPr lang="en-US" b="0" i="1" smtClean="0">
                                <a:solidFill>
                                  <a:schemeClr val="bg1">
                                    <a:lumMod val="75000"/>
                                  </a:schemeClr>
                                </a:solidFill>
                                <a:latin typeface="Cambria Math" panose="02040503050406030204" pitchFamily="18" charset="0"/>
                              </a:rPr>
                            </m:ctrlPr>
                          </m:dPr>
                          <m:e>
                            <m:r>
                              <a:rPr lang="en-US" b="0" i="1" smtClean="0">
                                <a:solidFill>
                                  <a:schemeClr val="bg1">
                                    <a:lumMod val="75000"/>
                                  </a:schemeClr>
                                </a:solidFill>
                                <a:latin typeface="Cambria Math" panose="02040503050406030204" pitchFamily="18" charset="0"/>
                              </a:rPr>
                              <m:t>𝑛</m:t>
                            </m:r>
                            <m:r>
                              <a:rPr lang="en-US" b="0" i="1" smtClean="0">
                                <a:solidFill>
                                  <a:schemeClr val="bg1">
                                    <a:lumMod val="75000"/>
                                  </a:schemeClr>
                                </a:solidFill>
                                <a:latin typeface="Cambria Math" panose="02040503050406030204" pitchFamily="18" charset="0"/>
                              </a:rPr>
                              <m:t>,</m:t>
                            </m:r>
                            <m:r>
                              <a:rPr lang="en-US" b="0" i="1" smtClean="0">
                                <a:solidFill>
                                  <a:schemeClr val="bg1">
                                    <a:lumMod val="75000"/>
                                  </a:schemeClr>
                                </a:solidFill>
                                <a:latin typeface="Cambria Math" panose="02040503050406030204" pitchFamily="18" charset="0"/>
                              </a:rPr>
                              <m:t>𝑑</m:t>
                            </m:r>
                          </m:e>
                        </m:d>
                      </m:e>
                    </m:func>
                  </m:oMath>
                </a14:m>
                <a:r>
                  <a:rPr lang="en-US" dirty="0" smtClean="0">
                    <a:solidFill>
                      <a:schemeClr val="bg1">
                        <a:lumMod val="75000"/>
                      </a:schemeClr>
                    </a:solidFill>
                  </a:rPr>
                  <a:t> — </a:t>
                </a:r>
                <a:r>
                  <a:rPr lang="ru-RU" dirty="0" smtClean="0">
                    <a:solidFill>
                      <a:schemeClr val="bg1">
                        <a:lumMod val="75000"/>
                      </a:schemeClr>
                    </a:solidFill>
                  </a:rPr>
                  <a:t>максимальный диаметр графа</a:t>
                </a:r>
                <a:r>
                  <a:rPr lang="en-US" dirty="0" smtClean="0">
                    <a:solidFill>
                      <a:schemeClr val="bg1">
                        <a:lumMod val="75000"/>
                      </a:schemeClr>
                    </a:solidFill>
                  </a:rPr>
                  <a:t> </a:t>
                </a:r>
                <a14:m>
                  <m:oMath xmlns:m="http://schemas.openxmlformats.org/officeDocument/2006/math">
                    <m:r>
                      <a:rPr lang="en-US" b="0" i="1" smtClean="0">
                        <a:solidFill>
                          <a:schemeClr val="bg1">
                            <a:lumMod val="75000"/>
                          </a:schemeClr>
                        </a:solidFill>
                        <a:latin typeface="Cambria Math" panose="02040503050406030204" pitchFamily="18" charset="0"/>
                      </a:rPr>
                      <m:t>𝑑</m:t>
                    </m:r>
                  </m:oMath>
                </a14:m>
                <a:r>
                  <a:rPr lang="en-US" dirty="0" smtClean="0">
                    <a:solidFill>
                      <a:schemeClr val="bg1">
                        <a:lumMod val="75000"/>
                      </a:schemeClr>
                    </a:solidFill>
                  </a:rPr>
                  <a:t>-</a:t>
                </a:r>
                <a:r>
                  <a:rPr lang="ru-RU" dirty="0" smtClean="0">
                    <a:solidFill>
                      <a:schemeClr val="bg1">
                        <a:lumMod val="75000"/>
                      </a:schemeClr>
                    </a:solidFill>
                  </a:rPr>
                  <a:t>мерного </a:t>
                </a:r>
                <a14:m>
                  <m:oMath xmlns:m="http://schemas.openxmlformats.org/officeDocument/2006/math">
                    <m:r>
                      <a:rPr lang="en-US" b="0" i="1" smtClean="0">
                        <a:solidFill>
                          <a:schemeClr val="bg1">
                            <a:lumMod val="75000"/>
                          </a:schemeClr>
                        </a:solidFill>
                        <a:latin typeface="Cambria Math" panose="02040503050406030204" pitchFamily="18" charset="0"/>
                      </a:rPr>
                      <m:t>𝑛</m:t>
                    </m:r>
                  </m:oMath>
                </a14:m>
                <a:r>
                  <a:rPr lang="en-US" dirty="0" smtClean="0">
                    <a:solidFill>
                      <a:schemeClr val="bg1">
                        <a:lumMod val="75000"/>
                      </a:schemeClr>
                    </a:solidFill>
                  </a:rPr>
                  <a:t>-</a:t>
                </a:r>
                <a:r>
                  <a:rPr lang="ru-RU" dirty="0" err="1" smtClean="0">
                    <a:solidFill>
                      <a:schemeClr val="bg1">
                        <a:lumMod val="75000"/>
                      </a:schemeClr>
                    </a:solidFill>
                  </a:rPr>
                  <a:t>гранника</a:t>
                </a:r>
                <a:r>
                  <a:rPr lang="ru-RU" dirty="0" smtClean="0">
                    <a:solidFill>
                      <a:schemeClr val="bg1">
                        <a:lumMod val="75000"/>
                      </a:schemeClr>
                    </a:solidFill>
                  </a:rPr>
                  <a:t>.</a:t>
                </a:r>
              </a:p>
              <a:p>
                <a14:m>
                  <m:oMath xmlns:m="http://schemas.openxmlformats.org/officeDocument/2006/math">
                    <m:func>
                      <m:funcPr>
                        <m:ctrlPr>
                          <a:rPr lang="en-US" b="0" i="1" smtClean="0">
                            <a:solidFill>
                              <a:schemeClr val="bg1">
                                <a:lumMod val="75000"/>
                              </a:schemeClr>
                            </a:solidFill>
                            <a:latin typeface="Cambria Math" panose="02040503050406030204" pitchFamily="18" charset="0"/>
                          </a:rPr>
                        </m:ctrlPr>
                      </m:funcPr>
                      <m:fName>
                        <m:r>
                          <m:rPr>
                            <m:sty m:val="p"/>
                          </m:rPr>
                          <a:rPr lang="en-US" b="0" i="0" smtClean="0">
                            <a:solidFill>
                              <a:schemeClr val="bg1">
                                <a:lumMod val="75000"/>
                              </a:schemeClr>
                            </a:solidFill>
                            <a:latin typeface="Cambria Math" panose="02040503050406030204" pitchFamily="18" charset="0"/>
                          </a:rPr>
                          <m:t>H</m:t>
                        </m:r>
                      </m:fName>
                      <m:e>
                        <m:d>
                          <m:dPr>
                            <m:ctrlPr>
                              <a:rPr lang="en-US" b="0" i="1" smtClean="0">
                                <a:solidFill>
                                  <a:schemeClr val="bg1">
                                    <a:lumMod val="75000"/>
                                  </a:schemeClr>
                                </a:solidFill>
                                <a:latin typeface="Cambria Math" panose="02040503050406030204" pitchFamily="18" charset="0"/>
                              </a:rPr>
                            </m:ctrlPr>
                          </m:dPr>
                          <m:e>
                            <m:r>
                              <a:rPr lang="en-US" b="0" i="1" smtClean="0">
                                <a:solidFill>
                                  <a:schemeClr val="bg1">
                                    <a:lumMod val="75000"/>
                                  </a:schemeClr>
                                </a:solidFill>
                                <a:latin typeface="Cambria Math" panose="02040503050406030204" pitchFamily="18" charset="0"/>
                              </a:rPr>
                              <m:t>𝑛</m:t>
                            </m:r>
                            <m:r>
                              <a:rPr lang="en-US" b="0" i="1" smtClean="0">
                                <a:solidFill>
                                  <a:schemeClr val="bg1">
                                    <a:lumMod val="75000"/>
                                  </a:schemeClr>
                                </a:solidFill>
                                <a:latin typeface="Cambria Math" panose="02040503050406030204" pitchFamily="18" charset="0"/>
                              </a:rPr>
                              <m:t>,</m:t>
                            </m:r>
                            <m:r>
                              <a:rPr lang="en-US" b="0" i="1" smtClean="0">
                                <a:solidFill>
                                  <a:schemeClr val="bg1">
                                    <a:lumMod val="75000"/>
                                  </a:schemeClr>
                                </a:solidFill>
                                <a:latin typeface="Cambria Math" panose="02040503050406030204" pitchFamily="18" charset="0"/>
                              </a:rPr>
                              <m:t>𝑑</m:t>
                            </m:r>
                          </m:e>
                        </m:d>
                      </m:e>
                    </m:func>
                    <m:r>
                      <a:rPr lang="en-US" b="0" i="1" smtClean="0">
                        <a:solidFill>
                          <a:schemeClr val="bg1">
                            <a:lumMod val="75000"/>
                          </a:schemeClr>
                        </a:solidFill>
                        <a:latin typeface="Cambria Math" panose="02040503050406030204" pitchFamily="18" charset="0"/>
                      </a:rPr>
                      <m:t>≤</m:t>
                    </m:r>
                    <m:sSup>
                      <m:sSupPr>
                        <m:ctrlPr>
                          <a:rPr lang="en-US" b="0" i="1" smtClean="0">
                            <a:solidFill>
                              <a:schemeClr val="bg1">
                                <a:lumMod val="75000"/>
                              </a:schemeClr>
                            </a:solidFill>
                            <a:latin typeface="Cambria Math" panose="02040503050406030204" pitchFamily="18" charset="0"/>
                          </a:rPr>
                        </m:ctrlPr>
                      </m:sSupPr>
                      <m:e>
                        <m:r>
                          <a:rPr lang="en-US" b="0" i="1" smtClean="0">
                            <a:solidFill>
                              <a:schemeClr val="bg1">
                                <a:lumMod val="75000"/>
                              </a:schemeClr>
                            </a:solidFill>
                            <a:latin typeface="Cambria Math" panose="02040503050406030204" pitchFamily="18" charset="0"/>
                          </a:rPr>
                          <m:t>𝑛</m:t>
                        </m:r>
                      </m:e>
                      <m:sup>
                        <m:func>
                          <m:funcPr>
                            <m:ctrlPr>
                              <a:rPr lang="en-US" b="0" i="1" smtClean="0">
                                <a:solidFill>
                                  <a:schemeClr val="bg1">
                                    <a:lumMod val="75000"/>
                                  </a:schemeClr>
                                </a:solidFill>
                                <a:latin typeface="Cambria Math" panose="02040503050406030204" pitchFamily="18" charset="0"/>
                              </a:rPr>
                            </m:ctrlPr>
                          </m:funcPr>
                          <m:fName>
                            <m:sSub>
                              <m:sSubPr>
                                <m:ctrlPr>
                                  <a:rPr lang="en-US" b="0" i="1" smtClean="0">
                                    <a:solidFill>
                                      <a:schemeClr val="bg1">
                                        <a:lumMod val="75000"/>
                                      </a:schemeClr>
                                    </a:solidFill>
                                    <a:latin typeface="Cambria Math" panose="02040503050406030204" pitchFamily="18" charset="0"/>
                                  </a:rPr>
                                </m:ctrlPr>
                              </m:sSubPr>
                              <m:e>
                                <m:r>
                                  <m:rPr>
                                    <m:sty m:val="p"/>
                                  </m:rPr>
                                  <a:rPr lang="en-US" b="0" i="0" smtClean="0">
                                    <a:solidFill>
                                      <a:schemeClr val="bg1">
                                        <a:lumMod val="75000"/>
                                      </a:schemeClr>
                                    </a:solidFill>
                                    <a:latin typeface="Cambria Math" panose="02040503050406030204" pitchFamily="18" charset="0"/>
                                  </a:rPr>
                                  <m:t>log</m:t>
                                </m:r>
                              </m:e>
                              <m:sub>
                                <m:r>
                                  <a:rPr lang="en-US" b="0" i="1" smtClean="0">
                                    <a:solidFill>
                                      <a:schemeClr val="bg1">
                                        <a:lumMod val="75000"/>
                                      </a:schemeClr>
                                    </a:solidFill>
                                    <a:latin typeface="Cambria Math" panose="02040503050406030204" pitchFamily="18" charset="0"/>
                                  </a:rPr>
                                  <m:t>2</m:t>
                                </m:r>
                              </m:sub>
                            </m:sSub>
                          </m:fName>
                          <m:e>
                            <m:r>
                              <a:rPr lang="en-US" b="0" i="1" smtClean="0">
                                <a:solidFill>
                                  <a:schemeClr val="bg1">
                                    <a:lumMod val="75000"/>
                                  </a:schemeClr>
                                </a:solidFill>
                                <a:latin typeface="Cambria Math" panose="02040503050406030204" pitchFamily="18" charset="0"/>
                              </a:rPr>
                              <m:t>𝑑</m:t>
                            </m:r>
                          </m:e>
                        </m:func>
                        <m:r>
                          <a:rPr lang="en-US" b="0" i="1" smtClean="0">
                            <a:solidFill>
                              <a:schemeClr val="bg1">
                                <a:lumMod val="75000"/>
                              </a:schemeClr>
                            </a:solidFill>
                            <a:latin typeface="Cambria Math" panose="02040503050406030204" pitchFamily="18" charset="0"/>
                          </a:rPr>
                          <m:t>+2</m:t>
                        </m:r>
                      </m:sup>
                    </m:sSup>
                  </m:oMath>
                </a14:m>
                <a:r>
                  <a:rPr lang="en-US" dirty="0" smtClean="0">
                    <a:solidFill>
                      <a:schemeClr val="bg1">
                        <a:lumMod val="75000"/>
                      </a:schemeClr>
                    </a:solidFill>
                  </a:rPr>
                  <a:t>  — </a:t>
                </a:r>
                <a:r>
                  <a:rPr lang="ru-RU" dirty="0" smtClean="0">
                    <a:solidFill>
                      <a:schemeClr val="bg1">
                        <a:lumMod val="75000"/>
                      </a:schemeClr>
                    </a:solidFill>
                  </a:rPr>
                  <a:t>хотим доказать</a:t>
                </a:r>
              </a:p>
              <a:p>
                <a:pPr marL="0" indent="0">
                  <a:buNone/>
                </a:pPr>
                <a14:m>
                  <m:oMath xmlns:m="http://schemas.openxmlformats.org/officeDocument/2006/math">
                    <m:sSub>
                      <m:sSubPr>
                        <m:ctrlPr>
                          <a:rPr lang="en-US" b="0" i="1" smtClean="0">
                            <a:solidFill>
                              <a:schemeClr val="bg1">
                                <a:lumMod val="75000"/>
                              </a:schemeClr>
                            </a:solidFill>
                            <a:latin typeface="Cambria Math" panose="02040503050406030204" pitchFamily="18" charset="0"/>
                          </a:rPr>
                        </m:ctrlPr>
                      </m:sSubPr>
                      <m:e>
                        <m:r>
                          <a:rPr lang="en-US" b="0" i="1" smtClean="0">
                            <a:solidFill>
                              <a:schemeClr val="bg1">
                                <a:lumMod val="75000"/>
                              </a:schemeClr>
                            </a:solidFill>
                            <a:latin typeface="Cambria Math" panose="02040503050406030204" pitchFamily="18" charset="0"/>
                          </a:rPr>
                          <m:t>𝑘</m:t>
                        </m:r>
                      </m:e>
                      <m:sub>
                        <m:r>
                          <a:rPr lang="en-US" b="0" i="1" smtClean="0">
                            <a:solidFill>
                              <a:schemeClr val="bg1">
                                <a:lumMod val="75000"/>
                              </a:schemeClr>
                            </a:solidFill>
                            <a:latin typeface="Cambria Math" panose="02040503050406030204" pitchFamily="18" charset="0"/>
                          </a:rPr>
                          <m:t>𝑢</m:t>
                        </m:r>
                      </m:sub>
                    </m:sSub>
                  </m:oMath>
                </a14:m>
                <a:r>
                  <a:rPr lang="en-US" dirty="0" smtClean="0">
                    <a:solidFill>
                      <a:schemeClr val="bg1">
                        <a:lumMod val="75000"/>
                      </a:schemeClr>
                    </a:solidFill>
                  </a:rPr>
                  <a:t> </a:t>
                </a:r>
                <a:r>
                  <a:rPr lang="ru-RU" dirty="0" smtClean="0">
                    <a:solidFill>
                      <a:schemeClr val="bg1">
                        <a:lumMod val="75000"/>
                      </a:schemeClr>
                    </a:solidFill>
                  </a:rPr>
                  <a:t>— такое максимальное число, что объединение всех цепей длины </a:t>
                </a:r>
                <a14:m>
                  <m:oMath xmlns:m="http://schemas.openxmlformats.org/officeDocument/2006/math">
                    <m:sSub>
                      <m:sSubPr>
                        <m:ctrlPr>
                          <a:rPr lang="en-US" b="0" i="1" smtClean="0">
                            <a:solidFill>
                              <a:schemeClr val="bg1">
                                <a:lumMod val="75000"/>
                              </a:schemeClr>
                            </a:solidFill>
                            <a:latin typeface="Cambria Math" panose="02040503050406030204" pitchFamily="18" charset="0"/>
                          </a:rPr>
                        </m:ctrlPr>
                      </m:sSubPr>
                      <m:e>
                        <m:r>
                          <a:rPr lang="en-US" b="0" i="1" smtClean="0">
                            <a:solidFill>
                              <a:schemeClr val="bg1">
                                <a:lumMod val="75000"/>
                              </a:schemeClr>
                            </a:solidFill>
                            <a:latin typeface="Cambria Math" panose="02040503050406030204" pitchFamily="18" charset="0"/>
                          </a:rPr>
                          <m:t>𝑘</m:t>
                        </m:r>
                      </m:e>
                      <m:sub>
                        <m:r>
                          <a:rPr lang="en-US" b="0" i="1" smtClean="0">
                            <a:solidFill>
                              <a:schemeClr val="bg1">
                                <a:lumMod val="75000"/>
                              </a:schemeClr>
                            </a:solidFill>
                            <a:latin typeface="Cambria Math" panose="02040503050406030204" pitchFamily="18" charset="0"/>
                          </a:rPr>
                          <m:t>𝑢</m:t>
                        </m:r>
                      </m:sub>
                    </m:sSub>
                  </m:oMath>
                </a14:m>
                <a:r>
                  <a:rPr lang="ru-RU" dirty="0" smtClean="0">
                    <a:solidFill>
                      <a:schemeClr val="bg1">
                        <a:lumMod val="75000"/>
                      </a:schemeClr>
                    </a:solidFill>
                  </a:rPr>
                  <a:t> с началом в </a:t>
                </a:r>
                <a14:m>
                  <m:oMath xmlns:m="http://schemas.openxmlformats.org/officeDocument/2006/math">
                    <m:r>
                      <a:rPr lang="en-US" b="0" i="1" smtClean="0">
                        <a:solidFill>
                          <a:schemeClr val="bg1">
                            <a:lumMod val="75000"/>
                          </a:schemeClr>
                        </a:solidFill>
                        <a:latin typeface="Cambria Math" panose="02040503050406030204" pitchFamily="18" charset="0"/>
                      </a:rPr>
                      <m:t>𝑢</m:t>
                    </m:r>
                  </m:oMath>
                </a14:m>
                <a:r>
                  <a:rPr lang="en-US" dirty="0" smtClean="0">
                    <a:solidFill>
                      <a:schemeClr val="bg1">
                        <a:lumMod val="75000"/>
                      </a:schemeClr>
                    </a:solidFill>
                  </a:rPr>
                  <a:t> </a:t>
                </a:r>
                <a:r>
                  <a:rPr lang="ru-RU" dirty="0" smtClean="0">
                    <a:solidFill>
                      <a:schemeClr val="bg1">
                        <a:lumMod val="75000"/>
                      </a:schemeClr>
                    </a:solidFill>
                  </a:rPr>
                  <a:t>затрагивает не более</a:t>
                </a:r>
                <a:r>
                  <a:rPr lang="en-US" dirty="0" smtClean="0">
                    <a:solidFill>
                      <a:schemeClr val="bg1">
                        <a:lumMod val="75000"/>
                      </a:schemeClr>
                    </a:solidFill>
                  </a:rPr>
                  <a:t> </a:t>
                </a:r>
                <a14:m>
                  <m:oMath xmlns:m="http://schemas.openxmlformats.org/officeDocument/2006/math">
                    <m:d>
                      <m:dPr>
                        <m:begChr m:val="⌊"/>
                        <m:endChr m:val="⌋"/>
                        <m:ctrlPr>
                          <a:rPr lang="en-US" b="0" i="1" smtClean="0">
                            <a:solidFill>
                              <a:schemeClr val="bg1">
                                <a:lumMod val="75000"/>
                              </a:schemeClr>
                            </a:solidFill>
                            <a:latin typeface="Cambria Math" panose="02040503050406030204" pitchFamily="18" charset="0"/>
                          </a:rPr>
                        </m:ctrlPr>
                      </m:dPr>
                      <m:e>
                        <m:f>
                          <m:fPr>
                            <m:type m:val="lin"/>
                            <m:ctrlPr>
                              <a:rPr lang="ru-RU" i="1" smtClean="0">
                                <a:solidFill>
                                  <a:schemeClr val="bg1">
                                    <a:lumMod val="75000"/>
                                  </a:schemeClr>
                                </a:solidFill>
                                <a:latin typeface="Cambria Math" panose="02040503050406030204" pitchFamily="18" charset="0"/>
                              </a:rPr>
                            </m:ctrlPr>
                          </m:fPr>
                          <m:num>
                            <m:r>
                              <a:rPr lang="en-US" b="0" i="1" smtClean="0">
                                <a:solidFill>
                                  <a:schemeClr val="bg1">
                                    <a:lumMod val="75000"/>
                                  </a:schemeClr>
                                </a:solidFill>
                                <a:latin typeface="Cambria Math" panose="02040503050406030204" pitchFamily="18" charset="0"/>
                              </a:rPr>
                              <m:t>𝑛</m:t>
                            </m:r>
                          </m:num>
                          <m:den>
                            <m:r>
                              <a:rPr lang="en-US" b="0" i="1" smtClean="0">
                                <a:solidFill>
                                  <a:schemeClr val="bg1">
                                    <a:lumMod val="75000"/>
                                  </a:schemeClr>
                                </a:solidFill>
                                <a:latin typeface="Cambria Math" panose="02040503050406030204" pitchFamily="18" charset="0"/>
                              </a:rPr>
                              <m:t>2</m:t>
                            </m:r>
                          </m:den>
                        </m:f>
                      </m:e>
                    </m:d>
                  </m:oMath>
                </a14:m>
                <a:r>
                  <a:rPr lang="en-US" dirty="0" smtClean="0">
                    <a:solidFill>
                      <a:schemeClr val="bg1">
                        <a:lumMod val="75000"/>
                      </a:schemeClr>
                    </a:solidFill>
                  </a:rPr>
                  <a:t> </a:t>
                </a:r>
                <a:r>
                  <a:rPr lang="ru-RU" dirty="0" smtClean="0">
                    <a:solidFill>
                      <a:schemeClr val="bg1">
                        <a:lumMod val="75000"/>
                      </a:schemeClr>
                    </a:solidFill>
                  </a:rPr>
                  <a:t>граней.</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𝑢</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type m:val="lin"/>
                                    <m:ctrlPr>
                                      <a:rPr lang="ru-RU"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𝑑</m:t>
                            </m:r>
                          </m:e>
                        </m:d>
                      </m:e>
                    </m:func>
                  </m:oMath>
                </a14:m>
                <a:r>
                  <a:rPr lang="en-US" dirty="0" smtClean="0"/>
                  <a:t>.</a:t>
                </a:r>
                <a:endParaRPr lang="ru-RU"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𝑣</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type m:val="lin"/>
                                    <m:ctrlPr>
                                      <a:rPr lang="ru-RU"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𝑑</m:t>
                            </m:r>
                          </m:e>
                        </m:d>
                      </m:e>
                    </m:func>
                  </m:oMath>
                </a14:m>
                <a:r>
                  <a:rPr lang="en-US" dirty="0" smtClean="0"/>
                  <a:t>.</a:t>
                </a:r>
              </a:p>
              <a:p>
                <a:pPr marL="0" indent="0">
                  <a:buNone/>
                </a:pPr>
                <a:r>
                  <a:rPr lang="ru-RU" dirty="0" smtClean="0"/>
                  <a:t>Найдётся грань, достижимая одновременно из </a:t>
                </a:r>
                <a14:m>
                  <m:oMath xmlns:m="http://schemas.openxmlformats.org/officeDocument/2006/math">
                    <m:r>
                      <a:rPr lang="en-US" b="0" i="1" smtClean="0">
                        <a:latin typeface="Cambria Math" panose="02040503050406030204" pitchFamily="18" charset="0"/>
                      </a:rPr>
                      <m:t>𝑢</m:t>
                    </m:r>
                  </m:oMath>
                </a14:m>
                <a:r>
                  <a:rPr lang="en-US" dirty="0" smtClean="0"/>
                  <a:t> </a:t>
                </a:r>
                <a:r>
                  <a:rPr lang="ru-RU" dirty="0" smtClean="0"/>
                  <a:t>и </a:t>
                </a:r>
                <a14:m>
                  <m:oMath xmlns:m="http://schemas.openxmlformats.org/officeDocument/2006/math">
                    <m:r>
                      <a:rPr lang="en-US" b="0" i="1" smtClean="0">
                        <a:latin typeface="Cambria Math" panose="02040503050406030204" pitchFamily="18" charset="0"/>
                      </a:rPr>
                      <m:t>𝑣</m:t>
                    </m:r>
                  </m:oMath>
                </a14:m>
                <a:r>
                  <a:rPr lang="ru-RU" dirty="0" smtClean="0"/>
                  <a:t> за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𝑢</m:t>
                            </m:r>
                          </m:sub>
                        </m:sSub>
                        <m:r>
                          <a:rPr lang="en-US" b="0" i="1" smtClean="0">
                            <a:latin typeface="Cambria Math" panose="02040503050406030204" pitchFamily="18" charset="0"/>
                          </a:rPr>
                          <m:t>+1</m:t>
                        </m:r>
                      </m:e>
                    </m:d>
                  </m:oMath>
                </a14:m>
                <a:r>
                  <a:rPr lang="en-US" dirty="0" smtClean="0"/>
                  <a:t> </a:t>
                </a:r>
                <a:r>
                  <a:rPr lang="ru-RU" dirty="0" smtClean="0"/>
                  <a:t>и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𝑣</m:t>
                            </m:r>
                          </m:sub>
                        </m:sSub>
                        <m:r>
                          <a:rPr lang="en-US" b="0" i="1" smtClean="0">
                            <a:latin typeface="Cambria Math" panose="02040503050406030204" pitchFamily="18" charset="0"/>
                          </a:rPr>
                          <m:t>+1</m:t>
                        </m:r>
                      </m:e>
                    </m:d>
                  </m:oMath>
                </a14:m>
                <a:r>
                  <a:rPr lang="en-US" dirty="0" smtClean="0"/>
                  <a:t> </a:t>
                </a:r>
                <a:r>
                  <a:rPr lang="ru-RU" dirty="0" smtClean="0"/>
                  <a:t>шагов соответственно. Отсюда</a:t>
                </a:r>
                <a:br>
                  <a:rPr lang="ru-RU" dirty="0" smtClean="0"/>
                </a:b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e>
                      </m:func>
                      <m:r>
                        <a:rPr lang="en-US" b="0" i="1" smtClean="0">
                          <a:latin typeface="Cambria Math" panose="02040503050406030204" pitchFamily="18" charset="0"/>
                        </a:rPr>
                        <m:t>≤2</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type m:val="lin"/>
                                          <m:ctrlPr>
                                            <a:rPr lang="ru-RU"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𝑑</m:t>
                                  </m:r>
                                </m:e>
                              </m:d>
                            </m:e>
                          </m:func>
                          <m:r>
                            <a:rPr lang="en-US" b="0" i="1" smtClean="0">
                              <a:latin typeface="Cambria Math" panose="02040503050406030204" pitchFamily="18" charset="0"/>
                            </a:rPr>
                            <m:t>+1</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𝑑</m:t>
                              </m:r>
                              <m:r>
                                <a:rPr lang="en-US" b="0" i="1" smtClean="0">
                                  <a:latin typeface="Cambria Math" panose="02040503050406030204" pitchFamily="18" charset="0"/>
                                </a:rPr>
                                <m:t>−1</m:t>
                              </m:r>
                            </m:e>
                          </m:d>
                        </m:e>
                      </m:func>
                      <m:r>
                        <a:rPr lang="en-US" b="0" i="1" smtClean="0">
                          <a:latin typeface="Cambria Math" panose="02040503050406030204" pitchFamily="18" charset="0"/>
                        </a:rPr>
                        <m:t>.</m:t>
                      </m:r>
                    </m:oMath>
                  </m:oMathPara>
                </a14:m>
                <a:endParaRPr lang="en-US"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4"/>
                <a:ext cx="10515600" cy="4937125"/>
              </a:xfrm>
              <a:blipFill rotWithShape="0">
                <a:blip r:embed="rId2"/>
                <a:stretch>
                  <a:fillRect l="-1217" t="-1975" b="-5556"/>
                </a:stretch>
              </a:blipFill>
            </p:spPr>
            <p:txBody>
              <a:bodyPr/>
              <a:lstStyle/>
              <a:p>
                <a:r>
                  <a:rPr lang="ru-RU">
                    <a:noFill/>
                  </a:rPr>
                  <a:t> </a:t>
                </a:r>
              </a:p>
            </p:txBody>
          </p:sp>
        </mc:Fallback>
      </mc:AlternateContent>
    </p:spTree>
    <p:extLst>
      <p:ext uri="{BB962C8B-B14F-4D97-AF65-F5344CB8AC3E}">
        <p14:creationId xmlns:p14="http://schemas.microsoft.com/office/powerpoint/2010/main" val="127298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200" dirty="0" smtClean="0"/>
              <a:t>Доказательство теоремы </a:t>
            </a:r>
            <a:r>
              <a:rPr lang="ru-RU" sz="4200" dirty="0" err="1" smtClean="0"/>
              <a:t>Калаи</a:t>
            </a:r>
            <a:r>
              <a:rPr lang="ru-RU" sz="4200" dirty="0" smtClean="0"/>
              <a:t>—</a:t>
            </a:r>
            <a:r>
              <a:rPr lang="ru-RU" sz="4200" dirty="0" err="1" smtClean="0"/>
              <a:t>Клейтмана</a:t>
            </a:r>
            <a:endParaRPr lang="ru-RU" sz="420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4"/>
                <a:ext cx="10515600" cy="4937125"/>
              </a:xfrm>
            </p:spPr>
            <p:txBody>
              <a:bodyPr/>
              <a:lstStyle/>
              <a:p>
                <a14:m>
                  <m:oMath xmlns:m="http://schemas.openxmlformats.org/officeDocument/2006/math">
                    <m:func>
                      <m:funcPr>
                        <m:ctrlPr>
                          <a:rPr lang="en-US" b="0" i="1" smtClean="0">
                            <a:solidFill>
                              <a:schemeClr val="bg1">
                                <a:lumMod val="75000"/>
                              </a:schemeClr>
                            </a:solidFill>
                            <a:latin typeface="Cambria Math" panose="02040503050406030204" pitchFamily="18" charset="0"/>
                          </a:rPr>
                        </m:ctrlPr>
                      </m:funcPr>
                      <m:fName>
                        <m:r>
                          <m:rPr>
                            <m:sty m:val="p"/>
                          </m:rPr>
                          <a:rPr lang="en-US" b="0" i="0" smtClean="0">
                            <a:solidFill>
                              <a:schemeClr val="bg1">
                                <a:lumMod val="75000"/>
                              </a:schemeClr>
                            </a:solidFill>
                            <a:latin typeface="Cambria Math" panose="02040503050406030204" pitchFamily="18" charset="0"/>
                          </a:rPr>
                          <m:t>H</m:t>
                        </m:r>
                      </m:fName>
                      <m:e>
                        <m:d>
                          <m:dPr>
                            <m:ctrlPr>
                              <a:rPr lang="en-US" b="0" i="1" smtClean="0">
                                <a:solidFill>
                                  <a:schemeClr val="bg1">
                                    <a:lumMod val="75000"/>
                                  </a:schemeClr>
                                </a:solidFill>
                                <a:latin typeface="Cambria Math" panose="02040503050406030204" pitchFamily="18" charset="0"/>
                              </a:rPr>
                            </m:ctrlPr>
                          </m:dPr>
                          <m:e>
                            <m:r>
                              <a:rPr lang="en-US" b="0" i="1" smtClean="0">
                                <a:solidFill>
                                  <a:schemeClr val="bg1">
                                    <a:lumMod val="75000"/>
                                  </a:schemeClr>
                                </a:solidFill>
                                <a:latin typeface="Cambria Math" panose="02040503050406030204" pitchFamily="18" charset="0"/>
                              </a:rPr>
                              <m:t>𝑛</m:t>
                            </m:r>
                            <m:r>
                              <a:rPr lang="en-US" b="0" i="1" smtClean="0">
                                <a:solidFill>
                                  <a:schemeClr val="bg1">
                                    <a:lumMod val="75000"/>
                                  </a:schemeClr>
                                </a:solidFill>
                                <a:latin typeface="Cambria Math" panose="02040503050406030204" pitchFamily="18" charset="0"/>
                              </a:rPr>
                              <m:t>,</m:t>
                            </m:r>
                            <m:r>
                              <a:rPr lang="en-US" b="0" i="1" smtClean="0">
                                <a:solidFill>
                                  <a:schemeClr val="bg1">
                                    <a:lumMod val="75000"/>
                                  </a:schemeClr>
                                </a:solidFill>
                                <a:latin typeface="Cambria Math" panose="02040503050406030204" pitchFamily="18" charset="0"/>
                              </a:rPr>
                              <m:t>𝑑</m:t>
                            </m:r>
                          </m:e>
                        </m:d>
                      </m:e>
                    </m:func>
                  </m:oMath>
                </a14:m>
                <a:r>
                  <a:rPr lang="en-US" dirty="0" smtClean="0">
                    <a:solidFill>
                      <a:schemeClr val="bg1">
                        <a:lumMod val="75000"/>
                      </a:schemeClr>
                    </a:solidFill>
                  </a:rPr>
                  <a:t> — </a:t>
                </a:r>
                <a:r>
                  <a:rPr lang="ru-RU" dirty="0" smtClean="0">
                    <a:solidFill>
                      <a:schemeClr val="bg1">
                        <a:lumMod val="75000"/>
                      </a:schemeClr>
                    </a:solidFill>
                  </a:rPr>
                  <a:t>максимальный диаметр графа</a:t>
                </a:r>
                <a:r>
                  <a:rPr lang="en-US" dirty="0" smtClean="0">
                    <a:solidFill>
                      <a:schemeClr val="bg1">
                        <a:lumMod val="75000"/>
                      </a:schemeClr>
                    </a:solidFill>
                  </a:rPr>
                  <a:t> </a:t>
                </a:r>
                <a14:m>
                  <m:oMath xmlns:m="http://schemas.openxmlformats.org/officeDocument/2006/math">
                    <m:r>
                      <a:rPr lang="en-US" b="0" i="1" smtClean="0">
                        <a:solidFill>
                          <a:schemeClr val="bg1">
                            <a:lumMod val="75000"/>
                          </a:schemeClr>
                        </a:solidFill>
                        <a:latin typeface="Cambria Math" panose="02040503050406030204" pitchFamily="18" charset="0"/>
                      </a:rPr>
                      <m:t>𝑑</m:t>
                    </m:r>
                  </m:oMath>
                </a14:m>
                <a:r>
                  <a:rPr lang="en-US" dirty="0" smtClean="0">
                    <a:solidFill>
                      <a:schemeClr val="bg1">
                        <a:lumMod val="75000"/>
                      </a:schemeClr>
                    </a:solidFill>
                  </a:rPr>
                  <a:t>-</a:t>
                </a:r>
                <a:r>
                  <a:rPr lang="ru-RU" dirty="0" smtClean="0">
                    <a:solidFill>
                      <a:schemeClr val="bg1">
                        <a:lumMod val="75000"/>
                      </a:schemeClr>
                    </a:solidFill>
                  </a:rPr>
                  <a:t>мерного </a:t>
                </a:r>
                <a14:m>
                  <m:oMath xmlns:m="http://schemas.openxmlformats.org/officeDocument/2006/math">
                    <m:r>
                      <a:rPr lang="en-US" b="0" i="1" smtClean="0">
                        <a:solidFill>
                          <a:schemeClr val="bg1">
                            <a:lumMod val="75000"/>
                          </a:schemeClr>
                        </a:solidFill>
                        <a:latin typeface="Cambria Math" panose="02040503050406030204" pitchFamily="18" charset="0"/>
                      </a:rPr>
                      <m:t>𝑛</m:t>
                    </m:r>
                  </m:oMath>
                </a14:m>
                <a:r>
                  <a:rPr lang="en-US" dirty="0" smtClean="0">
                    <a:solidFill>
                      <a:schemeClr val="bg1">
                        <a:lumMod val="75000"/>
                      </a:schemeClr>
                    </a:solidFill>
                  </a:rPr>
                  <a:t>-</a:t>
                </a:r>
                <a:r>
                  <a:rPr lang="ru-RU" dirty="0" err="1" smtClean="0">
                    <a:solidFill>
                      <a:schemeClr val="bg1">
                        <a:lumMod val="75000"/>
                      </a:schemeClr>
                    </a:solidFill>
                  </a:rPr>
                  <a:t>гранника</a:t>
                </a:r>
                <a:r>
                  <a:rPr lang="ru-RU" dirty="0" smtClean="0">
                    <a:solidFill>
                      <a:schemeClr val="bg1">
                        <a:lumMod val="75000"/>
                      </a:schemeClr>
                    </a:solidFill>
                  </a:rPr>
                  <a:t>.</a:t>
                </a:r>
              </a:p>
              <a:p>
                <a14:m>
                  <m:oMath xmlns:m="http://schemas.openxmlformats.org/officeDocument/2006/math">
                    <m:func>
                      <m:funcPr>
                        <m:ctrlPr>
                          <a:rPr lang="en-US" b="0" i="1" smtClean="0">
                            <a:solidFill>
                              <a:schemeClr val="bg1">
                                <a:lumMod val="75000"/>
                              </a:schemeClr>
                            </a:solidFill>
                            <a:latin typeface="Cambria Math" panose="02040503050406030204" pitchFamily="18" charset="0"/>
                          </a:rPr>
                        </m:ctrlPr>
                      </m:funcPr>
                      <m:fName>
                        <m:r>
                          <m:rPr>
                            <m:sty m:val="p"/>
                          </m:rPr>
                          <a:rPr lang="en-US" b="0" i="0" smtClean="0">
                            <a:solidFill>
                              <a:schemeClr val="bg1">
                                <a:lumMod val="75000"/>
                              </a:schemeClr>
                            </a:solidFill>
                            <a:latin typeface="Cambria Math" panose="02040503050406030204" pitchFamily="18" charset="0"/>
                          </a:rPr>
                          <m:t>H</m:t>
                        </m:r>
                      </m:fName>
                      <m:e>
                        <m:d>
                          <m:dPr>
                            <m:ctrlPr>
                              <a:rPr lang="en-US" b="0" i="1" smtClean="0">
                                <a:solidFill>
                                  <a:schemeClr val="bg1">
                                    <a:lumMod val="75000"/>
                                  </a:schemeClr>
                                </a:solidFill>
                                <a:latin typeface="Cambria Math" panose="02040503050406030204" pitchFamily="18" charset="0"/>
                              </a:rPr>
                            </m:ctrlPr>
                          </m:dPr>
                          <m:e>
                            <m:r>
                              <a:rPr lang="en-US" b="0" i="1" smtClean="0">
                                <a:solidFill>
                                  <a:schemeClr val="bg1">
                                    <a:lumMod val="75000"/>
                                  </a:schemeClr>
                                </a:solidFill>
                                <a:latin typeface="Cambria Math" panose="02040503050406030204" pitchFamily="18" charset="0"/>
                              </a:rPr>
                              <m:t>𝑛</m:t>
                            </m:r>
                            <m:r>
                              <a:rPr lang="en-US" b="0" i="1" smtClean="0">
                                <a:solidFill>
                                  <a:schemeClr val="bg1">
                                    <a:lumMod val="75000"/>
                                  </a:schemeClr>
                                </a:solidFill>
                                <a:latin typeface="Cambria Math" panose="02040503050406030204" pitchFamily="18" charset="0"/>
                              </a:rPr>
                              <m:t>,</m:t>
                            </m:r>
                            <m:r>
                              <a:rPr lang="en-US" b="0" i="1" smtClean="0">
                                <a:solidFill>
                                  <a:schemeClr val="bg1">
                                    <a:lumMod val="75000"/>
                                  </a:schemeClr>
                                </a:solidFill>
                                <a:latin typeface="Cambria Math" panose="02040503050406030204" pitchFamily="18" charset="0"/>
                              </a:rPr>
                              <m:t>𝑑</m:t>
                            </m:r>
                          </m:e>
                        </m:d>
                      </m:e>
                    </m:func>
                    <m:r>
                      <a:rPr lang="en-US" b="0" i="1" smtClean="0">
                        <a:solidFill>
                          <a:schemeClr val="bg1">
                            <a:lumMod val="75000"/>
                          </a:schemeClr>
                        </a:solidFill>
                        <a:latin typeface="Cambria Math" panose="02040503050406030204" pitchFamily="18" charset="0"/>
                      </a:rPr>
                      <m:t>≤</m:t>
                    </m:r>
                    <m:sSup>
                      <m:sSupPr>
                        <m:ctrlPr>
                          <a:rPr lang="en-US" b="0" i="1" smtClean="0">
                            <a:solidFill>
                              <a:schemeClr val="bg1">
                                <a:lumMod val="75000"/>
                              </a:schemeClr>
                            </a:solidFill>
                            <a:latin typeface="Cambria Math" panose="02040503050406030204" pitchFamily="18" charset="0"/>
                          </a:rPr>
                        </m:ctrlPr>
                      </m:sSupPr>
                      <m:e>
                        <m:r>
                          <a:rPr lang="en-US" b="0" i="1" smtClean="0">
                            <a:solidFill>
                              <a:schemeClr val="bg1">
                                <a:lumMod val="75000"/>
                              </a:schemeClr>
                            </a:solidFill>
                            <a:latin typeface="Cambria Math" panose="02040503050406030204" pitchFamily="18" charset="0"/>
                          </a:rPr>
                          <m:t>𝑛</m:t>
                        </m:r>
                      </m:e>
                      <m:sup>
                        <m:func>
                          <m:funcPr>
                            <m:ctrlPr>
                              <a:rPr lang="en-US" b="0" i="1" smtClean="0">
                                <a:solidFill>
                                  <a:schemeClr val="bg1">
                                    <a:lumMod val="75000"/>
                                  </a:schemeClr>
                                </a:solidFill>
                                <a:latin typeface="Cambria Math" panose="02040503050406030204" pitchFamily="18" charset="0"/>
                              </a:rPr>
                            </m:ctrlPr>
                          </m:funcPr>
                          <m:fName>
                            <m:sSub>
                              <m:sSubPr>
                                <m:ctrlPr>
                                  <a:rPr lang="en-US" b="0" i="1" smtClean="0">
                                    <a:solidFill>
                                      <a:schemeClr val="bg1">
                                        <a:lumMod val="75000"/>
                                      </a:schemeClr>
                                    </a:solidFill>
                                    <a:latin typeface="Cambria Math" panose="02040503050406030204" pitchFamily="18" charset="0"/>
                                  </a:rPr>
                                </m:ctrlPr>
                              </m:sSubPr>
                              <m:e>
                                <m:r>
                                  <m:rPr>
                                    <m:sty m:val="p"/>
                                  </m:rPr>
                                  <a:rPr lang="en-US" b="0" i="0" smtClean="0">
                                    <a:solidFill>
                                      <a:schemeClr val="bg1">
                                        <a:lumMod val="75000"/>
                                      </a:schemeClr>
                                    </a:solidFill>
                                    <a:latin typeface="Cambria Math" panose="02040503050406030204" pitchFamily="18" charset="0"/>
                                  </a:rPr>
                                  <m:t>log</m:t>
                                </m:r>
                              </m:e>
                              <m:sub>
                                <m:r>
                                  <a:rPr lang="en-US" b="0" i="1" smtClean="0">
                                    <a:solidFill>
                                      <a:schemeClr val="bg1">
                                        <a:lumMod val="75000"/>
                                      </a:schemeClr>
                                    </a:solidFill>
                                    <a:latin typeface="Cambria Math" panose="02040503050406030204" pitchFamily="18" charset="0"/>
                                  </a:rPr>
                                  <m:t>2</m:t>
                                </m:r>
                              </m:sub>
                            </m:sSub>
                          </m:fName>
                          <m:e>
                            <m:r>
                              <a:rPr lang="en-US" b="0" i="1" smtClean="0">
                                <a:solidFill>
                                  <a:schemeClr val="bg1">
                                    <a:lumMod val="75000"/>
                                  </a:schemeClr>
                                </a:solidFill>
                                <a:latin typeface="Cambria Math" panose="02040503050406030204" pitchFamily="18" charset="0"/>
                              </a:rPr>
                              <m:t>𝑑</m:t>
                            </m:r>
                          </m:e>
                        </m:func>
                        <m:r>
                          <a:rPr lang="en-US" b="0" i="1" smtClean="0">
                            <a:solidFill>
                              <a:schemeClr val="bg1">
                                <a:lumMod val="75000"/>
                              </a:schemeClr>
                            </a:solidFill>
                            <a:latin typeface="Cambria Math" panose="02040503050406030204" pitchFamily="18" charset="0"/>
                          </a:rPr>
                          <m:t>+2</m:t>
                        </m:r>
                      </m:sup>
                    </m:sSup>
                  </m:oMath>
                </a14:m>
                <a:r>
                  <a:rPr lang="en-US" dirty="0" smtClean="0">
                    <a:solidFill>
                      <a:schemeClr val="bg1">
                        <a:lumMod val="75000"/>
                      </a:schemeClr>
                    </a:solidFill>
                  </a:rPr>
                  <a:t>  — </a:t>
                </a:r>
                <a:r>
                  <a:rPr lang="ru-RU" dirty="0" smtClean="0">
                    <a:solidFill>
                      <a:schemeClr val="bg1">
                        <a:lumMod val="75000"/>
                      </a:schemeClr>
                    </a:solidFill>
                  </a:rPr>
                  <a:t>хотим доказать</a:t>
                </a:r>
              </a:p>
              <a:p>
                <a:pPr marL="0" indent="0">
                  <a:buNone/>
                </a:pPr>
                <a:endParaRPr lang="en-US" b="0" dirty="0" smtClean="0">
                  <a:solidFill>
                    <a:schemeClr val="bg1">
                      <a:lumMod val="75000"/>
                    </a:schemeClr>
                  </a:solidFill>
                </a:endParaRP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e>
                      </m:func>
                      <m:r>
                        <a:rPr lang="en-US" b="0" i="1" smtClean="0">
                          <a:latin typeface="Cambria Math" panose="02040503050406030204" pitchFamily="18" charset="0"/>
                        </a:rPr>
                        <m:t>≤2</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type m:val="lin"/>
                                          <m:ctrlPr>
                                            <a:rPr lang="ru-RU"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𝑑</m:t>
                                  </m:r>
                                </m:e>
                              </m:d>
                            </m:e>
                          </m:func>
                          <m:r>
                            <a:rPr lang="en-US" b="0" i="1" smtClean="0">
                              <a:latin typeface="Cambria Math" panose="02040503050406030204" pitchFamily="18" charset="0"/>
                            </a:rPr>
                            <m:t>+1</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𝑑</m:t>
                              </m:r>
                              <m:r>
                                <a:rPr lang="en-US" b="0" i="1" smtClean="0">
                                  <a:latin typeface="Cambria Math" panose="02040503050406030204" pitchFamily="18" charset="0"/>
                                </a:rPr>
                                <m:t>−1</m:t>
                              </m:r>
                            </m:e>
                          </m:d>
                        </m:e>
                      </m:func>
                      <m:r>
                        <a:rPr lang="en-US" b="0" i="1" smtClean="0">
                          <a:latin typeface="Cambria Math" panose="02040503050406030204" pitchFamily="18" charset="0"/>
                        </a:rPr>
                        <m:t>.</m:t>
                      </m:r>
                    </m:oMath>
                  </m:oMathPara>
                </a14:m>
                <a:endParaRPr lang="en-US" dirty="0" smtClean="0"/>
              </a:p>
              <a:p>
                <a:pPr marL="0" indent="0">
                  <a:buNone/>
                </a:pPr>
                <a:endParaRPr lang="en-US" dirty="0"/>
              </a:p>
              <a:p>
                <a:pPr marL="0" indent="0">
                  <a:buNone/>
                </a:pPr>
                <a:r>
                  <a:rPr lang="ru-RU" dirty="0" smtClean="0"/>
                  <a:t>Используя предположение индукции, получаем:</a:t>
                </a:r>
                <a:br>
                  <a:rPr lang="ru-RU" dirty="0" smtClean="0"/>
                </a:b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e>
                      </m:func>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f>
                                <m:fPr>
                                  <m:type m:val="lin"/>
                                  <m:ctrlPr>
                                    <a:rPr lang="ru-RU"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𝑑</m:t>
                              </m:r>
                            </m:e>
                          </m:func>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−1</m:t>
                                  </m:r>
                                </m:e>
                              </m:d>
                            </m:e>
                          </m:func>
                          <m:r>
                            <a:rPr lang="en-US" b="0" i="1" smtClean="0">
                              <a:latin typeface="Cambria Math" panose="02040503050406030204" pitchFamily="18" charset="0"/>
                            </a:rPr>
                            <m:t>+2</m:t>
                          </m:r>
                        </m:sup>
                      </m:sSup>
                      <m:r>
                        <a:rPr lang="en-US" b="0" i="1" smtClean="0">
                          <a:latin typeface="Cambria Math" panose="02040503050406030204" pitchFamily="18" charset="0"/>
                        </a:rPr>
                        <m:t>+2.</m:t>
                      </m:r>
                    </m:oMath>
                  </m:oMathPara>
                </a14:m>
                <a:endParaRPr lang="en-US" dirty="0" smtClean="0"/>
              </a:p>
              <a:p>
                <a:pPr marL="0" indent="0">
                  <a:buNone/>
                </a:pPr>
                <a:r>
                  <a:rPr lang="ru-RU" dirty="0" smtClean="0"/>
                  <a:t>Осталось доказать неравенство</a:t>
                </a:r>
                <a:br>
                  <a:rPr lang="ru-RU" dirty="0" smtClean="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d>
                            <m:dPr>
                              <m:ctrlPr>
                                <a:rPr lang="ru-RU" b="0" i="1" smtClean="0">
                                  <a:latin typeface="Cambria Math" panose="02040503050406030204" pitchFamily="18" charset="0"/>
                                </a:rPr>
                              </m:ctrlPr>
                            </m:dPr>
                            <m:e>
                              <m:f>
                                <m:fPr>
                                  <m:type m:val="lin"/>
                                  <m:ctrlPr>
                                    <a:rPr lang="ru-RU"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𝑑</m:t>
                              </m:r>
                            </m:e>
                          </m:func>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−1</m:t>
                                  </m:r>
                                </m:e>
                              </m:d>
                            </m:e>
                          </m:func>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𝑑</m:t>
                              </m:r>
                            </m:e>
                          </m:func>
                          <m:r>
                            <a:rPr lang="en-US" b="0" i="1" smtClean="0">
                              <a:latin typeface="Cambria Math" panose="02040503050406030204" pitchFamily="18" charset="0"/>
                            </a:rPr>
                            <m:t>+2</m:t>
                          </m:r>
                        </m:sup>
                      </m:sSup>
                      <m:r>
                        <a:rPr lang="en-US" b="0" i="1" smtClean="0">
                          <a:latin typeface="Cambria Math" panose="02040503050406030204" pitchFamily="18" charset="0"/>
                        </a:rPr>
                        <m:t>.</m:t>
                      </m:r>
                    </m:oMath>
                  </m:oMathPara>
                </a14:m>
                <a:endParaRPr lang="en-US"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4"/>
                <a:ext cx="10515600" cy="4937125"/>
              </a:xfrm>
              <a:blipFill rotWithShape="0">
                <a:blip r:embed="rId2"/>
                <a:stretch>
                  <a:fillRect l="-1217" t="-1975"/>
                </a:stretch>
              </a:blipFill>
            </p:spPr>
            <p:txBody>
              <a:bodyPr/>
              <a:lstStyle/>
              <a:p>
                <a:r>
                  <a:rPr lang="ru-RU">
                    <a:noFill/>
                  </a:rPr>
                  <a:t> </a:t>
                </a:r>
              </a:p>
            </p:txBody>
          </p:sp>
        </mc:Fallback>
      </mc:AlternateContent>
    </p:spTree>
    <p:extLst>
      <p:ext uri="{BB962C8B-B14F-4D97-AF65-F5344CB8AC3E}">
        <p14:creationId xmlns:p14="http://schemas.microsoft.com/office/powerpoint/2010/main" val="1615126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200" dirty="0" smtClean="0"/>
              <a:t>Доказательство теоремы </a:t>
            </a:r>
            <a:r>
              <a:rPr lang="ru-RU" sz="4200" dirty="0" err="1" smtClean="0"/>
              <a:t>Калаи</a:t>
            </a:r>
            <a:r>
              <a:rPr lang="ru-RU" sz="4200" dirty="0" smtClean="0"/>
              <a:t>—</a:t>
            </a:r>
            <a:r>
              <a:rPr lang="ru-RU" sz="4200" dirty="0" err="1" smtClean="0"/>
              <a:t>Клейтмана</a:t>
            </a:r>
            <a:endParaRPr lang="ru-RU" sz="420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4"/>
                <a:ext cx="10515600" cy="4464516"/>
              </a:xfrm>
            </p:spPr>
            <p:txBody>
              <a:bodyPr>
                <a:normAutofit fontScale="92500"/>
              </a:body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d>
                            <m:dPr>
                              <m:ctrlPr>
                                <a:rPr lang="ru-RU" b="0" i="1" smtClean="0">
                                  <a:latin typeface="Cambria Math" panose="02040503050406030204" pitchFamily="18" charset="0"/>
                                </a:rPr>
                              </m:ctrlPr>
                            </m:dPr>
                            <m:e>
                              <m:f>
                                <m:fPr>
                                  <m:type m:val="lin"/>
                                  <m:ctrlPr>
                                    <a:rPr lang="ru-RU"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𝑑</m:t>
                              </m:r>
                            </m:e>
                          </m:func>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−1</m:t>
                                  </m:r>
                                </m:e>
                              </m:d>
                            </m:e>
                          </m:func>
                          <m:r>
                            <a:rPr lang="en-US" b="0" i="1" smtClean="0">
                              <a:latin typeface="Cambria Math" panose="02040503050406030204" pitchFamily="18" charset="0"/>
                            </a:rPr>
                            <m:t>+2</m:t>
                          </m:r>
                        </m:sup>
                      </m:sSup>
                      <m:r>
                        <a:rPr lang="en-US" b="0" i="1" smtClean="0">
                          <a:latin typeface="Cambria Math" panose="02040503050406030204" pitchFamily="18" charset="0"/>
                        </a:rPr>
                        <m:t>+2</m:t>
                      </m:r>
                      <m:limUpp>
                        <m:limUppPr>
                          <m:ctrlPr>
                            <a:rPr lang="en-US" b="0" i="1" smtClean="0">
                              <a:latin typeface="Cambria Math" panose="02040503050406030204" pitchFamily="18" charset="0"/>
                            </a:rPr>
                          </m:ctrlPr>
                        </m:limUppPr>
                        <m:e>
                          <m:r>
                            <a:rPr lang="en-US" b="0" i="1" smtClean="0">
                              <a:latin typeface="Cambria Math" panose="02040503050406030204" pitchFamily="18" charset="0"/>
                            </a:rPr>
                            <m:t>≤</m:t>
                          </m:r>
                        </m:e>
                        <m:lim>
                          <m:r>
                            <a:rPr lang="en-US" b="0" i="1" smtClean="0">
                              <a:latin typeface="Cambria Math" panose="02040503050406030204" pitchFamily="18" charset="0"/>
                            </a:rPr>
                            <m:t>?</m:t>
                          </m:r>
                        </m:lim>
                      </m:limUp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𝑑</m:t>
                              </m:r>
                            </m:e>
                          </m:func>
                          <m:r>
                            <a:rPr lang="en-US" b="0" i="1" smtClean="0">
                              <a:latin typeface="Cambria Math" panose="02040503050406030204" pitchFamily="18" charset="0"/>
                            </a:rPr>
                            <m:t>+2</m:t>
                          </m:r>
                        </m:sup>
                      </m:sSup>
                    </m:oMath>
                  </m:oMathPara>
                </a14:m>
                <a:endParaRPr lang="en-US" dirty="0" smtClean="0"/>
              </a:p>
              <a:p>
                <a:pPr marL="0" indent="0">
                  <a:lnSpc>
                    <a:spcPct val="100000"/>
                  </a:lnSpc>
                  <a:buNone/>
                </a:pPr>
                <a:r>
                  <a:rPr lang="ru-RU" dirty="0" smtClean="0"/>
                  <a:t>Эквивалентная форма:</a:t>
                </a:r>
                <a:endParaRPr lang="en-US" dirty="0" smtClean="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𝑑</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−1</m:t>
                                      </m:r>
                                    </m:e>
                                  </m:d>
                                </m:e>
                              </m:func>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𝑑</m:t>
                                  </m:r>
                                </m:e>
                              </m:func>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𝑑</m:t>
                                  </m:r>
                                </m:e>
                              </m:func>
                              <m:r>
                                <a:rPr lang="en-US" b="0" i="1" smtClean="0">
                                  <a:latin typeface="Cambria Math" panose="02040503050406030204" pitchFamily="18" charset="0"/>
                                </a:rPr>
                                <m:t>+2</m:t>
                              </m:r>
                            </m:sup>
                          </m:sSup>
                        </m:den>
                      </m:f>
                      <m:limUpp>
                        <m:limUppPr>
                          <m:ctrlPr>
                            <a:rPr lang="en-US" b="0" i="1" smtClean="0">
                              <a:latin typeface="Cambria Math" panose="02040503050406030204" pitchFamily="18" charset="0"/>
                            </a:rPr>
                          </m:ctrlPr>
                        </m:limUppPr>
                        <m:e>
                          <m:r>
                            <a:rPr lang="en-US" b="0" i="1" smtClean="0">
                              <a:latin typeface="Cambria Math" panose="02040503050406030204" pitchFamily="18" charset="0"/>
                            </a:rPr>
                            <m:t>≤</m:t>
                          </m:r>
                        </m:e>
                        <m:lim>
                          <m:r>
                            <a:rPr lang="en-US" b="0" i="1" smtClean="0">
                              <a:latin typeface="Cambria Math" panose="02040503050406030204" pitchFamily="18" charset="0"/>
                            </a:rPr>
                            <m:t>?</m:t>
                          </m:r>
                        </m:lim>
                      </m:limUpp>
                      <m:r>
                        <a:rPr lang="en-US" b="0" i="1" smtClean="0">
                          <a:latin typeface="Cambria Math" panose="02040503050406030204" pitchFamily="18" charset="0"/>
                        </a:rPr>
                        <m:t>1.</m:t>
                      </m:r>
                    </m:oMath>
                  </m:oMathPara>
                </a14:m>
                <a:endParaRPr lang="en-US" dirty="0" smtClean="0"/>
              </a:p>
              <a:p>
                <a:pPr marL="0" indent="0">
                  <a:lnSpc>
                    <a:spcPct val="100000"/>
                  </a:lnSpc>
                  <a:buNone/>
                </a:pPr>
                <a:r>
                  <a:rPr lang="ru-RU" dirty="0" smtClean="0"/>
                  <a:t>Имеем</a:t>
                </a:r>
                <a:endParaRPr lang="en-US" dirty="0" smtClean="0"/>
              </a:p>
              <a:p>
                <a:pPr marL="0" indent="0">
                  <a:lnSpc>
                    <a:spcPct val="12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𝑑</m:t>
                          </m:r>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e>
                            <m:sup>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−1</m:t>
                                      </m:r>
                                    </m:e>
                                  </m:d>
                                </m:e>
                              </m:func>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𝑛</m:t>
                              </m:r>
                            </m:e>
                            <m:sup>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rPr>
                                    <m:t>𝑑</m:t>
                                  </m:r>
                                </m:e>
                              </m:func>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sSup>
                            <m:sSupPr>
                              <m:ctrlPr>
                                <a:rPr lang="en-US" i="1">
                                  <a:latin typeface="Cambria Math" panose="02040503050406030204" pitchFamily="18" charset="0"/>
                                </a:rPr>
                              </m:ctrlPr>
                            </m:sSupPr>
                            <m:e>
                              <m:r>
                                <a:rPr lang="en-US" i="1">
                                  <a:latin typeface="Cambria Math" panose="02040503050406030204" pitchFamily="18" charset="0"/>
                                </a:rPr>
                                <m:t>𝑛</m:t>
                              </m:r>
                            </m:e>
                            <m:sup>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rPr>
                                    <m:t>𝑑</m:t>
                                  </m:r>
                                </m:e>
                              </m:func>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𝑑</m:t>
                          </m:r>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𝑛</m:t>
                              </m:r>
                            </m:e>
                            <m:sup>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−1</m:t>
                                      </m:r>
                                    </m:e>
                                  </m:d>
                                </m:e>
                              </m:func>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𝑛</m:t>
                              </m:r>
                            </m:e>
                            <m:sup>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rPr>
                                    <m:t>𝑑</m:t>
                                  </m:r>
                                </m:e>
                              </m:func>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sSup>
                            <m:sSupPr>
                              <m:ctrlPr>
                                <a:rPr lang="en-US" i="1">
                                  <a:latin typeface="Cambria Math" panose="02040503050406030204" pitchFamily="18" charset="0"/>
                                </a:rPr>
                              </m:ctrlPr>
                            </m:sSupPr>
                            <m:e>
                              <m:r>
                                <a:rPr lang="en-US" i="1">
                                  <a:latin typeface="Cambria Math" panose="02040503050406030204" pitchFamily="18" charset="0"/>
                                </a:rPr>
                                <m:t>𝑛</m:t>
                              </m:r>
                            </m:e>
                            <m:sup>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rPr>
                                    <m:t>𝑑</m:t>
                                  </m:r>
                                </m:e>
                              </m:func>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𝑑</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f>
                                <m:fPr>
                                  <m:type m:val="lin"/>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𝑑</m:t>
                                  </m:r>
                                </m:den>
                              </m:f>
                            </m:e>
                          </m:d>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sSup>
                            <m:sSupPr>
                              <m:ctrlPr>
                                <a:rPr lang="en-US" i="1">
                                  <a:latin typeface="Cambria Math" panose="02040503050406030204" pitchFamily="18" charset="0"/>
                                </a:rPr>
                              </m:ctrlPr>
                            </m:sSupPr>
                            <m:e>
                              <m:r>
                                <a:rPr lang="en-US" b="0" i="1" smtClean="0">
                                  <a:latin typeface="Cambria Math" panose="02040503050406030204" pitchFamily="18" charset="0"/>
                                </a:rPr>
                                <m:t>𝑑</m:t>
                              </m:r>
                            </m:e>
                            <m:sup>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0" i="1" smtClean="0">
                                      <a:latin typeface="Cambria Math" panose="02040503050406030204" pitchFamily="18" charset="0"/>
                                    </a:rPr>
                                    <m:t>𝑛</m:t>
                                  </m:r>
                                </m:e>
                              </m:func>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𝑑</m:t>
                          </m:r>
                        </m:den>
                      </m:f>
                      <m:r>
                        <a:rPr lang="en-US" i="1">
                          <a:latin typeface="Cambria Math" panose="02040503050406030204" pitchFamily="18" charset="0"/>
                        </a:rPr>
                        <m:t>+</m:t>
                      </m:r>
                      <m:r>
                        <a:rPr lang="en-US" b="0" i="1" smtClean="0">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𝑑</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𝑑</m:t>
                          </m:r>
                        </m:den>
                      </m:f>
                      <m:r>
                        <a:rPr lang="en-US" b="0" i="1" smtClean="0">
                          <a:latin typeface="Cambria Math" panose="02040503050406030204" pitchFamily="18" charset="0"/>
                        </a:rPr>
                        <m:t>≤1.</m:t>
                      </m:r>
                    </m:oMath>
                  </m:oMathPara>
                </a14:m>
                <a:endParaRPr lang="en-US"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4"/>
                <a:ext cx="10515600" cy="4464516"/>
              </a:xfrm>
              <a:blipFill rotWithShape="0">
                <a:blip r:embed="rId2"/>
                <a:stretch>
                  <a:fillRect l="-1043"/>
                </a:stretch>
              </a:blipFill>
            </p:spPr>
            <p:txBody>
              <a:bodyPr/>
              <a:lstStyle/>
              <a:p>
                <a:r>
                  <a:rPr lang="ru-RU">
                    <a:noFill/>
                  </a:rPr>
                  <a:t> </a:t>
                </a:r>
              </a:p>
            </p:txBody>
          </p:sp>
        </mc:Fallback>
      </mc:AlternateContent>
      <p:sp>
        <p:nvSpPr>
          <p:cNvPr id="4" name="Полилиния 3"/>
          <p:cNvSpPr/>
          <p:nvPr/>
        </p:nvSpPr>
        <p:spPr>
          <a:xfrm>
            <a:off x="2545177" y="4303541"/>
            <a:ext cx="4705957" cy="291756"/>
          </a:xfrm>
          <a:custGeom>
            <a:avLst/>
            <a:gdLst>
              <a:gd name="connsiteX0" fmla="*/ 0 w 4705957"/>
              <a:gd name="connsiteY0" fmla="*/ 233514 h 291756"/>
              <a:gd name="connsiteX1" fmla="*/ 2015175 w 4705957"/>
              <a:gd name="connsiteY1" fmla="*/ 546 h 291756"/>
              <a:gd name="connsiteX2" fmla="*/ 4705957 w 4705957"/>
              <a:gd name="connsiteY2" fmla="*/ 291756 h 291756"/>
            </a:gdLst>
            <a:ahLst/>
            <a:cxnLst>
              <a:cxn ang="0">
                <a:pos x="connsiteX0" y="connsiteY0"/>
              </a:cxn>
              <a:cxn ang="0">
                <a:pos x="connsiteX1" y="connsiteY1"/>
              </a:cxn>
              <a:cxn ang="0">
                <a:pos x="connsiteX2" y="connsiteY2"/>
              </a:cxn>
            </a:cxnLst>
            <a:rect l="l" t="t" r="r" b="b"/>
            <a:pathLst>
              <a:path w="4705957" h="291756">
                <a:moveTo>
                  <a:pt x="0" y="233514"/>
                </a:moveTo>
                <a:cubicBezTo>
                  <a:pt x="615424" y="112176"/>
                  <a:pt x="1230849" y="-9161"/>
                  <a:pt x="2015175" y="546"/>
                </a:cubicBezTo>
                <a:cubicBezTo>
                  <a:pt x="2799501" y="10253"/>
                  <a:pt x="3752729" y="151004"/>
                  <a:pt x="4705957" y="291756"/>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6209071" y="4449419"/>
            <a:ext cx="4874342" cy="94111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1221658" y="5483960"/>
            <a:ext cx="5199924" cy="94111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6421582" y="5483960"/>
            <a:ext cx="5045066" cy="94111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42564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xit" presetSubtype="8" fill="hold" grpId="0" nodeType="withEffect">
                                  <p:stCondLst>
                                    <p:cond delay="0"/>
                                  </p:stCondLst>
                                  <p:childTnLst>
                                    <p:animEffect transition="out" filter="wipe(left)">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grpId="0" nodeType="clickEffect">
                                  <p:stCondLst>
                                    <p:cond delay="0"/>
                                  </p:stCondLst>
                                  <p:childTnLst>
                                    <p:animEffect transition="out" filter="wipe(left)">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grpId="0" nodeType="clickEffect">
                                  <p:stCondLst>
                                    <p:cond delay="0"/>
                                  </p:stCondLst>
                                  <p:childTnLst>
                                    <p:animEffect transition="out" filter="wipe(left)">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Понятие о сглаженном анализе алгоритмов</a:t>
            </a:r>
            <a:r>
              <a:rPr lang="en-US" dirty="0" smtClean="0"/>
              <a:t/>
            </a:r>
            <a:br>
              <a:rPr lang="en-US" dirty="0" smtClean="0"/>
            </a:br>
            <a:r>
              <a:rPr lang="ru-RU" dirty="0" smtClean="0"/>
              <a:t>(</a:t>
            </a:r>
            <a:r>
              <a:rPr lang="en-US" dirty="0" smtClean="0"/>
              <a:t>smoothed analysis</a:t>
            </a:r>
            <a:r>
              <a:rPr lang="ru-RU" dirty="0" smtClean="0"/>
              <a:t> </a:t>
            </a:r>
            <a:r>
              <a:rPr lang="en-US" dirty="0" smtClean="0"/>
              <a:t>of algorithms</a:t>
            </a:r>
            <a:r>
              <a:rPr lang="ru-RU" dirty="0" smtClean="0"/>
              <a:t>)</a:t>
            </a:r>
            <a:endParaRPr lang="ru-RU" dirty="0"/>
          </a:p>
        </p:txBody>
      </p:sp>
      <p:sp>
        <p:nvSpPr>
          <p:cNvPr id="3" name="Объект 2"/>
          <p:cNvSpPr>
            <a:spLocks noGrp="1"/>
          </p:cNvSpPr>
          <p:nvPr>
            <p:ph idx="1"/>
          </p:nvPr>
        </p:nvSpPr>
        <p:spPr/>
        <p:txBody>
          <a:bodyPr/>
          <a:lstStyle/>
          <a:p>
            <a:pPr marL="0" indent="0">
              <a:buNone/>
            </a:pPr>
            <a:r>
              <a:rPr lang="ru-RU" dirty="0" smtClean="0"/>
              <a:t>Две популярных методики анализа детерминированных алгоритмов:</a:t>
            </a:r>
          </a:p>
          <a:p>
            <a:r>
              <a:rPr lang="ru-RU" dirty="0" smtClean="0"/>
              <a:t>Время работы алгоритма в худшем случае</a:t>
            </a:r>
          </a:p>
          <a:p>
            <a:r>
              <a:rPr lang="ru-RU" dirty="0" smtClean="0"/>
              <a:t>Время работы алгоритма в среднем на случайном входе</a:t>
            </a:r>
          </a:p>
        </p:txBody>
      </p:sp>
      <p:grpSp>
        <p:nvGrpSpPr>
          <p:cNvPr id="7" name="Группа 6"/>
          <p:cNvGrpSpPr/>
          <p:nvPr/>
        </p:nvGrpSpPr>
        <p:grpSpPr>
          <a:xfrm>
            <a:off x="6903332" y="4216922"/>
            <a:ext cx="3675072" cy="2218294"/>
            <a:chOff x="1176489" y="4549431"/>
            <a:chExt cx="3675072" cy="2218294"/>
          </a:xfrm>
        </p:grpSpPr>
        <p:sp>
          <p:nvSpPr>
            <p:cNvPr id="8" name="Скругленный прямоугольник 7"/>
            <p:cNvSpPr/>
            <p:nvPr/>
          </p:nvSpPr>
          <p:spPr>
            <a:xfrm>
              <a:off x="1176489" y="4869034"/>
              <a:ext cx="3675072" cy="1898691"/>
            </a:xfrm>
            <a:prstGeom prst="roundRect">
              <a:avLst/>
            </a:prstGeom>
            <a:pattFill prst="pct2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(равномерный выбор)</a:t>
              </a:r>
              <a:endParaRPr lang="ru-RU" dirty="0">
                <a:solidFill>
                  <a:schemeClr val="tx1"/>
                </a:solidFill>
              </a:endParaRPr>
            </a:p>
          </p:txBody>
        </p:sp>
        <p:sp>
          <p:nvSpPr>
            <p:cNvPr id="9" name="TextBox 8"/>
            <p:cNvSpPr txBox="1"/>
            <p:nvPr/>
          </p:nvSpPr>
          <p:spPr>
            <a:xfrm>
              <a:off x="1410829" y="4549431"/>
              <a:ext cx="3206391" cy="369332"/>
            </a:xfrm>
            <a:prstGeom prst="rect">
              <a:avLst/>
            </a:prstGeom>
            <a:noFill/>
          </p:spPr>
          <p:txBody>
            <a:bodyPr wrap="none" rtlCol="0">
              <a:spAutoFit/>
            </a:bodyPr>
            <a:lstStyle/>
            <a:p>
              <a:r>
                <a:rPr lang="ru-RU" dirty="0" smtClean="0"/>
                <a:t>Пространство входных данных</a:t>
              </a:r>
              <a:endParaRPr lang="ru-RU" dirty="0"/>
            </a:p>
          </p:txBody>
        </p:sp>
      </p:grpSp>
      <p:grpSp>
        <p:nvGrpSpPr>
          <p:cNvPr id="14" name="Группа 13"/>
          <p:cNvGrpSpPr/>
          <p:nvPr/>
        </p:nvGrpSpPr>
        <p:grpSpPr>
          <a:xfrm>
            <a:off x="1564416" y="4216922"/>
            <a:ext cx="3675072" cy="2218294"/>
            <a:chOff x="1176489" y="4549431"/>
            <a:chExt cx="3675072" cy="2218294"/>
          </a:xfrm>
        </p:grpSpPr>
        <p:grpSp>
          <p:nvGrpSpPr>
            <p:cNvPr id="6" name="Группа 5"/>
            <p:cNvGrpSpPr/>
            <p:nvPr/>
          </p:nvGrpSpPr>
          <p:grpSpPr>
            <a:xfrm>
              <a:off x="1176489" y="4549431"/>
              <a:ext cx="3675072" cy="2218294"/>
              <a:chOff x="1176489" y="4549431"/>
              <a:chExt cx="3675072" cy="2218294"/>
            </a:xfrm>
          </p:grpSpPr>
          <p:sp>
            <p:nvSpPr>
              <p:cNvPr id="4" name="Скругленный прямоугольник 3"/>
              <p:cNvSpPr/>
              <p:nvPr/>
            </p:nvSpPr>
            <p:spPr>
              <a:xfrm>
                <a:off x="1176489" y="4869034"/>
                <a:ext cx="3675072" cy="18986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410829" y="4549431"/>
                <a:ext cx="3206391" cy="369332"/>
              </a:xfrm>
              <a:prstGeom prst="rect">
                <a:avLst/>
              </a:prstGeom>
              <a:noFill/>
            </p:spPr>
            <p:txBody>
              <a:bodyPr wrap="none" rtlCol="0">
                <a:spAutoFit/>
              </a:bodyPr>
              <a:lstStyle/>
              <a:p>
                <a:r>
                  <a:rPr lang="ru-RU" dirty="0" smtClean="0"/>
                  <a:t>Пространство входных данных</a:t>
                </a:r>
                <a:endParaRPr lang="ru-RU" dirty="0"/>
              </a:p>
            </p:txBody>
          </p:sp>
        </p:grpSp>
        <p:sp>
          <p:nvSpPr>
            <p:cNvPr id="10" name="Овал 9"/>
            <p:cNvSpPr/>
            <p:nvPr/>
          </p:nvSpPr>
          <p:spPr>
            <a:xfrm>
              <a:off x="4321559" y="6496566"/>
              <a:ext cx="75715" cy="75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2" name="Прямая со стрелкой 11"/>
            <p:cNvCxnSpPr>
              <a:endCxn id="10" idx="1"/>
            </p:cNvCxnSpPr>
            <p:nvPr/>
          </p:nvCxnSpPr>
          <p:spPr>
            <a:xfrm>
              <a:off x="3809029" y="6176963"/>
              <a:ext cx="477585" cy="293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14024" y="5905353"/>
              <a:ext cx="1496115" cy="369332"/>
            </a:xfrm>
            <a:prstGeom prst="rect">
              <a:avLst/>
            </a:prstGeom>
            <a:noFill/>
          </p:spPr>
          <p:txBody>
            <a:bodyPr wrap="none" rtlCol="0">
              <a:spAutoFit/>
            </a:bodyPr>
            <a:lstStyle/>
            <a:p>
              <a:r>
                <a:rPr lang="ru-RU" dirty="0" smtClean="0"/>
                <a:t>худшая точка</a:t>
              </a:r>
              <a:endParaRPr lang="ru-RU" dirty="0"/>
            </a:p>
          </p:txBody>
        </p:sp>
      </p:grpSp>
    </p:spTree>
    <p:extLst>
      <p:ext uri="{BB962C8B-B14F-4D97-AF65-F5344CB8AC3E}">
        <p14:creationId xmlns:p14="http://schemas.microsoft.com/office/powerpoint/2010/main" val="158438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Неполиномиальность</a:t>
            </a:r>
            <a:r>
              <a:rPr lang="ru-RU" dirty="0" smtClean="0"/>
              <a:t> симплекс-метода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b="1" dirty="0" smtClean="0"/>
                  <a:t>Теорема (</a:t>
                </a:r>
                <a:r>
                  <a:rPr lang="en-US" b="1" dirty="0" smtClean="0"/>
                  <a:t>V. Klee &amp; G.J. Minty, 1972</a:t>
                </a:r>
                <a:r>
                  <a:rPr lang="ru-RU" b="1" dirty="0" smtClean="0"/>
                  <a:t>)</a:t>
                </a:r>
                <a:r>
                  <a:rPr lang="en-US" b="1" dirty="0" smtClean="0"/>
                  <a:t>.</a:t>
                </a:r>
              </a:p>
              <a:p>
                <a:pPr marL="0" indent="0">
                  <a:buNone/>
                </a:pPr>
                <a:r>
                  <a:rPr lang="ru-RU" dirty="0" smtClean="0"/>
                  <a:t>Для каждого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&gt;1</m:t>
                    </m:r>
                  </m:oMath>
                </a14:m>
                <a:r>
                  <a:rPr lang="en-US" dirty="0" smtClean="0"/>
                  <a:t> </a:t>
                </a:r>
                <a:r>
                  <a:rPr lang="ru-RU" dirty="0" smtClean="0"/>
                  <a:t>существует задача ЛП с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𝑑</m:t>
                    </m:r>
                  </m:oMath>
                </a14:m>
                <a:r>
                  <a:rPr lang="en-US" dirty="0" smtClean="0"/>
                  <a:t> </a:t>
                </a:r>
                <a:r>
                  <a:rPr lang="ru-RU" dirty="0" smtClean="0"/>
                  <a:t>уравнениями, </a:t>
                </a: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𝑑</m:t>
                    </m:r>
                  </m:oMath>
                </a14:m>
                <a:r>
                  <a:rPr lang="en-US" dirty="0" smtClean="0"/>
                  <a:t> </a:t>
                </a:r>
                <a:r>
                  <a:rPr lang="ru-RU" dirty="0" smtClean="0"/>
                  <a:t>переменными и целочисленными коэффициентами, такая, что симплекс-метод может проделать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𝑑</m:t>
                        </m:r>
                      </m:sup>
                    </m:sSup>
                    <m:r>
                      <a:rPr lang="en-US" b="0" i="1" smtClean="0">
                        <a:latin typeface="Cambria Math" panose="02040503050406030204" pitchFamily="18" charset="0"/>
                      </a:rPr>
                      <m:t>−1</m:t>
                    </m:r>
                  </m:oMath>
                </a14:m>
                <a:r>
                  <a:rPr lang="en-US" dirty="0" smtClean="0"/>
                  <a:t> </a:t>
                </a:r>
                <a:r>
                  <a:rPr lang="ru-RU" dirty="0" smtClean="0"/>
                  <a:t>шагов до получения ответа.</a:t>
                </a:r>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2868925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Сглаженный анализ алгоритмов</a:t>
            </a:r>
            <a:endParaRPr lang="ru-RU" dirty="0"/>
          </a:p>
        </p:txBody>
      </p:sp>
      <p:sp>
        <p:nvSpPr>
          <p:cNvPr id="3" name="Объект 2"/>
          <p:cNvSpPr>
            <a:spLocks noGrp="1"/>
          </p:cNvSpPr>
          <p:nvPr>
            <p:ph idx="1"/>
          </p:nvPr>
        </p:nvSpPr>
        <p:spPr/>
        <p:txBody>
          <a:bodyPr/>
          <a:lstStyle/>
          <a:p>
            <a:r>
              <a:rPr lang="ru-RU" dirty="0" smtClean="0"/>
              <a:t>Минус анализа худших случаев: чаще всего реальные входы алгоритма устроены вовсе не худшим возможным образом.</a:t>
            </a:r>
          </a:p>
          <a:p>
            <a:r>
              <a:rPr lang="ru-RU" dirty="0" smtClean="0"/>
              <a:t>Минус анализа на случайном (равномерно распределённом) входе: реальные данные обычно нельзя считать совершенно случайными.</a:t>
            </a:r>
          </a:p>
        </p:txBody>
      </p:sp>
      <p:grpSp>
        <p:nvGrpSpPr>
          <p:cNvPr id="7" name="Группа 6"/>
          <p:cNvGrpSpPr/>
          <p:nvPr/>
        </p:nvGrpSpPr>
        <p:grpSpPr>
          <a:xfrm>
            <a:off x="6903332" y="4216922"/>
            <a:ext cx="3675072" cy="2218294"/>
            <a:chOff x="1176489" y="4549431"/>
            <a:chExt cx="3675072" cy="2218294"/>
          </a:xfrm>
        </p:grpSpPr>
        <p:sp>
          <p:nvSpPr>
            <p:cNvPr id="8" name="Скругленный прямоугольник 7"/>
            <p:cNvSpPr/>
            <p:nvPr/>
          </p:nvSpPr>
          <p:spPr>
            <a:xfrm>
              <a:off x="1176489" y="4869034"/>
              <a:ext cx="3675072" cy="1898691"/>
            </a:xfrm>
            <a:prstGeom prst="roundRect">
              <a:avLst/>
            </a:prstGeom>
            <a:pattFill prst="pct2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(равномерный выбор)</a:t>
              </a:r>
              <a:endParaRPr lang="ru-RU" dirty="0">
                <a:solidFill>
                  <a:schemeClr val="tx1"/>
                </a:solidFill>
              </a:endParaRPr>
            </a:p>
          </p:txBody>
        </p:sp>
        <p:sp>
          <p:nvSpPr>
            <p:cNvPr id="9" name="TextBox 8"/>
            <p:cNvSpPr txBox="1"/>
            <p:nvPr/>
          </p:nvSpPr>
          <p:spPr>
            <a:xfrm>
              <a:off x="1410829" y="4549431"/>
              <a:ext cx="3206391" cy="369332"/>
            </a:xfrm>
            <a:prstGeom prst="rect">
              <a:avLst/>
            </a:prstGeom>
            <a:noFill/>
          </p:spPr>
          <p:txBody>
            <a:bodyPr wrap="none" rtlCol="0">
              <a:spAutoFit/>
            </a:bodyPr>
            <a:lstStyle/>
            <a:p>
              <a:r>
                <a:rPr lang="ru-RU" dirty="0" smtClean="0"/>
                <a:t>Пространство входных данных</a:t>
              </a:r>
              <a:endParaRPr lang="ru-RU" dirty="0"/>
            </a:p>
          </p:txBody>
        </p:sp>
      </p:grpSp>
      <p:grpSp>
        <p:nvGrpSpPr>
          <p:cNvPr id="14" name="Группа 13"/>
          <p:cNvGrpSpPr/>
          <p:nvPr/>
        </p:nvGrpSpPr>
        <p:grpSpPr>
          <a:xfrm>
            <a:off x="1564416" y="4216922"/>
            <a:ext cx="3675072" cy="2218294"/>
            <a:chOff x="1176489" y="4549431"/>
            <a:chExt cx="3675072" cy="2218294"/>
          </a:xfrm>
        </p:grpSpPr>
        <p:grpSp>
          <p:nvGrpSpPr>
            <p:cNvPr id="6" name="Группа 5"/>
            <p:cNvGrpSpPr/>
            <p:nvPr/>
          </p:nvGrpSpPr>
          <p:grpSpPr>
            <a:xfrm>
              <a:off x="1176489" y="4549431"/>
              <a:ext cx="3675072" cy="2218294"/>
              <a:chOff x="1176489" y="4549431"/>
              <a:chExt cx="3675072" cy="2218294"/>
            </a:xfrm>
          </p:grpSpPr>
          <p:sp>
            <p:nvSpPr>
              <p:cNvPr id="4" name="Скругленный прямоугольник 3"/>
              <p:cNvSpPr/>
              <p:nvPr/>
            </p:nvSpPr>
            <p:spPr>
              <a:xfrm>
                <a:off x="1176489" y="4869034"/>
                <a:ext cx="3675072" cy="18986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410829" y="4549431"/>
                <a:ext cx="3206391" cy="369332"/>
              </a:xfrm>
              <a:prstGeom prst="rect">
                <a:avLst/>
              </a:prstGeom>
              <a:noFill/>
            </p:spPr>
            <p:txBody>
              <a:bodyPr wrap="none" rtlCol="0">
                <a:spAutoFit/>
              </a:bodyPr>
              <a:lstStyle/>
              <a:p>
                <a:r>
                  <a:rPr lang="ru-RU" dirty="0" smtClean="0"/>
                  <a:t>Пространство входных данных</a:t>
                </a:r>
                <a:endParaRPr lang="ru-RU" dirty="0"/>
              </a:p>
            </p:txBody>
          </p:sp>
        </p:grpSp>
        <p:sp>
          <p:nvSpPr>
            <p:cNvPr id="10" name="Овал 9"/>
            <p:cNvSpPr/>
            <p:nvPr/>
          </p:nvSpPr>
          <p:spPr>
            <a:xfrm>
              <a:off x="4321559" y="6496566"/>
              <a:ext cx="75715" cy="75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2" name="Прямая со стрелкой 11"/>
            <p:cNvCxnSpPr>
              <a:endCxn id="10" idx="1"/>
            </p:cNvCxnSpPr>
            <p:nvPr/>
          </p:nvCxnSpPr>
          <p:spPr>
            <a:xfrm>
              <a:off x="3809029" y="6176963"/>
              <a:ext cx="477585" cy="293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14024" y="5905353"/>
              <a:ext cx="1496115" cy="369332"/>
            </a:xfrm>
            <a:prstGeom prst="rect">
              <a:avLst/>
            </a:prstGeom>
            <a:noFill/>
          </p:spPr>
          <p:txBody>
            <a:bodyPr wrap="none" rtlCol="0">
              <a:spAutoFit/>
            </a:bodyPr>
            <a:lstStyle/>
            <a:p>
              <a:r>
                <a:rPr lang="ru-RU" dirty="0" smtClean="0"/>
                <a:t>худшая точка</a:t>
              </a:r>
              <a:endParaRPr lang="ru-RU" dirty="0"/>
            </a:p>
          </p:txBody>
        </p:sp>
      </p:grpSp>
    </p:spTree>
    <p:extLst>
      <p:ext uri="{BB962C8B-B14F-4D97-AF65-F5344CB8AC3E}">
        <p14:creationId xmlns:p14="http://schemas.microsoft.com/office/powerpoint/2010/main" val="102990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Сглаженный анализ алгоритмов</a:t>
            </a:r>
          </a:p>
        </p:txBody>
      </p:sp>
      <p:sp>
        <p:nvSpPr>
          <p:cNvPr id="3" name="Объект 2"/>
          <p:cNvSpPr>
            <a:spLocks noGrp="1"/>
          </p:cNvSpPr>
          <p:nvPr>
            <p:ph idx="1"/>
          </p:nvPr>
        </p:nvSpPr>
        <p:spPr>
          <a:xfrm>
            <a:off x="838200" y="1825625"/>
            <a:ext cx="10515600" cy="2473325"/>
          </a:xfrm>
        </p:spPr>
        <p:txBody>
          <a:bodyPr>
            <a:normAutofit fontScale="85000" lnSpcReduction="20000"/>
          </a:bodyPr>
          <a:lstStyle/>
          <a:p>
            <a:pPr marL="0" indent="0">
              <a:lnSpc>
                <a:spcPct val="110000"/>
              </a:lnSpc>
              <a:buNone/>
            </a:pPr>
            <a:r>
              <a:rPr lang="en-US" dirty="0" smtClean="0">
                <a:hlinkClick r:id="rId2"/>
              </a:rPr>
              <a:t>Smoothed analysis </a:t>
            </a:r>
            <a:r>
              <a:rPr lang="ru-RU" dirty="0" smtClean="0">
                <a:hlinkClick r:id="rId2"/>
              </a:rPr>
              <a:t>(</a:t>
            </a:r>
            <a:r>
              <a:rPr lang="en-US" dirty="0" smtClean="0">
                <a:hlinkClick r:id="rId2"/>
              </a:rPr>
              <a:t>Daniel A. </a:t>
            </a:r>
            <a:r>
              <a:rPr lang="en-US" dirty="0" err="1" smtClean="0">
                <a:hlinkClick r:id="rId2"/>
              </a:rPr>
              <a:t>Spielman</a:t>
            </a:r>
            <a:r>
              <a:rPr lang="en-US" dirty="0" smtClean="0">
                <a:hlinkClick r:id="rId2"/>
              </a:rPr>
              <a:t> &amp;</a:t>
            </a:r>
            <a:r>
              <a:rPr lang="ru-RU" dirty="0" smtClean="0">
                <a:hlinkClick r:id="rId2"/>
              </a:rPr>
              <a:t> </a:t>
            </a:r>
            <a:r>
              <a:rPr lang="en-US" dirty="0" smtClean="0">
                <a:hlinkClick r:id="rId2"/>
              </a:rPr>
              <a:t>Shang-Hua </a:t>
            </a:r>
            <a:r>
              <a:rPr lang="en-US" dirty="0" err="1" smtClean="0">
                <a:hlinkClick r:id="rId2"/>
              </a:rPr>
              <a:t>Teng</a:t>
            </a:r>
            <a:r>
              <a:rPr lang="en-US" dirty="0" smtClean="0">
                <a:hlinkClick r:id="rId2"/>
              </a:rPr>
              <a:t>,</a:t>
            </a:r>
            <a:r>
              <a:rPr lang="ru-RU" dirty="0" smtClean="0">
                <a:hlinkClick r:id="rId2"/>
              </a:rPr>
              <a:t> 200</a:t>
            </a:r>
            <a:r>
              <a:rPr lang="en-US" dirty="0" smtClean="0">
                <a:hlinkClick r:id="rId2"/>
              </a:rPr>
              <a:t>1)</a:t>
            </a:r>
            <a:r>
              <a:rPr lang="ru-RU" dirty="0" smtClean="0">
                <a:hlinkClick r:id="rId2"/>
              </a:rPr>
              <a:t>.</a:t>
            </a:r>
            <a:endParaRPr lang="ru-RU" dirty="0" smtClean="0"/>
          </a:p>
          <a:p>
            <a:pPr marL="0" indent="0">
              <a:lnSpc>
                <a:spcPct val="110000"/>
              </a:lnSpc>
              <a:buNone/>
            </a:pPr>
            <a:r>
              <a:rPr lang="ru-RU" dirty="0" smtClean="0"/>
              <a:t>Предпосылки: реальные входные данные обычно имеют некоторую </a:t>
            </a:r>
            <a:r>
              <a:rPr lang="ru-RU" i="1" dirty="0" smtClean="0"/>
              <a:t>неслучайную базовую структуру</a:t>
            </a:r>
            <a:r>
              <a:rPr lang="ru-RU" dirty="0" smtClean="0"/>
              <a:t>, но зашумлены </a:t>
            </a:r>
            <a:r>
              <a:rPr lang="ru-RU" i="1" dirty="0" smtClean="0"/>
              <a:t>небольшими случайными отклонениями</a:t>
            </a:r>
            <a:r>
              <a:rPr lang="ru-RU" dirty="0" smtClean="0"/>
              <a:t>.</a:t>
            </a:r>
          </a:p>
          <a:p>
            <a:pPr marL="0" indent="0">
              <a:lnSpc>
                <a:spcPct val="110000"/>
              </a:lnSpc>
              <a:buNone/>
            </a:pPr>
            <a:r>
              <a:rPr lang="ru-RU" dirty="0" smtClean="0"/>
              <a:t>Идея: рассмотрим поведение алгоритма на точках, случайно выбираемых из малой окрестности фиксированной точки.</a:t>
            </a:r>
          </a:p>
        </p:txBody>
      </p:sp>
      <p:grpSp>
        <p:nvGrpSpPr>
          <p:cNvPr id="16" name="Группа 15"/>
          <p:cNvGrpSpPr/>
          <p:nvPr/>
        </p:nvGrpSpPr>
        <p:grpSpPr>
          <a:xfrm>
            <a:off x="3945089" y="4433887"/>
            <a:ext cx="3675072" cy="2218294"/>
            <a:chOff x="3945089" y="4554049"/>
            <a:chExt cx="3675072" cy="2218294"/>
          </a:xfrm>
        </p:grpSpPr>
        <p:sp>
          <p:nvSpPr>
            <p:cNvPr id="11" name="Овал 10"/>
            <p:cNvSpPr/>
            <p:nvPr/>
          </p:nvSpPr>
          <p:spPr>
            <a:xfrm>
              <a:off x="6178785" y="5708073"/>
              <a:ext cx="367145" cy="367145"/>
            </a:xfrm>
            <a:prstGeom prst="ellipse">
              <a:avLst/>
            </a:prstGeom>
            <a:pattFill prst="pct2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4" name="Группа 13"/>
            <p:cNvGrpSpPr/>
            <p:nvPr/>
          </p:nvGrpSpPr>
          <p:grpSpPr>
            <a:xfrm>
              <a:off x="3945089" y="4554049"/>
              <a:ext cx="3675072" cy="2218294"/>
              <a:chOff x="1176489" y="4549431"/>
              <a:chExt cx="3675072" cy="2218294"/>
            </a:xfrm>
          </p:grpSpPr>
          <p:grpSp>
            <p:nvGrpSpPr>
              <p:cNvPr id="6" name="Группа 5"/>
              <p:cNvGrpSpPr/>
              <p:nvPr/>
            </p:nvGrpSpPr>
            <p:grpSpPr>
              <a:xfrm>
                <a:off x="1176489" y="4549431"/>
                <a:ext cx="3675072" cy="2218294"/>
                <a:chOff x="1176489" y="4549431"/>
                <a:chExt cx="3675072" cy="2218294"/>
              </a:xfrm>
            </p:grpSpPr>
            <p:sp>
              <p:nvSpPr>
                <p:cNvPr id="4" name="Скругленный прямоугольник 3"/>
                <p:cNvSpPr/>
                <p:nvPr/>
              </p:nvSpPr>
              <p:spPr>
                <a:xfrm>
                  <a:off x="1176489" y="4869034"/>
                  <a:ext cx="3675072" cy="18986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410829" y="4549431"/>
                  <a:ext cx="3206391" cy="369332"/>
                </a:xfrm>
                <a:prstGeom prst="rect">
                  <a:avLst/>
                </a:prstGeom>
                <a:noFill/>
              </p:spPr>
              <p:txBody>
                <a:bodyPr wrap="none" rtlCol="0">
                  <a:spAutoFit/>
                </a:bodyPr>
                <a:lstStyle/>
                <a:p>
                  <a:r>
                    <a:rPr lang="ru-RU" dirty="0" smtClean="0"/>
                    <a:t>Пространство входных данных</a:t>
                  </a:r>
                  <a:endParaRPr lang="ru-RU" dirty="0"/>
                </a:p>
              </p:txBody>
            </p:sp>
          </p:grpSp>
          <p:sp>
            <p:nvSpPr>
              <p:cNvPr id="10" name="Овал 9"/>
              <p:cNvSpPr/>
              <p:nvPr/>
            </p:nvSpPr>
            <p:spPr>
              <a:xfrm>
                <a:off x="3555901" y="5849171"/>
                <a:ext cx="75715" cy="75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spTree>
    <p:extLst>
      <p:ext uri="{BB962C8B-B14F-4D97-AF65-F5344CB8AC3E}">
        <p14:creationId xmlns:p14="http://schemas.microsoft.com/office/powerpoint/2010/main" val="850757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Сглаженный анализ алгоритмов</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77500" lnSpcReduction="20000"/>
              </a:bodyPr>
              <a:lstStyle/>
              <a:p>
                <a:pPr marL="0" indent="0">
                  <a:lnSpc>
                    <a:spcPct val="120000"/>
                  </a:lnSpc>
                  <a:buNone/>
                </a:pPr>
                <a:r>
                  <a:rPr lang="ru-RU" dirty="0" smtClean="0"/>
                  <a:t>Рассмотрим задачу</a:t>
                </a:r>
                <a:r>
                  <a:rPr lang="en-US" dirty="0" smtClean="0"/>
                  <a:t/>
                </a:r>
                <a:br>
                  <a:rPr lang="en-US" dirty="0" smtClean="0"/>
                </a:br>
                <a14:m>
                  <m:oMathPara xmlns:m="http://schemas.openxmlformats.org/officeDocument/2006/math">
                    <m:oMathParaPr>
                      <m:jc m:val="centerGroup"/>
                    </m:oMathParaPr>
                    <m:oMath xmlns:m="http://schemas.openxmlformats.org/officeDocument/2006/math">
                      <m:d>
                        <m:dPr>
                          <m:begChr m:val="{"/>
                          <m:endChr m:val=""/>
                          <m:ctrlPr>
                            <a:rPr lang="ru-RU" b="0" i="1" smtClean="0">
                              <a:latin typeface="Cambria Math" panose="02040503050406030204" pitchFamily="18" charset="0"/>
                            </a:rPr>
                          </m:ctrlPr>
                        </m:dPr>
                        <m:e>
                          <m:eqArr>
                            <m:eqArrPr>
                              <m:ctrlPr>
                                <a:rPr lang="ru-RU" b="0" i="1" smtClean="0">
                                  <a:latin typeface="Cambria Math" panose="02040503050406030204" pitchFamily="18" charset="0"/>
                                </a:rPr>
                              </m:ctrlPr>
                            </m:eqArr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m:rPr>
                                      <m:sty m:val="p"/>
                                    </m:rPr>
                                    <a:rPr lang="en-US" b="0" i="0" smtClean="0">
                                      <a:latin typeface="Cambria Math" panose="02040503050406030204" pitchFamily="18" charset="0"/>
                                    </a:rPr>
                                    <m:t>T</m:t>
                                  </m:r>
                                </m:sup>
                              </m:sSup>
                              <m:r>
                                <a:rPr lang="en-US" b="1" i="1" smtClean="0">
                                  <a:latin typeface="Cambria Math" panose="02040503050406030204" pitchFamily="18" charset="0"/>
                                </a:rPr>
                                <m:t>𝒙</m:t>
                              </m:r>
                              <m:r>
                                <a:rPr lang="en-US" b="0" i="1" smtClean="0">
                                  <a:latin typeface="Cambria Math" panose="02040503050406030204" pitchFamily="18" charset="0"/>
                                </a:rPr>
                                <m:t>→</m:t>
                              </m:r>
                              <m:r>
                                <m:rPr>
                                  <m:sty m:val="p"/>
                                </m:rPr>
                                <a:rPr lang="en-US" b="0" i="0" smtClean="0">
                                  <a:latin typeface="Cambria Math" panose="02040503050406030204" pitchFamily="18" charset="0"/>
                                </a:rPr>
                                <m:t>max</m:t>
                              </m:r>
                            </m:e>
                            <m:e>
                              <m:r>
                                <a:rPr lang="en-US" b="1" i="1" smtClean="0">
                                  <a:latin typeface="Cambria Math" panose="02040503050406030204" pitchFamily="18" charset="0"/>
                                </a:rPr>
                                <m:t>𝑨𝒙</m:t>
                              </m:r>
                              <m:r>
                                <a:rPr lang="en-US" b="0" i="1" smtClean="0">
                                  <a:latin typeface="Cambria Math" panose="02040503050406030204" pitchFamily="18" charset="0"/>
                                </a:rPr>
                                <m:t>≤</m:t>
                              </m:r>
                              <m:r>
                                <a:rPr lang="en-US" b="1" i="1" smtClean="0">
                                  <a:latin typeface="Cambria Math" panose="02040503050406030204" pitchFamily="18" charset="0"/>
                                </a:rPr>
                                <m:t>𝒃</m:t>
                              </m:r>
                            </m:e>
                          </m:eqArr>
                        </m:e>
                      </m:d>
                    </m:oMath>
                  </m:oMathPara>
                </a14:m>
                <a:endParaRPr lang="en-US" dirty="0" smtClean="0"/>
              </a:p>
              <a:p>
                <a:pPr marL="0" indent="0">
                  <a:lnSpc>
                    <a:spcPct val="120000"/>
                  </a:lnSpc>
                  <a:buNone/>
                </a:pPr>
                <a:r>
                  <a:rPr lang="ru-RU" dirty="0" smtClean="0"/>
                  <a:t>Существует такой вариант симплекс-метода </a:t>
                </a:r>
                <a14:m>
                  <m:oMath xmlns:m="http://schemas.openxmlformats.org/officeDocument/2006/math">
                    <m:r>
                      <a:rPr lang="en-US" b="0" i="1" smtClean="0">
                        <a:latin typeface="Cambria Math" panose="02040503050406030204" pitchFamily="18" charset="0"/>
                      </a:rPr>
                      <m:t>𝒜</m:t>
                    </m:r>
                  </m:oMath>
                </a14:m>
                <a:r>
                  <a:rPr lang="en-US" dirty="0" smtClean="0"/>
                  <a:t> </a:t>
                </a:r>
                <a:r>
                  <a:rPr lang="ru-RU" dirty="0" smtClean="0"/>
                  <a:t>и такой многочлен </a:t>
                </a:r>
                <a14:m>
                  <m:oMath xmlns:m="http://schemas.openxmlformats.org/officeDocument/2006/math">
                    <m:r>
                      <a:rPr lang="en-US" b="0" i="1" smtClean="0">
                        <a:latin typeface="Cambria Math" panose="02040503050406030204" pitchFamily="18" charset="0"/>
                      </a:rPr>
                      <m:t>𝒫</m:t>
                    </m:r>
                  </m:oMath>
                </a14:m>
                <a:r>
                  <a:rPr lang="en-US" dirty="0" smtClean="0"/>
                  <a:t>, </a:t>
                </a:r>
                <a:r>
                  <a:rPr lang="ru-RU" dirty="0" smtClean="0"/>
                  <a:t>что для</a:t>
                </a:r>
                <a:r>
                  <a:rPr lang="en-US" dirty="0" smtClean="0"/>
                  <a:t> </a:t>
                </a:r>
                <a:r>
                  <a:rPr lang="ru-RU" dirty="0" smtClean="0"/>
                  <a:t>любых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&gt;</m:t>
                    </m:r>
                    <m:r>
                      <a:rPr lang="en-US" b="0" i="1" smtClean="0">
                        <a:latin typeface="Cambria Math" panose="02040503050406030204" pitchFamily="18" charset="0"/>
                      </a:rPr>
                      <m:t>𝑑</m:t>
                    </m:r>
                    <m:r>
                      <a:rPr lang="en-US" b="0" i="1" smtClean="0">
                        <a:latin typeface="Cambria Math" panose="02040503050406030204" pitchFamily="18" charset="0"/>
                      </a:rPr>
                      <m:t>≥3</m:t>
                    </m:r>
                  </m:oMath>
                </a14:m>
                <a:r>
                  <a:rPr lang="ru-RU" dirty="0" smtClean="0"/>
                  <a:t> и любых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𝑨</m:t>
                        </m:r>
                      </m:e>
                      <m:sub>
                        <m:r>
                          <a:rPr lang="en-US" b="0" i="1" smtClean="0">
                            <a:latin typeface="Cambria Math" panose="02040503050406030204" pitchFamily="18" charset="0"/>
                          </a:rPr>
                          <m:t>0</m:t>
                        </m:r>
                      </m:sub>
                    </m:sSub>
                    <m:r>
                      <a:rPr lang="en-US" b="1" i="1" smtClean="0">
                        <a:latin typeface="Cambria Math" panose="02040503050406030204" pitchFamily="18" charset="0"/>
                      </a:rPr>
                      <m:t>=</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sup>
                    </m:sSup>
                  </m:oMath>
                </a14:m>
                <a:r>
                  <a:rPr lang="en-US" dirty="0" smtClean="0"/>
                  <a:t>,</a:t>
                </a:r>
                <a:r>
                  <a:rPr lang="ru-RU" dirty="0" smtClean="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𝑛</m:t>
                        </m:r>
                      </m:sup>
                    </m:sSup>
                  </m:oMath>
                </a14:m>
                <a:r>
                  <a:rPr lang="ru-RU" dirty="0" smtClean="0"/>
                  <a:t>,</a:t>
                </a:r>
                <a:r>
                  <a:rPr lang="en-US" dirty="0" smtClean="0"/>
                  <a:t> </a:t>
                </a:r>
                <a:r>
                  <a:rPr lang="ru-RU" dirty="0" smtClean="0"/>
                  <a:t> </a:t>
                </a:r>
                <a14:m>
                  <m:oMath xmlns:m="http://schemas.openxmlformats.org/officeDocument/2006/math">
                    <m:r>
                      <a:rPr lang="en-US" b="1" i="1"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𝑑</m:t>
                        </m:r>
                      </m:sup>
                    </m:sSup>
                  </m:oMath>
                </a14:m>
                <a:r>
                  <a:rPr lang="ru-RU" dirty="0" smtClean="0"/>
                  <a:t> и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&gt;0</m:t>
                    </m:r>
                  </m:oMath>
                </a14:m>
                <a:r>
                  <a:rPr lang="en-US" dirty="0" smtClean="0"/>
                  <a:t> </a:t>
                </a:r>
                <a:r>
                  <a:rPr lang="ru-RU" dirty="0" smtClean="0"/>
                  <a:t>выполнено</a:t>
                </a:r>
                <a:r>
                  <a:rPr lang="en-US" dirty="0" smtClean="0"/>
                  <a:t> </a:t>
                </a:r>
                <a:r>
                  <a:rPr lang="ru-RU" dirty="0" smtClean="0"/>
                  <a:t>неравенство</a:t>
                </a:r>
                <a:endParaRPr lang="en-US" dirty="0" smtClean="0"/>
              </a:p>
              <a:p>
                <a:pPr marL="0" indent="0">
                  <a:lnSpc>
                    <a:spcPct val="120000"/>
                  </a:lnSpc>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1" i="1" smtClean="0">
                                  <a:latin typeface="Cambria Math" panose="02040503050406030204" pitchFamily="18" charset="0"/>
                                </a:rPr>
                                <m:t>𝑨</m:t>
                              </m:r>
                              <m:r>
                                <a:rPr lang="en-US" b="0" i="1" smtClean="0">
                                  <a:latin typeface="Cambria Math" panose="02040503050406030204" pitchFamily="18" charset="0"/>
                                </a:rPr>
                                <m:t>,</m:t>
                              </m:r>
                              <m:r>
                                <a:rPr lang="en-US" b="1" i="1" smtClean="0">
                                  <a:latin typeface="Cambria Math" panose="02040503050406030204" pitchFamily="18" charset="0"/>
                                </a:rPr>
                                <m:t>𝒚</m:t>
                              </m:r>
                            </m:sub>
                          </m:sSub>
                        </m:fName>
                        <m:e>
                          <m:d>
                            <m:dPr>
                              <m:ctrlPr>
                                <a:rPr lang="en-US" b="0" i="1" smtClean="0">
                                  <a:latin typeface="Cambria Math" panose="02040503050406030204" pitchFamily="18" charset="0"/>
                                </a:rPr>
                              </m:ctrlPr>
                            </m:dPr>
                            <m:e>
                              <m:r>
                                <a:rPr lang="en-US" i="1">
                                  <a:latin typeface="Cambria Math" panose="02040503050406030204" pitchFamily="18" charset="0"/>
                                </a:rPr>
                                <m:t>#</m:t>
                              </m:r>
                              <m:r>
                                <a:rPr lang="ru-RU" i="1">
                                  <a:latin typeface="Cambria Math" panose="02040503050406030204" pitchFamily="18" charset="0"/>
                                </a:rPr>
                                <m:t>шагов</m:t>
                              </m:r>
                              <m:r>
                                <a:rPr lang="en-US" i="1">
                                  <a:latin typeface="Cambria Math" panose="02040503050406030204" pitchFamily="18" charset="0"/>
                                </a:rPr>
                                <m:t> </m:t>
                              </m:r>
                              <m:r>
                                <a:rPr lang="en-US" i="1">
                                  <a:latin typeface="Cambria Math" panose="02040503050406030204" pitchFamily="18" charset="0"/>
                                </a:rPr>
                                <m:t>𝒜</m:t>
                              </m:r>
                              <m:r>
                                <a:rPr lang="en-US" b="0" i="1" smtClean="0">
                                  <a:latin typeface="Cambria Math" panose="02040503050406030204" pitchFamily="18" charset="0"/>
                                </a:rPr>
                                <m:t> </m:t>
                              </m:r>
                              <m:r>
                                <a:rPr lang="ru-RU" b="0" i="1" smtClean="0">
                                  <a:latin typeface="Cambria Math" panose="02040503050406030204" pitchFamily="18" charset="0"/>
                                </a:rPr>
                                <m:t>на входе </m:t>
                              </m:r>
                              <m:d>
                                <m:dPr>
                                  <m:ctrlPr>
                                    <a:rPr lang="en-US" b="0" i="1" smtClean="0">
                                      <a:latin typeface="Cambria Math" panose="02040503050406030204" pitchFamily="18" charset="0"/>
                                    </a:rPr>
                                  </m:ctrlPr>
                                </m:dPr>
                                <m:e>
                                  <m:r>
                                    <a:rPr lang="en-US" b="1" i="1" smtClean="0">
                                      <a:latin typeface="Cambria Math" panose="02040503050406030204" pitchFamily="18" charset="0"/>
                                    </a:rPr>
                                    <m:t>𝑨</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r>
                                    <a:rPr lang="en-US" b="1" i="1" smtClean="0">
                                      <a:latin typeface="Cambria Math" panose="02040503050406030204" pitchFamily="18" charset="0"/>
                                    </a:rPr>
                                    <m:t>𝒛</m:t>
                                  </m:r>
                                </m:e>
                              </m:d>
                            </m:e>
                          </m:d>
                        </m:e>
                      </m:func>
                      <m:r>
                        <a:rPr lang="en-US" b="0" i="1" smtClean="0">
                          <a:latin typeface="Cambria Math" panose="02040503050406030204" pitchFamily="18" charset="0"/>
                        </a:rPr>
                        <m:t>≤</m:t>
                      </m:r>
                      <m:r>
                        <a:rPr lang="en-US" b="0" i="1" smtClean="0">
                          <a:latin typeface="Cambria Math" panose="02040503050406030204" pitchFamily="18" charset="0"/>
                        </a:rPr>
                        <m:t>𝒫</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−1</m:t>
                              </m:r>
                            </m:sup>
                          </m:sSup>
                        </m:e>
                      </m:d>
                      <m:r>
                        <a:rPr lang="ru-RU" b="0" i="1" smtClean="0">
                          <a:latin typeface="Cambria Math" panose="02040503050406030204" pitchFamily="18" charset="0"/>
                        </a:rPr>
                        <m:t>.</m:t>
                      </m:r>
                    </m:oMath>
                  </m:oMathPara>
                </a14:m>
                <a:endParaRPr lang="ru-RU" dirty="0" smtClean="0"/>
              </a:p>
              <a:p>
                <a:pPr marL="0" indent="0">
                  <a:lnSpc>
                    <a:spcPct val="120000"/>
                  </a:lnSpc>
                  <a:buNone/>
                </a:pPr>
                <a:r>
                  <a:rPr lang="ru-RU" dirty="0" smtClean="0"/>
                  <a:t>Здесь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b="1" i="1">
                            <a:latin typeface="Cambria Math" panose="02040503050406030204" pitchFamily="18" charset="0"/>
                          </a:rPr>
                          <m:t>𝑨</m:t>
                        </m:r>
                        <m:r>
                          <a:rPr lang="en-US" i="1">
                            <a:latin typeface="Cambria Math" panose="02040503050406030204" pitchFamily="18" charset="0"/>
                          </a:rPr>
                          <m:t>,</m:t>
                        </m:r>
                        <m:r>
                          <a:rPr lang="en-US" b="1" i="1">
                            <a:latin typeface="Cambria Math" panose="02040503050406030204" pitchFamily="18" charset="0"/>
                          </a:rPr>
                          <m:t>𝒚</m:t>
                        </m:r>
                      </m:sub>
                    </m:sSub>
                  </m:oMath>
                </a14:m>
                <a:r>
                  <a:rPr lang="ru-RU" dirty="0" smtClean="0"/>
                  <a:t> — это </a:t>
                </a:r>
                <a:r>
                  <a:rPr lang="ru-RU" dirty="0" err="1" smtClean="0"/>
                  <a:t>матожидание</a:t>
                </a:r>
                <a:r>
                  <a:rPr lang="ru-RU" dirty="0" smtClean="0"/>
                  <a:t> при случайном выборе </a:t>
                </a:r>
                <a14:m>
                  <m:oMath xmlns:m="http://schemas.openxmlformats.org/officeDocument/2006/math">
                    <m:r>
                      <a:rPr lang="en-US" b="1" i="1" smtClean="0">
                        <a:latin typeface="Cambria Math" panose="02040503050406030204" pitchFamily="18" charset="0"/>
                      </a:rPr>
                      <m:t>𝑨</m:t>
                    </m:r>
                  </m:oMath>
                </a14:m>
                <a:r>
                  <a:rPr lang="en-US" dirty="0" smtClean="0"/>
                  <a:t> </a:t>
                </a:r>
                <a:r>
                  <a:rPr lang="ru-RU" dirty="0" smtClean="0"/>
                  <a:t>и </a:t>
                </a:r>
                <a14:m>
                  <m:oMath xmlns:m="http://schemas.openxmlformats.org/officeDocument/2006/math">
                    <m:r>
                      <a:rPr lang="en-US" b="1" i="1" smtClean="0">
                        <a:latin typeface="Cambria Math" panose="02040503050406030204" pitchFamily="18" charset="0"/>
                      </a:rPr>
                      <m:t>𝒚</m:t>
                    </m:r>
                  </m:oMath>
                </a14:m>
                <a:r>
                  <a:rPr lang="en-US" dirty="0" smtClean="0"/>
                  <a:t> </a:t>
                </a:r>
                <a:r>
                  <a:rPr lang="ru-RU" dirty="0" smtClean="0"/>
                  <a:t>из </a:t>
                </a:r>
                <a:r>
                  <a:rPr lang="ru-RU" dirty="0" err="1" smtClean="0"/>
                  <a:t>гауссовских</a:t>
                </a:r>
                <a:r>
                  <a:rPr lang="ru-RU" dirty="0" smtClean="0"/>
                  <a:t> распределений с центрами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𝑨</m:t>
                        </m:r>
                      </m:e>
                      <m:sub>
                        <m:r>
                          <a:rPr lang="en-US" b="0" i="1" smtClean="0">
                            <a:latin typeface="Cambria Math" panose="02040503050406030204" pitchFamily="18" charset="0"/>
                          </a:rPr>
                          <m:t>0</m:t>
                        </m:r>
                      </m:sub>
                    </m:sSub>
                  </m:oMath>
                </a14:m>
                <a:r>
                  <a:rPr lang="en-US" dirty="0" smtClean="0"/>
                  <a:t> </a:t>
                </a:r>
                <a:r>
                  <a:rPr lang="ru-RU" dirty="0" smtClean="0"/>
                  <a:t>и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𝒚</m:t>
                        </m:r>
                      </m:e>
                      <m:sub>
                        <m:r>
                          <a:rPr lang="en-US" b="0" i="1" smtClean="0">
                            <a:latin typeface="Cambria Math" panose="02040503050406030204" pitchFamily="18" charset="0"/>
                          </a:rPr>
                          <m:t>0</m:t>
                        </m:r>
                      </m:sub>
                    </m:sSub>
                  </m:oMath>
                </a14:m>
                <a:r>
                  <a:rPr lang="en-US" dirty="0" smtClean="0"/>
                  <a:t> </a:t>
                </a:r>
                <a:r>
                  <a:rPr lang="ru-RU" dirty="0" smtClean="0"/>
                  <a:t>и стандартными отклонениями </a:t>
                </a:r>
                <a14:m>
                  <m:oMath xmlns:m="http://schemas.openxmlformats.org/officeDocument/2006/math">
                    <m:r>
                      <a:rPr lang="en-US" b="0" i="1" smtClean="0">
                        <a:latin typeface="Cambria Math" panose="02040503050406030204" pitchFamily="18" charset="0"/>
                      </a:rPr>
                      <m:t>𝜎</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𝑖</m:t>
                            </m:r>
                          </m:lim>
                        </m:limLow>
                      </m:fName>
                      <m:e>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d>
                      </m:e>
                    </m:func>
                  </m:oMath>
                </a14:m>
                <a:r>
                  <a:rPr lang="en-US"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754" t="-840"/>
                </a:stretch>
              </a:blipFill>
            </p:spPr>
            <p:txBody>
              <a:bodyPr/>
              <a:lstStyle/>
              <a:p>
                <a:r>
                  <a:rPr lang="ru-RU">
                    <a:noFill/>
                  </a:rPr>
                  <a:t> </a:t>
                </a:r>
              </a:p>
            </p:txBody>
          </p:sp>
        </mc:Fallback>
      </mc:AlternateContent>
    </p:spTree>
    <p:extLst>
      <p:ext uri="{BB962C8B-B14F-4D97-AF65-F5344CB8AC3E}">
        <p14:creationId xmlns:p14="http://schemas.microsoft.com/office/powerpoint/2010/main" val="3844918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Возмущённый куб</a:t>
            </a:r>
            <a:r>
              <a:rPr lang="en-US" dirty="0" smtClean="0"/>
              <a:t> (perturbation of a cube)</a:t>
            </a:r>
            <a:endParaRPr lang="ru-RU" dirty="0"/>
          </a:p>
        </p:txBody>
      </p:sp>
      <p:pic>
        <p:nvPicPr>
          <p:cNvPr id="4" name="Объект 3"/>
          <p:cNvPicPr>
            <a:picLocks noGrp="1" noChangeAspect="1"/>
          </p:cNvPicPr>
          <p:nvPr>
            <p:ph idx="1"/>
          </p:nvPr>
        </p:nvPicPr>
        <p:blipFill>
          <a:blip r:embed="rId2"/>
          <a:stretch>
            <a:fillRect/>
          </a:stretch>
        </p:blipFill>
        <p:spPr>
          <a:xfrm>
            <a:off x="6417325" y="1825625"/>
            <a:ext cx="4936475" cy="4578698"/>
          </a:xfrm>
          <a:prstGeom prst="rect">
            <a:avLst/>
          </a:prstGeom>
        </p:spPr>
      </p:pic>
      <p:pic>
        <p:nvPicPr>
          <p:cNvPr id="5" name="Рисунок 4"/>
          <p:cNvPicPr>
            <a:picLocks noChangeAspect="1"/>
          </p:cNvPicPr>
          <p:nvPr/>
        </p:nvPicPr>
        <p:blipFill>
          <a:blip r:embed="rId3"/>
          <a:stretch>
            <a:fillRect/>
          </a:stretch>
        </p:blipFill>
        <p:spPr>
          <a:xfrm>
            <a:off x="736625" y="1968674"/>
            <a:ext cx="4211300" cy="4292600"/>
          </a:xfrm>
          <a:prstGeom prst="rect">
            <a:avLst/>
          </a:prstGeom>
        </p:spPr>
      </p:pic>
    </p:spTree>
    <p:extLst>
      <p:ext uri="{BB962C8B-B14F-4D97-AF65-F5344CB8AC3E}">
        <p14:creationId xmlns:p14="http://schemas.microsoft.com/office/powerpoint/2010/main" val="3728865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Доказательство теоремы </a:t>
            </a:r>
            <a:r>
              <a:rPr lang="ru-RU" dirty="0" err="1" smtClean="0"/>
              <a:t>Кли</a:t>
            </a:r>
            <a:r>
              <a:rPr lang="ru-RU" dirty="0" smtClean="0"/>
              <a:t>—</a:t>
            </a:r>
            <a:r>
              <a:rPr lang="ru-RU" dirty="0" err="1" smtClean="0"/>
              <a:t>Минти</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4"/>
                <a:ext cx="10515600" cy="4613275"/>
              </a:xfrm>
            </p:spPr>
            <p:txBody>
              <a:bodyPr>
                <a:normAutofit/>
              </a:bodyPr>
              <a:lstStyle/>
              <a:p>
                <a:pPr marL="0" indent="0">
                  <a:lnSpc>
                    <a:spcPct val="100000"/>
                  </a:lnSpc>
                  <a:buNone/>
                </a:pPr>
                <a:r>
                  <a:rPr lang="ru-RU" dirty="0" smtClean="0"/>
                  <a:t>Рассмотрим для</a:t>
                </a:r>
                <a:r>
                  <a:rPr lang="en-US" dirty="0" smtClean="0"/>
                  <a:t> </a:t>
                </a:r>
                <a:r>
                  <a:rPr lang="ru-RU" dirty="0" smtClean="0"/>
                  <a:t> </a:t>
                </a:r>
                <a14:m>
                  <m:oMath xmlns:m="http://schemas.openxmlformats.org/officeDocument/2006/math">
                    <m:r>
                      <a:rPr lang="en-US" i="1">
                        <a:latin typeface="Cambria Math" panose="02040503050406030204" pitchFamily="18" charset="0"/>
                      </a:rPr>
                      <m:t>𝜀</m:t>
                    </m:r>
                    <m:r>
                      <a:rPr lang="en-US" b="0" i="1" smtClean="0">
                        <a:latin typeface="Cambria Math" panose="02040503050406030204" pitchFamily="18" charset="0"/>
                      </a:rPr>
                      <m:t>&lt;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oMath>
                </a14:m>
                <a:r>
                  <a:rPr lang="ru-RU" dirty="0" smtClean="0"/>
                  <a:t> </a:t>
                </a:r>
                <a:r>
                  <a:rPr lang="en-US" dirty="0" smtClean="0"/>
                  <a:t> </a:t>
                </a:r>
                <a:r>
                  <a:rPr lang="ru-RU" dirty="0" smtClean="0"/>
                  <a:t>задачу:</a:t>
                </a:r>
                <a:br>
                  <a:rPr lang="ru-RU" dirty="0" smtClean="0"/>
                </a:br>
                <a14:m>
                  <m:oMathPara xmlns:m="http://schemas.openxmlformats.org/officeDocument/2006/math">
                    <m:oMathParaPr>
                      <m:jc m:val="centerGroup"/>
                    </m:oMathParaPr>
                    <m:oMath xmlns:m="http://schemas.openxmlformats.org/officeDocument/2006/math">
                      <m:d>
                        <m:dPr>
                          <m:begChr m:val="{"/>
                          <m:endChr m:val=""/>
                          <m:ctrlPr>
                            <a:rPr lang="ru-RU" i="1">
                              <a:latin typeface="Cambria Math" panose="02040503050406030204" pitchFamily="18" charset="0"/>
                            </a:rPr>
                          </m:ctrlPr>
                        </m:dPr>
                        <m:e>
                          <m:m>
                            <m:mPr>
                              <m:mcs>
                                <m:mc>
                                  <m:mcPr>
                                    <m:count m:val="2"/>
                                    <m:mcJc m:val="center"/>
                                  </m:mcPr>
                                </m:mc>
                              </m:mcs>
                              <m:ctrlPr>
                                <a:rPr lang="ru-RU"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𝑑</m:t>
                                    </m:r>
                                  </m:sub>
                                </m:sSub>
                                <m:r>
                                  <a:rPr lang="en-US" i="1">
                                    <a:latin typeface="Cambria Math" panose="02040503050406030204" pitchFamily="18" charset="0"/>
                                  </a:rPr>
                                  <m:t>→</m:t>
                                </m:r>
                                <m:r>
                                  <m:rPr>
                                    <m:sty m:val="p"/>
                                  </m:rPr>
                                  <a:rPr lang="en-US">
                                    <a:latin typeface="Cambria Math" panose="02040503050406030204" pitchFamily="18" charset="0"/>
                                  </a:rPr>
                                  <m:t>min</m:t>
                                </m:r>
                              </m:e>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𝜀</m:t>
                                </m:r>
                              </m:e>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=1</m:t>
                                </m:r>
                              </m:e>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𝜀</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=0</m:t>
                                </m:r>
                              </m:e>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=2,…,</m:t>
                                    </m:r>
                                    <m:r>
                                      <a:rPr lang="en-US" i="1">
                                        <a:latin typeface="Cambria Math" panose="02040503050406030204" pitchFamily="18" charset="0"/>
                                      </a:rPr>
                                      <m:t>𝑑</m:t>
                                    </m:r>
                                  </m:e>
                                </m:d>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𝜀</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r>
                                  <a:rPr lang="en-US" i="1">
                                    <a:latin typeface="Cambria Math" panose="02040503050406030204" pitchFamily="18" charset="0"/>
                                  </a:rPr>
                                  <m:t>=1</m:t>
                                </m:r>
                              </m:e>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=2,…,</m:t>
                                    </m:r>
                                    <m:r>
                                      <a:rPr lang="en-US" i="1">
                                        <a:latin typeface="Cambria Math" panose="02040503050406030204" pitchFamily="18" charset="0"/>
                                      </a:rPr>
                                      <m:t>𝑑</m:t>
                                    </m:r>
                                  </m:e>
                                </m:d>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r>
                                  <a:rPr lang="en-US" i="1">
                                    <a:latin typeface="Cambria Math" panose="02040503050406030204" pitchFamily="18" charset="0"/>
                                  </a:rPr>
                                  <m:t>≥0</m:t>
                                </m:r>
                              </m:e>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=1,…,</m:t>
                                    </m:r>
                                    <m:r>
                                      <a:rPr lang="en-US" i="1">
                                        <a:latin typeface="Cambria Math" panose="02040503050406030204" pitchFamily="18" charset="0"/>
                                      </a:rPr>
                                      <m:t>𝑑</m:t>
                                    </m:r>
                                  </m:e>
                                </m:d>
                              </m:e>
                            </m:mr>
                          </m:m>
                        </m:e>
                      </m:d>
                    </m:oMath>
                  </m:oMathPara>
                </a14:m>
                <a:endParaRPr lang="en-US" dirty="0" smtClean="0"/>
              </a:p>
              <a:p>
                <a:pPr marL="0" indent="0">
                  <a:lnSpc>
                    <a:spcPct val="100000"/>
                  </a:lnSpc>
                  <a:buNone/>
                </a:pPr>
                <a:r>
                  <a:rPr lang="ru-RU" b="1" dirty="0" smtClean="0"/>
                  <a:t>Утверждение.</a:t>
                </a:r>
                <a:r>
                  <a:rPr lang="ru-RU" dirty="0" smtClean="0"/>
                  <a:t> </a:t>
                </a:r>
                <a:r>
                  <a:rPr lang="ru-RU" dirty="0" err="1" smtClean="0"/>
                  <a:t>Бдр</a:t>
                </a:r>
                <a:r>
                  <a:rPr lang="ru-RU" dirty="0" smtClean="0"/>
                  <a:t> этой задачи</a:t>
                </a:r>
                <a:r>
                  <a:rPr lang="ru-RU" dirty="0"/>
                  <a:t> </a:t>
                </a:r>
                <a:r>
                  <a:rPr lang="ru-RU" dirty="0" smtClean="0"/>
                  <a:t>— всевозможные множества вида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dirty="0" smtClean="0"/>
                  <a:t>, </a:t>
                </a:r>
                <a:r>
                  <a:rPr lang="ru-RU" dirty="0" smtClean="0"/>
                  <a:t>такие, что</a:t>
                </a:r>
                <a:r>
                  <a:rPr lang="en-US" dirty="0" smtClean="0"/>
                  <a:t> </a:t>
                </a:r>
                <a:r>
                  <a:rPr lang="ru-RU" dirty="0" smtClean="0"/>
                  <a: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𝑆</m:t>
                        </m:r>
                      </m:e>
                    </m:d>
                  </m:oMath>
                </a14:m>
                <a:r>
                  <a:rPr lang="en-US"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4"/>
                <a:ext cx="10515600" cy="4613275"/>
              </a:xfrm>
              <a:blipFill rotWithShape="0">
                <a:blip r:embed="rId2"/>
                <a:stretch>
                  <a:fillRect l="-1217" t="-1189"/>
                </a:stretch>
              </a:blipFill>
            </p:spPr>
            <p:txBody>
              <a:bodyPr/>
              <a:lstStyle/>
              <a:p>
                <a:r>
                  <a:rPr lang="ru-RU">
                    <a:noFill/>
                  </a:rPr>
                  <a:t> </a:t>
                </a:r>
              </a:p>
            </p:txBody>
          </p:sp>
        </mc:Fallback>
      </mc:AlternateContent>
    </p:spTree>
    <p:extLst>
      <p:ext uri="{BB962C8B-B14F-4D97-AF65-F5344CB8AC3E}">
        <p14:creationId xmlns:p14="http://schemas.microsoft.com/office/powerpoint/2010/main" val="4285502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593725"/>
                <a:ext cx="10515600" cy="2028825"/>
              </a:xfrm>
            </p:spPr>
            <p:txBody>
              <a:bodyPr>
                <a:normAutofit fontScale="62500" lnSpcReduction="20000"/>
              </a:bodyPr>
              <a:lstStyle/>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ru-RU" i="1">
                              <a:latin typeface="Cambria Math" panose="02040503050406030204" pitchFamily="18" charset="0"/>
                            </a:rPr>
                          </m:ctrlPr>
                        </m:dPr>
                        <m:e>
                          <m:m>
                            <m:mPr>
                              <m:mcs>
                                <m:mc>
                                  <m:mcPr>
                                    <m:count m:val="2"/>
                                    <m:mcJc m:val="center"/>
                                  </m:mcPr>
                                </m:mc>
                              </m:mcs>
                              <m:ctrlPr>
                                <a:rPr lang="ru-RU"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𝑑</m:t>
                                    </m:r>
                                  </m:sub>
                                </m:sSub>
                                <m:r>
                                  <a:rPr lang="en-US" i="1">
                                    <a:latin typeface="Cambria Math" panose="02040503050406030204" pitchFamily="18" charset="0"/>
                                  </a:rPr>
                                  <m:t>→</m:t>
                                </m:r>
                                <m:r>
                                  <m:rPr>
                                    <m:sty m:val="p"/>
                                  </m:rPr>
                                  <a:rPr lang="en-US">
                                    <a:latin typeface="Cambria Math" panose="02040503050406030204" pitchFamily="18" charset="0"/>
                                  </a:rPr>
                                  <m:t>min</m:t>
                                </m:r>
                              </m:e>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𝜀</m:t>
                                </m:r>
                              </m:e>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=1</m:t>
                                </m:r>
                              </m:e>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𝜀</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=0</m:t>
                                </m:r>
                              </m:e>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=2,…,</m:t>
                                    </m:r>
                                    <m:r>
                                      <a:rPr lang="en-US" i="1">
                                        <a:latin typeface="Cambria Math" panose="02040503050406030204" pitchFamily="18" charset="0"/>
                                      </a:rPr>
                                      <m:t>𝑑</m:t>
                                    </m:r>
                                  </m:e>
                                </m:d>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𝜀</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r>
                                  <a:rPr lang="en-US" i="1">
                                    <a:latin typeface="Cambria Math" panose="02040503050406030204" pitchFamily="18" charset="0"/>
                                  </a:rPr>
                                  <m:t>=1</m:t>
                                </m:r>
                              </m:e>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=2,…,</m:t>
                                    </m:r>
                                    <m:r>
                                      <a:rPr lang="en-US" i="1">
                                        <a:latin typeface="Cambria Math" panose="02040503050406030204" pitchFamily="18" charset="0"/>
                                      </a:rPr>
                                      <m:t>𝑑</m:t>
                                    </m:r>
                                  </m:e>
                                </m:d>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r>
                                  <a:rPr lang="en-US" i="1">
                                    <a:latin typeface="Cambria Math" panose="02040503050406030204" pitchFamily="18" charset="0"/>
                                  </a:rPr>
                                  <m:t>≥0</m:t>
                                </m:r>
                              </m:e>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=1,…,</m:t>
                                    </m:r>
                                    <m:r>
                                      <a:rPr lang="en-US" i="1">
                                        <a:latin typeface="Cambria Math" panose="02040503050406030204" pitchFamily="18" charset="0"/>
                                      </a:rPr>
                                      <m:t>𝑑</m:t>
                                    </m:r>
                                  </m:e>
                                </m:d>
                              </m:e>
                            </m:mr>
                          </m:m>
                        </m:e>
                      </m:d>
                    </m:oMath>
                  </m:oMathPara>
                </a14:m>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593725"/>
                <a:ext cx="10515600" cy="2028825"/>
              </a:xfrm>
              <a:blipFill rotWithShape="0">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Объект 2"/>
              <p:cNvSpPr txBox="1">
                <a:spLocks/>
              </p:cNvSpPr>
              <p:nvPr/>
            </p:nvSpPr>
            <p:spPr>
              <a:xfrm>
                <a:off x="838200" y="2622549"/>
                <a:ext cx="10515600" cy="3995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ru-RU" dirty="0" smtClean="0"/>
                  <a:t>Пусть </a:t>
                </a:r>
                <a14:m>
                  <m:oMath xmlns:m="http://schemas.openxmlformats.org/officeDocument/2006/math">
                    <m:r>
                      <a:rPr lang="en-US" b="0" i="1" smtClean="0">
                        <a:latin typeface="Cambria Math" panose="02040503050406030204" pitchFamily="18" charset="0"/>
                      </a:rPr>
                      <m:t>ℬ</m:t>
                    </m:r>
                  </m:oMath>
                </a14:m>
                <a:r>
                  <a:rPr lang="en-US" dirty="0" smtClean="0"/>
                  <a:t> — </a:t>
                </a:r>
                <a:r>
                  <a:rPr lang="ru-RU" dirty="0" smtClean="0"/>
                  <a:t>произвольное </a:t>
                </a:r>
                <a:r>
                  <a:rPr lang="ru-RU" dirty="0" err="1" smtClean="0"/>
                  <a:t>бдр</a:t>
                </a:r>
                <a:r>
                  <a:rPr lang="ru-RU" dirty="0" smtClean="0"/>
                  <a:t>.</a:t>
                </a:r>
              </a:p>
              <a:p>
                <a:pPr marL="0" indent="0">
                  <a:lnSpc>
                    <a:spcPct val="100000"/>
                  </a:lnSpc>
                  <a:buNone/>
                </a:pPr>
                <a:r>
                  <a:rPr lang="ru-RU" dirty="0" smtClean="0"/>
                  <a:t>Т.к.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𝜀</m:t>
                    </m:r>
                  </m:oMath>
                </a14:m>
                <a:r>
                  <a:rPr lang="en-US" dirty="0" smtClean="0"/>
                  <a:t> </a:t>
                </a:r>
                <a:r>
                  <a:rPr lang="ru-RU" dirty="0" smtClean="0"/>
                  <a:t>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i="1">
                        <a:latin typeface="Cambria Math" panose="02040503050406030204" pitchFamily="18" charset="0"/>
                      </a:rPr>
                      <m:t>𝜀</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−1</m:t>
                        </m:r>
                      </m:sub>
                    </m:sSub>
                  </m:oMath>
                </a14:m>
                <a:r>
                  <a:rPr lang="en-US" dirty="0" smtClean="0"/>
                  <a:t>, </a:t>
                </a:r>
                <a:r>
                  <a:rPr lang="ru-RU" dirty="0" smtClean="0"/>
                  <a:t>то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𝜀</m:t>
                        </m:r>
                      </m:e>
                      <m:sup>
                        <m:r>
                          <a:rPr lang="en-US" b="0" i="1" smtClean="0">
                            <a:latin typeface="Cambria Math" panose="02040503050406030204" pitchFamily="18" charset="0"/>
                          </a:rPr>
                          <m:t>𝑗</m:t>
                        </m:r>
                      </m:sup>
                    </m:sSup>
                    <m:r>
                      <a:rPr lang="en-US" b="0" i="1" smtClean="0">
                        <a:latin typeface="Cambria Math" panose="02040503050406030204" pitchFamily="18" charset="0"/>
                      </a:rPr>
                      <m:t>&gt;0</m:t>
                    </m:r>
                  </m:oMath>
                </a14:m>
                <a:r>
                  <a:rPr lang="en-US" dirty="0" smtClean="0"/>
                  <a:t> </a:t>
                </a:r>
                <a:r>
                  <a:rPr lang="ru-RU" dirty="0" smtClean="0"/>
                  <a:t>для каждого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𝑑</m:t>
                    </m:r>
                  </m:oMath>
                </a14:m>
                <a:r>
                  <a:rPr lang="en-US" dirty="0" smtClean="0"/>
                  <a:t>.</a:t>
                </a:r>
                <a:r>
                  <a:rPr lang="ru-RU" dirty="0" smtClean="0"/>
                  <a:t/>
                </a:r>
                <a:br>
                  <a:rPr lang="ru-RU" dirty="0" smtClean="0"/>
                </a:br>
                <a:r>
                  <a:rPr lang="ru-RU" dirty="0" smtClean="0"/>
                  <a:t>Поэтому все столбцы, соответствующие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oMath>
                </a14:m>
                <a:r>
                  <a:rPr lang="en-US" dirty="0" smtClean="0"/>
                  <a:t>, </a:t>
                </a:r>
                <a:r>
                  <a:rPr lang="ru-RU" dirty="0" smtClean="0"/>
                  <a:t>входят в</a:t>
                </a:r>
                <a:r>
                  <a:rPr lang="en-US" dirty="0" smtClean="0"/>
                  <a:t> </a:t>
                </a:r>
                <a14:m>
                  <m:oMath xmlns:m="http://schemas.openxmlformats.org/officeDocument/2006/math">
                    <m:r>
                      <a:rPr lang="en-US" i="1">
                        <a:latin typeface="Cambria Math" panose="02040503050406030204" pitchFamily="18" charset="0"/>
                      </a:rPr>
                      <m:t>ℬ</m:t>
                    </m:r>
                  </m:oMath>
                </a14:m>
                <a:r>
                  <a:rPr lang="en-US" dirty="0" smtClean="0"/>
                  <a:t>.</a:t>
                </a:r>
              </a:p>
              <a:p>
                <a:pPr marL="0" indent="0">
                  <a:lnSpc>
                    <a:spcPct val="100000"/>
                  </a:lnSpc>
                  <a:buNone/>
                </a:pPr>
                <a:r>
                  <a:rPr lang="ru-RU" dirty="0" smtClean="0"/>
                  <a:t>Допустим, что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0" smtClean="0">
                        <a:latin typeface="Cambria Math" panose="02040503050406030204" pitchFamily="18" charset="0"/>
                      </a:rPr>
                      <m:t>=0</m:t>
                    </m:r>
                  </m:oMath>
                </a14:m>
                <a:r>
                  <a:rPr lang="en-US" dirty="0" smtClean="0"/>
                  <a:t> </a:t>
                </a:r>
                <a:r>
                  <a:rPr lang="ru-RU" dirty="0" smtClean="0"/>
                  <a:t>для некоторого </a:t>
                </a:r>
                <a14:m>
                  <m:oMath xmlns:m="http://schemas.openxmlformats.org/officeDocument/2006/math">
                    <m:r>
                      <a:rPr lang="en-US" b="0" i="1" smtClean="0">
                        <a:latin typeface="Cambria Math" panose="02040503050406030204" pitchFamily="18" charset="0"/>
                      </a:rPr>
                      <m:t>𝑗</m:t>
                    </m:r>
                  </m:oMath>
                </a14:m>
                <a:r>
                  <a:rPr lang="en-US" dirty="0" smtClean="0"/>
                  <a:t>.</a:t>
                </a:r>
                <a:r>
                  <a:rPr lang="ru-RU" dirty="0" smtClean="0"/>
                  <a:t/>
                </a:r>
                <a:br>
                  <a:rPr lang="ru-RU" dirty="0" smtClean="0"/>
                </a:br>
                <a:r>
                  <a:rPr lang="ru-RU" dirty="0" smtClean="0"/>
                  <a:t>Не может быть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m:t>
                    </m:r>
                  </m:oMath>
                </a14:m>
                <a:r>
                  <a:rPr lang="en-US" dirty="0" smtClean="0"/>
                  <a:t>, </a:t>
                </a:r>
                <a:r>
                  <a:rPr lang="ru-RU" dirty="0" smtClean="0"/>
                  <a:t>т.к. тогда было бы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𝜀</m:t>
                    </m:r>
                    <m:r>
                      <a:rPr lang="en-US" b="0" i="0" smtClean="0">
                        <a:latin typeface="Cambria Math" panose="02040503050406030204" pitchFamily="18" charset="0"/>
                      </a:rPr>
                      <m:t>=1</m:t>
                    </m:r>
                  </m:oMath>
                </a14:m>
                <a:r>
                  <a:rPr lang="en-US" dirty="0" smtClean="0"/>
                  <a:t>.</a:t>
                </a:r>
                <a:r>
                  <a:rPr lang="en-US" dirty="0"/>
                  <a:t/>
                </a:r>
                <a:br>
                  <a:rPr lang="en-US" dirty="0"/>
                </a:br>
                <a:r>
                  <a:rPr lang="ru-RU" dirty="0" smtClean="0"/>
                  <a:t>Если же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&gt;1</m:t>
                    </m:r>
                  </m:oMath>
                </a14:m>
                <a:r>
                  <a:rPr lang="en-US" dirty="0" smtClean="0"/>
                  <a:t>, </a:t>
                </a:r>
                <a:r>
                  <a:rPr lang="ru-RU" dirty="0" smtClean="0"/>
                  <a:t>то </a:t>
                </a:r>
                <a14:m>
                  <m:oMath xmlns:m="http://schemas.openxmlformats.org/officeDocument/2006/math">
                    <m:r>
                      <a:rPr lang="en-US" i="1">
                        <a:latin typeface="Cambria Math" panose="02040503050406030204" pitchFamily="18" charset="0"/>
                      </a:rPr>
                      <m:t>𝜀</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=1−</m:t>
                    </m:r>
                    <m:r>
                      <a:rPr lang="en-US" i="1">
                        <a:latin typeface="Cambria Math" panose="02040503050406030204" pitchFamily="18" charset="0"/>
                      </a:rPr>
                      <m:t>𝜀</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−1</m:t>
                        </m:r>
                      </m:sub>
                    </m:sSub>
                  </m:oMath>
                </a14:m>
                <a:r>
                  <a:rPr lang="en-US" dirty="0" smtClean="0"/>
                  <a:t>. </a:t>
                </a:r>
                <a:r>
                  <a:rPr lang="ru-RU" dirty="0" smtClean="0"/>
                  <a:t>Но тогда </a:t>
                </a:r>
                <a14:m>
                  <m:oMath xmlns:m="http://schemas.openxmlformats.org/officeDocument/2006/math">
                    <m:r>
                      <a:rPr lang="en-US" i="1">
                        <a:latin typeface="Cambria Math" panose="02040503050406030204" pitchFamily="18" charset="0"/>
                      </a:rPr>
                      <m:t>𝜀</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box>
                  </m:oMath>
                </a14:m>
                <a:r>
                  <a:rPr lang="ru-RU" dirty="0" smtClean="0"/>
                  <a:t>, что противоречит неравенствам </a:t>
                </a:r>
                <a14:m>
                  <m:oMath xmlns:m="http://schemas.openxmlformats.org/officeDocument/2006/math">
                    <m:r>
                      <a:rPr lang="en-US" i="1">
                        <a:latin typeface="Cambria Math" panose="02040503050406030204" pitchFamily="18" charset="0"/>
                      </a:rPr>
                      <m:t>𝜀</m:t>
                    </m:r>
                    <m:r>
                      <a:rPr lang="en-US" b="0" i="1" smtClean="0">
                        <a:latin typeface="Cambria Math" panose="02040503050406030204" pitchFamily="18" charset="0"/>
                      </a:rPr>
                      <m:t>&lt;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oMath>
                </a14:m>
                <a:r>
                  <a:rPr lang="en-US" dirty="0" smtClean="0"/>
                  <a:t> </a:t>
                </a:r>
                <a:r>
                  <a:rPr lang="ru-RU" dirty="0" smtClean="0"/>
                  <a:t>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r>
                          <a:rPr lang="en-US" b="0" i="1" smtClean="0">
                            <a:latin typeface="Cambria Math" panose="02040503050406030204" pitchFamily="18" charset="0"/>
                          </a:rPr>
                          <m:t>−1</m:t>
                        </m:r>
                      </m:sub>
                    </m:sSub>
                    <m:r>
                      <a:rPr lang="en-US" b="0" i="1" smtClean="0">
                        <a:latin typeface="Cambria Math" panose="02040503050406030204" pitchFamily="18" charset="0"/>
                      </a:rPr>
                      <m:t>≤1</m:t>
                    </m:r>
                  </m:oMath>
                </a14:m>
                <a:r>
                  <a:rPr lang="en-US" dirty="0" smtClean="0"/>
                  <a:t>.</a:t>
                </a:r>
              </a:p>
            </p:txBody>
          </p:sp>
        </mc:Choice>
        <mc:Fallback xmlns="">
          <p:sp>
            <p:nvSpPr>
              <p:cNvPr id="4" name="Объект 2"/>
              <p:cNvSpPr txBox="1">
                <a:spLocks noRot="1" noChangeAspect="1" noMove="1" noResize="1" noEditPoints="1" noAdjustHandles="1" noChangeArrowheads="1" noChangeShapeType="1" noTextEdit="1"/>
              </p:cNvSpPr>
              <p:nvPr/>
            </p:nvSpPr>
            <p:spPr>
              <a:xfrm>
                <a:off x="838200" y="2622549"/>
                <a:ext cx="10515600" cy="3995607"/>
              </a:xfrm>
              <a:prstGeom prst="rect">
                <a:avLst/>
              </a:prstGeom>
              <a:blipFill rotWithShape="0">
                <a:blip r:embed="rId3"/>
                <a:stretch>
                  <a:fillRect l="-1217" t="-1372"/>
                </a:stretch>
              </a:blipFill>
            </p:spPr>
            <p:txBody>
              <a:bodyPr/>
              <a:lstStyle/>
              <a:p>
                <a:r>
                  <a:rPr lang="ru-RU">
                    <a:noFill/>
                  </a:rPr>
                  <a:t> </a:t>
                </a:r>
              </a:p>
            </p:txBody>
          </p:sp>
        </mc:Fallback>
      </mc:AlternateContent>
    </p:spTree>
    <p:extLst>
      <p:ext uri="{BB962C8B-B14F-4D97-AF65-F5344CB8AC3E}">
        <p14:creationId xmlns:p14="http://schemas.microsoft.com/office/powerpoint/2010/main" val="2342086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593725"/>
                <a:ext cx="10515600" cy="2028825"/>
              </a:xfrm>
            </p:spPr>
            <p:txBody>
              <a:bodyPr>
                <a:normAutofit fontScale="62500" lnSpcReduction="20000"/>
              </a:bodyPr>
              <a:lstStyle/>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ru-RU" i="1">
                              <a:latin typeface="Cambria Math" panose="02040503050406030204" pitchFamily="18" charset="0"/>
                            </a:rPr>
                          </m:ctrlPr>
                        </m:dPr>
                        <m:e>
                          <m:m>
                            <m:mPr>
                              <m:mcs>
                                <m:mc>
                                  <m:mcPr>
                                    <m:count m:val="2"/>
                                    <m:mcJc m:val="center"/>
                                  </m:mcPr>
                                </m:mc>
                              </m:mcs>
                              <m:ctrlPr>
                                <a:rPr lang="ru-RU"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𝑑</m:t>
                                    </m:r>
                                  </m:sub>
                                </m:sSub>
                                <m:r>
                                  <a:rPr lang="en-US" i="1">
                                    <a:latin typeface="Cambria Math" panose="02040503050406030204" pitchFamily="18" charset="0"/>
                                  </a:rPr>
                                  <m:t>→</m:t>
                                </m:r>
                                <m:r>
                                  <m:rPr>
                                    <m:sty m:val="p"/>
                                  </m:rPr>
                                  <a:rPr lang="en-US">
                                    <a:latin typeface="Cambria Math" panose="02040503050406030204" pitchFamily="18" charset="0"/>
                                  </a:rPr>
                                  <m:t>min</m:t>
                                </m:r>
                              </m:e>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𝜀</m:t>
                                </m:r>
                              </m:e>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=1</m:t>
                                </m:r>
                              </m:e>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𝜀</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=0</m:t>
                                </m:r>
                              </m:e>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=2,…,</m:t>
                                    </m:r>
                                    <m:r>
                                      <a:rPr lang="en-US" i="1">
                                        <a:latin typeface="Cambria Math" panose="02040503050406030204" pitchFamily="18" charset="0"/>
                                      </a:rPr>
                                      <m:t>𝑑</m:t>
                                    </m:r>
                                  </m:e>
                                </m:d>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𝜀</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r>
                                  <a:rPr lang="en-US" i="1">
                                    <a:latin typeface="Cambria Math" panose="02040503050406030204" pitchFamily="18" charset="0"/>
                                  </a:rPr>
                                  <m:t>=1</m:t>
                                </m:r>
                              </m:e>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=2,…,</m:t>
                                    </m:r>
                                    <m:r>
                                      <a:rPr lang="en-US" i="1">
                                        <a:latin typeface="Cambria Math" panose="02040503050406030204" pitchFamily="18" charset="0"/>
                                      </a:rPr>
                                      <m:t>𝑑</m:t>
                                    </m:r>
                                  </m:e>
                                </m:d>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r>
                                  <a:rPr lang="en-US" i="1">
                                    <a:latin typeface="Cambria Math" panose="02040503050406030204" pitchFamily="18" charset="0"/>
                                  </a:rPr>
                                  <m:t>≥0</m:t>
                                </m:r>
                              </m:e>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=1,…,</m:t>
                                    </m:r>
                                    <m:r>
                                      <a:rPr lang="en-US" i="1">
                                        <a:latin typeface="Cambria Math" panose="02040503050406030204" pitchFamily="18" charset="0"/>
                                      </a:rPr>
                                      <m:t>𝑑</m:t>
                                    </m:r>
                                  </m:e>
                                </m:d>
                              </m:e>
                            </m:mr>
                          </m:m>
                        </m:e>
                      </m:d>
                    </m:oMath>
                  </m:oMathPara>
                </a14:m>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593725"/>
                <a:ext cx="10515600" cy="2028825"/>
              </a:xfrm>
              <a:blipFill rotWithShape="0">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Объект 2"/>
              <p:cNvSpPr txBox="1">
                <a:spLocks/>
              </p:cNvSpPr>
              <p:nvPr/>
            </p:nvSpPr>
            <p:spPr>
              <a:xfrm>
                <a:off x="838200" y="2622549"/>
                <a:ext cx="10515600" cy="39956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ru-RU" dirty="0" smtClean="0"/>
                  <a:t>Бдр, в котором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𝑚</m:t>
                            </m:r>
                          </m:sub>
                        </m:sSub>
                      </m:sub>
                    </m:sSub>
                    <m:r>
                      <a:rPr lang="en-US" b="0" i="1" smtClean="0">
                        <a:latin typeface="Cambria Math" panose="02040503050406030204" pitchFamily="18" charset="0"/>
                      </a:rPr>
                      <m:t>≠0</m:t>
                    </m:r>
                  </m:oMath>
                </a14:m>
                <a:r>
                  <a:rPr lang="en-US" dirty="0" smtClean="0"/>
                  <a:t>, </a:t>
                </a:r>
                <a:r>
                  <a:rPr lang="ru-RU" dirty="0" smtClean="0"/>
                  <a:t>будем обозначать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𝑚</m:t>
                                    </m:r>
                                  </m:sub>
                                </m:sSub>
                              </m:sub>
                            </m:sSub>
                          </m:e>
                        </m:d>
                      </m:sup>
                    </m:sSup>
                  </m:oMath>
                </a14:m>
                <a:r>
                  <a:rPr lang="en-US" dirty="0" smtClean="0"/>
                  <a:t>.</a:t>
                </a:r>
              </a:p>
              <a:p>
                <a:pPr marL="0" indent="0">
                  <a:lnSpc>
                    <a:spcPct val="110000"/>
                  </a:lnSpc>
                  <a:buNone/>
                </a:pPr>
                <a:r>
                  <a:rPr lang="ru-RU" b="1" dirty="0" smtClean="0"/>
                  <a:t>Утверждение. </a:t>
                </a:r>
                <a:r>
                  <a:rPr lang="ru-RU" dirty="0" smtClean="0"/>
                  <a:t>Пусть все </a:t>
                </a:r>
                <a:r>
                  <a:rPr lang="ru-RU" dirty="0" err="1" smtClean="0"/>
                  <a:t>бдр</a:t>
                </a:r>
                <a:r>
                  <a:rPr lang="ru-RU" dirty="0" smtClean="0"/>
                  <a:t> занумерованы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sSub>
                          <m:sSubPr>
                            <m:ctrlPr>
                              <a:rPr lang="en-US" i="1">
                                <a:latin typeface="Cambria Math" panose="02040503050406030204" pitchFamily="18" charset="0"/>
                              </a:rPr>
                            </m:ctrlPr>
                          </m:sSubPr>
                          <m:e>
                            <m:r>
                              <a:rPr lang="en-US" i="1">
                                <a:latin typeface="Cambria Math" panose="02040503050406030204" pitchFamily="18" charset="0"/>
                              </a:rPr>
                              <m:t>𝑅</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𝑑</m:t>
                                </m:r>
                              </m:sup>
                            </m:sSup>
                          </m:sub>
                        </m:sSub>
                      </m:sup>
                    </m:sSup>
                  </m:oMath>
                </a14:m>
                <a:r>
                  <a:rPr lang="en-US" dirty="0" smtClean="0"/>
                  <a:t> </a:t>
                </a:r>
                <a:r>
                  <a:rPr lang="ru-RU" dirty="0" smtClean="0"/>
                  <a:t>так, что </a:t>
                </a:r>
                <a:br>
                  <a:rPr lang="ru-RU" dirty="0" smtClean="0"/>
                </a:b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a:latin typeface="Cambria Math" panose="02040503050406030204" pitchFamily="18" charset="0"/>
                            </a:rPr>
                            <m:t>𝑥</m:t>
                          </m:r>
                        </m:e>
                        <m:sub>
                          <m:r>
                            <a:rPr lang="en-US" b="0" i="1" smtClean="0">
                              <a:latin typeface="Cambria Math" panose="02040503050406030204" pitchFamily="18" charset="0"/>
                            </a:rPr>
                            <m:t>𝑑</m:t>
                          </m:r>
                        </m:sub>
                        <m: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𝑑</m:t>
                          </m:r>
                        </m:sub>
                        <m: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2</m:t>
                              </m:r>
                            </m:sub>
                          </m:sSub>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𝑑</m:t>
                          </m:r>
                        </m:sub>
                        <m:sup>
                          <m:sSub>
                            <m:sSubPr>
                              <m:ctrlPr>
                                <a:rPr lang="en-US" i="1">
                                  <a:latin typeface="Cambria Math" panose="02040503050406030204" pitchFamily="18" charset="0"/>
                                </a:rPr>
                              </m:ctrlPr>
                            </m:sSubPr>
                            <m:e>
                              <m:r>
                                <a:rPr lang="en-US" i="1">
                                  <a:latin typeface="Cambria Math" panose="02040503050406030204" pitchFamily="18" charset="0"/>
                                </a:rPr>
                                <m:t>𝑅</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𝑑</m:t>
                                  </m:r>
                                </m:sup>
                              </m:sSup>
                            </m:sub>
                          </m:sSub>
                        </m:sup>
                      </m:sSubSup>
                      <m:r>
                        <a:rPr lang="en-US" b="0" i="1" smtClean="0">
                          <a:latin typeface="Cambria Math" panose="02040503050406030204" pitchFamily="18" charset="0"/>
                        </a:rPr>
                        <m:t>.</m:t>
                      </m:r>
                    </m:oMath>
                  </m:oMathPara>
                </a14:m>
                <a:r>
                  <a:rPr lang="ru-RU" dirty="0" smtClean="0"/>
                  <a:t/>
                </a:r>
                <a:br>
                  <a:rPr lang="ru-RU" dirty="0" smtClean="0"/>
                </a:br>
                <a:r>
                  <a:rPr lang="ru-RU" dirty="0" smtClean="0"/>
                  <a:t>Тогда все неравенства строгие и последовательные </a:t>
                </a:r>
                <a:r>
                  <a:rPr lang="ru-RU" dirty="0" err="1" smtClean="0"/>
                  <a:t>бдр</a:t>
                </a:r>
                <a:r>
                  <a:rPr lang="ru-RU" dirty="0" smtClean="0"/>
                  <a:t> в этой цепочке </a:t>
                </a:r>
                <a:r>
                  <a:rPr lang="ru-RU" dirty="0" err="1" smtClean="0"/>
                  <a:t>смежны</a:t>
                </a:r>
                <a:r>
                  <a:rPr lang="ru-RU" dirty="0" smtClean="0"/>
                  <a:t>.</a:t>
                </a:r>
              </a:p>
              <a:p>
                <a:pPr marL="0" indent="0">
                  <a:lnSpc>
                    <a:spcPct val="110000"/>
                  </a:lnSpc>
                  <a:buNone/>
                </a:pPr>
                <a:r>
                  <a:rPr lang="ru-RU" i="1" dirty="0" smtClean="0"/>
                  <a:t>Доказательство.</a:t>
                </a:r>
                <a:r>
                  <a:rPr lang="ru-RU" dirty="0" smtClean="0"/>
                  <a:t> Индукция по </a:t>
                </a:r>
                <a14:m>
                  <m:oMath xmlns:m="http://schemas.openxmlformats.org/officeDocument/2006/math">
                    <m:r>
                      <a:rPr lang="en-US" b="0" i="1" smtClean="0">
                        <a:latin typeface="Cambria Math" panose="02040503050406030204" pitchFamily="18" charset="0"/>
                      </a:rPr>
                      <m:t>𝑑</m:t>
                    </m:r>
                  </m:oMath>
                </a14:m>
                <a:r>
                  <a:rPr lang="en-US" dirty="0" smtClean="0"/>
                  <a:t>.</a:t>
                </a:r>
              </a:p>
              <a:p>
                <a:pPr marL="0" indent="0">
                  <a:lnSpc>
                    <a:spcPct val="110000"/>
                  </a:lnSpc>
                  <a:buNone/>
                </a:pPr>
                <a:r>
                  <a:rPr lang="ru-RU" dirty="0" smtClean="0"/>
                  <a:t>База: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=1</m:t>
                    </m:r>
                  </m:oMath>
                </a14:m>
                <a:r>
                  <a:rPr lang="en-US" dirty="0" smtClean="0"/>
                  <a:t>. </a:t>
                </a:r>
                <a:br>
                  <a:rPr lang="en-US" dirty="0" smtClean="0"/>
                </a:br>
                <a:r>
                  <a:rPr lang="ru-RU" dirty="0" smtClean="0"/>
                  <a:t>Тогда есть два </a:t>
                </a:r>
                <a:r>
                  <a:rPr lang="ru-RU" dirty="0" err="1" smtClean="0"/>
                  <a:t>бдр</a:t>
                </a:r>
                <a:r>
                  <a:rPr lang="en-US" dirty="0" smtClean="0"/>
                  <a:t>:</a:t>
                </a:r>
                <a:r>
                  <a:rPr lang="ru-RU" dirty="0" smtClean="0"/>
                  <a: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𝜀</m:t>
                        </m:r>
                        <m:r>
                          <a:rPr lang="en-US" b="0" i="1" smtClean="0">
                            <a:latin typeface="Cambria Math" panose="02040503050406030204" pitchFamily="18" charset="0"/>
                          </a:rPr>
                          <m:t>,0,1−</m:t>
                        </m:r>
                        <m:r>
                          <a:rPr lang="en-US" i="1">
                            <a:latin typeface="Cambria Math" panose="02040503050406030204" pitchFamily="18" charset="0"/>
                          </a:rPr>
                          <m:t>𝜀</m:t>
                        </m:r>
                      </m:e>
                    </m:d>
                  </m:oMath>
                </a14:m>
                <a:r>
                  <a:rPr lang="en-US" dirty="0" smtClean="0"/>
                  <a:t> </a:t>
                </a:r>
                <a:r>
                  <a:rPr lang="ru-RU" dirty="0" smtClean="0"/>
                  <a:t>и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r>
                          <a:rPr lang="ru-RU" b="0" i="1" smtClean="0">
                            <a:latin typeface="Cambria Math" panose="02040503050406030204" pitchFamily="18" charset="0"/>
                          </a:rPr>
                          <m:t>1</m:t>
                        </m:r>
                        <m:r>
                          <a:rPr lang="en-US" i="1">
                            <a:latin typeface="Cambria Math" panose="02040503050406030204" pitchFamily="18" charset="0"/>
                          </a:rPr>
                          <m:t>,1−</m:t>
                        </m:r>
                        <m:r>
                          <a:rPr lang="en-US" i="1">
                            <a:latin typeface="Cambria Math" panose="02040503050406030204" pitchFamily="18" charset="0"/>
                          </a:rPr>
                          <m:t>𝜀</m:t>
                        </m:r>
                        <m:r>
                          <a:rPr lang="en-US" b="0" i="1" smtClean="0">
                            <a:latin typeface="Cambria Math" panose="02040503050406030204" pitchFamily="18" charset="0"/>
                          </a:rPr>
                          <m:t>,0</m:t>
                        </m:r>
                      </m:e>
                    </m:d>
                  </m:oMath>
                </a14:m>
                <a:r>
                  <a:rPr lang="en-US" dirty="0" smtClean="0"/>
                  <a:t>.</a:t>
                </a:r>
                <a:endParaRPr lang="ru-RU" dirty="0" smtClean="0"/>
              </a:p>
            </p:txBody>
          </p:sp>
        </mc:Choice>
        <mc:Fallback xmlns="">
          <p:sp>
            <p:nvSpPr>
              <p:cNvPr id="4" name="Объект 2"/>
              <p:cNvSpPr txBox="1">
                <a:spLocks noRot="1" noChangeAspect="1" noMove="1" noResize="1" noEditPoints="1" noAdjustHandles="1" noChangeArrowheads="1" noChangeShapeType="1" noTextEdit="1"/>
              </p:cNvSpPr>
              <p:nvPr/>
            </p:nvSpPr>
            <p:spPr>
              <a:xfrm>
                <a:off x="838200" y="2622549"/>
                <a:ext cx="10515600" cy="3995607"/>
              </a:xfrm>
              <a:prstGeom prst="rect">
                <a:avLst/>
              </a:prstGeom>
              <a:blipFill rotWithShape="0">
                <a:blip r:embed="rId3"/>
                <a:stretch>
                  <a:fillRect l="-1043" b="-2287"/>
                </a:stretch>
              </a:blipFill>
            </p:spPr>
            <p:txBody>
              <a:bodyPr/>
              <a:lstStyle/>
              <a:p>
                <a:r>
                  <a:rPr lang="ru-RU">
                    <a:noFill/>
                  </a:rPr>
                  <a:t> </a:t>
                </a:r>
              </a:p>
            </p:txBody>
          </p:sp>
        </mc:Fallback>
      </mc:AlternateContent>
    </p:spTree>
    <p:extLst>
      <p:ext uri="{BB962C8B-B14F-4D97-AF65-F5344CB8AC3E}">
        <p14:creationId xmlns:p14="http://schemas.microsoft.com/office/powerpoint/2010/main" val="961839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593725"/>
                <a:ext cx="10515600" cy="2028825"/>
              </a:xfrm>
            </p:spPr>
            <p:txBody>
              <a:bodyPr>
                <a:normAutofit fontScale="62500" lnSpcReduction="20000"/>
              </a:bodyPr>
              <a:lstStyle/>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ru-RU" i="1">
                              <a:latin typeface="Cambria Math" panose="02040503050406030204" pitchFamily="18" charset="0"/>
                            </a:rPr>
                          </m:ctrlPr>
                        </m:dPr>
                        <m:e>
                          <m:m>
                            <m:mPr>
                              <m:mcs>
                                <m:mc>
                                  <m:mcPr>
                                    <m:count m:val="2"/>
                                    <m:mcJc m:val="center"/>
                                  </m:mcPr>
                                </m:mc>
                              </m:mcs>
                              <m:ctrlPr>
                                <a:rPr lang="ru-RU"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𝑑</m:t>
                                    </m:r>
                                  </m:sub>
                                </m:sSub>
                                <m:r>
                                  <a:rPr lang="en-US" i="1">
                                    <a:latin typeface="Cambria Math" panose="02040503050406030204" pitchFamily="18" charset="0"/>
                                  </a:rPr>
                                  <m:t>→</m:t>
                                </m:r>
                                <m:r>
                                  <m:rPr>
                                    <m:sty m:val="p"/>
                                  </m:rPr>
                                  <a:rPr lang="en-US">
                                    <a:latin typeface="Cambria Math" panose="02040503050406030204" pitchFamily="18" charset="0"/>
                                  </a:rPr>
                                  <m:t>min</m:t>
                                </m:r>
                              </m:e>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𝜀</m:t>
                                </m:r>
                              </m:e>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=1</m:t>
                                </m:r>
                              </m:e>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𝜀</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=0</m:t>
                                </m:r>
                              </m:e>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=2,…,</m:t>
                                    </m:r>
                                    <m:r>
                                      <a:rPr lang="en-US" i="1">
                                        <a:latin typeface="Cambria Math" panose="02040503050406030204" pitchFamily="18" charset="0"/>
                                      </a:rPr>
                                      <m:t>𝑑</m:t>
                                    </m:r>
                                  </m:e>
                                </m:d>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𝜀</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r>
                                  <a:rPr lang="en-US" i="1">
                                    <a:latin typeface="Cambria Math" panose="02040503050406030204" pitchFamily="18" charset="0"/>
                                  </a:rPr>
                                  <m:t>=1</m:t>
                                </m:r>
                              </m:e>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=2,…,</m:t>
                                    </m:r>
                                    <m:r>
                                      <a:rPr lang="en-US" i="1">
                                        <a:latin typeface="Cambria Math" panose="02040503050406030204" pitchFamily="18" charset="0"/>
                                      </a:rPr>
                                      <m:t>𝑑</m:t>
                                    </m:r>
                                  </m:e>
                                </m:d>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r>
                                  <a:rPr lang="en-US" i="1">
                                    <a:latin typeface="Cambria Math" panose="02040503050406030204" pitchFamily="18" charset="0"/>
                                  </a:rPr>
                                  <m:t>≥0</m:t>
                                </m:r>
                              </m:e>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=1,…,</m:t>
                                    </m:r>
                                    <m:r>
                                      <a:rPr lang="en-US" i="1">
                                        <a:latin typeface="Cambria Math" panose="02040503050406030204" pitchFamily="18" charset="0"/>
                                      </a:rPr>
                                      <m:t>𝑑</m:t>
                                    </m:r>
                                  </m:e>
                                </m:d>
                              </m:e>
                            </m:mr>
                          </m:m>
                        </m:e>
                      </m:d>
                    </m:oMath>
                  </m:oMathPara>
                </a14:m>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593725"/>
                <a:ext cx="10515600" cy="2028825"/>
              </a:xfrm>
              <a:blipFill rotWithShape="0">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Объект 2"/>
              <p:cNvSpPr txBox="1">
                <a:spLocks/>
              </p:cNvSpPr>
              <p:nvPr/>
            </p:nvSpPr>
            <p:spPr>
              <a:xfrm>
                <a:off x="838200" y="2622549"/>
                <a:ext cx="10515600" cy="39956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ru-RU" dirty="0" smtClean="0"/>
                  <a:t>Пусть теперь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&gt;1</m:t>
                    </m:r>
                  </m:oMath>
                </a14:m>
                <a:r>
                  <a:rPr lang="en-US" dirty="0" smtClean="0"/>
                  <a:t>. </a:t>
                </a:r>
                <a:r>
                  <a:rPr lang="ru-RU" dirty="0" smtClean="0"/>
                  <a:t>Пусть</a:t>
                </a:r>
                <a:br>
                  <a:rPr lang="ru-RU" dirty="0" smtClean="0"/>
                </a:b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𝒙</m:t>
                          </m:r>
                        </m:e>
                        <m:sup>
                          <m:sSubSup>
                            <m:sSubSupPr>
                              <m:ctrlPr>
                                <a:rPr lang="en-US" b="0" i="1" smtClean="0">
                                  <a:latin typeface="Cambria Math" panose="02040503050406030204" pitchFamily="18" charset="0"/>
                                </a:rPr>
                              </m:ctrlPr>
                            </m:sSubSupPr>
                            <m:e>
                              <m:r>
                                <a:rPr lang="en-US" i="1">
                                  <a:latin typeface="Cambria Math" panose="02040503050406030204" pitchFamily="18" charset="0"/>
                                </a:rPr>
                                <m:t>𝑅</m:t>
                              </m:r>
                            </m:e>
                            <m:sub>
                              <m:r>
                                <a:rPr lang="en-US" i="1">
                                  <a:latin typeface="Cambria Math" panose="02040503050406030204" pitchFamily="18" charset="0"/>
                                </a:rPr>
                                <m:t>1</m:t>
                              </m:r>
                            </m:sub>
                            <m:sup>
                              <m:r>
                                <a:rPr lang="en-US" b="0" i="1" smtClean="0">
                                  <a:latin typeface="Cambria Math" panose="02040503050406030204" pitchFamily="18" charset="0"/>
                                </a:rPr>
                                <m:t>′</m:t>
                              </m:r>
                            </m:sup>
                          </m:sSubSup>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sSubSup>
                            <m:sSubSupPr>
                              <m:ctrlPr>
                                <a:rPr lang="en-US" b="0" i="1" smtClean="0">
                                  <a:latin typeface="Cambria Math" panose="02040503050406030204" pitchFamily="18" charset="0"/>
                                </a:rPr>
                              </m:ctrlPr>
                            </m:sSubSupPr>
                            <m:e>
                              <m:r>
                                <a:rPr lang="en-US" i="1">
                                  <a:latin typeface="Cambria Math" panose="02040503050406030204" pitchFamily="18" charset="0"/>
                                </a:rPr>
                                <m:t>𝑅</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𝑑</m:t>
                                  </m:r>
                                  <m:r>
                                    <a:rPr lang="ru-RU" b="0" i="1" smtClean="0">
                                      <a:latin typeface="Cambria Math" panose="02040503050406030204" pitchFamily="18" charset="0"/>
                                    </a:rPr>
                                    <m:t>−1</m:t>
                                  </m:r>
                                </m:sup>
                              </m:sSup>
                            </m:sub>
                            <m:sup>
                              <m:r>
                                <a:rPr lang="en-US" b="0" i="1" smtClean="0">
                                  <a:latin typeface="Cambria Math" panose="02040503050406030204" pitchFamily="18" charset="0"/>
                                </a:rPr>
                                <m:t>′</m:t>
                              </m:r>
                            </m:sup>
                          </m:sSubSup>
                        </m:sup>
                      </m:sSup>
                    </m:oMath>
                  </m:oMathPara>
                </a14:m>
                <a:r>
                  <a:rPr lang="ru-RU" dirty="0" smtClean="0"/>
                  <a:t/>
                </a:r>
                <a:br>
                  <a:rPr lang="ru-RU" dirty="0" smtClean="0"/>
                </a:br>
                <a:r>
                  <a:rPr lang="ru-RU" dirty="0" smtClean="0"/>
                  <a:t>— нумерация </a:t>
                </a:r>
                <a:r>
                  <a:rPr lang="ru-RU" dirty="0" err="1" smtClean="0"/>
                  <a:t>бдр</a:t>
                </a:r>
                <a:r>
                  <a:rPr lang="ru-RU" dirty="0" smtClean="0"/>
                  <a:t> для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−1</m:t>
                        </m:r>
                      </m:e>
                    </m:d>
                  </m:oMath>
                </a14:m>
                <a:r>
                  <a:rPr lang="en-US" dirty="0" smtClean="0"/>
                  <a:t>-</a:t>
                </a:r>
                <a:r>
                  <a:rPr lang="ru-RU" dirty="0" smtClean="0"/>
                  <a:t>мерного куба.</a:t>
                </a:r>
                <a:endParaRPr lang="en-US" dirty="0" smtClean="0"/>
              </a:p>
              <a:p>
                <a:pPr marL="0" indent="0">
                  <a:lnSpc>
                    <a:spcPct val="110000"/>
                  </a:lnSpc>
                  <a:buNone/>
                </a:pPr>
                <a:r>
                  <a:rPr lang="ru-RU" dirty="0" smtClean="0"/>
                  <a:t>Т.к.</a:t>
                </a:r>
                <a:r>
                  <a:rPr lang="en-US" dirty="0" smtClean="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1,2,…,</m:t>
                        </m:r>
                        <m:r>
                          <a:rPr lang="en-US" b="0" i="1" smtClean="0">
                            <a:latin typeface="Cambria Math" panose="02040503050406030204" pitchFamily="18" charset="0"/>
                          </a:rPr>
                          <m:t>𝑑</m:t>
                        </m:r>
                      </m:e>
                    </m:d>
                  </m:oMath>
                </a14:m>
                <a:r>
                  <a:rPr lang="en-US" dirty="0" smtClean="0"/>
                  <a:t>, </a:t>
                </a:r>
                <a:r>
                  <a:rPr lang="ru-RU" dirty="0" smtClean="0"/>
                  <a:t>то можно рассмотреть соответствующие </a:t>
                </a:r>
                <a:r>
                  <a:rPr lang="ru-RU" dirty="0" err="1" smtClean="0"/>
                  <a:t>бдр</a:t>
                </a:r>
                <a:r>
                  <a:rPr lang="ru-RU" dirty="0" smtClean="0"/>
                  <a:t> в</a:t>
                </a:r>
                <a:r>
                  <a:rPr lang="en-US" dirty="0" smtClean="0"/>
                  <a:t> </a:t>
                </a:r>
                <a14:m>
                  <m:oMath xmlns:m="http://schemas.openxmlformats.org/officeDocument/2006/math">
                    <m:r>
                      <a:rPr lang="en-US" b="0" i="1" smtClean="0">
                        <a:latin typeface="Cambria Math" panose="02040503050406030204" pitchFamily="18" charset="0"/>
                      </a:rPr>
                      <m:t>𝑑</m:t>
                    </m:r>
                  </m:oMath>
                </a14:m>
                <a:r>
                  <a:rPr lang="en-US" dirty="0" smtClean="0"/>
                  <a:t>-</a:t>
                </a:r>
                <a:r>
                  <a:rPr lang="ru-RU" dirty="0" smtClean="0"/>
                  <a:t>мерном кубе</a:t>
                </a:r>
                <a:r>
                  <a:rPr lang="en-US" dirty="0" smtClean="0"/>
                  <a:t>. </a:t>
                </a:r>
                <a:r>
                  <a:rPr lang="ru-RU" dirty="0" smtClean="0"/>
                  <a:t>Для них будет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𝑑</m:t>
                        </m:r>
                      </m:sub>
                      <m:sup>
                        <m:sSubSup>
                          <m:sSubSupPr>
                            <m:ctrlPr>
                              <a:rPr lang="en-US" i="1">
                                <a:latin typeface="Cambria Math" panose="02040503050406030204" pitchFamily="18" charset="0"/>
                              </a:rPr>
                            </m:ctrlPr>
                          </m:sSubSupPr>
                          <m:e>
                            <m:r>
                              <a:rPr lang="en-US" i="1">
                                <a:latin typeface="Cambria Math" panose="02040503050406030204" pitchFamily="18" charset="0"/>
                              </a:rPr>
                              <m:t>𝑅</m:t>
                            </m:r>
                          </m:e>
                          <m:sub>
                            <m:r>
                              <a:rPr lang="en-US" b="0" i="1" smtClean="0">
                                <a:latin typeface="Cambria Math" panose="02040503050406030204" pitchFamily="18" charset="0"/>
                              </a:rPr>
                              <m:t>𝑖</m:t>
                            </m:r>
                          </m:sub>
                          <m:sup>
                            <m:r>
                              <a:rPr lang="en-US" i="1">
                                <a:latin typeface="Cambria Math" panose="02040503050406030204" pitchFamily="18" charset="0"/>
                              </a:rPr>
                              <m:t>′</m:t>
                            </m:r>
                          </m:sup>
                        </m:sSubSup>
                      </m:sup>
                    </m:sSubSup>
                    <m:r>
                      <a:rPr lang="en-US" b="0" i="1" smtClean="0">
                        <a:latin typeface="Cambria Math" panose="02040503050406030204" pitchFamily="18" charset="0"/>
                      </a:rPr>
                      <m:t>=</m:t>
                    </m:r>
                    <m:r>
                      <a:rPr lang="en-US" i="1">
                        <a:latin typeface="Cambria Math" panose="02040503050406030204" pitchFamily="18" charset="0"/>
                      </a:rPr>
                      <m:t>𝜀</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𝑑</m:t>
                        </m:r>
                        <m:r>
                          <a:rPr lang="en-US" b="0" i="1" smtClean="0">
                            <a:latin typeface="Cambria Math" panose="02040503050406030204" pitchFamily="18" charset="0"/>
                          </a:rPr>
                          <m:t>−1</m:t>
                        </m:r>
                      </m:sub>
                      <m:sup>
                        <m:sSubSup>
                          <m:sSubSupPr>
                            <m:ctrlPr>
                              <a:rPr lang="en-US" i="1">
                                <a:latin typeface="Cambria Math" panose="02040503050406030204" pitchFamily="18" charset="0"/>
                              </a:rPr>
                            </m:ctrlPr>
                          </m:sSubSupPr>
                          <m:e>
                            <m:r>
                              <a:rPr lang="en-US" i="1">
                                <a:latin typeface="Cambria Math" panose="02040503050406030204" pitchFamily="18" charset="0"/>
                              </a:rPr>
                              <m:t>𝑅</m:t>
                            </m:r>
                          </m:e>
                          <m:sub>
                            <m:r>
                              <a:rPr lang="en-US" i="1">
                                <a:latin typeface="Cambria Math" panose="02040503050406030204" pitchFamily="18" charset="0"/>
                              </a:rPr>
                              <m:t>𝑖</m:t>
                            </m:r>
                          </m:sub>
                          <m:sup>
                            <m:r>
                              <a:rPr lang="en-US" i="1">
                                <a:latin typeface="Cambria Math" panose="02040503050406030204" pitchFamily="18" charset="0"/>
                              </a:rPr>
                              <m:t>′</m:t>
                            </m:r>
                          </m:sup>
                        </m:sSubSup>
                      </m:sup>
                    </m:sSubSup>
                  </m:oMath>
                </a14:m>
                <a:r>
                  <a:rPr lang="ru-RU" dirty="0" smtClean="0"/>
                  <a:t> и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𝑑</m:t>
                        </m:r>
                      </m:sub>
                      <m:sup>
                        <m:sSubSup>
                          <m:sSubSupPr>
                            <m:ctrlPr>
                              <a:rPr lang="en-US" i="1">
                                <a:latin typeface="Cambria Math" panose="02040503050406030204" pitchFamily="18" charset="0"/>
                              </a:rPr>
                            </m:ctrlPr>
                          </m:sSubSupPr>
                          <m:e>
                            <m:r>
                              <a:rPr lang="en-US" i="1">
                                <a:latin typeface="Cambria Math" panose="02040503050406030204" pitchFamily="18" charset="0"/>
                              </a:rPr>
                              <m:t>𝑅</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bSup>
                    <m:r>
                      <a:rPr lang="en-US" b="0" i="1" smtClean="0">
                        <a:latin typeface="Cambria Math" panose="02040503050406030204" pitchFamily="18" charset="0"/>
                      </a:rPr>
                      <m:t>=1−</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𝑑</m:t>
                        </m:r>
                      </m:sub>
                      <m:sup>
                        <m:sSubSup>
                          <m:sSubSupPr>
                            <m:ctrlPr>
                              <a:rPr lang="en-US" i="1">
                                <a:latin typeface="Cambria Math" panose="02040503050406030204" pitchFamily="18" charset="0"/>
                              </a:rPr>
                            </m:ctrlPr>
                          </m:sSubSupPr>
                          <m:e>
                            <m:r>
                              <a:rPr lang="en-US" i="1">
                                <a:latin typeface="Cambria Math" panose="02040503050406030204" pitchFamily="18" charset="0"/>
                              </a:rPr>
                              <m:t>𝑅</m:t>
                            </m:r>
                          </m:e>
                          <m:sub>
                            <m:r>
                              <a:rPr lang="en-US" i="1">
                                <a:latin typeface="Cambria Math" panose="02040503050406030204" pitchFamily="18" charset="0"/>
                              </a:rPr>
                              <m:t>𝑖</m:t>
                            </m:r>
                          </m:sub>
                          <m:sup>
                            <m:r>
                              <a:rPr lang="en-US" i="1">
                                <a:latin typeface="Cambria Math" panose="02040503050406030204" pitchFamily="18" charset="0"/>
                              </a:rPr>
                              <m:t>′</m:t>
                            </m:r>
                          </m:sup>
                        </m:sSubSup>
                      </m:sup>
                    </m:sSubSup>
                  </m:oMath>
                </a14:m>
                <a:r>
                  <a:rPr lang="ru-RU" dirty="0" smtClean="0"/>
                  <a:t>, отсюда</a:t>
                </a:r>
                <a:br>
                  <a:rPr lang="ru-RU" dirty="0" smtClean="0"/>
                </a:b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𝑑</m:t>
                          </m:r>
                        </m:sub>
                        <m:sup>
                          <m:sSubSup>
                            <m:sSubSupPr>
                              <m:ctrlPr>
                                <a:rPr lang="en-US" b="0" i="1" smtClean="0">
                                  <a:latin typeface="Cambria Math" panose="02040503050406030204" pitchFamily="18" charset="0"/>
                                </a:rPr>
                              </m:ctrlPr>
                            </m:sSubSupPr>
                            <m:e>
                              <m:r>
                                <a:rPr lang="en-US" i="1">
                                  <a:latin typeface="Cambria Math" panose="02040503050406030204" pitchFamily="18" charset="0"/>
                                </a:rPr>
                                <m:t>𝑅</m:t>
                              </m:r>
                            </m:e>
                            <m:sub>
                              <m:r>
                                <a:rPr lang="en-US" i="1">
                                  <a:latin typeface="Cambria Math" panose="02040503050406030204" pitchFamily="18" charset="0"/>
                                </a:rPr>
                                <m:t>1</m:t>
                              </m:r>
                            </m:sub>
                            <m:sup>
                              <m:r>
                                <a:rPr lang="en-US" b="0" i="1" smtClean="0">
                                  <a:latin typeface="Cambria Math" panose="02040503050406030204" pitchFamily="18" charset="0"/>
                                </a:rPr>
                                <m:t>′</m:t>
                              </m:r>
                            </m:sup>
                          </m:sSubSup>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𝑑</m:t>
                          </m:r>
                        </m:sub>
                        <m:sup>
                          <m:sSubSup>
                            <m:sSubSupPr>
                              <m:ctrlPr>
                                <a:rPr lang="en-US" b="0" i="1" smtClean="0">
                                  <a:latin typeface="Cambria Math" panose="02040503050406030204" pitchFamily="18" charset="0"/>
                                </a:rPr>
                              </m:ctrlPr>
                            </m:sSubSupPr>
                            <m:e>
                              <m:r>
                                <a:rPr lang="en-US" i="1">
                                  <a:latin typeface="Cambria Math" panose="02040503050406030204" pitchFamily="18" charset="0"/>
                                </a:rPr>
                                <m:t>𝑅</m:t>
                              </m:r>
                            </m:e>
                            <m:sub>
                              <m:r>
                                <a:rPr lang="en-US" i="1">
                                  <a:latin typeface="Cambria Math" panose="02040503050406030204" pitchFamily="18" charset="0"/>
                                </a:rPr>
                                <m:t>2</m:t>
                              </m:r>
                            </m:sub>
                            <m:sup>
                              <m:r>
                                <a:rPr lang="en-US" b="0" i="1" smtClean="0">
                                  <a:latin typeface="Cambria Math" panose="02040503050406030204" pitchFamily="18" charset="0"/>
                                </a:rPr>
                                <m:t>′</m:t>
                              </m:r>
                            </m:sup>
                          </m:sSubSup>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𝑑</m:t>
                          </m:r>
                        </m:sub>
                        <m:sup>
                          <m:sSubSup>
                            <m:sSubSupPr>
                              <m:ctrlPr>
                                <a:rPr lang="en-US" b="0" i="1" smtClean="0">
                                  <a:latin typeface="Cambria Math" panose="02040503050406030204" pitchFamily="18" charset="0"/>
                                </a:rPr>
                              </m:ctrlPr>
                            </m:sSubSupPr>
                            <m:e>
                              <m:r>
                                <a:rPr lang="en-US" i="1">
                                  <a:latin typeface="Cambria Math" panose="02040503050406030204" pitchFamily="18" charset="0"/>
                                </a:rPr>
                                <m:t>𝑅</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𝑑</m:t>
                                  </m:r>
                                  <m:r>
                                    <a:rPr lang="en-US" b="0" i="1" smtClean="0">
                                      <a:latin typeface="Cambria Math" panose="02040503050406030204" pitchFamily="18" charset="0"/>
                                    </a:rPr>
                                    <m:t>−1</m:t>
                                  </m:r>
                                </m:sup>
                              </m:sSup>
                            </m:sub>
                            <m:sup>
                              <m:r>
                                <a:rPr lang="en-US" b="0" i="1" smtClean="0">
                                  <a:latin typeface="Cambria Math" panose="02040503050406030204" pitchFamily="18" charset="0"/>
                                </a:rPr>
                                <m:t>′</m:t>
                              </m:r>
                            </m:sup>
                          </m:sSubSup>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𝑑</m:t>
                          </m:r>
                        </m:sub>
                        <m:sup>
                          <m:sSubSup>
                            <m:sSubSupPr>
                              <m:ctrlPr>
                                <a:rPr lang="en-US" i="1">
                                  <a:latin typeface="Cambria Math" panose="02040503050406030204" pitchFamily="18" charset="0"/>
                                </a:rPr>
                              </m:ctrlPr>
                            </m:sSubSupPr>
                            <m:e>
                              <m:r>
                                <a:rPr lang="en-US" i="1">
                                  <a:latin typeface="Cambria Math" panose="02040503050406030204" pitchFamily="18" charset="0"/>
                                </a:rPr>
                                <m:t>𝑅</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𝑑</m:t>
                                  </m:r>
                                  <m:r>
                                    <a:rPr lang="en-US" i="1">
                                      <a:latin typeface="Cambria Math" panose="02040503050406030204" pitchFamily="18" charset="0"/>
                                    </a:rPr>
                                    <m:t>−1</m:t>
                                  </m:r>
                                </m:sup>
                              </m:sSup>
                            </m:sub>
                            <m:sup>
                              <m:r>
                                <a:rPr lang="en-US" i="1">
                                  <a:latin typeface="Cambria Math" panose="02040503050406030204" pitchFamily="18" charset="0"/>
                                </a:rPr>
                                <m:t>′</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𝑑</m:t>
                          </m:r>
                        </m:sub>
                        <m:sup>
                          <m:sSubSup>
                            <m:sSubSupPr>
                              <m:ctrlPr>
                                <a:rPr lang="en-US" i="1">
                                  <a:latin typeface="Cambria Math" panose="02040503050406030204" pitchFamily="18" charset="0"/>
                                </a:rPr>
                              </m:ctrlPr>
                            </m:sSubSupPr>
                            <m:e>
                              <m:r>
                                <a:rPr lang="en-US" i="1">
                                  <a:latin typeface="Cambria Math" panose="02040503050406030204" pitchFamily="18" charset="0"/>
                                </a:rPr>
                                <m:t>𝑅</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𝑑</m:t>
                                  </m:r>
                                  <m:r>
                                    <a:rPr lang="en-US" i="1">
                                      <a:latin typeface="Cambria Math" panose="02040503050406030204" pitchFamily="18" charset="0"/>
                                    </a:rPr>
                                    <m:t>−1</m:t>
                                  </m:r>
                                </m:sup>
                              </m:sSup>
                              <m:r>
                                <a:rPr lang="en-US" b="0" i="1" smtClean="0">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𝑑</m:t>
                              </m:r>
                            </m:e>
                          </m:d>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𝑑</m:t>
                          </m:r>
                        </m:sub>
                        <m:sup>
                          <m:sSubSup>
                            <m:sSubSupPr>
                              <m:ctrlPr>
                                <a:rPr lang="en-US" i="1">
                                  <a:latin typeface="Cambria Math" panose="02040503050406030204" pitchFamily="18" charset="0"/>
                                </a:rPr>
                              </m:ctrlPr>
                            </m:sSubSupPr>
                            <m:e>
                              <m:r>
                                <a:rPr lang="en-US" i="1">
                                  <a:latin typeface="Cambria Math" panose="02040503050406030204" pitchFamily="18" charset="0"/>
                                </a:rPr>
                                <m:t>𝑅</m:t>
                              </m:r>
                            </m:e>
                            <m:sub>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𝑑</m:t>
                              </m:r>
                            </m:e>
                          </m:d>
                        </m:sup>
                      </m:sSubSup>
                    </m:oMath>
                  </m:oMathPara>
                </a14:m>
                <a:endParaRPr lang="ru-RU" dirty="0" smtClean="0"/>
              </a:p>
            </p:txBody>
          </p:sp>
        </mc:Choice>
        <mc:Fallback xmlns="">
          <p:sp>
            <p:nvSpPr>
              <p:cNvPr id="4" name="Объект 2"/>
              <p:cNvSpPr txBox="1">
                <a:spLocks noRot="1" noChangeAspect="1" noMove="1" noResize="1" noEditPoints="1" noAdjustHandles="1" noChangeArrowheads="1" noChangeShapeType="1" noTextEdit="1"/>
              </p:cNvSpPr>
              <p:nvPr/>
            </p:nvSpPr>
            <p:spPr>
              <a:xfrm>
                <a:off x="838200" y="2622549"/>
                <a:ext cx="10515600" cy="3995607"/>
              </a:xfrm>
              <a:prstGeom prst="rect">
                <a:avLst/>
              </a:prstGeom>
              <a:blipFill rotWithShape="0">
                <a:blip r:embed="rId3"/>
                <a:stretch>
                  <a:fillRect l="-1217" t="-1372"/>
                </a:stretch>
              </a:blipFill>
            </p:spPr>
            <p:txBody>
              <a:bodyPr/>
              <a:lstStyle/>
              <a:p>
                <a:r>
                  <a:rPr lang="ru-RU">
                    <a:noFill/>
                  </a:rPr>
                  <a:t> </a:t>
                </a:r>
              </a:p>
            </p:txBody>
          </p:sp>
        </mc:Fallback>
      </mc:AlternateContent>
    </p:spTree>
    <p:extLst>
      <p:ext uri="{BB962C8B-B14F-4D97-AF65-F5344CB8AC3E}">
        <p14:creationId xmlns:p14="http://schemas.microsoft.com/office/powerpoint/2010/main" val="1080001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Теоремы </a:t>
            </a:r>
            <a:r>
              <a:rPr lang="en-US" dirty="0" smtClean="0"/>
              <a:t>a la Klee—Minty</a:t>
            </a:r>
            <a:endParaRPr lang="ru-RU" dirty="0"/>
          </a:p>
        </p:txBody>
      </p:sp>
      <p:sp>
        <p:nvSpPr>
          <p:cNvPr id="3" name="Объект 2"/>
          <p:cNvSpPr>
            <a:spLocks noGrp="1"/>
          </p:cNvSpPr>
          <p:nvPr>
            <p:ph idx="1"/>
          </p:nvPr>
        </p:nvSpPr>
        <p:spPr/>
        <p:txBody>
          <a:bodyPr/>
          <a:lstStyle/>
          <a:p>
            <a:pPr marL="0" indent="0">
              <a:buNone/>
            </a:pPr>
            <a:r>
              <a:rPr lang="ru-RU" b="1" dirty="0" smtClean="0">
                <a:hlinkClick r:id="rId2"/>
              </a:rPr>
              <a:t>Теорема</a:t>
            </a:r>
            <a:r>
              <a:rPr lang="en-US" b="1" dirty="0" smtClean="0">
                <a:hlinkClick r:id="rId2"/>
              </a:rPr>
              <a:t> (R.G. </a:t>
            </a:r>
            <a:r>
              <a:rPr lang="en-US" b="1" dirty="0" err="1" smtClean="0">
                <a:hlinkClick r:id="rId2"/>
              </a:rPr>
              <a:t>Jeroslow</a:t>
            </a:r>
            <a:r>
              <a:rPr lang="en-US" b="1" dirty="0" smtClean="0">
                <a:hlinkClick r:id="rId2"/>
              </a:rPr>
              <a:t>, 1973)</a:t>
            </a:r>
            <a:r>
              <a:rPr lang="ru-RU" b="1" dirty="0" smtClean="0">
                <a:hlinkClick r:id="rId2"/>
              </a:rPr>
              <a:t>.</a:t>
            </a:r>
            <a:r>
              <a:rPr lang="ru-RU" dirty="0" smtClean="0"/>
              <a:t/>
            </a:r>
            <a:br>
              <a:rPr lang="ru-RU" dirty="0" smtClean="0"/>
            </a:br>
            <a:r>
              <a:rPr lang="ru-RU" dirty="0" smtClean="0"/>
              <a:t>Существует конкретная последовательность задач ЛП</a:t>
            </a:r>
            <a:r>
              <a:rPr lang="en-US" dirty="0" smtClean="0"/>
              <a:t> (</a:t>
            </a:r>
            <a:r>
              <a:rPr lang="ru-RU" dirty="0" smtClean="0"/>
              <a:t>и начальные решения </a:t>
            </a:r>
            <a:r>
              <a:rPr lang="ru-RU" smtClean="0"/>
              <a:t>в этих задачах</a:t>
            </a:r>
            <a:r>
              <a:rPr lang="en-US" smtClean="0"/>
              <a:t>)</a:t>
            </a:r>
            <a:r>
              <a:rPr lang="ru-RU" dirty="0" smtClean="0"/>
              <a:t>, на которой экспоненциальное число шагов будет делать симплекс-алгоритм, выбирающий из всех соседних </a:t>
            </a:r>
            <a:r>
              <a:rPr lang="ru-RU" dirty="0" err="1" smtClean="0"/>
              <a:t>бдр</a:t>
            </a:r>
            <a:r>
              <a:rPr lang="ru-RU" dirty="0" smtClean="0"/>
              <a:t> то, на котором значение функционала ближе всего к оптимальному.</a:t>
            </a:r>
            <a:endParaRPr lang="ru-RU" dirty="0"/>
          </a:p>
        </p:txBody>
      </p:sp>
    </p:spTree>
    <p:extLst>
      <p:ext uri="{BB962C8B-B14F-4D97-AF65-F5344CB8AC3E}">
        <p14:creationId xmlns:p14="http://schemas.microsoft.com/office/powerpoint/2010/main" val="3034022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Диаметр графа многогранника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e>
                    </m:func>
                  </m:oMath>
                </a14:m>
                <a:r>
                  <a:rPr lang="en-US" dirty="0" smtClean="0"/>
                  <a:t> — </a:t>
                </a:r>
                <a:r>
                  <a:rPr lang="ru-RU" dirty="0" smtClean="0"/>
                  <a:t>максимальный диаметр графа</a:t>
                </a:r>
                <a:r>
                  <a:rPr lang="en-US" dirty="0" smtClean="0"/>
                  <a:t> </a:t>
                </a:r>
                <a14:m>
                  <m:oMath xmlns:m="http://schemas.openxmlformats.org/officeDocument/2006/math">
                    <m:r>
                      <a:rPr lang="en-US" b="0" i="1" smtClean="0">
                        <a:latin typeface="Cambria Math" panose="02040503050406030204" pitchFamily="18" charset="0"/>
                      </a:rPr>
                      <m:t>𝑑</m:t>
                    </m:r>
                  </m:oMath>
                </a14:m>
                <a:r>
                  <a:rPr lang="en-US" dirty="0" smtClean="0"/>
                  <a:t>-</a:t>
                </a:r>
                <a:r>
                  <a:rPr lang="ru-RU" dirty="0" smtClean="0"/>
                  <a:t>мерного </a:t>
                </a:r>
                <a14:m>
                  <m:oMath xmlns:m="http://schemas.openxmlformats.org/officeDocument/2006/math">
                    <m:r>
                      <a:rPr lang="en-US" b="0" i="1" smtClean="0">
                        <a:latin typeface="Cambria Math" panose="02040503050406030204" pitchFamily="18" charset="0"/>
                      </a:rPr>
                      <m:t>𝑛</m:t>
                    </m:r>
                  </m:oMath>
                </a14:m>
                <a:r>
                  <a:rPr lang="en-US" dirty="0" smtClean="0"/>
                  <a:t>-</a:t>
                </a:r>
                <a:r>
                  <a:rPr lang="ru-RU" dirty="0" err="1" smtClean="0"/>
                  <a:t>гранника</a:t>
                </a:r>
                <a:r>
                  <a:rPr lang="ru-RU" dirty="0" smtClean="0"/>
                  <a:t>.</a:t>
                </a:r>
              </a:p>
              <a:p>
                <a:pPr marL="0" indent="0">
                  <a:buNone/>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e>
                        </m:d>
                      </m:e>
                    </m:func>
                  </m:oMath>
                </a14:m>
                <a:r>
                  <a:rPr lang="en-US" dirty="0" smtClean="0"/>
                  <a:t> — </a:t>
                </a:r>
                <a:r>
                  <a:rPr lang="ru-RU" dirty="0" smtClean="0"/>
                  <a:t>нижняя оценка на число шагов симплекс-алгоритма в худшем случае при неудачном выборе стартовой вершины.</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pic>
        <p:nvPicPr>
          <p:cNvPr id="1026" name="Picture 2" descr="http://themakerscollective.com.au/wp-content/uploads/2013/08/icosehedr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312" y="3725862"/>
            <a:ext cx="2001838" cy="200183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Прямая соединительная линия 12"/>
          <p:cNvCxnSpPr/>
          <p:nvPr/>
        </p:nvCxnSpPr>
        <p:spPr>
          <a:xfrm flipH="1">
            <a:off x="5710238" y="5322888"/>
            <a:ext cx="71437" cy="361950"/>
          </a:xfrm>
          <a:prstGeom prst="line">
            <a:avLst/>
          </a:prstGeom>
          <a:ln w="38100">
            <a:headEnd type="arrow"/>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flipH="1">
            <a:off x="5781675" y="4532313"/>
            <a:ext cx="685800" cy="790575"/>
          </a:xfrm>
          <a:prstGeom prst="line">
            <a:avLst/>
          </a:prstGeom>
          <a:ln w="38100">
            <a:headEnd type="arrow"/>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6091238" y="3741738"/>
            <a:ext cx="376237" cy="781050"/>
          </a:xfrm>
          <a:prstGeom prst="line">
            <a:avLst/>
          </a:prstGeom>
          <a:ln w="38100">
            <a:head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42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25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2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TotalTime>
  <Words>408</Words>
  <Application>Microsoft Office PowerPoint</Application>
  <PresentationFormat>Widescreen</PresentationFormat>
  <Paragraphs>124</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Тема Office</vt:lpstr>
      <vt:lpstr>Дискретная оптимизация МФТИ, осень 2015</vt:lpstr>
      <vt:lpstr>Неполиномиальность симплекс-метода</vt:lpstr>
      <vt:lpstr>Возмущённый куб (perturbation of a cube)</vt:lpstr>
      <vt:lpstr>Доказательство теоремы Кли—Минти</vt:lpstr>
      <vt:lpstr>PowerPoint Presentation</vt:lpstr>
      <vt:lpstr>PowerPoint Presentation</vt:lpstr>
      <vt:lpstr>PowerPoint Presentation</vt:lpstr>
      <vt:lpstr>Теоремы a la Klee—Minty</vt:lpstr>
      <vt:lpstr>Диаметр графа многогранника</vt:lpstr>
      <vt:lpstr>Гипотеза Хирша</vt:lpstr>
      <vt:lpstr>Известные оценки на H⁡(n,d)</vt:lpstr>
      <vt:lpstr>Доказательство теоремы Калаи—Клейтмана</vt:lpstr>
      <vt:lpstr>Доказательство теоремы Калаи—Клейтмана</vt:lpstr>
      <vt:lpstr>Доказательство теоремы Калаи—Клейтмана</vt:lpstr>
      <vt:lpstr>Доказательство теоремы Калаи—Клейтмана</vt:lpstr>
      <vt:lpstr>Доказательство теоремы Калаи—Клейтмана</vt:lpstr>
      <vt:lpstr>Доказательство теоремы Калаи—Клейтмана</vt:lpstr>
      <vt:lpstr>Доказательство теоремы Калаи—Клейтмана</vt:lpstr>
      <vt:lpstr>Понятие о сглаженном анализе алгоритмов (smoothed analysis of algorithms)</vt:lpstr>
      <vt:lpstr>Сглаженный анализ алгоритмов</vt:lpstr>
      <vt:lpstr>Сглаженный анализ алгоритмов</vt:lpstr>
      <vt:lpstr>Сглаженный анализ алгоритмов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 Dainiak</dc:creator>
  <cp:lastModifiedBy>Alex Dainiak</cp:lastModifiedBy>
  <cp:revision>70</cp:revision>
  <dcterms:created xsi:type="dcterms:W3CDTF">2014-10-14T04:21:55Z</dcterms:created>
  <dcterms:modified xsi:type="dcterms:W3CDTF">2015-10-11T19:57:32Z</dcterms:modified>
</cp:coreProperties>
</file>