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ADF88F6E-4BCD-4DCD-8AD4-305163C6712E}">
          <p14:sldIdLst>
            <p14:sldId id="275"/>
          </p14:sldIdLst>
        </p14:section>
        <p14:section name="Задача о покрытии" id="{E042C7D4-E28E-492E-ABF4-A5442089AAEA}">
          <p14:sldIdLst>
            <p14:sldId id="257"/>
            <p14:sldId id="258"/>
            <p14:sldId id="259"/>
          </p14:sldIdLst>
        </p14:section>
        <p14:section name="Теорема Джонсона" id="{AA0B9D5D-2FBF-4279-A6E6-D9D12BA425CF}">
          <p14:sldIdLst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Труднопокрываемая матрица" id="{F411BCC8-5085-4D31-97A3-E50AE3B5B0E3}">
          <p14:sldIdLst>
            <p14:sldId id="266"/>
            <p14:sldId id="267"/>
            <p14:sldId id="276"/>
            <p14:sldId id="268"/>
            <p14:sldId id="269"/>
          </p14:sldIdLst>
        </p14:section>
        <p14:section name="Ещё две теоремы" id="{58B3FE91-8E7A-4915-A286-699691FDDD8E}">
          <p14:sldIdLst>
            <p14:sldId id="270"/>
            <p14:sldId id="271"/>
            <p14:sldId id="272"/>
            <p14:sldId id="273"/>
            <p14:sldId id="274"/>
          </p14:sldIdLst>
        </p14:section>
        <p14:section name="Графовые покрытия" id="{05406632-CD2D-4C3C-9B7B-B5C4F2E96A09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24C46-A77B-45CE-A88B-336BE9487E49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C0293-83D2-45D0-9074-7528FE09B8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27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F1597-E961-4B24-9799-8E422C2434E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66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62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9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0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63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8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74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5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84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4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9FD3C-1CE8-403F-B765-6F719B746EB2}" type="datetimeFigureOut">
              <a:rPr lang="ru-RU" smtClean="0"/>
              <a:t>18.11.2015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3A8C1-4BDD-4E97-915A-158098E39B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3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inia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88839"/>
            <a:ext cx="9144000" cy="1800201"/>
          </a:xfrm>
        </p:spPr>
        <p:txBody>
          <a:bodyPr/>
          <a:lstStyle/>
          <a:p>
            <a:r>
              <a:rPr lang="ru-RU" dirty="0"/>
              <a:t>Дискретная оптимизация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МФТИ, осень 201</a:t>
            </a:r>
            <a:r>
              <a:rPr lang="en-US" sz="3200" smtClean="0"/>
              <a:t>5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r>
              <a:rPr lang="ru-RU" dirty="0" smtClean="0"/>
              <a:t>Александр</a:t>
            </a:r>
            <a:r>
              <a:rPr lang="en-US" dirty="0" smtClean="0"/>
              <a:t> </a:t>
            </a:r>
            <a:r>
              <a:rPr lang="ru-RU" dirty="0" smtClean="0"/>
              <a:t> Дайняк</a:t>
            </a:r>
          </a:p>
          <a:p>
            <a:r>
              <a:rPr lang="en-US" dirty="0" smtClean="0">
                <a:hlinkClick r:id="rId3"/>
              </a:rPr>
              <a:t>www.dainiak.com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377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Доказательство теоремы Джонсона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Для произвольной строки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ru-RU" dirty="0"/>
                  <a:t> из оптимального покрытия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ru-RU" dirty="0"/>
                  <a:t>  имеем</a:t>
                </a:r>
                <a:r>
                  <a:rPr lang="en-US" i="1" dirty="0">
                    <a:latin typeface="Cambria Math"/>
                  </a:rPr>
                  <a:t/>
                </a:r>
                <a:br>
                  <a:rPr lang="en-US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en-US" i="1">
                              <a:latin typeface="Cambria Math"/>
                            </a:rPr>
                            <m:t> покрывается </m:t>
                          </m:r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/>
                            </a:rPr>
                            <m:t>вес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Т.к. </a:t>
                </a:r>
                <a:r>
                  <a:rPr lang="ru-RU" dirty="0"/>
                  <a:t>каждый столбец</a:t>
                </a:r>
                <a:r>
                  <a:rPr lang="en-US" dirty="0"/>
                  <a:t> </a:t>
                </a:r>
                <a:r>
                  <a:rPr lang="ru-RU" dirty="0"/>
                  <a:t>покрывается хотя бы одной строкой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то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 — </m:t>
                          </m:r>
                          <m:r>
                            <a:rPr lang="en-US" i="1">
                              <a:latin typeface="Cambria Math"/>
                            </a:rPr>
                            <m:t>стол</m:t>
                          </m:r>
                          <m:r>
                            <a:rPr lang="ru-RU" i="1">
                              <a:latin typeface="Cambria Math"/>
                            </a:rPr>
                            <m:t>бец </m:t>
                          </m:r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/>
                            </a:rPr>
                            <m:t>вес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  <m:r>
                            <a:rPr lang="en-US" i="1">
                              <a:latin typeface="Cambria Math"/>
                            </a:rPr>
                            <m:t>∈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box>
                                <m:box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</m:e>
                              </m:box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покр. 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</m:sub>
                            <m:sup/>
                            <m:e>
                              <m:r>
                                <a:rPr lang="ru-RU" i="1">
                                  <a:latin typeface="Cambria Math"/>
                                </a:rPr>
                                <m:t>вес</m:t>
                              </m:r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i="1">
                          <a:latin typeface="Cambria Math"/>
                        </a:rPr>
                        <m:t>≤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  <a:blipFill rotWithShape="0">
                <a:blip r:embed="rId2"/>
                <a:stretch>
                  <a:fillRect l="-1217" t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9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мощностей </a:t>
            </a:r>
            <a:br>
              <a:rPr lang="ru-RU" dirty="0"/>
            </a:br>
            <a:r>
              <a:rPr lang="ru-RU" dirty="0"/>
              <a:t>жадного и оптимального покрытий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Теорема.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/>
                </a:r>
                <a:b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 — произвольная матрица, в каждой строке которой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ru-RU" dirty="0" smtClean="0">
                    <a:solidFill>
                      <a:schemeClr val="bg1">
                        <a:lumMod val="50000"/>
                      </a:schemeClr>
                    </a:solidFill>
                  </a:rPr>
                  <a:t>не</a:t>
                </a:r>
                <a:r>
                  <a:rPr lang="en-US" dirty="0" smtClean="0">
                    <a:solidFill>
                      <a:schemeClr val="bg1">
                        <a:lumMod val="50000"/>
                      </a:schemeClr>
                    </a:solidFill>
                  </a:rPr>
                  <a:t> </a:t>
                </a:r>
                <a:r>
                  <a:rPr lang="ru-RU" dirty="0" smtClean="0">
                    <a:solidFill>
                      <a:schemeClr val="bg1">
                        <a:lumMod val="50000"/>
                      </a:schemeClr>
                    </a:solidFill>
                  </a:rPr>
                  <a:t>более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единиц. Тогда покрытие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 построенное </a:t>
                </a:r>
                <a:r>
                  <a:rPr lang="ru-RU" dirty="0" err="1">
                    <a:solidFill>
                      <a:schemeClr val="bg1">
                        <a:lumMod val="50000"/>
                      </a:schemeClr>
                    </a:solidFill>
                  </a:rPr>
                  <a:t>ж.а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., имеет размер не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 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более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1+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𝜏</m:t>
                    </m:r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/>
                  <a:t>Теорема.</a:t>
                </a: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>Для любого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≥2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существует матрица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 smtClean="0"/>
                  <a:t>в</a:t>
                </a:r>
                <a:r>
                  <a:rPr lang="en-US" dirty="0"/>
                  <a:t> </a:t>
                </a:r>
                <a:r>
                  <a:rPr lang="ru-RU" dirty="0"/>
                  <a:t>каждой строке которой 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единиц, а</a:t>
                </a:r>
                <a:r>
                  <a:rPr lang="en-US" dirty="0"/>
                  <a:t> </a:t>
                </a:r>
                <a:r>
                  <a:rPr lang="ru-RU" dirty="0"/>
                  <a:t>покрытие, построенное 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 помощью </a:t>
                </a:r>
                <a:r>
                  <a:rPr lang="ru-RU" dirty="0" err="1"/>
                  <a:t>ж.а</a:t>
                </a:r>
                <a:r>
                  <a:rPr lang="en-US" dirty="0"/>
                  <a:t>.</a:t>
                </a:r>
                <a:r>
                  <a:rPr lang="ru-RU" dirty="0"/>
                  <a:t>, имеет</a:t>
                </a:r>
                <a:r>
                  <a:rPr lang="en-US" dirty="0"/>
                  <a:t> </a:t>
                </a:r>
                <a:r>
                  <a:rPr lang="ru-RU" dirty="0"/>
                  <a:t>размер не </a:t>
                </a:r>
                <a:r>
                  <a:rPr lang="ru-RU" dirty="0" smtClean="0"/>
                  <a:t>менее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ru-RU" i="1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i="1">
                          <a:latin typeface="Cambria Math"/>
                        </a:rPr>
                        <m:t>⋅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  <a:blipFill rotWithShape="0">
                <a:blip r:embed="rId2"/>
                <a:stretch>
                  <a:fillRect l="-1217" t="-1148" r="-1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0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мощностей </a:t>
            </a:r>
            <a:br>
              <a:rPr lang="ru-RU" dirty="0"/>
            </a:br>
            <a:r>
              <a:rPr lang="ru-RU" dirty="0"/>
              <a:t>жадного и оптимального покрытий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i="1" dirty="0" smtClean="0"/>
                  <a:t>Доказательство:</a:t>
                </a:r>
                <a:r>
                  <a:rPr lang="ru-RU" dirty="0"/>
                  <a:t>  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Д</a:t>
                </a:r>
                <a:r>
                  <a:rPr lang="ru-RU" dirty="0" smtClean="0"/>
                  <a:t>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рассмотрим матрицу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размера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ru-RU" dirty="0"/>
                  <a:t>,  у</a:t>
                </a:r>
                <a:r>
                  <a:rPr lang="en-US" dirty="0"/>
                  <a:t> </a:t>
                </a:r>
                <a:r>
                  <a:rPr lang="ru-RU" dirty="0"/>
                  <a:t>которой 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для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,…,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каждая из строк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содержит</a:t>
                </a:r>
                <a:r>
                  <a:rPr lang="en-US" dirty="0"/>
                  <a:t> </a:t>
                </a:r>
                <a:r>
                  <a:rPr lang="ru-RU" dirty="0"/>
                  <a:t>ровно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единиц,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ни у какой пары строк из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нет </a:t>
                </a:r>
                <a:r>
                  <a:rPr lang="ru-RU" dirty="0"/>
                  <a:t>общих единичных позиций,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строка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/>
                  <a:t>содержит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единиц, </a:t>
                </a:r>
                <a:r>
                  <a:rPr lang="ru-RU" dirty="0" smtClean="0"/>
                  <a:t>и </a:t>
                </a:r>
                <a:r>
                  <a:rPr lang="ru-RU" dirty="0"/>
                  <a:t>для каждого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,…,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  </a:t>
                </a:r>
                <a:r>
                  <a:rPr lang="ru-RU" dirty="0"/>
                  <a:t>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ровно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общих единичных позиций,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строка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 — побитовое отрицание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  <a:blipFill rotWithShape="0">
                <a:blip r:embed="rId2"/>
                <a:stretch>
                  <a:fillRect l="-1217" t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2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матрицы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spc="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100000000000000100000000000000</a:t>
            </a:r>
          </a:p>
          <a:p>
            <a:pPr marL="0" indent="0" algn="ctr">
              <a:buNone/>
            </a:pPr>
            <a:r>
              <a:rPr lang="en-US" sz="3200" spc="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011000000000000011000000000000</a:t>
            </a:r>
          </a:p>
          <a:p>
            <a:pPr marL="0" indent="0" algn="ctr">
              <a:buNone/>
            </a:pPr>
            <a:r>
              <a:rPr lang="en-US" sz="3200" spc="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000111100000000000111100000000</a:t>
            </a:r>
          </a:p>
          <a:p>
            <a:pPr marL="0" indent="0" algn="ctr">
              <a:buNone/>
            </a:pPr>
            <a:r>
              <a:rPr lang="en-US" sz="3200" spc="100" dirty="0" smtClean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000000011111111000000011111111</a:t>
            </a:r>
          </a:p>
          <a:p>
            <a:pPr marL="0" indent="0" algn="ctr">
              <a:buNone/>
            </a:pPr>
            <a:r>
              <a:rPr lang="en-US" sz="3200" spc="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111111111111111000000000000000</a:t>
            </a:r>
          </a:p>
          <a:p>
            <a:pPr marL="0" indent="0" algn="ctr">
              <a:buNone/>
            </a:pPr>
            <a:r>
              <a:rPr lang="en-US" sz="3200" spc="1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000000000000000111111111111111</a:t>
            </a:r>
            <a:endParaRPr lang="ru-RU" sz="3200" spc="1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7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мощностей </a:t>
            </a:r>
            <a:br>
              <a:rPr lang="ru-RU" dirty="0"/>
            </a:br>
            <a:r>
              <a:rPr lang="ru-RU" dirty="0"/>
              <a:t>жадного и оптимального покрытий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12116" cy="47770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На матрице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err="1"/>
                  <a:t>ж.а</a:t>
                </a:r>
                <a:r>
                  <a:rPr lang="ru-RU" dirty="0"/>
                  <a:t>. будет работать так: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Сначала </a:t>
                </a:r>
                <a:r>
                  <a:rPr lang="ru-RU" dirty="0" err="1"/>
                  <a:t>ж.а</a:t>
                </a:r>
                <a:r>
                  <a:rPr lang="ru-RU" dirty="0"/>
                  <a:t>. выберет строку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ru-RU" dirty="0"/>
                  <a:t>покрыв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столбцов.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Строки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могут покрыть</a:t>
                </a:r>
                <a:r>
                  <a:rPr lang="en-US" dirty="0"/>
                  <a:t> </a:t>
                </a:r>
                <a:r>
                  <a:rPr lang="ru-RU" dirty="0"/>
                  <a:t>по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i="1" dirty="0"/>
                  <a:t/>
                </a:r>
                <a:br>
                  <a:rPr lang="en-US" i="1" dirty="0"/>
                </a:br>
                <a:r>
                  <a:rPr lang="ru-RU" dirty="0"/>
                  <a:t>новых столбцов, поэтому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у них </a:t>
                </a:r>
                <a:r>
                  <a:rPr lang="en-US" dirty="0" smtClean="0"/>
                  <a:t>«</a:t>
                </a:r>
                <a:r>
                  <a:rPr lang="ru-RU" dirty="0" smtClean="0"/>
                  <a:t>выиграет</a:t>
                </a:r>
                <a:r>
                  <a:rPr lang="en-US" dirty="0" smtClean="0"/>
                  <a:t>»</a:t>
                </a:r>
                <a:r>
                  <a:rPr lang="ru-RU" dirty="0" smtClean="0"/>
                  <a:t>: </a:t>
                </a:r>
                <a:r>
                  <a:rPr lang="ru-RU" dirty="0" err="1"/>
                  <a:t>ж.а</a:t>
                </a:r>
                <a:r>
                  <a:rPr lang="ru-RU" dirty="0"/>
                  <a:t>. выберет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На следующем шаге</a:t>
                </a:r>
                <a:r>
                  <a:rPr lang="en-US" dirty="0"/>
                  <a:t> </a:t>
                </a:r>
                <a:r>
                  <a:rPr lang="ru-RU" dirty="0" err="1"/>
                  <a:t>ж.а</a:t>
                </a:r>
                <a:r>
                  <a:rPr lang="ru-RU" dirty="0"/>
                  <a:t>. выберет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т.д.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В итоге </a:t>
                </a:r>
                <a:r>
                  <a:rPr lang="ru-RU" dirty="0" err="1"/>
                  <a:t>ж.а</a:t>
                </a:r>
                <a:r>
                  <a:rPr lang="ru-RU" dirty="0"/>
                  <a:t>. выберет строки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12116" cy="4777056"/>
              </a:xfrm>
              <a:blipFill rotWithShape="0">
                <a:blip r:embed="rId2"/>
                <a:stretch>
                  <a:fillRect l="-1195" t="-1148" r="-9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2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мощностей </a:t>
            </a:r>
            <a:br>
              <a:rPr lang="ru-RU" dirty="0"/>
            </a:br>
            <a:r>
              <a:rPr lang="ru-RU" dirty="0"/>
              <a:t>жадного и оптимального покрытий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В матрице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ж.а. выберет строки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При этом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 </a:t>
                </a:r>
                <a:r>
                  <a:rPr lang="ru-RU" dirty="0" smtClean="0"/>
                  <a:t>и </a:t>
                </a:r>
                <a:r>
                  <a:rPr lang="ru-RU" dirty="0"/>
                  <a:t>оптимальное </a:t>
                </a:r>
                <a:r>
                  <a:rPr lang="ru-RU" dirty="0" smtClean="0"/>
                  <a:t>покрытие такое: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Положим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≔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 Для </a:t>
                </a:r>
                <a:r>
                  <a:rPr lang="ru-RU" dirty="0"/>
                  <a:t>такого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в каждой строке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более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ru-RU" dirty="0"/>
                  <a:t> единиц,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жадное покрытие хуже оптимального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 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latin typeface="Cambria Math"/>
                      </a:rPr>
                      <m:t>≥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ru-RU" i="1">
                                <a:latin typeface="Cambria Math"/>
                              </a:rPr>
                              <m:t>−</m:t>
                            </m:r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 раз</a:t>
                </a:r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  <a:blipFill rotWithShape="0">
                <a:blip r:embed="rId2"/>
                <a:stretch>
                  <a:fillRect l="-1217" t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61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Жадный алгоритм во взвешенной задаче о покрытии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05804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≔∅</m:t>
                    </m:r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≔столбцы,не покрытые строками из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ru-RU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/>
                  <a:t>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argm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 — строка </m:t>
                            </m:r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box>
                          <m:box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вес строки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#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столбцы из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,  покрываемые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d>
                              </m:den>
                            </m:f>
                          </m:e>
                        </m:box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dirty="0"/>
                  <a:t>    </a:t>
                </a:r>
                <a:r>
                  <a:rPr lang="en-US" dirty="0" err="1"/>
                  <a:t>goto</a:t>
                </a:r>
                <a:r>
                  <a:rPr lang="en-US" dirty="0"/>
                  <a:t> 2.</a:t>
                </a:r>
                <a:endParaRPr lang="ru-RU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искомое покрытие матрицы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dirty="0"/>
                  <a:t>То есть на каждом шаге добавляем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любую из строк, </a:t>
                </a:r>
                <a:r>
                  <a:rPr lang="ru-RU" dirty="0" err="1" smtClean="0"/>
                  <a:t>минимизирующих</a:t>
                </a:r>
                <a:r>
                  <a:rPr lang="ru-RU" dirty="0" smtClean="0"/>
                  <a:t> «стоимость покрытия в расчёте на один столбец».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05804"/>
              </a:xfrm>
              <a:blipFill rotWithShape="0">
                <a:blip r:embed="rId2"/>
                <a:stretch>
                  <a:fillRect l="-928" t="-1166" b="-22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09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мощностей </a:t>
            </a:r>
            <a:br>
              <a:rPr lang="ru-RU" dirty="0"/>
            </a:br>
            <a:r>
              <a:rPr lang="ru-RU" dirty="0"/>
              <a:t>жадного и оптимального покрытий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i="1" dirty="0" smtClean="0"/>
                  <a:t>Вес</a:t>
                </a:r>
                <a:r>
                  <a:rPr lang="ru-RU" dirty="0" smtClean="0"/>
                  <a:t> оптимального покрытия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/>
                  <a:t>Теорема-упражнение.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Chvátal</a:t>
                </a:r>
                <a:r>
                  <a:rPr lang="en-US" b="1" dirty="0" smtClean="0"/>
                  <a:t> ’1979)</a:t>
                </a: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ru-RU" dirty="0"/>
                  <a:t> — произвольная матрица, в каждой строке которой</a:t>
                </a:r>
                <a:r>
                  <a:rPr lang="en-US" dirty="0"/>
                  <a:t> </a:t>
                </a:r>
                <a:r>
                  <a:rPr lang="ru-RU" dirty="0" smtClean="0"/>
                  <a:t>не</a:t>
                </a:r>
                <a:r>
                  <a:rPr lang="en-US" dirty="0" smtClean="0"/>
                  <a:t> </a:t>
                </a:r>
                <a:r>
                  <a:rPr lang="ru-RU" dirty="0" smtClean="0"/>
                  <a:t>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единиц. 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Тогда </a:t>
                </a:r>
                <a:r>
                  <a:rPr lang="ru-RU" i="1" dirty="0" smtClean="0"/>
                  <a:t>вес</a:t>
                </a:r>
                <a:r>
                  <a:rPr lang="ru-RU" dirty="0" smtClean="0"/>
                  <a:t> покрытия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которое строит жадный алгоритм, </a:t>
                </a:r>
                <a:r>
                  <a:rPr lang="ru-RU" dirty="0" smtClean="0"/>
                  <a:t>не</a:t>
                </a:r>
                <a:r>
                  <a:rPr lang="en-US" dirty="0" smtClean="0"/>
                  <a:t> </a:t>
                </a:r>
                <a:r>
                  <a:rPr lang="ru-RU" dirty="0" smtClean="0"/>
                  <a:t>превосходит</a:t>
                </a:r>
                <a:endParaRPr lang="ru-RU" i="1" dirty="0">
                  <a:latin typeface="Cambria Math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45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мощностей </a:t>
            </a:r>
            <a:br>
              <a:rPr lang="ru-RU" dirty="0"/>
            </a:br>
            <a:r>
              <a:rPr lang="ru-RU" dirty="0"/>
              <a:t>жадного и оптимального покрытий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/>
                  <a:t>Теорема.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/>
                </a:r>
                <a:br>
                  <a:rPr lang="ru-RU" b="1" dirty="0" smtClean="0"/>
                </a:b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ru-RU" dirty="0"/>
                  <a:t> — произвольная </a:t>
                </a:r>
                <a:r>
                  <a:rPr lang="ru-RU" dirty="0" smtClean="0"/>
                  <a:t>матрица</a:t>
                </a:r>
                <a:r>
                  <a:rPr lang="en-US" dirty="0" smtClean="0"/>
                  <a:t> </a:t>
                </a:r>
                <a:r>
                  <a:rPr lang="ru-RU" dirty="0" smtClean="0"/>
                  <a:t>с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столбцами,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каждой строке которой приписан вес из интервала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Тогда </a:t>
                </a:r>
                <a:r>
                  <a:rPr lang="ru-RU" dirty="0" smtClean="0"/>
                  <a:t>вес покрытия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которое строит жадный алгоритм, </a:t>
                </a:r>
                <a:r>
                  <a:rPr lang="ru-RU" dirty="0" smtClean="0"/>
                  <a:t>не превосходит</a:t>
                </a:r>
                <a:endParaRPr lang="ru-RU" i="1" dirty="0">
                  <a:latin typeface="Cambria Math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box>
                                <m:box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𝜏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box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0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мощностей </a:t>
            </a:r>
            <a:br>
              <a:rPr lang="ru-RU" dirty="0"/>
            </a:br>
            <a:r>
              <a:rPr lang="ru-RU" dirty="0"/>
              <a:t>жадного и оптимального покрытий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143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— </a:t>
                </a:r>
                <a:r>
                  <a:rPr lang="ru-RU" dirty="0" smtClean="0"/>
                  <a:t>столбцы, в порядке, в котором они покрываются жадным алгоритмом.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Перед итерацией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., на которой покрывается столбец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в матрице остаются непокрытыми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столбцов. Их все можно покрыть множеством строк с суммарным весом не более чем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Значит, </a:t>
                </a:r>
                <a:r>
                  <a:rPr lang="ru-RU" dirty="0" err="1" smtClean="0"/>
                  <a:t>ж.а</a:t>
                </a:r>
                <a:r>
                  <a:rPr lang="ru-RU" dirty="0" smtClean="0"/>
                  <a:t>. на этой итерации выберет строку, вес которой в расчёте на один покрываемый столбец не больше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Значит, 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общая стоимость покрытия столбцов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 превосходит 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А стоимость покрытия столбцов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превосходит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1435"/>
              </a:xfrm>
              <a:blipFill rotWithShape="0">
                <a:blip r:embed="rId2"/>
                <a:stretch>
                  <a:fillRect l="-754" t="-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6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 покрытии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1262" y="1825625"/>
                <a:ext cx="11289476" cy="480377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Задана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матрица без нулевых столбцов.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Строка матрицы </a:t>
                </a:r>
                <a:r>
                  <a:rPr lang="ru-RU" i="1" dirty="0" smtClean="0"/>
                  <a:t>покрывает</a:t>
                </a:r>
                <a:r>
                  <a:rPr lang="ru-RU" dirty="0" smtClean="0"/>
                  <a:t> столбец, если на их пересечении стоит «1».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i="1" dirty="0" smtClean="0"/>
                  <a:t>Покрытие</a:t>
                </a:r>
                <a:r>
                  <a:rPr lang="ru-RU" dirty="0" smtClean="0"/>
                  <a:t> матрицы — это подмножество строк, покрывающее все столбцы.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Задача о покрытии — это задача отыскания покрытия, имеющего минимально возможную мощность.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ru-RU" dirty="0" smtClean="0"/>
                  <a:t>Задача о взвешенном покрытии — когда строкам матрицы приписаны веса и нужно найти покрытие минимального веса.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262" y="1825625"/>
                <a:ext cx="11289476" cy="4803776"/>
              </a:xfrm>
              <a:blipFill rotWithShape="0">
                <a:blip r:embed="rId2"/>
                <a:stretch>
                  <a:fillRect l="-594" t="-760" r="-11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09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мощностей </a:t>
            </a:r>
            <a:br>
              <a:rPr lang="ru-RU" dirty="0"/>
            </a:br>
            <a:r>
              <a:rPr lang="ru-RU" dirty="0"/>
              <a:t>жадного и оптимального покрытий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48211" cy="493143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Значит, 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общая стоимость покрытия столбцов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превосходит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Стоимость покрытия столбцов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 превосходит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Значит, общая стоимость жадного покрытия не больше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Взяв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получаем, что вес жадного покрытия не больше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box>
                                <m:box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𝜏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𝑀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box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48211" cy="4931435"/>
              </a:xfrm>
              <a:blipFill rotWithShape="0">
                <a:blip r:embed="rId2"/>
                <a:stretch>
                  <a:fillRect l="-1134" t="-1112" r="-7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 вершинном покрытии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/>
                  <a:t>Дано: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Граф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/>
                  <a:t>Найти: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,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такое, что 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mr>
                    </m:m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 вершинном покрытии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Алгоритм, строящий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dirty="0" smtClean="0"/>
                  <a:t>-приближение: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≔∅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b="1" dirty="0" smtClean="0"/>
                  <a:t>	while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 smtClean="0"/>
                  <a:t>	</a:t>
                </a:r>
                <a:r>
                  <a:rPr lang="en-US" b="1" dirty="0" smtClean="0"/>
                  <a:t>return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</a:t>
            </a:r>
            <a:r>
              <a:rPr lang="ru-RU" dirty="0" smtClean="0"/>
              <a:t>о взвешенном вершинном покрытии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US" dirty="0" smtClean="0"/>
              <a:t>weighted vertex cover</a:t>
            </a:r>
            <a:r>
              <a:rPr lang="ru-RU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 smtClean="0"/>
                  <a:t>Дано: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Граф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lnSpc>
                    <a:spcPct val="100000"/>
                  </a:lnSpc>
                </a:pPr>
                <a:r>
                  <a:rPr lang="ru-RU" dirty="0" smtClean="0"/>
                  <a:t>Веса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b="1" dirty="0"/>
                  <a:t>Найти: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такое, что </a:t>
                </a:r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mr>
                    </m:m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о взвешенном вершинном покрытии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weighted vertex cover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Старый алгоритм работает плохо: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096000" y="4001294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dirty="0" smtClean="0"/>
              <a:t>100</a:t>
            </a:r>
          </a:p>
        </p:txBody>
      </p:sp>
      <p:sp>
        <p:nvSpPr>
          <p:cNvPr id="5" name="Овал 4"/>
          <p:cNvSpPr/>
          <p:nvPr/>
        </p:nvSpPr>
        <p:spPr>
          <a:xfrm>
            <a:off x="7306124" y="2797781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dirty="0" smtClean="0"/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4697506" y="2932252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dirty="0" smtClean="0"/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7232276" y="5130846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dirty="0" smtClean="0"/>
              <a:t>1</a:t>
            </a:r>
          </a:p>
        </p:txBody>
      </p:sp>
      <p:cxnSp>
        <p:nvCxnSpPr>
          <p:cNvPr id="9" name="Прямая соединительная линия 8"/>
          <p:cNvCxnSpPr>
            <a:stCxn id="6" idx="5"/>
            <a:endCxn id="4" idx="1"/>
          </p:cNvCxnSpPr>
          <p:nvPr/>
        </p:nvCxnSpPr>
        <p:spPr>
          <a:xfrm>
            <a:off x="5127923" y="3362669"/>
            <a:ext cx="1041925" cy="71247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3"/>
            <a:endCxn id="4" idx="7"/>
          </p:cNvCxnSpPr>
          <p:nvPr/>
        </p:nvCxnSpPr>
        <p:spPr>
          <a:xfrm flipH="1">
            <a:off x="6526417" y="3228198"/>
            <a:ext cx="853555" cy="84694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5"/>
            <a:endCxn id="7" idx="1"/>
          </p:cNvCxnSpPr>
          <p:nvPr/>
        </p:nvCxnSpPr>
        <p:spPr>
          <a:xfrm>
            <a:off x="6526417" y="4431711"/>
            <a:ext cx="779707" cy="77298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70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Формулировка в терминах ЛП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575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Дано: </a:t>
                </a:r>
                <a:r>
                  <a:rPr lang="ru-RU" dirty="0"/>
                  <a:t>г</a:t>
                </a:r>
                <a:r>
                  <a:rPr lang="ru-RU" dirty="0" smtClean="0"/>
                  <a:t>раф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dirty="0" smtClean="0"/>
                  <a:t>, веса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𝓌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Найти</a:t>
                </a:r>
                <a:r>
                  <a:rPr lang="ru-RU" dirty="0" smtClean="0"/>
                  <a:t>: вершинное покрытие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такое, </a:t>
                </a:r>
                <a:r>
                  <a:rPr lang="ru-RU" dirty="0" smtClean="0"/>
                  <a:t>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Сформулируем в терминах ЛП:</a:t>
                </a:r>
              </a:p>
              <a:p>
                <a:r>
                  <a:rPr lang="ru-RU" dirty="0" smtClean="0"/>
                  <a:t>Для каждой вершины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введём свою переменную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Условие покрытия каждого ребра: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endParaRPr lang="en-US" dirty="0" smtClean="0"/>
              </a:p>
              <a:p>
                <a:r>
                  <a:rPr lang="ru-RU" dirty="0" smtClean="0"/>
                  <a:t>Минимизация: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57563"/>
              </a:xfrm>
              <a:blipFill rotWithShape="0">
                <a:blip r:embed="rId2"/>
                <a:stretch>
                  <a:fillRect l="-1217" t="-1129" b="-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о взвешенном вершинном покрытии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weighted vertex cover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Составляем систему:</a:t>
                </a:r>
                <a:r>
                  <a:rPr lang="ru-RU" dirty="0"/>
                  <a:t/>
                </a:r>
                <a:br>
                  <a:rPr lang="ru-RU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Получаем решение: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9121588" y="3954229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dirty="0" smtClean="0"/>
              <a:t>100</a:t>
            </a:r>
          </a:p>
        </p:txBody>
      </p:sp>
      <p:sp>
        <p:nvSpPr>
          <p:cNvPr id="5" name="Овал 4"/>
          <p:cNvSpPr/>
          <p:nvPr/>
        </p:nvSpPr>
        <p:spPr>
          <a:xfrm>
            <a:off x="10331712" y="2750716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dirty="0" smtClean="0"/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7723094" y="2885187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dirty="0" smtClean="0"/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10257864" y="5083781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ru-RU" dirty="0" smtClean="0"/>
              <a:t>1</a:t>
            </a:r>
          </a:p>
        </p:txBody>
      </p:sp>
      <p:cxnSp>
        <p:nvCxnSpPr>
          <p:cNvPr id="9" name="Прямая соединительная линия 8"/>
          <p:cNvCxnSpPr>
            <a:stCxn id="6" idx="5"/>
            <a:endCxn id="4" idx="1"/>
          </p:cNvCxnSpPr>
          <p:nvPr/>
        </p:nvCxnSpPr>
        <p:spPr>
          <a:xfrm>
            <a:off x="8153511" y="3315604"/>
            <a:ext cx="1041925" cy="71247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3"/>
            <a:endCxn id="4" idx="7"/>
          </p:cNvCxnSpPr>
          <p:nvPr/>
        </p:nvCxnSpPr>
        <p:spPr>
          <a:xfrm flipH="1">
            <a:off x="9552005" y="3181133"/>
            <a:ext cx="853555" cy="84694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5"/>
            <a:endCxn id="7" idx="1"/>
          </p:cNvCxnSpPr>
          <p:nvPr/>
        </p:nvCxnSpPr>
        <p:spPr>
          <a:xfrm>
            <a:off x="9552005" y="4384646"/>
            <a:ext cx="779707" cy="77298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35332" y="2530445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332" y="2530445"/>
                <a:ext cx="3764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217335" y="2498582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35" y="2498582"/>
                <a:ext cx="3764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60847" y="4758770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47" y="4758770"/>
                <a:ext cx="35067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65481" y="3631962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481" y="3631962"/>
                <a:ext cx="3779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3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о взвешенном вершинном покрытии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weighted vertex cover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Составляем систему:</a:t>
                </a:r>
                <a:r>
                  <a:rPr lang="ru-RU" dirty="0"/>
                  <a:t/>
                </a:r>
                <a:br>
                  <a:rPr lang="ru-RU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Получаем решение: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9121588" y="3954229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5</a:t>
            </a:r>
            <a:endParaRPr lang="ru-RU" dirty="0" smtClean="0"/>
          </a:p>
        </p:txBody>
      </p:sp>
      <p:sp>
        <p:nvSpPr>
          <p:cNvPr id="5" name="Овал 4"/>
          <p:cNvSpPr/>
          <p:nvPr/>
        </p:nvSpPr>
        <p:spPr>
          <a:xfrm>
            <a:off x="10331712" y="2750716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2</a:t>
            </a:r>
            <a:endParaRPr lang="ru-RU" dirty="0" smtClean="0"/>
          </a:p>
        </p:txBody>
      </p:sp>
      <p:sp>
        <p:nvSpPr>
          <p:cNvPr id="6" name="Овал 5"/>
          <p:cNvSpPr/>
          <p:nvPr/>
        </p:nvSpPr>
        <p:spPr>
          <a:xfrm>
            <a:off x="7723094" y="2885187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1</a:t>
            </a:r>
            <a:endParaRPr lang="ru-RU" dirty="0" smtClean="0"/>
          </a:p>
        </p:txBody>
      </p:sp>
      <p:sp>
        <p:nvSpPr>
          <p:cNvPr id="7" name="Овал 6"/>
          <p:cNvSpPr/>
          <p:nvPr/>
        </p:nvSpPr>
        <p:spPr>
          <a:xfrm>
            <a:off x="10257864" y="5083781"/>
            <a:ext cx="504265" cy="504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/>
              <a:t>3</a:t>
            </a:r>
            <a:endParaRPr lang="ru-RU" dirty="0" smtClean="0"/>
          </a:p>
        </p:txBody>
      </p:sp>
      <p:cxnSp>
        <p:nvCxnSpPr>
          <p:cNvPr id="9" name="Прямая соединительная линия 8"/>
          <p:cNvCxnSpPr>
            <a:stCxn id="6" idx="5"/>
            <a:endCxn id="4" idx="1"/>
          </p:cNvCxnSpPr>
          <p:nvPr/>
        </p:nvCxnSpPr>
        <p:spPr>
          <a:xfrm>
            <a:off x="8153511" y="3315604"/>
            <a:ext cx="1041925" cy="71247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5" idx="3"/>
            <a:endCxn id="4" idx="7"/>
          </p:cNvCxnSpPr>
          <p:nvPr/>
        </p:nvCxnSpPr>
        <p:spPr>
          <a:xfrm flipH="1">
            <a:off x="9552005" y="3181133"/>
            <a:ext cx="853555" cy="84694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stCxn id="4" idx="5"/>
            <a:endCxn id="7" idx="1"/>
          </p:cNvCxnSpPr>
          <p:nvPr/>
        </p:nvCxnSpPr>
        <p:spPr>
          <a:xfrm>
            <a:off x="9552005" y="4384646"/>
            <a:ext cx="779707" cy="77298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35332" y="2530445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332" y="2530445"/>
                <a:ext cx="3764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217335" y="2498582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35" y="2498582"/>
                <a:ext cx="37645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360847" y="4758770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0847" y="4758770"/>
                <a:ext cx="35067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65481" y="3631962"/>
                <a:ext cx="377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481" y="3631962"/>
                <a:ext cx="3779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>
            <a:stCxn id="6" idx="6"/>
            <a:endCxn id="5" idx="2"/>
          </p:cNvCxnSpPr>
          <p:nvPr/>
        </p:nvCxnSpPr>
        <p:spPr>
          <a:xfrm flipV="1">
            <a:off x="8227359" y="3002849"/>
            <a:ext cx="2104353" cy="1344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Задача о взвешенном вершинном покрытии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weighted vertex cover</a:t>
            </a:r>
            <a:r>
              <a:rPr lang="ru-R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Простое решение — округлить: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берём вершину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ru-RU" dirty="0"/>
                  <a:t>покрытие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Тогда вес полученного покрытия не более чем вдвое больше оптимального.</a:t>
                </a:r>
                <a:endParaRPr lang="en-US" dirty="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Почему?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84397" y="133957"/>
                <a:ext cx="10969403" cy="659882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Исходная задача: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𝓌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Двойственная задача: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: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𝑢𝑣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ax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/>
                  <a:t>Идея: будем искать допустимые наборы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, такие, что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397" y="133957"/>
                <a:ext cx="10969403" cy="6598823"/>
              </a:xfrm>
              <a:blipFill>
                <a:blip r:embed="rId2"/>
                <a:stretch>
                  <a:fillRect l="-722" t="-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3"/>
              <p:cNvSpPr/>
              <p:nvPr/>
            </p:nvSpPr>
            <p:spPr>
              <a:xfrm>
                <a:off x="9977746" y="3948405"/>
                <a:ext cx="504265" cy="5042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6" name="Овал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746" y="3948405"/>
                <a:ext cx="504265" cy="5042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вал 4"/>
              <p:cNvSpPr/>
              <p:nvPr/>
            </p:nvSpPr>
            <p:spPr>
              <a:xfrm>
                <a:off x="11187870" y="2744892"/>
                <a:ext cx="504265" cy="5042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7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870" y="2744892"/>
                <a:ext cx="504265" cy="5042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вал 5"/>
              <p:cNvSpPr/>
              <p:nvPr/>
            </p:nvSpPr>
            <p:spPr>
              <a:xfrm>
                <a:off x="8579252" y="2879363"/>
                <a:ext cx="504265" cy="5042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8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252" y="2879363"/>
                <a:ext cx="504265" cy="5042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вал 6"/>
              <p:cNvSpPr/>
              <p:nvPr/>
            </p:nvSpPr>
            <p:spPr>
              <a:xfrm>
                <a:off x="11114022" y="5077957"/>
                <a:ext cx="504265" cy="50426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9" name="Овал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4022" y="5077957"/>
                <a:ext cx="504265" cy="5042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8"/>
          <p:cNvCxnSpPr>
            <a:stCxn id="8" idx="5"/>
            <a:endCxn id="6" idx="1"/>
          </p:cNvCxnSpPr>
          <p:nvPr/>
        </p:nvCxnSpPr>
        <p:spPr>
          <a:xfrm>
            <a:off x="9009669" y="3309780"/>
            <a:ext cx="1041925" cy="71247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>
            <a:stCxn id="7" idx="3"/>
            <a:endCxn id="6" idx="7"/>
          </p:cNvCxnSpPr>
          <p:nvPr/>
        </p:nvCxnSpPr>
        <p:spPr>
          <a:xfrm flipH="1">
            <a:off x="10408163" y="3175309"/>
            <a:ext cx="853555" cy="84694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2"/>
          <p:cNvCxnSpPr>
            <a:stCxn id="6" idx="5"/>
            <a:endCxn id="9" idx="1"/>
          </p:cNvCxnSpPr>
          <p:nvPr/>
        </p:nvCxnSpPr>
        <p:spPr>
          <a:xfrm>
            <a:off x="10408163" y="4378822"/>
            <a:ext cx="779707" cy="77298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880561" y="2663686"/>
                <a:ext cx="581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561" y="2663686"/>
                <a:ext cx="581249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803982" y="3464835"/>
                <a:ext cx="583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982" y="3464835"/>
                <a:ext cx="58368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763349" y="4468688"/>
                <a:ext cx="567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349" y="4468688"/>
                <a:ext cx="567656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78954" y="3579073"/>
                <a:ext cx="588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954" y="3579073"/>
                <a:ext cx="588494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5"/>
          <p:cNvCxnSpPr>
            <a:stCxn id="8" idx="6"/>
            <a:endCxn id="7" idx="2"/>
          </p:cNvCxnSpPr>
          <p:nvPr/>
        </p:nvCxnSpPr>
        <p:spPr>
          <a:xfrm flipV="1">
            <a:off x="9083517" y="2997025"/>
            <a:ext cx="2104353" cy="13447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7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задач о покрытии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Выбрать минимальное число вопросов на экзамене, охватывающее все нужные темы.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Показать рекламный ролик в социальной сети минимально возможному числу участников группы, но так, чтобы слухи о нём распространились </a:t>
            </a:r>
            <a:r>
              <a:rPr lang="ru-RU" dirty="0"/>
              <a:t>в</a:t>
            </a:r>
            <a:r>
              <a:rPr lang="ru-RU" dirty="0" smtClean="0"/>
              <a:t>о всей группе.</a:t>
            </a:r>
          </a:p>
          <a:p>
            <a:pPr>
              <a:lnSpc>
                <a:spcPct val="100000"/>
              </a:lnSpc>
            </a:pPr>
            <a:r>
              <a:rPr lang="ru-RU" dirty="0" smtClean="0"/>
              <a:t>Набрать команду специалистов для решения задачи, требующей знания нескольких областей, так, чтобы расходы на зарплату были минимальны.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585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Взвешенное вершинное покрытие: алгоритм без использования ЛП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056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/>
                  <a:t>Алгоритм: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,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: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+=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𝑢𝑣</m:t>
                        </m:r>
                      </m:sub>
                    </m:sSub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output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nsolas" panose="020B0609020204030204" pitchFamily="49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 smtClean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dirty="0" smtClean="0">
                    <a:cs typeface="Consolas" panose="020B0609020204030204" pitchFamily="49" charset="0"/>
                  </a:rPr>
                  <a:t>Корректность очевидна, а 2</a:t>
                </a:r>
                <a:r>
                  <a:rPr lang="en-US" dirty="0" smtClean="0">
                    <a:cs typeface="Consolas" panose="020B0609020204030204" pitchFamily="49" charset="0"/>
                  </a:rPr>
                  <a:t>-</a:t>
                </a:r>
                <a:r>
                  <a:rPr lang="ru-RU" dirty="0" smtClean="0">
                    <a:cs typeface="Consolas" panose="020B0609020204030204" pitchFamily="49" charset="0"/>
                  </a:rPr>
                  <a:t>приближение следует из того, что</a:t>
                </a:r>
                <a:r>
                  <a:rPr lang="en-US" dirty="0">
                    <a:cs typeface="Consolas" panose="020B0609020204030204" pitchFamily="49" charset="0"/>
                  </a:rPr>
                  <a:t/>
                </a:r>
                <a:br>
                  <a:rPr lang="en-US" dirty="0">
                    <a:cs typeface="Consolas" panose="020B0609020204030204" pitchFamily="49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output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2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onsolas" panose="020B0609020204030204" pitchFamily="49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onsolas" panose="020B0609020204030204" pitchFamily="49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nsolas" panose="020B0609020204030204" pitchFamily="49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𝓌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optimal</m:t>
                          </m:r>
                        </m:sub>
                      </m:sSub>
                    </m:oMath>
                  </m:oMathPara>
                </a14:m>
                <a:endParaRPr lang="ru-RU" dirty="0"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0561"/>
              </a:xfrm>
              <a:blipFill>
                <a:blip r:embed="rId2"/>
                <a:stretch>
                  <a:fillRect l="-812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37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Жадный алгоритм построения покрытия матрицы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643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dirty="0" smtClean="0"/>
                  <a:t>Для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ru-RU" dirty="0"/>
                  <a:t> рассмотрим алгоритм:</a:t>
                </a:r>
                <a:endParaRPr lang="en-US" dirty="0"/>
              </a:p>
              <a:p>
                <a:pPr marL="514350" indent="-51435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≔∅</m:t>
                    </m:r>
                  </m:oMath>
                </a14:m>
                <a:endParaRPr lang="en-US" dirty="0"/>
              </a:p>
              <a:p>
                <a:pPr marL="514350" indent="-51435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≔столбцы, не покрытые строками из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 </a:t>
                </a:r>
                <a:r>
                  <a:rPr lang="en-US" dirty="0"/>
                  <a:t>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  <m:r>
                              <a:rPr lang="en-US" i="1">
                                <a:latin typeface="Cambria Math"/>
                              </a:rPr>
                              <m:t> — строка </m:t>
                            </m:r>
                            <m:r>
                              <a:rPr lang="en-US" i="1">
                                <a:latin typeface="Cambria Math"/>
                              </a:rPr>
                              <m:t>𝑀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/>
                              </a:rPr>
                              <m:t>столбцы из </m:t>
                            </m:r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  <m:r>
                              <a:rPr lang="en-US" i="1">
                                <a:latin typeface="Cambria Math"/>
                              </a:rPr>
                              <m:t>, покрываемые </m:t>
                            </m:r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    </a:t>
                </a:r>
                <a:r>
                  <a:rPr lang="en-US" dirty="0" err="1"/>
                  <a:t>goto</a:t>
                </a:r>
                <a:r>
                  <a:rPr lang="en-US" dirty="0"/>
                  <a:t> 2.</a:t>
                </a:r>
                <a:endParaRPr lang="ru-R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искомое покрытие матрицы</a:t>
                </a:r>
                <a:endParaRPr lang="en-US" dirty="0"/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ru-RU" dirty="0"/>
                  <a:t>То есть на каждом шаге добавляем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любую из строк, покрывающих наибольшее число из ещё не покрытых столбцов</a:t>
                </a:r>
                <a:r>
                  <a:rPr lang="ru-RU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6432"/>
              </a:xfrm>
              <a:blipFill rotWithShape="0">
                <a:blip r:embed="rId2"/>
                <a:stretch>
                  <a:fillRect l="-1101" t="-2519" b="-11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57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мощностей </a:t>
            </a:r>
            <a:br>
              <a:rPr lang="ru-RU" dirty="0"/>
            </a:br>
            <a:r>
              <a:rPr lang="ru-RU" dirty="0"/>
              <a:t>жадного и оптимального покрытий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задачу о покрытии без весов.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Мощность оптимального покрытия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Теорема.</a:t>
                </a:r>
                <a:r>
                  <a:rPr lang="en-US" b="1" dirty="0" smtClean="0"/>
                  <a:t> (Johnson’1974, Lovász’1975, Stein’1974)</a:t>
                </a:r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ru-RU" dirty="0"/>
                  <a:t> — произвольная матрица, в каждой строке которой</a:t>
                </a:r>
                <a:r>
                  <a:rPr lang="en-US" dirty="0"/>
                  <a:t> </a:t>
                </a:r>
                <a:r>
                  <a:rPr lang="ru-RU" dirty="0" smtClean="0"/>
                  <a:t>не 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единиц.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покрытие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которое строит жадный алгоритм, имеет мощность не более</a:t>
                </a:r>
                <a:endParaRPr lang="ru-RU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8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Доказательство теоремы Джонсона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/>
                  <a:t>Пусть </a:t>
                </a:r>
                <a:r>
                  <a:rPr lang="ru-RU" dirty="0"/>
                  <a:t>на матрице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был запущен </a:t>
                </a:r>
                <a:r>
                  <a:rPr lang="ru-RU" dirty="0" err="1"/>
                  <a:t>ж.а</a:t>
                </a:r>
                <a:r>
                  <a:rPr lang="ru-RU" dirty="0"/>
                  <a:t>., </a:t>
                </a:r>
                <a:r>
                  <a:rPr lang="ru-RU" dirty="0" smtClean="0"/>
                  <a:t>и </a:t>
                </a:r>
                <a:r>
                  <a:rPr lang="ru-RU" dirty="0"/>
                  <a:t>он построил покрытие</a:t>
                </a:r>
                <a:r>
                  <a:rPr lang="en-US" dirty="0"/>
                  <a:t> </a:t>
                </a:r>
                <a:r>
                  <a:rPr lang="ru-RU" dirty="0"/>
                  <a:t>мощности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Припишем вес каждому </a:t>
                </a:r>
                <a:r>
                  <a:rPr lang="ru-RU" i="1" dirty="0"/>
                  <a:t>столбцу</a:t>
                </a:r>
                <a:r>
                  <a:rPr lang="ru-RU" dirty="0"/>
                  <a:t>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ru-RU" dirty="0"/>
                  <a:t>: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dirty="0"/>
                  <a:t>п</a:t>
                </a:r>
                <a:r>
                  <a:rPr lang="ru-RU" dirty="0" smtClean="0"/>
                  <a:t>усть </a:t>
                </a:r>
                <a:r>
                  <a:rPr lang="ru-RU" dirty="0"/>
                  <a:t>на некотором шаге алгоритма выбрана строка, покрывающая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не покрытых ранее </a:t>
                </a:r>
                <a:r>
                  <a:rPr lang="ru-RU" dirty="0" smtClean="0"/>
                  <a:t>столбцов, </a:t>
                </a:r>
                <a:br>
                  <a:rPr lang="ru-RU" dirty="0" smtClean="0"/>
                </a:br>
                <a:r>
                  <a:rPr lang="ru-RU" dirty="0" smtClean="0"/>
                  <a:t>— тогда </a:t>
                </a:r>
                <a:r>
                  <a:rPr lang="ru-RU" dirty="0"/>
                  <a:t>каждому из этих столбцов припишем вес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Заметим, что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i="1" dirty="0">
                    <a:latin typeface="Cambria Math"/>
                  </a:rPr>
                  <a:t/>
                </a:r>
                <a:br>
                  <a:rPr lang="en-US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  <m:r>
                            <a:rPr lang="ru-RU" i="1">
                              <a:latin typeface="Cambria Math"/>
                            </a:rPr>
                            <m:t> — столбец </m:t>
                          </m:r>
                          <m:r>
                            <a:rPr lang="en-US" i="1">
                              <a:latin typeface="Cambria Math"/>
                            </a:rPr>
                            <m:t>𝑀</m:t>
                          </m:r>
                        </m:sub>
                        <m:sup/>
                        <m:e>
                          <m:r>
                            <a:rPr lang="ru-RU" i="1">
                              <a:latin typeface="Cambria Math"/>
                            </a:rPr>
                            <m:t>вес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  <a:blipFill rotWithShape="0">
                <a:blip r:embed="rId2"/>
                <a:stretch>
                  <a:fillRect l="-1217" t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0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Доказательство теоремы Джонсона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240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Пусть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 — </a:t>
                </a:r>
                <a:r>
                  <a:rPr lang="ru-RU" dirty="0"/>
                  <a:t>оптимальное покрытие 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 — </a:t>
                </a:r>
                <a:r>
                  <a:rPr lang="ru-RU" dirty="0"/>
                  <a:t>произвольная строка из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— </a:t>
                </a:r>
                <a:r>
                  <a:rPr lang="ru-RU" dirty="0"/>
                  <a:t>все столбцы, покрываемые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Каждый из этих столбцов, рано или поздно, покрывается жадным алгоритмом. </a:t>
                </a:r>
                <a:br>
                  <a:rPr lang="ru-RU" dirty="0"/>
                </a:br>
                <a:r>
                  <a:rPr lang="ru-RU" dirty="0"/>
                  <a:t>Будем считать, что они </a:t>
                </a:r>
                <a:r>
                  <a:rPr lang="ru-RU" dirty="0" smtClean="0"/>
                  <a:t>покрываются</a:t>
                </a:r>
                <a:r>
                  <a:rPr lang="en-US" dirty="0" smtClean="0"/>
                  <a:t> </a:t>
                </a:r>
                <a:r>
                  <a:rPr lang="ru-RU" dirty="0" err="1"/>
                  <a:t>ж.а</a:t>
                </a:r>
                <a:r>
                  <a:rPr lang="ru-RU" dirty="0"/>
                  <a:t>.</a:t>
                </a:r>
                <a:r>
                  <a:rPr lang="ru-RU" dirty="0" smtClean="0"/>
                  <a:t> </a:t>
                </a:r>
                <a:r>
                  <a:rPr lang="ru-RU" i="1" dirty="0" smtClean="0"/>
                  <a:t>именно </a:t>
                </a:r>
                <a:r>
                  <a:rPr lang="ru-RU" i="1" dirty="0"/>
                  <a:t>в таком порядке</a:t>
                </a:r>
                <a:r>
                  <a:rPr lang="ru-RU" dirty="0" smtClean="0"/>
                  <a:t>: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i="1" dirty="0"/>
                  <a:t>Перед</a:t>
                </a:r>
                <a:r>
                  <a:rPr lang="ru-RU" dirty="0"/>
                  <a:t> итерацией </a:t>
                </a:r>
                <a:r>
                  <a:rPr lang="ru-RU" dirty="0" err="1"/>
                  <a:t>ж.а</a:t>
                </a:r>
                <a:r>
                  <a:rPr lang="ru-RU" dirty="0"/>
                  <a:t>., на которой покрывается </a:t>
                </a:r>
                <a:r>
                  <a:rPr lang="en-US" dirty="0"/>
                  <a:t> </a:t>
                </a:r>
                <a:r>
                  <a:rPr lang="ru-RU" dirty="0"/>
                  <a:t>столбец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 </a:t>
                </a:r>
                <a:r>
                  <a:rPr lang="ru-RU" dirty="0" smtClean="0"/>
                  <a:t>в матрице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остаются непокрытыми по крайней мере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столбцов</a:t>
                </a:r>
                <a:r>
                  <a:rPr lang="ru-RU" dirty="0" smtClean="0"/>
                  <a:t>:</a:t>
                </a:r>
                <a:br>
                  <a:rPr lang="ru-RU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24091"/>
              </a:xfrm>
              <a:blipFill rotWithShape="0">
                <a:blip r:embed="rId2"/>
                <a:stretch>
                  <a:fillRect l="-1217" t="-1114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65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Доказательство теоремы Джонсона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smtClean="0">
                    <a:solidFill>
                      <a:schemeClr val="bg1">
                        <a:lumMod val="50000"/>
                      </a:schemeClr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 —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 строка из оптимального покрытия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Пусть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𝑙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 — 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все столбцы, покрываемые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.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i="1" dirty="0">
                    <a:solidFill>
                      <a:schemeClr val="bg1">
                        <a:lumMod val="50000"/>
                      </a:schemeClr>
                    </a:solidFill>
                  </a:rPr>
                  <a:t>Перед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 итерацией </a:t>
                </a:r>
                <a:r>
                  <a:rPr lang="ru-RU" dirty="0" err="1">
                    <a:solidFill>
                      <a:schemeClr val="bg1">
                        <a:lumMod val="50000"/>
                      </a:schemeClr>
                    </a:solidFill>
                  </a:rPr>
                  <a:t>ж.а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., на которой покрывается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столбец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,  в матрице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остаются непокрытыми по крайней мере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50000"/>
                      </a:schemeClr>
                    </a:solidFill>
                  </a:rPr>
                  <a:t>столбцов.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 err="1"/>
                  <a:t>Ж.а</a:t>
                </a:r>
                <a:r>
                  <a:rPr lang="ru-RU" dirty="0"/>
                  <a:t>. выберет на этой итерации строку, покрывающую по крайней мере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 покрытых ранее столбцов (не</a:t>
                </a:r>
                <a:r>
                  <a:rPr lang="en-US" dirty="0"/>
                  <a:t> </a:t>
                </a:r>
                <a:r>
                  <a:rPr lang="ru-RU" dirty="0"/>
                  <a:t>хуже чем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ru-RU" dirty="0"/>
                  <a:t>).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Значит, вес, приписанный нами столбцу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, не</a:t>
                </a:r>
                <a:r>
                  <a:rPr lang="en-US" dirty="0"/>
                  <a:t> </a:t>
                </a:r>
                <a:r>
                  <a:rPr lang="ru-RU" dirty="0"/>
                  <a:t>превосходит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  <a:blipFill rotWithShape="0">
                <a:blip r:embed="rId2"/>
                <a:stretch>
                  <a:fillRect l="-1217" t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20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Доказательство теоремы Джонсона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/>
                  <a:t>  —</a:t>
                </a:r>
                <a:r>
                  <a:rPr lang="ru-RU" dirty="0"/>
                  <a:t> произвольная строка из оптимального покрытия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— </a:t>
                </a:r>
                <a:r>
                  <a:rPr lang="ru-RU" dirty="0"/>
                  <a:t>все столбцы, покрываемые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dirty="0"/>
                  <a:t>Имеем </a:t>
                </a:r>
                <a:r>
                  <a:rPr lang="en-US" i="1" dirty="0">
                    <a:latin typeface="Cambria Math"/>
                  </a:rPr>
                  <a:t/>
                </a:r>
                <a:br>
                  <a:rPr lang="en-US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p>
                        <m:e>
                          <m:r>
                            <a:rPr lang="ru-RU" i="1">
                              <a:latin typeface="Cambria Math"/>
                            </a:rPr>
                            <m:t>вес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i="1">
                          <a:latin typeface="Cambria Math"/>
                        </a:rPr>
                        <m:t>≤1+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e>
                      </m:func>
                      <m:r>
                        <a:rPr lang="en-US" i="1">
                          <a:latin typeface="Cambria Math"/>
                        </a:rPr>
                        <m:t>≤1+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func>
                      <m:r>
                        <a:rPr lang="ru-RU">
                          <a:latin typeface="Cambria Math"/>
                        </a:rPr>
                        <m:t>,</m:t>
                      </m:r>
                    </m:oMath>
                  </m:oMathPara>
                </a14:m>
                <a:r>
                  <a:rPr lang="ru-RU" dirty="0"/>
                  <a:t/>
                </a:r>
                <a:br>
                  <a:rPr lang="ru-RU" dirty="0"/>
                </a:b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— </a:t>
                </a:r>
                <a:r>
                  <a:rPr lang="ru-RU" dirty="0"/>
                  <a:t>максимальное число единиц в строках</a:t>
                </a:r>
                <a:r>
                  <a:rPr lang="en-US" dirty="0"/>
                  <a:t> </a:t>
                </a:r>
                <a:r>
                  <a:rPr lang="ru-RU" dirty="0"/>
                  <a:t>матрицы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77056"/>
              </a:xfrm>
              <a:blipFill rotWithShape="0">
                <a:blip r:embed="rId2"/>
                <a:stretch>
                  <a:fillRect l="-1217" t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500</Words>
  <Application>Microsoft Office PowerPoint</Application>
  <PresentationFormat>Widescreen</PresentationFormat>
  <Paragraphs>196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Consolas</vt:lpstr>
      <vt:lpstr>Тема Office</vt:lpstr>
      <vt:lpstr>Дискретная оптимизация МФТИ, осень 2015</vt:lpstr>
      <vt:lpstr>Задача о покрытии</vt:lpstr>
      <vt:lpstr>Примеры задач о покрытии</vt:lpstr>
      <vt:lpstr>Жадный алгоритм построения покрытия матрицы</vt:lpstr>
      <vt:lpstr>Соотношение мощностей  жадного и оптимального покрытий</vt:lpstr>
      <vt:lpstr>Доказательство теоремы Джонсона</vt:lpstr>
      <vt:lpstr>Доказательство теоремы Джонсона</vt:lpstr>
      <vt:lpstr>Доказательство теоремы Джонсона</vt:lpstr>
      <vt:lpstr>Доказательство теоремы Джонсона</vt:lpstr>
      <vt:lpstr>Доказательство теоремы Джонсона</vt:lpstr>
      <vt:lpstr>Соотношение мощностей  жадного и оптимального покрытий</vt:lpstr>
      <vt:lpstr>Соотношение мощностей  жадного и оптимального покрытий</vt:lpstr>
      <vt:lpstr>Пример матрицы M для a=4</vt:lpstr>
      <vt:lpstr>Соотношение мощностей  жадного и оптимального покрытий</vt:lpstr>
      <vt:lpstr>Соотношение мощностей  жадного и оптимального покрытий</vt:lpstr>
      <vt:lpstr>Жадный алгоритм во взвешенной задаче о покрытии</vt:lpstr>
      <vt:lpstr>Соотношение мощностей  жадного и оптимального покрытий</vt:lpstr>
      <vt:lpstr>Соотношение мощностей  жадного и оптимального покрытий</vt:lpstr>
      <vt:lpstr>Соотношение мощностей  жадного и оптимального покрытий</vt:lpstr>
      <vt:lpstr>Соотношение мощностей  жадного и оптимального покрытий</vt:lpstr>
      <vt:lpstr>Задача о вершинном покрытии</vt:lpstr>
      <vt:lpstr>Задача о вершинном покрытии</vt:lpstr>
      <vt:lpstr>Задача о взвешенном вершинном покрытии (weighted vertex cover)</vt:lpstr>
      <vt:lpstr>Задача о взвешенном вершинном покрытии (weighted vertex cover)</vt:lpstr>
      <vt:lpstr>Формулировка в терминах ЛП</vt:lpstr>
      <vt:lpstr>Задача о взвешенном вершинном покрытии (weighted vertex cover)</vt:lpstr>
      <vt:lpstr>Задача о взвешенном вершинном покрытии (weighted vertex cover)</vt:lpstr>
      <vt:lpstr>Задача о взвешенном вершинном покрытии (weighted vertex cover)</vt:lpstr>
      <vt:lpstr>PowerPoint Presentation</vt:lpstr>
      <vt:lpstr>Взвешенное вершинное покрытие: алгоритм без использования ЛП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Дискретная оптимизация весна 2013</dc:title>
  <dc:creator>Alex Dainiak</dc:creator>
  <cp:lastModifiedBy>Alex Dainiak</cp:lastModifiedBy>
  <cp:revision>65</cp:revision>
  <dcterms:created xsi:type="dcterms:W3CDTF">2013-02-19T05:25:38Z</dcterms:created>
  <dcterms:modified xsi:type="dcterms:W3CDTF">2015-11-18T13:15:56Z</dcterms:modified>
</cp:coreProperties>
</file>