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3" r:id="rId2"/>
    <p:sldId id="344" r:id="rId3"/>
    <p:sldId id="345" r:id="rId4"/>
    <p:sldId id="346" r:id="rId5"/>
    <p:sldId id="351" r:id="rId6"/>
    <p:sldId id="352" r:id="rId7"/>
    <p:sldId id="353" r:id="rId8"/>
    <p:sldId id="354" r:id="rId9"/>
    <p:sldId id="361" r:id="rId10"/>
    <p:sldId id="362" r:id="rId11"/>
    <p:sldId id="356" r:id="rId12"/>
    <p:sldId id="365" r:id="rId13"/>
    <p:sldId id="370" r:id="rId14"/>
    <p:sldId id="366" r:id="rId15"/>
    <p:sldId id="367" r:id="rId16"/>
    <p:sldId id="368" r:id="rId17"/>
    <p:sldId id="369" r:id="rId18"/>
    <p:sldId id="360" r:id="rId19"/>
    <p:sldId id="373" r:id="rId20"/>
    <p:sldId id="374" r:id="rId21"/>
    <p:sldId id="375" r:id="rId22"/>
    <p:sldId id="392" r:id="rId23"/>
    <p:sldId id="371" r:id="rId24"/>
    <p:sldId id="372" r:id="rId25"/>
    <p:sldId id="376" r:id="rId26"/>
    <p:sldId id="386" r:id="rId27"/>
    <p:sldId id="387" r:id="rId28"/>
    <p:sldId id="396" r:id="rId29"/>
    <p:sldId id="388" r:id="rId30"/>
    <p:sldId id="389" r:id="rId31"/>
    <p:sldId id="390" r:id="rId32"/>
    <p:sldId id="391" r:id="rId33"/>
    <p:sldId id="377" r:id="rId34"/>
    <p:sldId id="347" r:id="rId35"/>
    <p:sldId id="348" r:id="rId36"/>
    <p:sldId id="349" r:id="rId37"/>
    <p:sldId id="395" r:id="rId38"/>
    <p:sldId id="379" r:id="rId39"/>
    <p:sldId id="393" r:id="rId40"/>
    <p:sldId id="394" r:id="rId41"/>
    <p:sldId id="380" r:id="rId42"/>
    <p:sldId id="381" r:id="rId43"/>
    <p:sldId id="38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293"/>
          </p14:sldIdLst>
        </p14:section>
        <p14:section name="Общая постановка задач ДО" id="{EE258BA9-3DDF-432B-B267-1E0EB9E29026}">
          <p14:sldIdLst>
            <p14:sldId id="344"/>
            <p14:sldId id="345"/>
            <p14:sldId id="346"/>
          </p14:sldIdLst>
        </p14:section>
        <p14:section name="Local search" id="{BA9BE94C-8223-4DD5-88D1-D178CF6C26A0}">
          <p14:sldIdLst>
            <p14:sldId id="351"/>
            <p14:sldId id="352"/>
            <p14:sldId id="353"/>
            <p14:sldId id="354"/>
            <p14:sldId id="361"/>
            <p14:sldId id="362"/>
            <p14:sldId id="356"/>
            <p14:sldId id="365"/>
            <p14:sldId id="370"/>
            <p14:sldId id="366"/>
            <p14:sldId id="367"/>
            <p14:sldId id="368"/>
            <p14:sldId id="369"/>
            <p14:sldId id="360"/>
            <p14:sldId id="373"/>
            <p14:sldId id="374"/>
            <p14:sldId id="375"/>
            <p14:sldId id="392"/>
          </p14:sldIdLst>
        </p14:section>
        <p14:section name="Керниган—Лин" id="{4B32122C-6171-4B40-9A21-087ED77699FE}">
          <p14:sldIdLst>
            <p14:sldId id="371"/>
            <p14:sldId id="372"/>
            <p14:sldId id="376"/>
            <p14:sldId id="386"/>
            <p14:sldId id="387"/>
            <p14:sldId id="396"/>
            <p14:sldId id="388"/>
            <p14:sldId id="389"/>
            <p14:sldId id="390"/>
            <p14:sldId id="391"/>
            <p14:sldId id="377"/>
          </p14:sldIdLst>
        </p14:section>
        <p14:section name="Simulated annealing" id="{E636BD7B-51DB-46BC-887D-C453FD80FFFE}">
          <p14:sldIdLst>
            <p14:sldId id="347"/>
            <p14:sldId id="348"/>
            <p14:sldId id="349"/>
            <p14:sldId id="395"/>
          </p14:sldIdLst>
        </p14:section>
        <p14:section name="Tabu search" id="{75899A42-5C5D-4EA2-B5F1-7ACB3187C583}">
          <p14:sldIdLst>
            <p14:sldId id="379"/>
            <p14:sldId id="393"/>
            <p14:sldId id="394"/>
            <p14:sldId id="380"/>
            <p14:sldId id="381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0" autoAdjust="0"/>
    <p:restoredTop sz="90886" autoAdjust="0"/>
  </p:normalViewPr>
  <p:slideViewPr>
    <p:cSldViewPr snapToGrid="0">
      <p:cViewPr varScale="1">
        <p:scale>
          <a:sx n="62" d="100"/>
          <a:sy n="62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4:44:35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27953 2059 14 0,'21'12'0'16,"0"0"-7"-16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4:57:25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32470 1416 81 0,'-19'-6'0'0,"1"3"-57"0</inkml:trace>
  <inkml:trace contextRef="#ctx0" brushRef="#br0" timeOffset="942.4">30953 1048 33 0,'18'21'0'16,"1"3"-21"-16</inkml:trace>
  <inkml:trace contextRef="#ctx0" brushRef="#br0" timeOffset="1001.46">31662 1547 58 0,'40'-12'0'0,"0"3"-40"16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09T14:58:43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16481 12766 51 0,'-9'-9'0'0,"-7"-3"0"0,26 12 1 16,-1 0-37-16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280" units="cm"/>
          <inkml:channel name="Y" type="integer" max="3240" units="cm"/>
          <inkml:channel name="T" type="integer" max="2.14748E9" units="dev"/>
        </inkml:traceFormat>
        <inkml:channelProperties>
          <inkml:channelProperty channel="X" name="resolution" value="589.76111" units="1/cm"/>
          <inkml:channelProperty channel="Y" name="resolution" value="196.36363" units="1/cm"/>
          <inkml:channelProperty channel="T" name="resolution" value="1" units="1/dev"/>
        </inkml:channelProperties>
      </inkml:inkSource>
      <inkml:timestamp xml:id="ts0" timeString="2018-03-09T19:10:5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31177 3836 0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21081-3EC3-4282-980B-4A8D92A4C658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C794-F94A-4508-9153-455401128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9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8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Рисунок</a:t>
            </a:r>
            <a:r>
              <a:rPr lang="ru-RU" baseline="0" dirty="0"/>
              <a:t> из </a:t>
            </a:r>
            <a:r>
              <a:rPr lang="en-US" baseline="0" dirty="0" err="1"/>
              <a:t>DasguptaPappadimitriouVazirani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5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Рисунок</a:t>
            </a:r>
            <a:r>
              <a:rPr lang="ru-RU" baseline="0" dirty="0"/>
              <a:t> из П—С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9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30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23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Различие</a:t>
            </a:r>
            <a:r>
              <a:rPr lang="ru-RU" baseline="0" dirty="0"/>
              <a:t> между оракулами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5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Рисунок из Пападимитриу—</a:t>
            </a:r>
            <a:r>
              <a:rPr lang="ru-RU" dirty="0" err="1"/>
              <a:t>Стайглица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0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Рисунок</a:t>
            </a:r>
            <a:r>
              <a:rPr lang="ru-RU" baseline="0" dirty="0"/>
              <a:t> из </a:t>
            </a:r>
            <a:r>
              <a:rPr lang="en-US" baseline="0" dirty="0" err="1"/>
              <a:t>DasguptaPappadimitriouVazirani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6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Рисунок</a:t>
            </a:r>
            <a:r>
              <a:rPr lang="ru-RU" baseline="0" dirty="0"/>
              <a:t> из </a:t>
            </a:r>
            <a:r>
              <a:rPr lang="en-US" baseline="0" dirty="0" err="1"/>
              <a:t>DasguptaPappadimitriouVazirani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6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2-замена — частный случай</a:t>
            </a:r>
            <a:r>
              <a:rPr lang="ru-RU" baseline="0" dirty="0"/>
              <a:t> 3-замены</a:t>
            </a:r>
          </a:p>
          <a:p>
            <a:r>
              <a:rPr lang="ru-RU" baseline="0" dirty="0"/>
              <a:t>(рисунок из </a:t>
            </a:r>
            <a:r>
              <a:rPr lang="ru-RU" baseline="0" dirty="0" err="1"/>
              <a:t>Хромковича</a:t>
            </a:r>
            <a:r>
              <a:rPr lang="ru-RU" baseline="0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4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Рисунок</a:t>
            </a:r>
            <a:r>
              <a:rPr lang="ru-RU" baseline="0" dirty="0"/>
              <a:t> из </a:t>
            </a:r>
            <a:r>
              <a:rPr lang="en-US" baseline="0" dirty="0" err="1"/>
              <a:t>DasguptaPappadimitriouVazirani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Рисунок</a:t>
            </a:r>
            <a:r>
              <a:rPr lang="ru-RU" baseline="0" dirty="0"/>
              <a:t> из </a:t>
            </a:r>
            <a:r>
              <a:rPr lang="en-US" baseline="0" dirty="0" err="1"/>
              <a:t>DasguptaPappadimitriouVazirani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1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правило,</a:t>
            </a:r>
            <a:r>
              <a:rPr lang="ru-RU" baseline="0" dirty="0"/>
              <a:t> 3-оптимальные окрестности — это хороший баланс между вычислительной сложностью и корректностью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Рисунок</a:t>
            </a:r>
            <a:r>
              <a:rPr lang="ru-RU" baseline="0" dirty="0"/>
              <a:t> из </a:t>
            </a:r>
            <a:r>
              <a:rPr lang="en-US" baseline="0" dirty="0" err="1"/>
              <a:t>DasguptaPappadimitriouVazirani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7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0" y="6477001"/>
            <a:ext cx="19304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477001"/>
            <a:ext cx="1422400" cy="244475"/>
          </a:xfrm>
        </p:spPr>
        <p:txBody>
          <a:bodyPr/>
          <a:lstStyle>
            <a:lvl1pPr>
              <a:defRPr/>
            </a:lvl1pPr>
          </a:lstStyle>
          <a:p>
            <a:fld id="{B460312B-F333-44D4-9BC3-0F0E72F1F9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25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16.03.2020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br>
              <a:rPr lang="en-US" dirty="0"/>
            </a:br>
            <a:r>
              <a:rPr lang="ru-RU" sz="3200" dirty="0"/>
              <a:t>МФТИ, весна 201</a:t>
            </a:r>
            <a:r>
              <a:rPr lang="en-US" sz="3200" dirty="0"/>
              <a:t>8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/>
              <a:t>Александр</a:t>
            </a:r>
            <a:r>
              <a:rPr lang="en-US" dirty="0"/>
              <a:t> </a:t>
            </a:r>
            <a:r>
              <a:rPr lang="ru-RU" dirty="0"/>
              <a:t> Дайняк</a:t>
            </a:r>
          </a:p>
          <a:p>
            <a:r>
              <a:rPr lang="en-US" dirty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65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локальных оптимумов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4018" y="2330521"/>
            <a:ext cx="5263963" cy="41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 в задаче </a:t>
            </a:r>
            <a:r>
              <a:rPr lang="en-US" dirty="0"/>
              <a:t>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В задаче </a:t>
                </a:r>
                <a:r>
                  <a:rPr lang="en-US" dirty="0"/>
                  <a:t>TSP</a:t>
                </a:r>
                <a:r>
                  <a:rPr lang="ru-RU" dirty="0"/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множество всех гамильтоновых циклов графа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ru-RU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ru-RU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Как определить окрестностную функцию?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Гамильтоновы циклы «близки», если у них много общих рёбер. 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Удаляем из цикла</a:t>
                </a:r>
                <a:r>
                  <a:rPr lang="en-US" dirty="0"/>
                  <a:t> </a:t>
                </a:r>
                <a:r>
                  <a:rPr lang="ru-RU" dirty="0"/>
                  <a:t>два ребра, добавляем два</a:t>
                </a:r>
                <a:r>
                  <a:rPr lang="en-US" dirty="0"/>
                  <a:t> </a:t>
                </a:r>
                <a:r>
                  <a:rPr lang="ru-RU" dirty="0"/>
                  <a:t>новых — </a:t>
                </a:r>
                <a:r>
                  <a:rPr lang="ru-RU" dirty="0">
                    <a:solidFill>
                      <a:schemeClr val="tx1"/>
                    </a:solidFill>
                  </a:rPr>
                  <a:t>получаем другой цикл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 rotWithShape="0">
                <a:blip r:embed="rId3"/>
                <a:stretch>
                  <a:fillRect l="-1217" t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416" y="5520104"/>
            <a:ext cx="6504752" cy="12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 в задаче </a:t>
            </a:r>
            <a:r>
              <a:rPr lang="en-US" dirty="0"/>
              <a:t>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В задаче </a:t>
                </a:r>
                <a:r>
                  <a:rPr lang="en-US" dirty="0"/>
                  <a:t>TSP</a:t>
                </a:r>
                <a:r>
                  <a:rPr lang="ru-RU" dirty="0"/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множество всех гамильтоновых циклов графа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ru-RU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ru-RU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окрестность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цикла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множество всех циклов, получаемых из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𝐻</m:t>
                    </m:r>
                  </m:oMath>
                </a14:m>
                <a:r>
                  <a:rPr lang="ru-RU" dirty="0"/>
                  <a:t> удалением-добавлением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рёбер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 rotWithShape="0">
                <a:blip r:embed="rId2"/>
                <a:stretch>
                  <a:fillRect l="-1217" t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16" y="5520104"/>
            <a:ext cx="6504752" cy="12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варианты 3-замены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8897" y="1690688"/>
            <a:ext cx="3434206" cy="4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Является ли система 2-окрестностей корректной?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3629" y="2414787"/>
            <a:ext cx="5564741" cy="30023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F1F65A-F79B-4A55-969B-DE57ACEA3714}"/>
                  </a:ext>
                </a:extLst>
              </p14:cNvPr>
              <p14:cNvContentPartPr/>
              <p14:nvPr/>
            </p14:nvContentPartPr>
            <p14:xfrm>
              <a:off x="11143080" y="377280"/>
              <a:ext cx="546480" cy="18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F1F65A-F79B-4A55-969B-DE57ACEA3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3720" y="367920"/>
                <a:ext cx="5652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6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Поможет ли здесь система 3-окрестностей?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29" y="2414787"/>
            <a:ext cx="5564741" cy="30023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1134B7-202A-452B-970F-A40EB6047BBB}"/>
                  </a:ext>
                </a:extLst>
              </p14:cNvPr>
              <p14:cNvContentPartPr/>
              <p14:nvPr/>
            </p14:nvContentPartPr>
            <p14:xfrm>
              <a:off x="5924160" y="4588200"/>
              <a:ext cx="9360" cy="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1134B7-202A-452B-970F-A40EB6047B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7160" y="2576880"/>
                <a:ext cx="1135440" cy="27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97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3-окрестностей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751" y="1825625"/>
            <a:ext cx="549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3-окрестностей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9665" y="1812747"/>
            <a:ext cx="6816988" cy="47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5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поиск: </a:t>
            </a:r>
            <a:r>
              <a:rPr lang="en-US" dirty="0"/>
              <a:t>pro et contra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Очевидное достоинство локального поиска — идейная простота реализации.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По сути, вся сложность организации хорошего локального поиска в задании хорошей </a:t>
                </a:r>
                <a:r>
                  <a:rPr lang="ru-RU" dirty="0" err="1"/>
                  <a:t>окрестностной</a:t>
                </a:r>
                <a:r>
                  <a:rPr lang="ru-RU" dirty="0"/>
                  <a:t> функции.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 сложных задачах не стоит надеяться </a:t>
                </a:r>
                <a:r>
                  <a:rPr lang="ru-RU" i="1" dirty="0"/>
                  <a:t>только</a:t>
                </a:r>
                <a:r>
                  <a:rPr lang="ru-RU" dirty="0"/>
                  <a:t> на стандартный локальный поиск.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ru-RU" dirty="0">
                    <a:solidFill>
                      <a:schemeClr val="bg1">
                        <a:lumMod val="65000"/>
                      </a:schemeClr>
                    </a:solidFill>
                  </a:rPr>
                  <a:t>Замечание: в задаче 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TSP </a:t>
                </a:r>
                <a:r>
                  <a:rPr lang="ru-RU" dirty="0">
                    <a:solidFill>
                      <a:schemeClr val="bg1">
                        <a:lumMod val="65000"/>
                      </a:schemeClr>
                    </a:solidFill>
                  </a:rPr>
                  <a:t>даже использование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b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−3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bg1">
                        <a:lumMod val="65000"/>
                      </a:schemeClr>
                    </a:solidFill>
                  </a:rPr>
                  <a:t>‑окрестности не помогает.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Борьба с </a:t>
            </a:r>
            <a:r>
              <a:rPr lang="ru-RU" sz="4000" dirty="0" err="1"/>
              <a:t>застреванием</a:t>
            </a:r>
            <a:r>
              <a:rPr lang="ru-RU" sz="4000" dirty="0"/>
              <a:t> в локальных оптимумах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Случайное начальное приближение + множественные запуски</a:t>
            </a:r>
          </a:p>
          <a:p>
            <a:r>
              <a:rPr lang="ru-RU" dirty="0"/>
              <a:t>Переменная глубина: эвристика </a:t>
            </a:r>
            <a:r>
              <a:rPr lang="ru-RU" dirty="0" err="1"/>
              <a:t>Кернигана</a:t>
            </a:r>
            <a:r>
              <a:rPr lang="ru-RU" dirty="0"/>
              <a:t>—Лина</a:t>
            </a:r>
          </a:p>
          <a:p>
            <a:r>
              <a:rPr lang="ru-RU" dirty="0"/>
              <a:t>Имитация отжига</a:t>
            </a:r>
          </a:p>
          <a:p>
            <a:r>
              <a:rPr lang="ru-RU" dirty="0"/>
              <a:t>Табу-поиск</a:t>
            </a:r>
          </a:p>
        </p:txBody>
      </p:sp>
    </p:spTree>
    <p:extLst>
      <p:ext uri="{BB962C8B-B14F-4D97-AF65-F5344CB8AC3E}">
        <p14:creationId xmlns:p14="http://schemas.microsoft.com/office/powerpoint/2010/main" val="29714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постановка задач оптимизации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Дано: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ru-RU" dirty="0"/>
                  <a:t> — заданное множество (область поиска)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функция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Найти: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такой, что</a:t>
                </a:r>
                <a:br>
                  <a:rPr lang="ru-RU" b="0" i="1" dirty="0">
                    <a:latin typeface="Cambria Math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Случайное начальное приближение + множественные запуски</a:t>
            </a:r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19" y="2093806"/>
            <a:ext cx="5522161" cy="4321984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6751320" y="2181069"/>
            <a:ext cx="938634" cy="619281"/>
            <a:chOff x="6751320" y="2181069"/>
            <a:chExt cx="938634" cy="619281"/>
          </a:xfrm>
        </p:grpSpPr>
        <p:cxnSp>
          <p:nvCxnSpPr>
            <p:cNvPr id="8" name="Прямая со стрелкой 7"/>
            <p:cNvCxnSpPr/>
            <p:nvPr/>
          </p:nvCxnSpPr>
          <p:spPr>
            <a:xfrm>
              <a:off x="7412636" y="2181069"/>
              <a:ext cx="277318" cy="3597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>
              <a:off x="6751320" y="2540833"/>
              <a:ext cx="938634" cy="2595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7059903" y="2234485"/>
            <a:ext cx="1104927" cy="3209688"/>
            <a:chOff x="7059903" y="2234485"/>
            <a:chExt cx="1104927" cy="3209688"/>
          </a:xfrm>
        </p:grpSpPr>
        <p:cxnSp>
          <p:nvCxnSpPr>
            <p:cNvPr id="13" name="Прямая со стрелкой 12"/>
            <p:cNvCxnSpPr/>
            <p:nvPr/>
          </p:nvCxnSpPr>
          <p:spPr>
            <a:xfrm flipH="1">
              <a:off x="7132320" y="2234485"/>
              <a:ext cx="859021" cy="10840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7132320" y="3318526"/>
              <a:ext cx="557634" cy="4648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H="1">
              <a:off x="7065114" y="3783330"/>
              <a:ext cx="617166" cy="5143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7059903" y="4297680"/>
              <a:ext cx="1104927" cy="605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7846414" y="4903470"/>
              <a:ext cx="318416" cy="5407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4556111" y="2325376"/>
            <a:ext cx="839802" cy="2451412"/>
            <a:chOff x="4556111" y="2325376"/>
            <a:chExt cx="839802" cy="2451412"/>
          </a:xfrm>
        </p:grpSpPr>
        <p:cxnSp>
          <p:nvCxnSpPr>
            <p:cNvPr id="25" name="Прямая со стрелкой 24"/>
            <p:cNvCxnSpPr/>
            <p:nvPr/>
          </p:nvCxnSpPr>
          <p:spPr>
            <a:xfrm flipH="1">
              <a:off x="4556111" y="2325376"/>
              <a:ext cx="318416" cy="43091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4556111" y="2756289"/>
              <a:ext cx="639777" cy="7060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5195888" y="3446322"/>
              <a:ext cx="200025" cy="13304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7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Случайное начальное приближение + множественные запуски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Преимущества:</a:t>
            </a:r>
          </a:p>
          <a:p>
            <a:r>
              <a:rPr lang="ru-RU" dirty="0"/>
              <a:t>Простейшая надстройка над локальным поиском</a:t>
            </a:r>
          </a:p>
          <a:p>
            <a:r>
              <a:rPr lang="ru-RU" dirty="0"/>
              <a:t>Если локальных оптимумов немного, подход работает</a:t>
            </a:r>
          </a:p>
          <a:p>
            <a:pPr marL="0" indent="0">
              <a:buNone/>
            </a:pPr>
            <a:r>
              <a:rPr lang="ru-RU" dirty="0"/>
              <a:t>Недостатки:</a:t>
            </a:r>
          </a:p>
          <a:p>
            <a:r>
              <a:rPr lang="ru-RU" dirty="0"/>
              <a:t>Локальных оптимумов может быть очень (экспоненциально) много</a:t>
            </a:r>
          </a:p>
          <a:p>
            <a:r>
              <a:rPr lang="ru-RU" dirty="0"/>
              <a:t>Непредсказуемость работы из-за рандомизации</a:t>
            </a:r>
          </a:p>
        </p:txBody>
      </p:sp>
    </p:spTree>
    <p:extLst>
      <p:ext uri="{BB962C8B-B14F-4D97-AF65-F5344CB8AC3E}">
        <p14:creationId xmlns:p14="http://schemas.microsoft.com/office/powerpoint/2010/main" val="311574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Невозможная траектория для локального поиска: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7631" y="2136641"/>
            <a:ext cx="6056738" cy="43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77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 переменной глубины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variable</a:t>
            </a:r>
            <a:r>
              <a:rPr lang="ru-RU" dirty="0"/>
              <a:t> </a:t>
            </a:r>
            <a:r>
              <a:rPr lang="en-US" dirty="0"/>
              <a:t>depth search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Впервые предложен </a:t>
            </a:r>
            <a:r>
              <a:rPr lang="en-US" dirty="0"/>
              <a:t>B.W. Kernigan, S. Lin ‘1970</a:t>
            </a:r>
            <a:r>
              <a:rPr lang="ru-RU" dirty="0"/>
              <a:t> для задачи о разбиении графа (</a:t>
            </a:r>
            <a:r>
              <a:rPr lang="en-US" dirty="0"/>
              <a:t>graph partitioning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36" y="2756078"/>
            <a:ext cx="4744914" cy="3713662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>
            <a:off x="7347397" y="4343790"/>
            <a:ext cx="1537135" cy="1226323"/>
          </a:xfrm>
          <a:custGeom>
            <a:avLst/>
            <a:gdLst>
              <a:gd name="connsiteX0" fmla="*/ 0 w 1537135"/>
              <a:gd name="connsiteY0" fmla="*/ 672531 h 1226323"/>
              <a:gd name="connsiteX1" fmla="*/ 251138 w 1537135"/>
              <a:gd name="connsiteY1" fmla="*/ 215331 h 1226323"/>
              <a:gd name="connsiteX2" fmla="*/ 850006 w 1537135"/>
              <a:gd name="connsiteY2" fmla="*/ 22148 h 1226323"/>
              <a:gd name="connsiteX3" fmla="*/ 1435995 w 1537135"/>
              <a:gd name="connsiteY3" fmla="*/ 711168 h 1226323"/>
              <a:gd name="connsiteX4" fmla="*/ 1532586 w 1537135"/>
              <a:gd name="connsiteY4" fmla="*/ 1226323 h 122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135" h="1226323">
                <a:moveTo>
                  <a:pt x="0" y="672531"/>
                </a:moveTo>
                <a:cubicBezTo>
                  <a:pt x="54735" y="498129"/>
                  <a:pt x="109470" y="323728"/>
                  <a:pt x="251138" y="215331"/>
                </a:cubicBezTo>
                <a:cubicBezTo>
                  <a:pt x="392806" y="106934"/>
                  <a:pt x="652530" y="-60491"/>
                  <a:pt x="850006" y="22148"/>
                </a:cubicBezTo>
                <a:cubicBezTo>
                  <a:pt x="1047482" y="104787"/>
                  <a:pt x="1322232" y="510472"/>
                  <a:pt x="1435995" y="711168"/>
                </a:cubicBezTo>
                <a:cubicBezTo>
                  <a:pt x="1549758" y="911864"/>
                  <a:pt x="1541172" y="1069093"/>
                  <a:pt x="1532586" y="1226323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100" dirty="0" err="1"/>
              <a:t>Керниган</a:t>
            </a:r>
            <a:r>
              <a:rPr lang="ru-RU" sz="4100" dirty="0"/>
              <a:t>—Лин </a:t>
            </a:r>
            <a:r>
              <a:rPr lang="en-US" sz="4100" dirty="0"/>
              <a:t>vs. </a:t>
            </a:r>
            <a:r>
              <a:rPr lang="ru-RU" sz="4100" dirty="0"/>
              <a:t>обычный локальный поиск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42764"/>
            <a:ext cx="10515600" cy="3317059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330753" y="1936442"/>
            <a:ext cx="5342391" cy="3994279"/>
            <a:chOff x="330753" y="1936442"/>
            <a:chExt cx="5342391" cy="399427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418563" y="2286000"/>
              <a:ext cx="5254581" cy="3644721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ru-RU" sz="3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Группа 9"/>
          <p:cNvGrpSpPr/>
          <p:nvPr/>
        </p:nvGrpSpPr>
        <p:grpSpPr>
          <a:xfrm>
            <a:off x="6011409" y="1936442"/>
            <a:ext cx="5342391" cy="3994279"/>
            <a:chOff x="330753" y="1936442"/>
            <a:chExt cx="5342391" cy="3994279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418563" y="2286000"/>
              <a:ext cx="5254581" cy="3644721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ru-RU" sz="3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14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/>
                  <a:t>Дано: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весами на рёбрах.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/>
                  <a:t>Найти: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 такое, что 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и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eqAr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 rotWithShape="0">
                <a:blip r:embed="rId2"/>
                <a:stretch>
                  <a:fillRect l="-1217" t="-1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вал 3"/>
              <p:cNvSpPr/>
              <p:nvPr/>
            </p:nvSpPr>
            <p:spPr>
              <a:xfrm>
                <a:off x="8534400" y="2552700"/>
                <a:ext cx="1000125" cy="21240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вал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52700"/>
                <a:ext cx="1000125" cy="21240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10706100" y="2552700"/>
                <a:ext cx="1133475" cy="21240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00" y="2552700"/>
                <a:ext cx="1133475" cy="21240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>
            <a:stCxn id="4" idx="7"/>
          </p:cNvCxnSpPr>
          <p:nvPr/>
        </p:nvCxnSpPr>
        <p:spPr>
          <a:xfrm>
            <a:off x="9388060" y="286376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9458325" y="320992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9388060" y="386715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134475" y="430530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</p:cNvCxnSpPr>
          <p:nvPr/>
        </p:nvCxnSpPr>
        <p:spPr>
          <a:xfrm>
            <a:off x="9534525" y="361473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9388060" y="317182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4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Подход с помощью локального поиска с очевидной окрестностью: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При фиксированном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имеем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type m:val="li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—</a:t>
                </a:r>
                <a:r>
                  <a:rPr lang="ru-RU" dirty="0"/>
                  <a:t> даже при малых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уже много!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9082825" y="527860"/>
            <a:ext cx="1556197" cy="1000092"/>
            <a:chOff x="8534400" y="2552700"/>
            <a:chExt cx="3305175" cy="2124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Овал 3"/>
                <p:cNvSpPr/>
                <p:nvPr/>
              </p:nvSpPr>
              <p:spPr>
                <a:xfrm>
                  <a:off x="8534400" y="2552700"/>
                  <a:ext cx="1000125" cy="21240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" name="Овал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2552700"/>
                  <a:ext cx="1000125" cy="212407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Овал 4"/>
                <p:cNvSpPr/>
                <p:nvPr/>
              </p:nvSpPr>
              <p:spPr>
                <a:xfrm>
                  <a:off x="10706100" y="2552700"/>
                  <a:ext cx="1133475" cy="21240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5" name="Овал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100" y="2552700"/>
                  <a:ext cx="1133475" cy="212407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Прямая соединительная линия 5"/>
            <p:cNvCxnSpPr>
              <a:stCxn id="4" idx="7"/>
            </p:cNvCxnSpPr>
            <p:nvPr/>
          </p:nvCxnSpPr>
          <p:spPr>
            <a:xfrm>
              <a:off x="9388060" y="2863764"/>
              <a:ext cx="1622840" cy="21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9458325" y="3209925"/>
              <a:ext cx="1466850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9388060" y="3867150"/>
              <a:ext cx="1413290" cy="8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134475" y="4305300"/>
              <a:ext cx="18764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6"/>
            </p:cNvCxnSpPr>
            <p:nvPr/>
          </p:nvCxnSpPr>
          <p:spPr>
            <a:xfrm>
              <a:off x="9534525" y="3614738"/>
              <a:ext cx="1390650" cy="481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9388060" y="3171825"/>
              <a:ext cx="1518065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7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Идея: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рассматриваем на элементарном шаге только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-окрестность,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i="1" dirty="0"/>
                  <a:t>предварительно разрешаем</a:t>
                </a:r>
                <a:r>
                  <a:rPr lang="ru-RU" dirty="0"/>
                  <a:t> переход из текущей точки даже в менее хорошую (но выбираем «меньшее из зол»),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если последовательность переходов закончилась в точке, которая лучше начальной, то </a:t>
                </a:r>
                <a:r>
                  <a:rPr lang="ru-RU" i="1" dirty="0"/>
                  <a:t>фиксируем</a:t>
                </a:r>
                <a:r>
                  <a:rPr lang="ru-RU" dirty="0"/>
                  <a:t> эту последовательность.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9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 стрелкой 49"/>
          <p:cNvCxnSpPr>
            <a:stCxn id="51" idx="0"/>
          </p:cNvCxnSpPr>
          <p:nvPr/>
        </p:nvCxnSpPr>
        <p:spPr>
          <a:xfrm flipV="1">
            <a:off x="3119944" y="4237480"/>
            <a:ext cx="192882" cy="60631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10656" y="4843795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Отправная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2936560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411387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9583087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>
            <a:stCxn id="90" idx="7"/>
          </p:cNvCxnSpPr>
          <p:nvPr/>
        </p:nvCxnSpPr>
        <p:spPr>
          <a:xfrm>
            <a:off x="8265047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8335312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8265047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8011462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0" idx="6"/>
          </p:cNvCxnSpPr>
          <p:nvPr/>
        </p:nvCxnSpPr>
        <p:spPr>
          <a:xfrm>
            <a:off x="8411512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8265047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10042640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0042640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10042640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10042640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10053383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053383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7824007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824007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824007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7824007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7834750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7834750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трелка вправо 109"/>
          <p:cNvSpPr/>
          <p:nvPr/>
        </p:nvSpPr>
        <p:spPr>
          <a:xfrm>
            <a:off x="5838669" y="2437255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Прямая со стрелкой 113"/>
          <p:cNvCxnSpPr/>
          <p:nvPr/>
        </p:nvCxnSpPr>
        <p:spPr>
          <a:xfrm flipV="1">
            <a:off x="6970426" y="4257207"/>
            <a:ext cx="951876" cy="102682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767453" y="5261417"/>
                <a:ext cx="3718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Наилучшая точка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-окрестности</a:t>
                </a:r>
                <a:br>
                  <a:rPr lang="ru-RU" dirty="0"/>
                </a:br>
                <a:r>
                  <a:rPr lang="ru-RU" dirty="0"/>
                  <a:t>отправной точки (кроме неё самой)</a:t>
                </a: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53" y="5261417"/>
                <a:ext cx="371826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11" t="-4717" r="-82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Прямая со стрелкой 115"/>
          <p:cNvCxnSpPr>
            <a:stCxn id="118" idx="0"/>
          </p:cNvCxnSpPr>
          <p:nvPr/>
        </p:nvCxnSpPr>
        <p:spPr>
          <a:xfrm flipV="1">
            <a:off x="3119944" y="4237480"/>
            <a:ext cx="192882" cy="60631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10656" y="4843795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Отправная точка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8008615" y="2271233"/>
            <a:ext cx="1322129" cy="2210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9317865" y="2880168"/>
            <a:ext cx="724775" cy="1595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6675" y="4413406"/>
            <a:ext cx="2647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Эти две вершины </a:t>
            </a:r>
            <a:br>
              <a:rPr lang="ru-RU" dirty="0"/>
            </a:br>
            <a:r>
              <a:rPr lang="ru-RU" dirty="0"/>
              <a:t>в текущей цепочке </a:t>
            </a:r>
            <a:br>
              <a:rPr lang="ru-RU" dirty="0"/>
            </a:br>
            <a:r>
              <a:rPr lang="ru-RU" dirty="0"/>
              <a:t>переходов друг на друга </a:t>
            </a:r>
            <a:br>
              <a:rPr lang="ru-RU" dirty="0"/>
            </a:br>
            <a:r>
              <a:rPr lang="ru-RU" dirty="0"/>
              <a:t>больше не меняем</a:t>
            </a:r>
          </a:p>
        </p:txBody>
      </p:sp>
    </p:spTree>
    <p:extLst>
      <p:ext uri="{BB962C8B-B14F-4D97-AF65-F5344CB8AC3E}">
        <p14:creationId xmlns:p14="http://schemas.microsoft.com/office/powerpoint/2010/main" val="120451899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Непрерывная оптимизация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Обычно: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числовое множество, метрическое пространство, 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выпуклая/непрерывная/гладкая функция</a:t>
                </a:r>
              </a:p>
              <a:p>
                <a:r>
                  <a:rPr lang="ru-RU" dirty="0"/>
                  <a:t>Выгодные особенности: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/>
                  <a:t> часто задаются явно</a:t>
                </a:r>
              </a:p>
              <a:p>
                <a:pPr lvl="1"/>
                <a:r>
                  <a:rPr lang="ru-RU" dirty="0"/>
                  <a:t>По множеству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«непрерывно перемещаться»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66" y="4536126"/>
            <a:ext cx="3462408" cy="225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709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411387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9583087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>
            <a:stCxn id="90" idx="7"/>
          </p:cNvCxnSpPr>
          <p:nvPr/>
        </p:nvCxnSpPr>
        <p:spPr>
          <a:xfrm>
            <a:off x="8265047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8335312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8265047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8011462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0" idx="6"/>
          </p:cNvCxnSpPr>
          <p:nvPr/>
        </p:nvCxnSpPr>
        <p:spPr>
          <a:xfrm>
            <a:off x="8411512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8265047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10042640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0042640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10042640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10042640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10053383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053383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7824007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824007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824007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7824007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7834750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7834750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трелка вправо 109"/>
          <p:cNvSpPr/>
          <p:nvPr/>
        </p:nvSpPr>
        <p:spPr>
          <a:xfrm>
            <a:off x="5838669" y="2437255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Овал 45"/>
          <p:cNvSpPr/>
          <p:nvPr/>
        </p:nvSpPr>
        <p:spPr>
          <a:xfrm>
            <a:off x="7411387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9583087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7"/>
          </p:cNvCxnSpPr>
          <p:nvPr/>
        </p:nvCxnSpPr>
        <p:spPr>
          <a:xfrm>
            <a:off x="8265047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8335312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8265047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8011462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6"/>
          </p:cNvCxnSpPr>
          <p:nvPr/>
        </p:nvCxnSpPr>
        <p:spPr>
          <a:xfrm>
            <a:off x="8411512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8265047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0042640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0042640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10042640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0042640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0053383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0053383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824007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7824007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7824007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7824007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7834750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7834750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Стрелка вправо 66"/>
          <p:cNvSpPr/>
          <p:nvPr/>
        </p:nvSpPr>
        <p:spPr>
          <a:xfrm rot="5400000">
            <a:off x="8773835" y="3861757"/>
            <a:ext cx="589803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stCxn id="69" idx="3"/>
          </p:cNvCxnSpPr>
          <p:nvPr/>
        </p:nvCxnSpPr>
        <p:spPr>
          <a:xfrm flipV="1">
            <a:off x="5385374" y="5332879"/>
            <a:ext cx="1785535" cy="18587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266669" y="4857037"/>
                <a:ext cx="411870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Наилучшая из точек, находящихся 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-окрестности предыдущей точки, и отличных от всех точек в текущей цепочке переходов</a:t>
                </a: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69" y="4857037"/>
                <a:ext cx="4118705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630" t="-2765" r="-1481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090341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411387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9583087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>
            <a:stCxn id="90" idx="7"/>
          </p:cNvCxnSpPr>
          <p:nvPr/>
        </p:nvCxnSpPr>
        <p:spPr>
          <a:xfrm>
            <a:off x="8265047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8335312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8265047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8011462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0" idx="6"/>
          </p:cNvCxnSpPr>
          <p:nvPr/>
        </p:nvCxnSpPr>
        <p:spPr>
          <a:xfrm>
            <a:off x="8411512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8265047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10042640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0042640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10042640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10042640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10053383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053383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7824007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824007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824007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7824007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7834750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7834750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трелка вправо 109"/>
          <p:cNvSpPr/>
          <p:nvPr/>
        </p:nvSpPr>
        <p:spPr>
          <a:xfrm>
            <a:off x="5838669" y="2437255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Овал 45"/>
          <p:cNvSpPr/>
          <p:nvPr/>
        </p:nvSpPr>
        <p:spPr>
          <a:xfrm>
            <a:off x="7411387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9583087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7"/>
          </p:cNvCxnSpPr>
          <p:nvPr/>
        </p:nvCxnSpPr>
        <p:spPr>
          <a:xfrm>
            <a:off x="8265047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8335312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8265047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8011462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6"/>
          </p:cNvCxnSpPr>
          <p:nvPr/>
        </p:nvCxnSpPr>
        <p:spPr>
          <a:xfrm>
            <a:off x="8411512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8265047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0042640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0042640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10042640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0042640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0053383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0053383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824007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7824007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7824007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7824007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7834750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7834750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Стрелка вправо 66"/>
          <p:cNvSpPr/>
          <p:nvPr/>
        </p:nvSpPr>
        <p:spPr>
          <a:xfrm rot="5400000">
            <a:off x="8773835" y="3861757"/>
            <a:ext cx="589803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1857531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4029231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единительная линия 69"/>
          <p:cNvCxnSpPr>
            <a:stCxn id="68" idx="7"/>
          </p:cNvCxnSpPr>
          <p:nvPr/>
        </p:nvCxnSpPr>
        <p:spPr>
          <a:xfrm>
            <a:off x="2711191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2781456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2711191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2457606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6"/>
          </p:cNvCxnSpPr>
          <p:nvPr/>
        </p:nvCxnSpPr>
        <p:spPr>
          <a:xfrm>
            <a:off x="2857656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711191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88784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88784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488784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488784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499527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99527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2270151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2270151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2270151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/>
          <p:cNvSpPr/>
          <p:nvPr/>
        </p:nvSpPr>
        <p:spPr>
          <a:xfrm>
            <a:off x="2270151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>
            <a:off x="2280894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2280894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Стрелка вправо 117"/>
          <p:cNvSpPr/>
          <p:nvPr/>
        </p:nvSpPr>
        <p:spPr>
          <a:xfrm rot="10800000">
            <a:off x="5838669" y="5080209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18431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Овал 67"/>
          <p:cNvSpPr/>
          <p:nvPr/>
        </p:nvSpPr>
        <p:spPr>
          <a:xfrm>
            <a:off x="1857531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4029231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единительная линия 69"/>
          <p:cNvCxnSpPr>
            <a:stCxn id="68" idx="7"/>
          </p:cNvCxnSpPr>
          <p:nvPr/>
        </p:nvCxnSpPr>
        <p:spPr>
          <a:xfrm>
            <a:off x="2711191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2781456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2711191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2457606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6"/>
          </p:cNvCxnSpPr>
          <p:nvPr/>
        </p:nvCxnSpPr>
        <p:spPr>
          <a:xfrm>
            <a:off x="2857656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711191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88784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88784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488784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488784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499527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99527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2270151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2270151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2270151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/>
          <p:cNvSpPr/>
          <p:nvPr/>
        </p:nvSpPr>
        <p:spPr>
          <a:xfrm>
            <a:off x="2270151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>
            <a:off x="2280894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2280894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Прямая со стрелкой 118"/>
          <p:cNvCxnSpPr/>
          <p:nvPr/>
        </p:nvCxnSpPr>
        <p:spPr>
          <a:xfrm flipH="1">
            <a:off x="5771214" y="4683172"/>
            <a:ext cx="1064301" cy="63516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515" y="4253333"/>
                <a:ext cx="4172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Эта точка, очевидно, находится </a:t>
                </a:r>
                <a:br>
                  <a:rPr lang="ru-RU" dirty="0"/>
                </a:br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-окрестности отправной точки,</a:t>
                </a:r>
                <a:br>
                  <a:rPr lang="ru-RU" dirty="0"/>
                </a:br>
                <a:r>
                  <a:rPr lang="ru-RU" dirty="0"/>
                  <a:t>но мы нашли её без просмотра всей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  <a:br>
                  <a:rPr lang="ru-RU" dirty="0"/>
                </a:br>
                <a:r>
                  <a:rPr lang="ru-RU" dirty="0"/>
                  <a:t>три раза перейдя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15" y="4253333"/>
                <a:ext cx="4172168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168" t="-3046" r="-1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Стрелка вправо 119"/>
          <p:cNvSpPr/>
          <p:nvPr/>
        </p:nvSpPr>
        <p:spPr>
          <a:xfrm rot="5400000">
            <a:off x="3182567" y="3861758"/>
            <a:ext cx="589803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</a:rPr>
              <a:t>Фиксируем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2515163688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/>
              <a:t>Поиск переменной глубины: общий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493"/>
              </a:xfrm>
            </p:spPr>
            <p:txBody>
              <a:bodyPr>
                <a:normAutofit fontScale="77500" lnSpcReduction="20000"/>
              </a:bodyPr>
              <a:lstStyle/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:= random(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)</a:t>
                </a:r>
                <a:endParaRPr lang="ru-RU" dirty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then 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, goto 2</a:t>
                </a:r>
                <a:endParaRPr lang="ru-RU" dirty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else</a:t>
                </a:r>
                <a:endParaRPr lang="ru-RU" dirty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>
                    <a:latin typeface="Lucida Console" pitchFamily="49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>
                    <a:latin typeface="Lucida Console" pitchFamily="49" charset="0"/>
                  </a:rPr>
                  <a:t>     </a:t>
                </a:r>
                <a:r>
                  <a:rPr lang="en-US" dirty="0">
                    <a:latin typeface="Lucida Console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maxDepth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>
                    <a:latin typeface="Lucida Console" pitchFamily="49" charset="0"/>
                  </a:rPr>
                  <a:t> do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      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then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           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, goto 2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return(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493"/>
              </a:xfrm>
              <a:blipFill rotWithShape="0">
                <a:blip r:embed="rId2"/>
                <a:stretch>
                  <a:fillRect l="-812" t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58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7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Общая идея:</a:t>
            </a:r>
          </a:p>
          <a:p>
            <a:r>
              <a:rPr lang="ru-RU" dirty="0"/>
              <a:t>Локальный поиск очень прост идейно, но может  «застревать» в локальных экстремумах.</a:t>
            </a:r>
          </a:p>
          <a:p>
            <a:r>
              <a:rPr lang="ru-RU" dirty="0"/>
              <a:t>Чтобы выбираться из локальных экстремумов, нужно иногда далеко от них отдаляться.</a:t>
            </a:r>
          </a:p>
          <a:p>
            <a:r>
              <a:rPr lang="ru-RU" dirty="0"/>
              <a:t>Постепенно уменьшаем «рискованность» — дальность прыжка, на которую мы выскакиваем из локального оптимума.</a:t>
            </a:r>
          </a:p>
          <a:p>
            <a:pPr marL="0" indent="0">
              <a:buNone/>
            </a:pPr>
            <a:r>
              <a:rPr lang="ru-RU" dirty="0"/>
              <a:t>Физическая идея: по мере остывания вещества перемещения атомов в кристаллической решётке всё менее </a:t>
            </a:r>
            <a:r>
              <a:rPr lang="ru-RU" dirty="0" err="1"/>
              <a:t>амплитудны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792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Имитация отжига</a:t>
            </a:r>
          </a:p>
        </p:txBody>
      </p:sp>
      <p:pic>
        <p:nvPicPr>
          <p:cNvPr id="1026" name="Picture 2" descr="http://upload.wikimedia.org/wikipedia/commons/d/d5/Hill_Climbing_with_Simulated_Anneal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91" y="2705141"/>
            <a:ext cx="6103018" cy="1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3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Имитация отжига</a:t>
                </a:r>
                <a:r>
                  <a:rPr lang="en-US" dirty="0"/>
                  <a:t>: </a:t>
                </a:r>
                <a:r>
                  <a:rPr lang="ru-RU" dirty="0"/>
                  <a:t>псевдокод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ru-RU" dirty="0"/>
                  <a:t>максимизируем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4853" y="1825624"/>
                <a:ext cx="11562347" cy="503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В коде ниже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P(…) —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функция 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random —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генератор случайных чисел из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// temperature —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убывающая функция,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neighbour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— </a:t>
                </a:r>
                <a:r>
                  <a:rPr lang="ru-RU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рандомизированная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функция выбора «соседа».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 ← s0; fs ← f(s)        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Начальное состояние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s;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f(s)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 ← 0                    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Счётчик числа шагов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&lt;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kmax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fs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&lt;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ftolerable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Пока есть время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и простор для улучшения…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T ← temperature(k/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kmax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вычисляем, какая сейчас «температура»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neighbour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(s, T) 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выбираем точку-кандидата на перемещение,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f(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        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вычисляем, насколько хороша новая точка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&gt;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Если удалось улучшить результат,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то сохраняем об этом информацию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P(fs,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T) &gt; random()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Определяем, перемещаться ли в новую </a:t>
                </a:r>
                <a:r>
                  <a:rPr lang="ru-RU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тчк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s ←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 fs ←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Перемещаемся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 ← k + 1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sbest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853" y="1825624"/>
                <a:ext cx="11562347" cy="5032375"/>
              </a:xfrm>
              <a:blipFill rotWithShape="0">
                <a:blip r:embed="rId3"/>
                <a:stretch>
                  <a:fillRect l="-422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55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остановки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 случае, когда алгоритм </a:t>
                </a:r>
                <a:r>
                  <a:rPr lang="ru-RU" dirty="0" err="1"/>
                  <a:t>рандомизированный</a:t>
                </a:r>
                <a:r>
                  <a:rPr lang="ru-RU" dirty="0"/>
                  <a:t>, обычно нужны дополнительные условия остановки:</a:t>
                </a:r>
              </a:p>
              <a:p>
                <a:r>
                  <a:rPr lang="ru-RU" dirty="0"/>
                  <a:t>Алгоритм проделал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итераций.</a:t>
                </a:r>
              </a:p>
              <a:p>
                <a:r>
                  <a:rPr lang="ru-RU" dirty="0"/>
                  <a:t>Алгоритм проработал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секунд.</a:t>
                </a:r>
              </a:p>
              <a:p>
                <a:r>
                  <a:rPr lang="ru-RU" dirty="0"/>
                  <a:t>За 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итераций решение не было улучшено.</a:t>
                </a:r>
              </a:p>
              <a:p>
                <a:r>
                  <a:rPr lang="ru-RU" dirty="0"/>
                  <a:t>За 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итераций улучшение</a:t>
                </a:r>
                <a:r>
                  <a:rPr lang="en-US" dirty="0"/>
                  <a:t> </a:t>
                </a:r>
                <a:r>
                  <a:rPr lang="ru-RU" dirty="0"/>
                  <a:t>целевой функции произошло не больше чем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…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54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>
                <a:ea typeface="宋体" panose="02010600030101010101" pitchFamily="2" charset="-122"/>
              </a:rPr>
              <a:t>Табу-поиск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Glover, F. 1986.  Future Paths for Integer Programming and Links to Artificial Intelligence. </a:t>
            </a:r>
            <a:r>
              <a:rPr lang="en-US" altLang="zh-CN" i="1" dirty="0">
                <a:ea typeface="宋体" panose="02010600030101010101" pitchFamily="2" charset="-122"/>
              </a:rPr>
              <a:t>Computers and Operations Research.</a:t>
            </a:r>
            <a:r>
              <a:rPr lang="en-US" altLang="zh-CN" dirty="0">
                <a:ea typeface="宋体" panose="02010600030101010101" pitchFamily="2" charset="-122"/>
              </a:rPr>
              <a:t> Vol. 13, pp. 533-549.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Hansen, P. 1986.  The Steepest Ascent Mildest Descent Heuristic for Combinatorial Programming.  </a:t>
            </a:r>
            <a:r>
              <a:rPr lang="en-US" altLang="zh-CN" i="1" dirty="0">
                <a:ea typeface="宋体" panose="02010600030101010101" pitchFamily="2" charset="-122"/>
              </a:rPr>
              <a:t>Congress on Numerical Methods in Combinatorial Optimization</a:t>
            </a:r>
            <a:r>
              <a:rPr lang="en-US" altLang="zh-CN" dirty="0">
                <a:ea typeface="宋体" panose="02010600030101010101" pitchFamily="2" charset="-122"/>
              </a:rPr>
              <a:t>, Capri, Italy.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BDB7-05DF-4757-A5D7-F7DB11F3206C}" type="slidenum">
              <a:rPr lang="zh-CN" altLang="en-US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546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Табу-поиск: предпосылки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61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 решениях, получаемых локальным поиском, часто бывают «устойчивые признаки». Например:</a:t>
            </a:r>
          </a:p>
          <a:p>
            <a:pPr>
              <a:lnSpc>
                <a:spcPct val="120000"/>
              </a:lnSpc>
            </a:pPr>
            <a:r>
              <a:rPr lang="ru-RU" dirty="0"/>
              <a:t>В задаче </a:t>
            </a:r>
            <a:r>
              <a:rPr lang="en-US" dirty="0"/>
              <a:t>TSP </a:t>
            </a:r>
            <a:r>
              <a:rPr lang="ru-RU" dirty="0"/>
              <a:t>во многие результирующие циклы входит одно и то же ребро.</a:t>
            </a:r>
          </a:p>
          <a:p>
            <a:pPr>
              <a:lnSpc>
                <a:spcPct val="120000"/>
              </a:lnSpc>
            </a:pPr>
            <a:r>
              <a:rPr lang="ru-RU" dirty="0"/>
              <a:t>В задаче о разбиении графа в итоговых разбиениях некоторая пара вершин всегда оказывается «по разные стороны забора».</a:t>
            </a:r>
          </a:p>
          <a:p>
            <a:pPr>
              <a:lnSpc>
                <a:spcPct val="120000"/>
              </a:lnSpc>
            </a:pPr>
            <a:r>
              <a:rPr lang="ru-RU" dirty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Что это наблюдение может означать:</a:t>
            </a:r>
          </a:p>
          <a:p>
            <a:pPr>
              <a:lnSpc>
                <a:spcPct val="120000"/>
              </a:lnSpc>
            </a:pPr>
            <a:r>
              <a:rPr lang="ru-RU" dirty="0"/>
              <a:t>устойчивый признак устойчив потому, что хорош, и нужно искать решения, которые заведомо его содержат,</a:t>
            </a:r>
          </a:p>
          <a:p>
            <a:pPr>
              <a:lnSpc>
                <a:spcPct val="120000"/>
              </a:lnSpc>
            </a:pPr>
            <a:r>
              <a:rPr lang="ru-RU" dirty="0"/>
              <a:t>устойчивый признак </a:t>
            </a:r>
            <a:r>
              <a:rPr lang="ru-RU" i="1" dirty="0"/>
              <a:t>недостаточно</a:t>
            </a:r>
            <a:r>
              <a:rPr lang="ru-RU" dirty="0"/>
              <a:t> хорош, но назойлив и сбивает нас с пути к глобальному оптимуму.</a:t>
            </a:r>
          </a:p>
        </p:txBody>
      </p:sp>
    </p:spTree>
    <p:extLst>
      <p:ext uri="{BB962C8B-B14F-4D97-AF65-F5344CB8AC3E}">
        <p14:creationId xmlns:p14="http://schemas.microsoft.com/office/powerpoint/2010/main" val="268655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Дискретная оптимизация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4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Особенность:</a:t>
                </a:r>
              </a:p>
              <a:p>
                <a:r>
                  <a:rPr lang="ru-RU" dirty="0"/>
                  <a:t>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конечно или </a:t>
                </a:r>
                <a:r>
                  <a:rPr lang="ru-RU" dirty="0" err="1"/>
                  <a:t>счётно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Трудности:</a:t>
                </a:r>
              </a:p>
              <a:p>
                <a:r>
                  <a:rPr lang="ru-RU" dirty="0"/>
                  <a:t>Нельзя «сдвинуться на сколь угодно малое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» при поиске</a:t>
                </a:r>
              </a:p>
              <a:p>
                <a:r>
                  <a:rPr lang="ru-RU" dirty="0"/>
                  <a:t>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может быть сложно</a:t>
                </a:r>
                <a:r>
                  <a:rPr lang="en-US" dirty="0"/>
                  <a:t>/</a:t>
                </a:r>
                <a:r>
                  <a:rPr lang="ru-RU" dirty="0"/>
                  <a:t>неявно задано</a:t>
                </a:r>
              </a:p>
              <a:p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/>
                  <a:t>, как правило, задана неявно, её вычисление в точке требует времени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479"/>
              </a:xfrm>
              <a:blipFill rotWithShape="0">
                <a:blip r:embed="rId3"/>
                <a:stretch>
                  <a:fillRect l="-1217" t="-2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525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Табу-поиск: предпосылки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Выход из положения:</a:t>
            </a:r>
          </a:p>
          <a:p>
            <a:r>
              <a:rPr lang="ru-RU" dirty="0"/>
              <a:t>Формировать в ходе поиска список запретов (</a:t>
            </a:r>
            <a:r>
              <a:rPr lang="en-US" dirty="0" err="1"/>
              <a:t>Tabu</a:t>
            </a:r>
            <a:r>
              <a:rPr lang="en-US" dirty="0"/>
              <a:t> List</a:t>
            </a:r>
            <a:r>
              <a:rPr lang="ru-RU" dirty="0"/>
              <a:t>),</a:t>
            </a:r>
            <a:r>
              <a:rPr lang="en-US" dirty="0"/>
              <a:t> </a:t>
            </a:r>
            <a:r>
              <a:rPr lang="ru-RU" dirty="0"/>
              <a:t>которые </a:t>
            </a:r>
            <a:r>
              <a:rPr lang="ru-RU" i="1" dirty="0"/>
              <a:t>почти</a:t>
            </a:r>
            <a:r>
              <a:rPr lang="ru-RU" dirty="0"/>
              <a:t> нельзя нарушать при переходе от одной точки к другой.</a:t>
            </a:r>
          </a:p>
          <a:p>
            <a:r>
              <a:rPr lang="ru-RU" dirty="0"/>
              <a:t>Нарушать запреты можно в случае, когда от этого получается уж очень хороший выигрыш.</a:t>
            </a:r>
          </a:p>
          <a:p>
            <a:r>
              <a:rPr lang="ru-RU" dirty="0"/>
              <a:t>Про некоторые запреты не следует помнить </a:t>
            </a:r>
            <a:r>
              <a:rPr lang="ru-RU" i="1" dirty="0"/>
              <a:t>слишком</a:t>
            </a:r>
            <a:r>
              <a:rPr lang="ru-RU" dirty="0"/>
              <a:t> долго.</a:t>
            </a:r>
          </a:p>
        </p:txBody>
      </p:sp>
    </p:spTree>
    <p:extLst>
      <p:ext uri="{BB962C8B-B14F-4D97-AF65-F5344CB8AC3E}">
        <p14:creationId xmlns:p14="http://schemas.microsoft.com/office/powerpoint/2010/main" val="1331940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Tabu Search Strategy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zh-CN" dirty="0">
                <a:ea typeface="宋体" panose="02010600030101010101" pitchFamily="2" charset="-122"/>
              </a:rPr>
              <a:t>Необходимо выработать стратегию работы с табу-списком: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Forbidding strategy: </a:t>
            </a:r>
            <a:r>
              <a:rPr lang="ru-RU" altLang="zh-CN" dirty="0">
                <a:ea typeface="宋体" panose="02010600030101010101" pitchFamily="2" charset="-122"/>
              </a:rPr>
              <a:t>когда и чем пополнять табу-список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Freeing strategy: </a:t>
            </a:r>
            <a:r>
              <a:rPr lang="ru-RU" altLang="zh-CN" dirty="0">
                <a:ea typeface="宋体" panose="02010600030101010101" pitchFamily="2" charset="-122"/>
              </a:rPr>
              <a:t>когда и что удалять из табу-списка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Short-term strategy: </a:t>
            </a:r>
            <a:r>
              <a:rPr lang="ru-RU" altLang="zh-CN" dirty="0">
                <a:ea typeface="宋体" panose="02010600030101010101" pitchFamily="2" charset="-122"/>
              </a:rPr>
              <a:t>текущее взаимодействие между соблюдением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ru-RU" altLang="zh-CN" dirty="0">
                <a:ea typeface="宋体" panose="02010600030101010101" pitchFamily="2" charset="-122"/>
              </a:rPr>
              <a:t>нарушением табу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C683-9D16-46B0-8A2B-43631AC6F72C}" type="slidenum">
              <a:rPr lang="zh-CN" altLang="en-US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994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sz="4000" dirty="0">
                <a:ea typeface="宋体" panose="02010600030101010101" pitchFamily="2" charset="-122"/>
              </a:rPr>
              <a:t>Параметры табу-поиска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zh-CN" dirty="0">
                <a:ea typeface="宋体" panose="02010600030101010101" pitchFamily="2" charset="-122"/>
              </a:rPr>
              <a:t>Процедура локального поиска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ru-RU" altLang="zh-CN" dirty="0"/>
              <a:t>Система окрестностей</a:t>
            </a:r>
          </a:p>
          <a:p>
            <a:r>
              <a:rPr lang="ru-RU" altLang="zh-CN" dirty="0">
                <a:ea typeface="宋体" panose="02010600030101010101" pitchFamily="2" charset="-122"/>
              </a:rPr>
              <a:t>Условия преодоления запретов </a:t>
            </a:r>
            <a:r>
              <a:rPr lang="en-US" altLang="zh-CN" dirty="0">
                <a:ea typeface="宋体" panose="02010600030101010101" pitchFamily="2" charset="-122"/>
              </a:rPr>
              <a:t>(aspiration conditions/criteria)</a:t>
            </a:r>
          </a:p>
          <a:p>
            <a:r>
              <a:rPr lang="ru-RU" altLang="zh-CN" dirty="0">
                <a:ea typeface="宋体" panose="02010600030101010101" pitchFamily="2" charset="-122"/>
              </a:rPr>
              <a:t>Формы запретов (</a:t>
            </a:r>
            <a:r>
              <a:rPr lang="en-US" altLang="zh-CN" dirty="0" err="1">
                <a:ea typeface="宋体" panose="02010600030101010101" pitchFamily="2" charset="-122"/>
              </a:rPr>
              <a:t>tabu</a:t>
            </a:r>
            <a:r>
              <a:rPr lang="en-US" altLang="zh-CN" dirty="0">
                <a:ea typeface="宋体" panose="02010600030101010101" pitchFamily="2" charset="-122"/>
              </a:rPr>
              <a:t> moves</a:t>
            </a:r>
            <a:r>
              <a:rPr lang="ru-RU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ru-RU" altLang="zh-CN" dirty="0">
                <a:ea typeface="宋体" panose="02010600030101010101" pitchFamily="2" charset="-122"/>
              </a:rPr>
              <a:t>Добавление </a:t>
            </a:r>
            <a:r>
              <a:rPr lang="en-US" altLang="zh-CN" dirty="0" err="1">
                <a:ea typeface="宋体" panose="02010600030101010101" pitchFamily="2" charset="-122"/>
              </a:rPr>
              <a:t>tabu</a:t>
            </a:r>
            <a:r>
              <a:rPr lang="en-US" altLang="zh-CN" dirty="0">
                <a:ea typeface="宋体" panose="02010600030101010101" pitchFamily="2" charset="-122"/>
              </a:rPr>
              <a:t> move</a:t>
            </a:r>
          </a:p>
          <a:p>
            <a:r>
              <a:rPr lang="ru-RU" altLang="zh-CN" dirty="0">
                <a:ea typeface="宋体" panose="02010600030101010101" pitchFamily="2" charset="-122"/>
              </a:rPr>
              <a:t>Максимальный размер табу-списка </a:t>
            </a:r>
          </a:p>
          <a:p>
            <a:r>
              <a:rPr lang="ru-RU" altLang="zh-CN" dirty="0">
                <a:ea typeface="宋体" panose="02010600030101010101" pitchFamily="2" charset="-122"/>
              </a:rPr>
              <a:t>Правила оста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A471-187F-4AEA-8E00-238530FBFA66}" type="slidenum">
              <a:rPr lang="zh-CN" altLang="en-US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22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18938" y="2057400"/>
            <a:ext cx="2419662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>
                <a:ea typeface="宋体" panose="02010600030101010101" pitchFamily="2" charset="-122"/>
              </a:rPr>
              <a:t>Взять отправную </a:t>
            </a:r>
            <a:br>
              <a:rPr lang="ru-RU" altLang="zh-CN" dirty="0">
                <a:ea typeface="宋体" panose="02010600030101010101" pitchFamily="2" charset="-122"/>
              </a:rPr>
            </a:br>
            <a:r>
              <a:rPr lang="ru-RU" altLang="zh-CN" dirty="0">
                <a:ea typeface="宋体" panose="02010600030101010101" pitchFamily="2" charset="-122"/>
              </a:rPr>
              <a:t>точку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876800" y="20574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>
                <a:ea typeface="宋体" panose="02010600030101010101" pitchFamily="2" charset="-122"/>
              </a:rPr>
              <a:t>Построить список </a:t>
            </a:r>
            <a:br>
              <a:rPr lang="ru-RU" altLang="zh-CN" dirty="0">
                <a:ea typeface="宋体" panose="02010600030101010101" pitchFamily="2" charset="-122"/>
              </a:rPr>
            </a:br>
            <a:r>
              <a:rPr lang="ru-RU" altLang="zh-CN" dirty="0">
                <a:ea typeface="宋体" panose="02010600030101010101" pitchFamily="2" charset="-122"/>
              </a:rPr>
              <a:t>кандидатов </a:t>
            </a:r>
            <a:br>
              <a:rPr lang="ru-RU" altLang="zh-CN" dirty="0">
                <a:ea typeface="宋体" panose="02010600030101010101" pitchFamily="2" charset="-122"/>
              </a:rPr>
            </a:br>
            <a:r>
              <a:rPr lang="ru-RU" altLang="zh-CN" dirty="0">
                <a:ea typeface="宋体" panose="02010600030101010101" pitchFamily="2" charset="-122"/>
              </a:rPr>
              <a:t>в новые точки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848600" y="20574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>
                <a:ea typeface="宋体" panose="02010600030101010101" pitchFamily="2" charset="-122"/>
              </a:rPr>
              <a:t>Оценить кандидатов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25656" y="3873344"/>
            <a:ext cx="2956810" cy="11558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>
                <a:ea typeface="宋体" panose="02010600030101010101" pitchFamily="2" charset="-122"/>
              </a:rPr>
              <a:t>Выбрать кандидата, </a:t>
            </a:r>
            <a:br>
              <a:rPr lang="ru-RU" altLang="zh-CN" dirty="0">
                <a:ea typeface="宋体" panose="02010600030101010101" pitchFamily="2" charset="-122"/>
              </a:rPr>
            </a:br>
            <a:r>
              <a:rPr lang="ru-RU" altLang="zh-CN" dirty="0">
                <a:ea typeface="宋体" panose="02010600030101010101" pitchFamily="2" charset="-122"/>
              </a:rPr>
              <a:t>не нарушающего табу</a:t>
            </a:r>
            <a:br>
              <a:rPr lang="ru-RU" altLang="zh-CN" dirty="0">
                <a:ea typeface="宋体" panose="02010600030101010101" pitchFamily="2" charset="-122"/>
              </a:rPr>
            </a:br>
            <a:r>
              <a:rPr lang="ru-RU" altLang="zh-CN" dirty="0">
                <a:ea typeface="宋体" panose="02010600030101010101" pitchFamily="2" charset="-122"/>
              </a:rPr>
              <a:t>либо подходящего под</a:t>
            </a:r>
          </a:p>
          <a:p>
            <a:pPr algn="ctr"/>
            <a:r>
              <a:rPr lang="en-US" altLang="zh-CN" dirty="0"/>
              <a:t>aspiration conditions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4572000" y="3886200"/>
            <a:ext cx="2743200" cy="1752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>
                <a:ea typeface="宋体" panose="02010600030101010101" pitchFamily="2" charset="-122"/>
              </a:rPr>
              <a:t>Условия остановки </a:t>
            </a:r>
            <a:br>
              <a:rPr lang="ru-RU" altLang="zh-CN" dirty="0">
                <a:ea typeface="宋体" panose="02010600030101010101" pitchFamily="2" charset="-122"/>
              </a:rPr>
            </a:br>
            <a:r>
              <a:rPr lang="ru-RU" altLang="zh-CN" dirty="0">
                <a:ea typeface="宋体" panose="02010600030101010101" pitchFamily="2" charset="-122"/>
              </a:rPr>
              <a:t>выполняются?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828800" y="3733800"/>
            <a:ext cx="2133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>
                <a:ea typeface="宋体" panose="02010600030101010101" pitchFamily="2" charset="-122"/>
              </a:rPr>
              <a:t>Обновить </a:t>
            </a:r>
            <a:br>
              <a:rPr lang="ru-RU" altLang="zh-CN" dirty="0">
                <a:ea typeface="宋体" panose="02010600030101010101" pitchFamily="2" charset="-122"/>
              </a:rPr>
            </a:br>
            <a:r>
              <a:rPr lang="ru-RU" altLang="zh-CN" dirty="0">
                <a:ea typeface="宋体" panose="02010600030101010101" pitchFamily="2" charset="-122"/>
              </a:rPr>
              <a:t>список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ru-RU" altLang="zh-CN" dirty="0">
                <a:ea typeface="宋体" panose="02010600030101010101" pitchFamily="2" charset="-122"/>
              </a:rPr>
              <a:t>табу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ru-RU" altLang="zh-CN" dirty="0">
                <a:ea typeface="宋体" panose="02010600030101010101" pitchFamily="2" charset="-122"/>
              </a:rPr>
              <a:t>и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aspiration conditions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4800600" y="6019800"/>
            <a:ext cx="2209800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>
                <a:ea typeface="宋体" panose="02010600030101010101" pitchFamily="2" charset="-122"/>
              </a:rPr>
              <a:t>Выдать ответ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086" name="AutoShape 14"/>
          <p:cNvCxnSpPr>
            <a:cxnSpLocks noChangeShapeType="1"/>
            <a:stCxn id="3076" idx="5"/>
            <a:endCxn id="3077" idx="1"/>
          </p:cNvCxnSpPr>
          <p:nvPr/>
        </p:nvCxnSpPr>
        <p:spPr bwMode="auto">
          <a:xfrm>
            <a:off x="3796634" y="2438400"/>
            <a:ext cx="10801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AutoShape 15"/>
          <p:cNvCxnSpPr>
            <a:cxnSpLocks noChangeShapeType="1"/>
            <a:stCxn id="3077" idx="3"/>
            <a:endCxn id="3079" idx="1"/>
          </p:cNvCxnSpPr>
          <p:nvPr/>
        </p:nvCxnSpPr>
        <p:spPr bwMode="auto">
          <a:xfrm>
            <a:off x="7010400" y="24384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AutoShape 16"/>
          <p:cNvCxnSpPr>
            <a:cxnSpLocks noChangeShapeType="1"/>
            <a:stCxn id="3079" idx="2"/>
            <a:endCxn id="3081" idx="0"/>
          </p:cNvCxnSpPr>
          <p:nvPr/>
        </p:nvCxnSpPr>
        <p:spPr bwMode="auto">
          <a:xfrm>
            <a:off x="8915400" y="2819400"/>
            <a:ext cx="1088661" cy="1053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AutoShape 19"/>
          <p:cNvCxnSpPr>
            <a:cxnSpLocks noChangeShapeType="1"/>
            <a:stCxn id="3082" idx="2"/>
            <a:endCxn id="3085" idx="1"/>
          </p:cNvCxnSpPr>
          <p:nvPr/>
        </p:nvCxnSpPr>
        <p:spPr bwMode="auto">
          <a:xfrm flipH="1">
            <a:off x="5905500" y="56388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AutoShape 24"/>
          <p:cNvCxnSpPr>
            <a:cxnSpLocks noChangeShapeType="1"/>
            <a:stCxn id="3082" idx="1"/>
            <a:endCxn id="3084" idx="3"/>
          </p:cNvCxnSpPr>
          <p:nvPr/>
        </p:nvCxnSpPr>
        <p:spPr bwMode="auto">
          <a:xfrm flipH="1" flipV="1">
            <a:off x="3962400" y="43815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9" name="AutoShape 27"/>
          <p:cNvCxnSpPr>
            <a:cxnSpLocks noChangeShapeType="1"/>
            <a:stCxn id="3084" idx="0"/>
          </p:cNvCxnSpPr>
          <p:nvPr/>
        </p:nvCxnSpPr>
        <p:spPr bwMode="auto">
          <a:xfrm flipV="1">
            <a:off x="2895600" y="2438400"/>
            <a:ext cx="1447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90999" y="4206875"/>
            <a:ext cx="533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dirty="0"/>
              <a:t>Нет</a:t>
            </a:r>
            <a:endParaRPr lang="en-US" altLang="ru-RU" dirty="0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5943600" y="5562600"/>
            <a:ext cx="4443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dirty="0"/>
              <a:t>Да</a:t>
            </a:r>
            <a:endParaRPr lang="en-US" alt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Табу-поиск: диаграмма</a:t>
            </a:r>
          </a:p>
        </p:txBody>
      </p:sp>
      <p:sp>
        <p:nvSpPr>
          <p:cNvPr id="3" name="Овал 2"/>
          <p:cNvSpPr/>
          <p:nvPr/>
        </p:nvSpPr>
        <p:spPr>
          <a:xfrm>
            <a:off x="6477000" y="30357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/>
              <a:t>Список </a:t>
            </a:r>
            <a:br>
              <a:rPr lang="ru-RU" dirty="0"/>
            </a:br>
            <a:r>
              <a:rPr lang="ru-RU" dirty="0"/>
              <a:t>табу</a:t>
            </a:r>
          </a:p>
        </p:txBody>
      </p:sp>
      <p:cxnSp>
        <p:nvCxnSpPr>
          <p:cNvPr id="11" name="Прямая со стрелкой 10"/>
          <p:cNvCxnSpPr>
            <a:stCxn id="3" idx="6"/>
          </p:cNvCxnSpPr>
          <p:nvPr/>
        </p:nvCxnSpPr>
        <p:spPr>
          <a:xfrm>
            <a:off x="7391400" y="3492938"/>
            <a:ext cx="1066800" cy="577335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5"/>
          <p:cNvCxnSpPr>
            <a:cxnSpLocks noChangeShapeType="1"/>
            <a:stCxn id="3081" idx="1"/>
            <a:endCxn id="3082" idx="3"/>
          </p:cNvCxnSpPr>
          <p:nvPr/>
        </p:nvCxnSpPr>
        <p:spPr bwMode="auto">
          <a:xfrm flipH="1">
            <a:off x="7315200" y="4451272"/>
            <a:ext cx="1210456" cy="311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 стрелкой 34"/>
          <p:cNvCxnSpPr>
            <a:endCxn id="3" idx="2"/>
          </p:cNvCxnSpPr>
          <p:nvPr/>
        </p:nvCxnSpPr>
        <p:spPr>
          <a:xfrm flipV="1">
            <a:off x="4038600" y="3492938"/>
            <a:ext cx="2438400" cy="34037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FC42BA-834B-4C70-BEF4-4FB249237D16}"/>
                  </a:ext>
                </a:extLst>
              </p14:cNvPr>
              <p14:cNvContentPartPr/>
              <p14:nvPr/>
            </p14:nvContentPartPr>
            <p14:xfrm>
              <a:off x="11223720" y="13809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FC42BA-834B-4C70-BEF4-4FB249237D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4360" y="1371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88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 (</a:t>
            </a:r>
            <a:r>
              <a:rPr lang="en-US" dirty="0"/>
              <a:t>local search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Ищем не глобальный, а </a:t>
            </a:r>
            <a:r>
              <a:rPr lang="ru-RU" i="1" dirty="0"/>
              <a:t>локальный</a:t>
            </a:r>
            <a:r>
              <a:rPr lang="ru-RU" dirty="0"/>
              <a:t> оптимум (надеемся, что он окажется глобальным)</a:t>
            </a:r>
          </a:p>
          <a:p>
            <a:pPr>
              <a:lnSpc>
                <a:spcPct val="100000"/>
              </a:lnSpc>
            </a:pPr>
            <a:r>
              <a:rPr lang="ru-RU" dirty="0"/>
              <a:t>Отправляемся из произвольной стартовой точки, помалу сдвигаясь туда, где «теплее» (точка, в которую двигаемся, берётся из небольшой окрестности текущей точки</a:t>
            </a:r>
            <a:r>
              <a:rPr lang="en-US" dirty="0"/>
              <a:t>; </a:t>
            </a:r>
            <a:r>
              <a:rPr lang="ru-RU" dirty="0"/>
              <a:t>отсюда </a:t>
            </a:r>
            <a:r>
              <a:rPr lang="ru-RU" i="1" dirty="0"/>
              <a:t>локальность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Отправляемся из произвольной стартовой точки, помалу сдвигаясь туда, где «теплее»</a:t>
            </a:r>
          </a:p>
          <a:p>
            <a:pPr>
              <a:lnSpc>
                <a:spcPct val="100000"/>
              </a:lnSpc>
            </a:pPr>
            <a:r>
              <a:rPr lang="ru-RU" dirty="0"/>
              <a:t>Отлично работает в выпуклой оптимизации: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4619836" y="3757951"/>
            <a:ext cx="2952328" cy="1465862"/>
            <a:chOff x="2771800" y="4221088"/>
            <a:chExt cx="2952328" cy="1465862"/>
          </a:xfrm>
        </p:grpSpPr>
        <p:sp>
          <p:nvSpPr>
            <p:cNvPr id="5" name="Полилиния 4"/>
            <p:cNvSpPr/>
            <p:nvPr/>
          </p:nvSpPr>
          <p:spPr>
            <a:xfrm>
              <a:off x="2895600" y="4459710"/>
              <a:ext cx="2339340" cy="1072410"/>
            </a:xfrm>
            <a:custGeom>
              <a:avLst/>
              <a:gdLst>
                <a:gd name="connsiteX0" fmla="*/ 0 w 2339340"/>
                <a:gd name="connsiteY0" fmla="*/ 1072410 h 1072410"/>
                <a:gd name="connsiteX1" fmla="*/ 754380 w 2339340"/>
                <a:gd name="connsiteY1" fmla="*/ 20850 h 1072410"/>
                <a:gd name="connsiteX2" fmla="*/ 1836420 w 2339340"/>
                <a:gd name="connsiteY2" fmla="*/ 424710 h 1072410"/>
                <a:gd name="connsiteX3" fmla="*/ 2339340 w 2339340"/>
                <a:gd name="connsiteY3" fmla="*/ 1064790 h 107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9340" h="1072410">
                  <a:moveTo>
                    <a:pt x="0" y="1072410"/>
                  </a:moveTo>
                  <a:cubicBezTo>
                    <a:pt x="224155" y="600605"/>
                    <a:pt x="448310" y="128800"/>
                    <a:pt x="754380" y="20850"/>
                  </a:cubicBezTo>
                  <a:cubicBezTo>
                    <a:pt x="1060450" y="-87100"/>
                    <a:pt x="1572260" y="250720"/>
                    <a:pt x="1836420" y="424710"/>
                  </a:cubicBezTo>
                  <a:cubicBezTo>
                    <a:pt x="2100580" y="598700"/>
                    <a:pt x="2219960" y="831745"/>
                    <a:pt x="2339340" y="106479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2771800" y="5373216"/>
              <a:ext cx="2952328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2843808" y="4221088"/>
              <a:ext cx="0" cy="131103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4860032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4283968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95936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923928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779912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3779912" y="4459710"/>
              <a:ext cx="0" cy="84149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16016" y="5393620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5393620"/>
                  <a:ext cx="28803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139952" y="5405035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5405035"/>
                  <a:ext cx="28803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21254" y="5399285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54" y="5399285"/>
                  <a:ext cx="28803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637632" y="5409951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200" b="0" i="1" smtClean="0">
                                <a:latin typeface="Cambria Math"/>
                              </a:rPr>
                              <m:t>опт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632" y="5409951"/>
                  <a:ext cx="2880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117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Отправляемся из произвольной стартовой точки, помалу сдвигаясь туда, где «теплее»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 дискретной оптимизации всё сложнее: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Не можем сдвигаться на «сколь угодно малое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»</a:t>
                </a:r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Не всегда очевидно, как определять окрестность точки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Функции задаются сложно (обычно как суммы специального вида). Неясно, что такое «выпуклая функция».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0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поиск: общий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Минимизируем целевую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Считаем, что задана </a:t>
                </a:r>
                <a:r>
                  <a:rPr lang="ru-RU" i="1" dirty="0"/>
                  <a:t>окрестностная функция</a:t>
                </a:r>
                <a:r>
                  <a:rPr lang="en-US" i="1" dirty="0"/>
                  <a:t>:</a:t>
                </a:r>
                <a:br>
                  <a:rPr lang="ru-RU" i="1" dirty="0">
                    <a:latin typeface="Cambria Math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p>
                          </m:sSup>
                        </m:e>
                      </m:mr>
                    </m:m>
                  </m:oMath>
                </a14:m>
                <a:br>
                  <a:rPr lang="ru-RU" i="1" dirty="0"/>
                </a:br>
                <a:r>
                  <a:rPr lang="en-US" dirty="0"/>
                  <a:t>(</a:t>
                </a:r>
                <a:r>
                  <a:rPr lang="ru-RU" dirty="0"/>
                  <a:t>также говорят, что задана </a:t>
                </a:r>
                <a:r>
                  <a:rPr lang="ru-RU" i="1" dirty="0"/>
                  <a:t>система окрестностей</a:t>
                </a:r>
                <a:r>
                  <a:rPr lang="en-US" dirty="0"/>
                  <a:t>)</a:t>
                </a:r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Алгоритм локального поиска</a:t>
                </a:r>
                <a:r>
                  <a:rPr lang="en-US" dirty="0"/>
                  <a:t> (</a:t>
                </a:r>
                <a:r>
                  <a:rPr lang="ru-RU" dirty="0"/>
                  <a:t>в задаче минимизации</a:t>
                </a:r>
                <a:r>
                  <a:rPr lang="en-US" dirty="0"/>
                  <a:t>)</a:t>
                </a:r>
                <a:r>
                  <a:rPr lang="ru-RU" dirty="0"/>
                  <a:t>:</a:t>
                </a:r>
              </a:p>
              <a:p>
                <a:pPr marL="759143" lvl="1" indent="-457200"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:= random(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)</a:t>
                </a:r>
              </a:p>
              <a:p>
                <a:pPr marL="759143" lvl="1" indent="-457200"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, </a:t>
                </a:r>
                <a:r>
                  <a:rPr lang="en-US" dirty="0" err="1">
                    <a:latin typeface="Lucida Console" pitchFamily="49" charset="0"/>
                  </a:rPr>
                  <a:t>goto</a:t>
                </a:r>
                <a:r>
                  <a:rPr lang="en-US" dirty="0">
                    <a:latin typeface="Lucida Console" pitchFamily="49" charset="0"/>
                  </a:rPr>
                  <a:t> 2</a:t>
                </a:r>
              </a:p>
              <a:p>
                <a:pPr marL="759143" lvl="1" indent="-457200"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return(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48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Локальный поиск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ru-RU" dirty="0"/>
                  <a:t>Минимизируем целевую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/>
                  <a:t>Система окрестностей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 dirty="0"/>
                  <a:t>сильно связная</a:t>
                </a:r>
                <a:r>
                  <a:rPr lang="ru-RU" dirty="0"/>
                  <a:t>, если</a:t>
                </a:r>
                <a:br>
                  <a:rPr lang="en-US" dirty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br>
                  <a:rPr lang="en-US" dirty="0"/>
                </a:br>
                <a:r>
                  <a:rPr lang="ru-RU" dirty="0"/>
                  <a:t>то есть из любой точки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попасть в любую другую, </a:t>
                </a:r>
                <a:br>
                  <a:rPr lang="ru-RU" dirty="0"/>
                </a:br>
                <a:r>
                  <a:rPr lang="ru-RU" dirty="0"/>
                  <a:t>перемещаясь по окрестностям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ru-RU" i="1" dirty="0"/>
                  <a:t>точная</a:t>
                </a:r>
                <a:r>
                  <a:rPr lang="ru-RU" dirty="0"/>
                  <a:t>, если, начав из любого начального приближения, алгоритм локального поиска находит глобальный оптимум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/>
                  <a:t>полиномиально</a:t>
                </a:r>
                <a:r>
                  <a:rPr lang="ru-RU" i="1" dirty="0"/>
                  <a:t> обозримая</a:t>
                </a:r>
                <a:r>
                  <a:rPr lang="en-US" i="1" dirty="0"/>
                  <a:t> (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searchable)</a:t>
                </a:r>
                <a:r>
                  <a:rPr lang="ru-RU" dirty="0"/>
                  <a:t>, если </a:t>
                </a:r>
                <a:br>
                  <a:rPr lang="en-US" dirty="0"/>
                </a:br>
                <a:r>
                  <a:rPr lang="ru-RU" dirty="0"/>
                  <a:t>для любого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полиномиальный алгоритм для выбора наилучшего элемента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  <a:blipFill rotWithShape="0">
                <a:blip r:embed="rId3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272" y="1420232"/>
            <a:ext cx="2717308" cy="1752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E1FC91-8E6F-4112-A9F7-8C3471962BC8}"/>
                  </a:ext>
                </a:extLst>
              </p14:cNvPr>
              <p14:cNvContentPartPr/>
              <p14:nvPr/>
            </p14:nvContentPartPr>
            <p14:xfrm>
              <a:off x="10063080" y="741240"/>
              <a:ext cx="15480" cy="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E1FC91-8E6F-4112-A9F7-8C3471962B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720" y="617760"/>
                <a:ext cx="9858600" cy="57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9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1772</Words>
  <Application>Microsoft Office PowerPoint</Application>
  <PresentationFormat>Widescreen</PresentationFormat>
  <Paragraphs>252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Lucida Console</vt:lpstr>
      <vt:lpstr>Тема Office</vt:lpstr>
      <vt:lpstr>Дискретная оптимизация МФТИ, весна 2018</vt:lpstr>
      <vt:lpstr>Общая постановка задач оптимизации</vt:lpstr>
      <vt:lpstr>Непрерывная оптимизация</vt:lpstr>
      <vt:lpstr>Дискретная оптимизация</vt:lpstr>
      <vt:lpstr>Локальный поиск (local search)</vt:lpstr>
      <vt:lpstr>Локальный поиск</vt:lpstr>
      <vt:lpstr>Локальный поиск</vt:lpstr>
      <vt:lpstr>Локальный поиск: общий алгоритм</vt:lpstr>
      <vt:lpstr>Локальный поиск</vt:lpstr>
      <vt:lpstr>Проблема локальных оптимумов</vt:lpstr>
      <vt:lpstr>Локальный поиск в задаче TSP</vt:lpstr>
      <vt:lpstr>Локальный поиск в задаче TSP</vt:lpstr>
      <vt:lpstr>Возможные варианты 3-замены</vt:lpstr>
      <vt:lpstr>Является ли система 2-окрестностей корректной?</vt:lpstr>
      <vt:lpstr>Поможет ли здесь система 3-окрестностей?</vt:lpstr>
      <vt:lpstr>Пример работы 3-окрестностей</vt:lpstr>
      <vt:lpstr>Пример работы 3-окрестностей</vt:lpstr>
      <vt:lpstr>Локальный поиск: pro et contra</vt:lpstr>
      <vt:lpstr>Борьба с застреванием в локальных оптимумах</vt:lpstr>
      <vt:lpstr>Случайное начальное приближение + множественные запуски</vt:lpstr>
      <vt:lpstr>Случайное начальное приближение + множественные запуски</vt:lpstr>
      <vt:lpstr>Невозможная траектория для локального поиска:</vt:lpstr>
      <vt:lpstr>Локальный поиск переменной глубины (variable depth search)</vt:lpstr>
      <vt:lpstr>Керниган—Лин vs. обычный локальный поиск</vt:lpstr>
      <vt:lpstr>Задача о разбиении графа</vt:lpstr>
      <vt:lpstr>Задача о разбиении графа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Поиск переменной глубины: общий алгоритм</vt:lpstr>
      <vt:lpstr>Имитация отжига</vt:lpstr>
      <vt:lpstr>Имитация отжига</vt:lpstr>
      <vt:lpstr>Имитация отжига: псевдокод (максимизируем функцию f)</vt:lpstr>
      <vt:lpstr>Условия остановки</vt:lpstr>
      <vt:lpstr>Табу-поиск</vt:lpstr>
      <vt:lpstr>Табу-поиск: предпосылки</vt:lpstr>
      <vt:lpstr>Табу-поиск: предпосылки</vt:lpstr>
      <vt:lpstr>Tabu Search Strategy</vt:lpstr>
      <vt:lpstr>Параметры табу-поиска</vt:lpstr>
      <vt:lpstr>Табу-поиск: диаграмма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135</cp:revision>
  <dcterms:created xsi:type="dcterms:W3CDTF">2013-02-19T05:25:38Z</dcterms:created>
  <dcterms:modified xsi:type="dcterms:W3CDTF">2020-03-16T11:06:32Z</dcterms:modified>
</cp:coreProperties>
</file>